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vikna.tv/test/igry/svit-mystecztva-znaye-pro-ukrayinu-a-ty-pro-nogo-perevirmo-tvoyu-obiznanist-u-vsesvitnovidomyh-kartynah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x2-8MyG3Pe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75EF37-13B8-78D2-FAD3-D6FF406278D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err="1"/>
              <a:t>Медіатехнології</a:t>
            </a:r>
            <a:r>
              <a:rPr lang="uk-UA" dirty="0"/>
              <a:t> та </a:t>
            </a:r>
            <a:r>
              <a:rPr lang="uk-UA" dirty="0" err="1"/>
              <a:t>медіареальність</a:t>
            </a:r>
            <a:endParaRPr lang="ru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5D499D6-EF10-88B5-05B8-8BB3F52AEC5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325869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62A731-4390-4659-E16E-2518DE1E6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Поняття «технологія»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E92B0CC-D3D7-F33A-1ABF-22DD42BA41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Сукупність знань; </a:t>
            </a:r>
          </a:p>
          <a:p>
            <a:r>
              <a:rPr lang="uk-UA" dirty="0"/>
              <a:t>Сукупність способів обробки; </a:t>
            </a:r>
          </a:p>
          <a:p>
            <a:r>
              <a:rPr lang="uk-UA" dirty="0"/>
              <a:t>Засіб перетворення вихідних матеріалів; </a:t>
            </a:r>
          </a:p>
          <a:p>
            <a:r>
              <a:rPr lang="uk-UA" dirty="0"/>
              <a:t>Сукупність прийомів, способів, методів і засобів організації практичної діяльності</a:t>
            </a:r>
          </a:p>
          <a:p>
            <a:r>
              <a:rPr lang="uk-UA" sz="2800" dirty="0" err="1"/>
              <a:t>Медіатехнологія</a:t>
            </a:r>
            <a:r>
              <a:rPr lang="uk-UA" sz="2800" dirty="0"/>
              <a:t>             Громадська думка</a:t>
            </a:r>
          </a:p>
          <a:p>
            <a:r>
              <a:rPr lang="uk-UA" dirty="0"/>
              <a:t>Тест на знання відомих картин - </a:t>
            </a:r>
            <a:r>
              <a:rPr lang="en-US" dirty="0">
                <a:hlinkClick r:id="rId2"/>
              </a:rPr>
              <a:t>https://vikna.tv/test/igry/svit-mystecztva-znaye-pro-ukrayinu-a-ty-pro-nogo-perevirmo-tvoyu-obiznanist-u-vsesvitnovidomyh-kartynah/</a:t>
            </a:r>
            <a:r>
              <a:rPr lang="uk-UA" dirty="0"/>
              <a:t> </a:t>
            </a:r>
            <a:endParaRPr lang="ru-UA" dirty="0"/>
          </a:p>
        </p:txBody>
      </p:sp>
      <p:sp>
        <p:nvSpPr>
          <p:cNvPr id="5" name="Стрелка: вправо 4">
            <a:extLst>
              <a:ext uri="{FF2B5EF4-FFF2-40B4-BE49-F238E27FC236}">
                <a16:creationId xmlns:a16="http://schemas.microsoft.com/office/drawing/2014/main" id="{C94E0C37-1B81-098B-38A6-14A615DF4E66}"/>
              </a:ext>
            </a:extLst>
          </p:cNvPr>
          <p:cNvSpPr/>
          <p:nvPr/>
        </p:nvSpPr>
        <p:spPr>
          <a:xfrm>
            <a:off x="6068504" y="4033907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196172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792253-DF66-7328-9F97-807C333E4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Медіатехнології</a:t>
            </a:r>
            <a:r>
              <a:rPr lang="ru-RU" dirty="0"/>
              <a:t> як система </a:t>
            </a:r>
            <a:r>
              <a:rPr lang="ru-RU" dirty="0" err="1"/>
              <a:t>комунікації</a:t>
            </a:r>
            <a:r>
              <a:rPr lang="ru-RU" dirty="0"/>
              <a:t>. </a:t>
            </a:r>
            <a:r>
              <a:rPr lang="ru-RU" dirty="0" err="1"/>
              <a:t>Класифікація</a:t>
            </a:r>
            <a:r>
              <a:rPr lang="ru-RU" dirty="0"/>
              <a:t> </a:t>
            </a:r>
            <a:r>
              <a:rPr lang="ru-RU" dirty="0" err="1"/>
              <a:t>виборчих</a:t>
            </a:r>
            <a:r>
              <a:rPr lang="ru-RU" dirty="0"/>
              <a:t> </a:t>
            </a:r>
            <a:r>
              <a:rPr lang="ru-RU" dirty="0" err="1"/>
              <a:t>медіатехнологійС.Румянцевої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61B4C19-82A9-F5EE-AF5F-79A792D4B1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ru-RU" sz="5600" dirty="0"/>
              <a:t>1) </a:t>
            </a:r>
            <a:r>
              <a:rPr lang="ru-RU" sz="5600" dirty="0" err="1"/>
              <a:t>відповідно</a:t>
            </a:r>
            <a:r>
              <a:rPr lang="ru-RU" sz="5600" dirty="0"/>
              <a:t> до типу транслятора – </a:t>
            </a:r>
            <a:r>
              <a:rPr lang="ru-RU" sz="5600" dirty="0" err="1"/>
              <a:t>традиційні</a:t>
            </a:r>
            <a:r>
              <a:rPr lang="ru-RU" sz="5600" dirty="0"/>
              <a:t> / </a:t>
            </a:r>
            <a:r>
              <a:rPr lang="ru-RU" sz="5600" dirty="0" err="1"/>
              <a:t>класичні</a:t>
            </a:r>
            <a:r>
              <a:rPr lang="ru-RU" sz="5600" dirty="0"/>
              <a:t>; </a:t>
            </a:r>
            <a:r>
              <a:rPr lang="ru-RU" sz="5600" dirty="0" err="1"/>
              <a:t>новітні</a:t>
            </a:r>
            <a:r>
              <a:rPr lang="ru-RU" sz="5600" dirty="0"/>
              <a:t>/ </a:t>
            </a:r>
            <a:r>
              <a:rPr lang="ru-RU" sz="5600" dirty="0" err="1"/>
              <a:t>електронні</a:t>
            </a:r>
            <a:r>
              <a:rPr lang="ru-RU" sz="5600" dirty="0"/>
              <a:t>;</a:t>
            </a:r>
          </a:p>
          <a:p>
            <a:pPr marL="0" indent="0">
              <a:buNone/>
            </a:pPr>
            <a:r>
              <a:rPr lang="ru-RU" sz="5600" dirty="0"/>
              <a:t>2) за </a:t>
            </a:r>
            <a:r>
              <a:rPr lang="ru-RU" sz="5600" dirty="0" err="1"/>
              <a:t>етапом</a:t>
            </a:r>
            <a:r>
              <a:rPr lang="ru-RU" sz="5600" dirty="0"/>
              <a:t> </a:t>
            </a:r>
            <a:r>
              <a:rPr lang="ru-RU" sz="5600" dirty="0" err="1"/>
              <a:t>виборчої</a:t>
            </a:r>
            <a:r>
              <a:rPr lang="ru-RU" sz="5600" dirty="0"/>
              <a:t> </a:t>
            </a:r>
            <a:r>
              <a:rPr lang="ru-RU" sz="5600" dirty="0" err="1"/>
              <a:t>кампанії</a:t>
            </a:r>
            <a:r>
              <a:rPr lang="ru-RU" sz="5600" dirty="0"/>
              <a:t> – початок, </a:t>
            </a:r>
            <a:r>
              <a:rPr lang="ru-RU" sz="5600" dirty="0" err="1"/>
              <a:t>кульмінація</a:t>
            </a:r>
            <a:r>
              <a:rPr lang="ru-RU" sz="5600" dirty="0"/>
              <a:t>, </a:t>
            </a:r>
            <a:r>
              <a:rPr lang="ru-RU" sz="5600" dirty="0" err="1"/>
              <a:t>завершення</a:t>
            </a:r>
            <a:r>
              <a:rPr lang="ru-RU" sz="5600" dirty="0"/>
              <a:t> </a:t>
            </a:r>
            <a:r>
              <a:rPr lang="ru-RU" sz="5600" dirty="0" err="1"/>
              <a:t>виборчої</a:t>
            </a:r>
            <a:r>
              <a:rPr lang="ru-RU" sz="5600" dirty="0"/>
              <a:t> </a:t>
            </a:r>
            <a:r>
              <a:rPr lang="ru-RU" sz="5600" dirty="0" err="1"/>
              <a:t>кампанії</a:t>
            </a:r>
            <a:r>
              <a:rPr lang="ru-RU" sz="5600" dirty="0"/>
              <a:t>;</a:t>
            </a:r>
          </a:p>
          <a:p>
            <a:pPr marL="0" indent="0">
              <a:buNone/>
            </a:pPr>
            <a:r>
              <a:rPr lang="ru-RU" sz="5600" dirty="0"/>
              <a:t>3) за </a:t>
            </a:r>
            <a:r>
              <a:rPr lang="ru-RU" sz="5600" dirty="0" err="1"/>
              <a:t>законодавчою</a:t>
            </a:r>
            <a:r>
              <a:rPr lang="ru-RU" sz="5600" dirty="0"/>
              <a:t> </a:t>
            </a:r>
            <a:r>
              <a:rPr lang="ru-RU" sz="5600" dirty="0" err="1"/>
              <a:t>регламентацією</a:t>
            </a:r>
            <a:r>
              <a:rPr lang="ru-RU" sz="5600" dirty="0"/>
              <a:t> – </a:t>
            </a:r>
            <a:r>
              <a:rPr lang="ru-RU" sz="5600" dirty="0" err="1"/>
              <a:t>регламентовані</a:t>
            </a:r>
            <a:r>
              <a:rPr lang="ru-RU" sz="5600" dirty="0"/>
              <a:t>, </a:t>
            </a:r>
            <a:r>
              <a:rPr lang="ru-RU" sz="5600" dirty="0" err="1"/>
              <a:t>нерегламентовані</a:t>
            </a:r>
            <a:r>
              <a:rPr lang="ru-RU" sz="5600" dirty="0"/>
              <a:t>;</a:t>
            </a:r>
          </a:p>
          <a:p>
            <a:pPr marL="0" indent="0">
              <a:buNone/>
            </a:pPr>
            <a:r>
              <a:rPr lang="ru-RU" sz="5600" dirty="0"/>
              <a:t>4) за </a:t>
            </a:r>
            <a:r>
              <a:rPr lang="ru-RU" sz="5600" dirty="0" err="1"/>
              <a:t>змістом</a:t>
            </a:r>
            <a:r>
              <a:rPr lang="ru-RU" sz="5600" dirty="0"/>
              <a:t> </a:t>
            </a:r>
            <a:r>
              <a:rPr lang="ru-RU" sz="5600" dirty="0" err="1"/>
              <a:t>матеріалу</a:t>
            </a:r>
            <a:r>
              <a:rPr lang="ru-RU" sz="5600" dirty="0"/>
              <a:t> – </a:t>
            </a:r>
            <a:r>
              <a:rPr lang="ru-RU" sz="5600" dirty="0" err="1"/>
              <a:t>позитивні</a:t>
            </a:r>
            <a:r>
              <a:rPr lang="ru-RU" sz="5600" dirty="0"/>
              <a:t>, </a:t>
            </a:r>
            <a:r>
              <a:rPr lang="ru-RU" sz="5600" dirty="0" err="1"/>
              <a:t>негативні</a:t>
            </a:r>
            <a:r>
              <a:rPr lang="ru-RU" sz="5600" dirty="0"/>
              <a:t>, </a:t>
            </a:r>
            <a:r>
              <a:rPr lang="ru-RU" sz="5600" dirty="0" err="1"/>
              <a:t>нейтральні</a:t>
            </a:r>
            <a:r>
              <a:rPr lang="ru-RU" sz="5600" dirty="0"/>
              <a:t>;</a:t>
            </a:r>
          </a:p>
          <a:p>
            <a:pPr marL="0" indent="0">
              <a:buNone/>
            </a:pPr>
            <a:r>
              <a:rPr lang="ru-RU" sz="5600" dirty="0"/>
              <a:t>5) за </a:t>
            </a:r>
            <a:r>
              <a:rPr lang="ru-RU" sz="5600" dirty="0" err="1"/>
              <a:t>специфікою</a:t>
            </a:r>
            <a:r>
              <a:rPr lang="ru-RU" sz="5600" dirty="0"/>
              <a:t> </a:t>
            </a:r>
            <a:r>
              <a:rPr lang="ru-RU" sz="5600" dirty="0" err="1"/>
              <a:t>впливу</a:t>
            </a:r>
            <a:r>
              <a:rPr lang="ru-RU" sz="5600" dirty="0"/>
              <a:t> на </a:t>
            </a:r>
            <a:r>
              <a:rPr lang="ru-RU" sz="5600" dirty="0" err="1"/>
              <a:t>електорат</a:t>
            </a:r>
            <a:r>
              <a:rPr lang="ru-RU" sz="5600" dirty="0"/>
              <a:t> – </a:t>
            </a:r>
            <a:r>
              <a:rPr lang="ru-RU" sz="5600" dirty="0" err="1"/>
              <a:t>прозорі</a:t>
            </a:r>
            <a:r>
              <a:rPr lang="ru-RU" sz="5600" dirty="0"/>
              <a:t>, </a:t>
            </a:r>
            <a:r>
              <a:rPr lang="ru-RU" sz="5600" dirty="0" err="1"/>
              <a:t>маніпулятивні,дискредитивні</a:t>
            </a:r>
            <a:r>
              <a:rPr lang="ru-RU" sz="5600" dirty="0"/>
              <a:t>;</a:t>
            </a:r>
          </a:p>
          <a:p>
            <a:pPr marL="0" indent="0">
              <a:buNone/>
            </a:pPr>
            <a:r>
              <a:rPr lang="ru-RU" sz="5600" dirty="0"/>
              <a:t>6) за </a:t>
            </a:r>
            <a:r>
              <a:rPr lang="ru-RU" sz="5600" dirty="0" err="1"/>
              <a:t>суб’єктом</a:t>
            </a:r>
            <a:r>
              <a:rPr lang="ru-RU" sz="5600" dirty="0"/>
              <a:t> </a:t>
            </a:r>
            <a:r>
              <a:rPr lang="ru-RU" sz="5600" dirty="0" err="1"/>
              <a:t>їх</a:t>
            </a:r>
            <a:r>
              <a:rPr lang="ru-RU" sz="5600" dirty="0"/>
              <a:t> </a:t>
            </a:r>
            <a:r>
              <a:rPr lang="ru-RU" sz="5600" dirty="0" err="1"/>
              <a:t>використання</a:t>
            </a:r>
            <a:r>
              <a:rPr lang="ru-RU" sz="5600" dirty="0"/>
              <a:t> – </a:t>
            </a:r>
            <a:r>
              <a:rPr lang="ru-RU" sz="5600" dirty="0" err="1"/>
              <a:t>прямі</a:t>
            </a:r>
            <a:r>
              <a:rPr lang="ru-RU" sz="5600" dirty="0"/>
              <a:t>  і </a:t>
            </a:r>
            <a:r>
              <a:rPr lang="ru-RU" sz="5600" dirty="0" err="1"/>
              <a:t>непрямі</a:t>
            </a:r>
            <a:r>
              <a:rPr lang="ru-RU" sz="5600" dirty="0"/>
              <a:t>;</a:t>
            </a:r>
          </a:p>
          <a:p>
            <a:pPr marL="0" indent="0">
              <a:buNone/>
            </a:pPr>
            <a:r>
              <a:rPr lang="ru-RU" sz="5600" dirty="0"/>
              <a:t>7) за типом </a:t>
            </a:r>
            <a:r>
              <a:rPr lang="ru-RU" sz="5600" dirty="0" err="1"/>
              <a:t>комунікативних</a:t>
            </a:r>
            <a:r>
              <a:rPr lang="ru-RU" sz="5600" dirty="0"/>
              <a:t> </a:t>
            </a:r>
            <a:r>
              <a:rPr lang="ru-RU" sz="5600" dirty="0" err="1"/>
              <a:t>зв’язків</a:t>
            </a:r>
            <a:r>
              <a:rPr lang="ru-RU" sz="5600" dirty="0"/>
              <a:t> – </a:t>
            </a:r>
            <a:r>
              <a:rPr lang="ru-RU" sz="5600" dirty="0" err="1"/>
              <a:t>лінійні</a:t>
            </a:r>
            <a:r>
              <a:rPr lang="ru-RU" sz="5600" dirty="0"/>
              <a:t>, </a:t>
            </a:r>
            <a:r>
              <a:rPr lang="ru-RU" sz="5600" dirty="0" err="1"/>
              <a:t>транзакційні</a:t>
            </a:r>
            <a:r>
              <a:rPr lang="ru-RU" sz="5600" dirty="0"/>
              <a:t>, </a:t>
            </a:r>
            <a:r>
              <a:rPr lang="ru-RU" sz="5600" dirty="0" err="1"/>
              <a:t>інтерактивні</a:t>
            </a:r>
            <a:r>
              <a:rPr lang="ru-RU" sz="5600" dirty="0"/>
              <a:t>;</a:t>
            </a:r>
          </a:p>
          <a:p>
            <a:pPr marL="0" indent="0">
              <a:buNone/>
            </a:pPr>
            <a:r>
              <a:rPr lang="ru-RU" sz="5600" dirty="0"/>
              <a:t>8) за </a:t>
            </a:r>
            <a:r>
              <a:rPr lang="ru-RU" sz="5600" dirty="0" err="1"/>
              <a:t>проєктною</a:t>
            </a:r>
            <a:r>
              <a:rPr lang="ru-RU" sz="5600" dirty="0"/>
              <a:t> </a:t>
            </a:r>
            <a:r>
              <a:rPr lang="ru-RU" sz="5600" dirty="0" err="1"/>
              <a:t>реакцією</a:t>
            </a:r>
            <a:r>
              <a:rPr lang="ru-RU" sz="5600" dirty="0"/>
              <a:t> – </a:t>
            </a:r>
            <a:r>
              <a:rPr lang="ru-RU" sz="5600" dirty="0" err="1"/>
              <a:t>емоційна</a:t>
            </a:r>
            <a:r>
              <a:rPr lang="ru-RU" sz="5600" dirty="0"/>
              <a:t> </a:t>
            </a:r>
            <a:r>
              <a:rPr lang="ru-RU" sz="5600" dirty="0" err="1"/>
              <a:t>реакція</a:t>
            </a:r>
            <a:r>
              <a:rPr lang="ru-RU" sz="5600" dirty="0"/>
              <a:t>, </a:t>
            </a:r>
            <a:r>
              <a:rPr lang="ru-RU" sz="5600" dirty="0" err="1"/>
              <a:t>раціональної</a:t>
            </a:r>
            <a:r>
              <a:rPr lang="ru-RU" sz="5600" dirty="0"/>
              <a:t> </a:t>
            </a:r>
            <a:r>
              <a:rPr lang="ru-RU" sz="5600" dirty="0" err="1"/>
              <a:t>реакції</a:t>
            </a:r>
            <a:r>
              <a:rPr lang="ru-RU" sz="5600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064862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90EFA8-A619-EDCF-025D-680AEC66E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Класифікація </a:t>
            </a:r>
            <a:r>
              <a:rPr lang="uk-UA" dirty="0" err="1"/>
              <a:t>медіатехнологій</a:t>
            </a:r>
            <a:r>
              <a:rPr lang="uk-UA" dirty="0"/>
              <a:t> </a:t>
            </a:r>
            <a:r>
              <a:rPr lang="uk-UA" dirty="0" err="1"/>
              <a:t>В.Різуна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7C6C31C-96B7-B2AD-DEF5-8F422C465E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3087" y="1677880"/>
            <a:ext cx="9551525" cy="4785064"/>
          </a:xfrm>
        </p:spPr>
        <p:txBody>
          <a:bodyPr>
            <a:noAutofit/>
          </a:bodyPr>
          <a:lstStyle/>
          <a:p>
            <a:r>
              <a:rPr lang="ru-RU" sz="1400" b="1" dirty="0" err="1"/>
              <a:t>технології</a:t>
            </a:r>
            <a:r>
              <a:rPr lang="ru-RU" sz="1400" b="1" dirty="0"/>
              <a:t> </a:t>
            </a:r>
            <a:r>
              <a:rPr lang="ru-RU" sz="1400" b="1" dirty="0" err="1"/>
              <a:t>проєктування</a:t>
            </a:r>
            <a:r>
              <a:rPr lang="ru-RU" sz="1400" b="1" dirty="0"/>
              <a:t> та </a:t>
            </a:r>
            <a:r>
              <a:rPr lang="ru-RU" sz="1400" b="1" dirty="0" err="1"/>
              <a:t>змін</a:t>
            </a:r>
            <a:r>
              <a:rPr lang="ru-RU" sz="1400" b="1" dirty="0"/>
              <a:t> </a:t>
            </a:r>
            <a:r>
              <a:rPr lang="ru-RU" sz="1400" b="1" dirty="0" err="1"/>
              <a:t>соціального</a:t>
            </a:r>
            <a:r>
              <a:rPr lang="ru-RU" sz="1400" b="1" dirty="0"/>
              <a:t> простору </a:t>
            </a:r>
            <a:r>
              <a:rPr lang="ru-RU" sz="1400" dirty="0"/>
              <a:t>(</a:t>
            </a:r>
            <a:r>
              <a:rPr lang="ru-RU" sz="1400" dirty="0" err="1"/>
              <a:t>використовують</a:t>
            </a:r>
            <a:r>
              <a:rPr lang="ru-RU" sz="1400" dirty="0"/>
              <a:t> для </a:t>
            </a:r>
            <a:r>
              <a:rPr lang="ru-RU" sz="1400" dirty="0" err="1"/>
              <a:t>зміни</a:t>
            </a:r>
            <a:r>
              <a:rPr lang="ru-RU" sz="1400" dirty="0"/>
              <a:t> </a:t>
            </a:r>
            <a:r>
              <a:rPr lang="ru-RU" sz="1400" dirty="0" err="1"/>
              <a:t>суспільних</a:t>
            </a:r>
            <a:r>
              <a:rPr lang="ru-RU" sz="1400" dirty="0"/>
              <a:t> систем і </a:t>
            </a:r>
            <a:r>
              <a:rPr lang="ru-RU" sz="1400" dirty="0" err="1"/>
              <a:t>підсистем</a:t>
            </a:r>
            <a:r>
              <a:rPr lang="ru-RU" sz="1400" dirty="0"/>
              <a:t>, </a:t>
            </a:r>
            <a:r>
              <a:rPr lang="ru-RU" sz="1400" dirty="0" err="1"/>
              <a:t>типів</a:t>
            </a:r>
            <a:r>
              <a:rPr lang="ru-RU" sz="1400" dirty="0"/>
              <a:t> </a:t>
            </a:r>
            <a:r>
              <a:rPr lang="ru-RU" sz="1400" dirty="0" err="1"/>
              <a:t>відносин</a:t>
            </a:r>
            <a:r>
              <a:rPr lang="ru-RU" sz="1400" dirty="0"/>
              <a:t> у </a:t>
            </a:r>
            <a:r>
              <a:rPr lang="ru-RU" sz="1400" dirty="0" err="1"/>
              <a:t>спільнотах</a:t>
            </a:r>
            <a:r>
              <a:rPr lang="ru-RU" sz="1400" dirty="0"/>
              <a:t>, </a:t>
            </a:r>
            <a:r>
              <a:rPr lang="ru-RU" sz="1400" dirty="0" err="1"/>
              <a:t>суспільної</a:t>
            </a:r>
            <a:r>
              <a:rPr lang="ru-RU" sz="1400" dirty="0"/>
              <a:t> думки та </a:t>
            </a:r>
            <a:r>
              <a:rPr lang="ru-RU" sz="1400" dirty="0" err="1"/>
              <a:t>масової</a:t>
            </a:r>
            <a:r>
              <a:rPr lang="ru-RU" sz="1400" dirty="0"/>
              <a:t> </a:t>
            </a:r>
            <a:r>
              <a:rPr lang="ru-RU" sz="1400" dirty="0" err="1"/>
              <a:t>свідомості</a:t>
            </a:r>
            <a:r>
              <a:rPr lang="ru-RU" sz="1400" dirty="0"/>
              <a:t>, </a:t>
            </a:r>
            <a:r>
              <a:rPr lang="ru-RU" sz="1400" dirty="0" err="1"/>
              <a:t>під</a:t>
            </a:r>
            <a:r>
              <a:rPr lang="ru-RU" sz="1400" dirty="0"/>
              <a:t> час </a:t>
            </a:r>
            <a:r>
              <a:rPr lang="ru-RU" sz="1400" dirty="0" err="1"/>
              <a:t>ведення</a:t>
            </a:r>
            <a:r>
              <a:rPr lang="ru-RU" sz="1400" dirty="0"/>
              <a:t> </a:t>
            </a:r>
            <a:r>
              <a:rPr lang="ru-RU" sz="1400" dirty="0" err="1"/>
              <a:t>інформаційно-комунікаційних</a:t>
            </a:r>
            <a:r>
              <a:rPr lang="ru-RU" sz="1400" dirty="0"/>
              <a:t> </a:t>
            </a:r>
            <a:r>
              <a:rPr lang="ru-RU" sz="1400" dirty="0" err="1"/>
              <a:t>кампаній</a:t>
            </a:r>
            <a:r>
              <a:rPr lang="ru-RU" sz="1400" dirty="0"/>
              <a:t>, </a:t>
            </a:r>
            <a:r>
              <a:rPr lang="ru-RU" sz="1400" dirty="0" err="1"/>
              <a:t>інформаційних</a:t>
            </a:r>
            <a:r>
              <a:rPr lang="ru-RU" sz="1400" dirty="0"/>
              <a:t> </a:t>
            </a:r>
            <a:r>
              <a:rPr lang="ru-RU" sz="1400" dirty="0" err="1"/>
              <a:t>війн</a:t>
            </a:r>
            <a:r>
              <a:rPr lang="ru-RU" sz="1400" dirty="0"/>
              <a:t>, </a:t>
            </a:r>
            <a:r>
              <a:rPr lang="ru-RU" sz="1400" dirty="0" err="1"/>
              <a:t>гострих</a:t>
            </a:r>
            <a:r>
              <a:rPr lang="ru-RU" sz="1400" dirty="0"/>
              <a:t> </a:t>
            </a:r>
            <a:r>
              <a:rPr lang="ru-RU" sz="1400" dirty="0" err="1"/>
              <a:t>інформаційних</a:t>
            </a:r>
            <a:r>
              <a:rPr lang="ru-RU" sz="1400" dirty="0"/>
              <a:t> </a:t>
            </a:r>
            <a:r>
              <a:rPr lang="ru-RU" sz="1400" dirty="0" err="1"/>
              <a:t>конфліктів</a:t>
            </a:r>
            <a:r>
              <a:rPr lang="ru-RU" sz="1400" dirty="0"/>
              <a:t>); </a:t>
            </a:r>
          </a:p>
          <a:p>
            <a:r>
              <a:rPr lang="ru-RU" sz="1400" b="1" dirty="0" err="1"/>
              <a:t>інформаційні</a:t>
            </a:r>
            <a:r>
              <a:rPr lang="ru-RU" sz="1400" b="1" dirty="0"/>
              <a:t> </a:t>
            </a:r>
            <a:r>
              <a:rPr lang="ru-RU" sz="1400" b="1" dirty="0" err="1"/>
              <a:t>технології</a:t>
            </a:r>
            <a:r>
              <a:rPr lang="ru-RU" sz="1400" b="1" dirty="0"/>
              <a:t> </a:t>
            </a:r>
            <a:r>
              <a:rPr lang="ru-RU" sz="1400" dirty="0"/>
              <a:t>(</a:t>
            </a:r>
            <a:r>
              <a:rPr lang="ru-RU" sz="1400" dirty="0" err="1"/>
              <a:t>використовують</a:t>
            </a:r>
            <a:r>
              <a:rPr lang="ru-RU" sz="1400" dirty="0"/>
              <a:t> для </a:t>
            </a:r>
            <a:r>
              <a:rPr lang="ru-RU" sz="1400" dirty="0" err="1"/>
              <a:t>виготовлення</a:t>
            </a:r>
            <a:r>
              <a:rPr lang="ru-RU" sz="1400" dirty="0"/>
              <a:t> </a:t>
            </a:r>
            <a:r>
              <a:rPr lang="ru-RU" sz="1400" dirty="0" err="1"/>
              <a:t>масовоінформаційної</a:t>
            </a:r>
            <a:r>
              <a:rPr lang="ru-RU" sz="1400" dirty="0"/>
              <a:t> </a:t>
            </a:r>
            <a:r>
              <a:rPr lang="ru-RU" sz="1400" dirty="0" err="1"/>
              <a:t>продукції</a:t>
            </a:r>
            <a:r>
              <a:rPr lang="ru-RU" sz="1400" dirty="0"/>
              <a:t> – </a:t>
            </a:r>
            <a:r>
              <a:rPr lang="ru-RU" sz="1400" dirty="0" err="1"/>
              <a:t>технології</a:t>
            </a:r>
            <a:r>
              <a:rPr lang="ru-RU" sz="1400" dirty="0"/>
              <a:t> </a:t>
            </a:r>
            <a:r>
              <a:rPr lang="ru-RU" sz="1400" dirty="0" err="1"/>
              <a:t>формування</a:t>
            </a:r>
            <a:r>
              <a:rPr lang="ru-RU" sz="1400" dirty="0"/>
              <a:t>, </a:t>
            </a:r>
            <a:r>
              <a:rPr lang="ru-RU" sz="1400" dirty="0" err="1"/>
              <a:t>організації</a:t>
            </a:r>
            <a:r>
              <a:rPr lang="ru-RU" sz="1400" dirty="0"/>
              <a:t> та </a:t>
            </a:r>
            <a:r>
              <a:rPr lang="ru-RU" sz="1400" dirty="0" err="1"/>
              <a:t>використання</a:t>
            </a:r>
            <a:r>
              <a:rPr lang="ru-RU" sz="1400" dirty="0"/>
              <a:t> </a:t>
            </a:r>
            <a:r>
              <a:rPr lang="ru-RU" sz="1400" dirty="0" err="1"/>
              <a:t>інформаційних</a:t>
            </a:r>
            <a:r>
              <a:rPr lang="ru-RU" sz="1400" dirty="0"/>
              <a:t> </a:t>
            </a:r>
            <a:r>
              <a:rPr lang="ru-RU" sz="1400" dirty="0" err="1"/>
              <a:t>ресурсів</a:t>
            </a:r>
            <a:r>
              <a:rPr lang="ru-RU" sz="1400" dirty="0"/>
              <a:t>; </a:t>
            </a:r>
            <a:r>
              <a:rPr lang="ru-RU" sz="1400" dirty="0" err="1"/>
              <a:t>технології</a:t>
            </a:r>
            <a:r>
              <a:rPr lang="ru-RU" sz="1400" dirty="0"/>
              <a:t> </a:t>
            </a:r>
            <a:r>
              <a:rPr lang="ru-RU" sz="1400" dirty="0" err="1"/>
              <a:t>виробництва</a:t>
            </a:r>
            <a:r>
              <a:rPr lang="ru-RU" sz="1400" dirty="0"/>
              <a:t> </a:t>
            </a:r>
            <a:r>
              <a:rPr lang="ru-RU" sz="1400" dirty="0" err="1"/>
              <a:t>інформації</a:t>
            </a:r>
            <a:r>
              <a:rPr lang="ru-RU" sz="1400" dirty="0"/>
              <a:t>; </a:t>
            </a:r>
            <a:r>
              <a:rPr lang="ru-RU" sz="1400" dirty="0" err="1"/>
              <a:t>технології</a:t>
            </a:r>
            <a:r>
              <a:rPr lang="ru-RU" sz="1400" dirty="0"/>
              <a:t> </a:t>
            </a:r>
            <a:r>
              <a:rPr lang="ru-RU" sz="1400" dirty="0" err="1"/>
              <a:t>керування</a:t>
            </a:r>
            <a:r>
              <a:rPr lang="ru-RU" sz="1400" dirty="0"/>
              <a:t> </a:t>
            </a:r>
            <a:r>
              <a:rPr lang="ru-RU" sz="1400" dirty="0" err="1"/>
              <a:t>інформацією</a:t>
            </a:r>
            <a:r>
              <a:rPr lang="ru-RU" sz="1400" dirty="0"/>
              <a:t> та </a:t>
            </a:r>
            <a:r>
              <a:rPr lang="ru-RU" sz="1400" dirty="0" err="1"/>
              <a:t>інші</a:t>
            </a:r>
            <a:r>
              <a:rPr lang="ru-RU" sz="1400" dirty="0"/>
              <a:t>); </a:t>
            </a:r>
          </a:p>
          <a:p>
            <a:r>
              <a:rPr lang="ru-RU" sz="1400" b="1" dirty="0" err="1"/>
              <a:t>Інформаційні</a:t>
            </a:r>
            <a:r>
              <a:rPr lang="ru-RU" sz="1400" b="1" dirty="0"/>
              <a:t> </a:t>
            </a:r>
            <a:r>
              <a:rPr lang="ru-RU" sz="1400" b="1" dirty="0" err="1"/>
              <a:t>інтерактивні</a:t>
            </a:r>
            <a:r>
              <a:rPr lang="ru-RU" sz="1400" b="1" dirty="0"/>
              <a:t> </a:t>
            </a:r>
            <a:r>
              <a:rPr lang="ru-RU" sz="1400" b="1" dirty="0" err="1"/>
              <a:t>технології</a:t>
            </a:r>
            <a:r>
              <a:rPr lang="ru-RU" sz="1400" dirty="0"/>
              <a:t>, </a:t>
            </a:r>
            <a:r>
              <a:rPr lang="ru-RU" sz="1400" dirty="0" err="1"/>
              <a:t>або</a:t>
            </a:r>
            <a:r>
              <a:rPr lang="ru-RU" sz="1400" dirty="0"/>
              <a:t> </a:t>
            </a:r>
            <a:r>
              <a:rPr lang="ru-RU" sz="1400" dirty="0" err="1"/>
              <a:t>інтерактивні</a:t>
            </a:r>
            <a:r>
              <a:rPr lang="ru-RU" sz="1400" dirty="0"/>
              <a:t> </a:t>
            </a:r>
            <a:r>
              <a:rPr lang="ru-RU" sz="1400" dirty="0" err="1"/>
              <a:t>технології</a:t>
            </a:r>
            <a:r>
              <a:rPr lang="ru-RU" sz="1400" dirty="0"/>
              <a:t> </a:t>
            </a:r>
            <a:r>
              <a:rPr lang="ru-RU" sz="1400" dirty="0" err="1"/>
              <a:t>спілкування</a:t>
            </a:r>
            <a:r>
              <a:rPr lang="ru-RU" sz="1400" dirty="0"/>
              <a:t> (</a:t>
            </a:r>
            <a:r>
              <a:rPr lang="ru-RU" sz="1400" dirty="0" err="1"/>
              <a:t>властиві</a:t>
            </a:r>
            <a:r>
              <a:rPr lang="ru-RU" sz="1400" dirty="0"/>
              <a:t> </a:t>
            </a:r>
            <a:r>
              <a:rPr lang="ru-RU" sz="1400" dirty="0" err="1"/>
              <a:t>новим</a:t>
            </a:r>
            <a:r>
              <a:rPr lang="ru-RU" sz="1400" dirty="0"/>
              <a:t> </a:t>
            </a:r>
            <a:r>
              <a:rPr lang="ru-RU" sz="1400" dirty="0" err="1"/>
              <a:t>медіа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протиставляються</a:t>
            </a:r>
            <a:r>
              <a:rPr lang="ru-RU" sz="1400" dirty="0"/>
              <a:t> </a:t>
            </a:r>
            <a:r>
              <a:rPr lang="ru-RU" sz="1400" dirty="0" err="1"/>
              <a:t>масовим</a:t>
            </a:r>
            <a:r>
              <a:rPr lang="ru-RU" sz="1400" dirty="0"/>
              <a:t> і </a:t>
            </a:r>
            <a:r>
              <a:rPr lang="ru-RU" sz="1400" dirty="0" err="1"/>
              <a:t>спрямовані</a:t>
            </a:r>
            <a:r>
              <a:rPr lang="ru-RU" sz="1400" dirty="0"/>
              <a:t> на </a:t>
            </a:r>
            <a:r>
              <a:rPr lang="ru-RU" sz="1400" dirty="0" err="1"/>
              <a:t>особистість</a:t>
            </a:r>
            <a:r>
              <a:rPr lang="ru-RU" sz="1400" dirty="0"/>
              <a:t>, а не </a:t>
            </a:r>
            <a:r>
              <a:rPr lang="ru-RU" sz="1400" dirty="0" err="1"/>
              <a:t>аудиторію</a:t>
            </a:r>
            <a:r>
              <a:rPr lang="ru-RU" sz="1400" dirty="0"/>
              <a:t>; </a:t>
            </a:r>
            <a:r>
              <a:rPr lang="ru-RU" sz="1400" dirty="0" err="1"/>
              <a:t>їх</a:t>
            </a:r>
            <a:r>
              <a:rPr lang="ru-RU" sz="1400" dirty="0"/>
              <a:t> </a:t>
            </a:r>
            <a:r>
              <a:rPr lang="ru-RU" sz="1400" dirty="0" err="1"/>
              <a:t>використовують</a:t>
            </a:r>
            <a:r>
              <a:rPr lang="ru-RU" sz="1400" dirty="0"/>
              <a:t> як </a:t>
            </a:r>
            <a:r>
              <a:rPr lang="ru-RU" sz="1400" dirty="0" err="1"/>
              <a:t>засіб</a:t>
            </a:r>
            <a:r>
              <a:rPr lang="ru-RU" sz="1400" dirty="0"/>
              <a:t> </a:t>
            </a:r>
            <a:r>
              <a:rPr lang="ru-RU" sz="1400" dirty="0" err="1"/>
              <a:t>плюралізації</a:t>
            </a:r>
            <a:r>
              <a:rPr lang="ru-RU" sz="1400" dirty="0"/>
              <a:t>, </a:t>
            </a:r>
            <a:r>
              <a:rPr lang="ru-RU" sz="1400" dirty="0" err="1"/>
              <a:t>демократизації</a:t>
            </a:r>
            <a:r>
              <a:rPr lang="ru-RU" sz="1400" dirty="0"/>
              <a:t> та </a:t>
            </a:r>
            <a:r>
              <a:rPr lang="ru-RU" sz="1400" dirty="0" err="1"/>
              <a:t>створення</a:t>
            </a:r>
            <a:r>
              <a:rPr lang="ru-RU" sz="1400" dirty="0"/>
              <a:t> умов </a:t>
            </a:r>
            <a:r>
              <a:rPr lang="ru-RU" sz="1400" dirty="0" err="1"/>
              <a:t>рівноправності</a:t>
            </a:r>
            <a:r>
              <a:rPr lang="ru-RU" sz="1400" dirty="0"/>
              <a:t> </a:t>
            </a:r>
            <a:r>
              <a:rPr lang="ru-RU" sz="1400" dirty="0" err="1"/>
              <a:t>комунікаторів</a:t>
            </a:r>
            <a:r>
              <a:rPr lang="ru-RU" sz="1400" dirty="0"/>
              <a:t>); </a:t>
            </a:r>
          </a:p>
          <a:p>
            <a:r>
              <a:rPr lang="ru-RU" sz="1400" b="1" dirty="0" err="1"/>
              <a:t>піар-технології</a:t>
            </a:r>
            <a:r>
              <a:rPr lang="ru-RU" sz="1400" dirty="0"/>
              <a:t>, </a:t>
            </a:r>
            <a:r>
              <a:rPr lang="ru-RU" sz="1400" dirty="0" err="1"/>
              <a:t>або</a:t>
            </a:r>
            <a:r>
              <a:rPr lang="ru-RU" sz="1400" dirty="0"/>
              <a:t> </a:t>
            </a:r>
            <a:r>
              <a:rPr lang="ru-RU" sz="1400" dirty="0" err="1"/>
              <a:t>технології</a:t>
            </a:r>
            <a:r>
              <a:rPr lang="ru-RU" sz="1400" dirty="0"/>
              <a:t> для </a:t>
            </a:r>
            <a:r>
              <a:rPr lang="ru-RU" sz="1400" dirty="0" err="1"/>
              <a:t>встановлення</a:t>
            </a:r>
            <a:r>
              <a:rPr lang="ru-RU" sz="1400" dirty="0"/>
              <a:t> </a:t>
            </a:r>
            <a:r>
              <a:rPr lang="ru-RU" sz="1400" dirty="0" err="1"/>
              <a:t>зв’язків</a:t>
            </a:r>
            <a:r>
              <a:rPr lang="ru-RU" sz="1400" dirty="0"/>
              <a:t> </a:t>
            </a:r>
            <a:r>
              <a:rPr lang="ru-RU" sz="1400" dirty="0" err="1"/>
              <a:t>із</a:t>
            </a:r>
            <a:r>
              <a:rPr lang="ru-RU" sz="1400" dirty="0"/>
              <a:t> </a:t>
            </a:r>
            <a:r>
              <a:rPr lang="ru-RU" sz="1400" dirty="0" err="1"/>
              <a:t>громадськістю</a:t>
            </a:r>
            <a:r>
              <a:rPr lang="ru-RU" sz="1400" dirty="0"/>
              <a:t> (</a:t>
            </a:r>
            <a:r>
              <a:rPr lang="ru-RU" sz="1400" dirty="0" err="1"/>
              <a:t>містять</a:t>
            </a:r>
            <a:r>
              <a:rPr lang="ru-RU" sz="1400" dirty="0"/>
              <a:t> </a:t>
            </a:r>
            <a:r>
              <a:rPr lang="ru-RU" sz="1400" dirty="0" err="1"/>
              <a:t>елементи</a:t>
            </a:r>
            <a:r>
              <a:rPr lang="ru-RU" sz="1400" dirty="0"/>
              <a:t> </a:t>
            </a:r>
            <a:r>
              <a:rPr lang="ru-RU" sz="1400" dirty="0" err="1"/>
              <a:t>всіх</a:t>
            </a:r>
            <a:r>
              <a:rPr lang="ru-RU" sz="1400" dirty="0"/>
              <a:t> </a:t>
            </a:r>
            <a:r>
              <a:rPr lang="ru-RU" sz="1400" dirty="0" err="1"/>
              <a:t>видів</a:t>
            </a:r>
            <a:r>
              <a:rPr lang="ru-RU" sz="1400" dirty="0"/>
              <a:t> </a:t>
            </a:r>
            <a:r>
              <a:rPr lang="ru-RU" sz="1400" dirty="0" err="1"/>
              <a:t>масової</a:t>
            </a:r>
            <a:r>
              <a:rPr lang="ru-RU" sz="1400" dirty="0"/>
              <a:t> </a:t>
            </a:r>
            <a:r>
              <a:rPr lang="ru-RU" sz="1400" dirty="0" err="1"/>
              <a:t>комунікації</a:t>
            </a:r>
            <a:r>
              <a:rPr lang="ru-RU" sz="1400" dirty="0"/>
              <a:t> з метою </a:t>
            </a:r>
            <a:r>
              <a:rPr lang="ru-RU" sz="1400" dirty="0" err="1"/>
              <a:t>формування</a:t>
            </a:r>
            <a:r>
              <a:rPr lang="ru-RU" sz="1400" dirty="0"/>
              <a:t> </a:t>
            </a:r>
            <a:r>
              <a:rPr lang="ru-RU" sz="1400" dirty="0" err="1"/>
              <a:t>потрібної</a:t>
            </a:r>
            <a:r>
              <a:rPr lang="ru-RU" sz="1400" dirty="0"/>
              <a:t> </a:t>
            </a:r>
            <a:r>
              <a:rPr lang="ru-RU" sz="1400" dirty="0" err="1"/>
              <a:t>громадської</a:t>
            </a:r>
            <a:r>
              <a:rPr lang="ru-RU" sz="1400" dirty="0"/>
              <a:t> думки </a:t>
            </a:r>
            <a:r>
              <a:rPr lang="ru-RU" sz="1400" dirty="0" err="1"/>
              <a:t>стосовно</a:t>
            </a:r>
            <a:r>
              <a:rPr lang="ru-RU" sz="1400" dirty="0"/>
              <a:t> </a:t>
            </a:r>
            <a:r>
              <a:rPr lang="ru-RU" sz="1400" dirty="0" err="1"/>
              <a:t>певної</a:t>
            </a:r>
            <a:r>
              <a:rPr lang="ru-RU" sz="1400" dirty="0"/>
              <a:t> </a:t>
            </a:r>
            <a:r>
              <a:rPr lang="ru-RU" sz="1400" dirty="0" err="1"/>
              <a:t>організації</a:t>
            </a:r>
            <a:r>
              <a:rPr lang="ru-RU" sz="1400" dirty="0"/>
              <a:t> </a:t>
            </a:r>
            <a:r>
              <a:rPr lang="ru-RU" sz="1400" dirty="0" err="1"/>
              <a:t>чи</a:t>
            </a:r>
            <a:r>
              <a:rPr lang="ru-RU" sz="1400" dirty="0"/>
              <a:t> особи; </a:t>
            </a:r>
            <a:r>
              <a:rPr lang="ru-RU" sz="1400" dirty="0" err="1"/>
              <a:t>це</a:t>
            </a:r>
            <a:r>
              <a:rPr lang="ru-RU" sz="1400" dirty="0"/>
              <a:t> </a:t>
            </a:r>
            <a:r>
              <a:rPr lang="ru-RU" sz="1400" dirty="0" err="1"/>
              <a:t>можуть</a:t>
            </a:r>
            <a:r>
              <a:rPr lang="ru-RU" sz="1400" dirty="0"/>
              <a:t> бути </a:t>
            </a:r>
            <a:r>
              <a:rPr lang="ru-RU" sz="1400" dirty="0" err="1"/>
              <a:t>інформаційні</a:t>
            </a:r>
            <a:r>
              <a:rPr lang="ru-RU" sz="1400" dirty="0"/>
              <a:t> </a:t>
            </a:r>
            <a:r>
              <a:rPr lang="ru-RU" sz="1400" dirty="0" err="1"/>
              <a:t>кампанії</a:t>
            </a:r>
            <a:r>
              <a:rPr lang="ru-RU" sz="1400" dirty="0"/>
              <a:t>, </a:t>
            </a:r>
            <a:r>
              <a:rPr lang="ru-RU" sz="1400" dirty="0" err="1"/>
              <a:t>спеціальне</a:t>
            </a:r>
            <a:r>
              <a:rPr lang="ru-RU" sz="1400" dirty="0"/>
              <a:t> </a:t>
            </a:r>
            <a:r>
              <a:rPr lang="ru-RU" sz="1400" dirty="0" err="1"/>
              <a:t>подання</a:t>
            </a:r>
            <a:r>
              <a:rPr lang="ru-RU" sz="1400" dirty="0"/>
              <a:t> новин через ЗМІ, </a:t>
            </a:r>
            <a:r>
              <a:rPr lang="ru-RU" sz="1400" dirty="0" err="1"/>
              <a:t>особлива</a:t>
            </a:r>
            <a:r>
              <a:rPr lang="ru-RU" sz="1400" dirty="0"/>
              <a:t> реклама </a:t>
            </a:r>
            <a:r>
              <a:rPr lang="ru-RU" sz="1400" dirty="0" err="1"/>
              <a:t>тощо</a:t>
            </a:r>
            <a:r>
              <a:rPr lang="ru-RU" sz="1400" dirty="0"/>
              <a:t>); </a:t>
            </a:r>
          </a:p>
          <a:p>
            <a:r>
              <a:rPr lang="ru-RU" sz="1400" b="1" dirty="0" err="1"/>
              <a:t>рекламні</a:t>
            </a:r>
            <a:r>
              <a:rPr lang="ru-RU" sz="1400" b="1" dirty="0"/>
              <a:t> </a:t>
            </a:r>
            <a:r>
              <a:rPr lang="ru-RU" sz="1400" b="1" dirty="0" err="1"/>
              <a:t>технології</a:t>
            </a:r>
            <a:r>
              <a:rPr lang="ru-RU" sz="1400" b="1" dirty="0"/>
              <a:t> </a:t>
            </a:r>
            <a:r>
              <a:rPr lang="ru-RU" sz="1400" dirty="0"/>
              <a:t>(</a:t>
            </a:r>
            <a:r>
              <a:rPr lang="ru-RU" sz="1400" dirty="0" err="1"/>
              <a:t>спрямовані</a:t>
            </a:r>
            <a:r>
              <a:rPr lang="ru-RU" sz="1400" dirty="0"/>
              <a:t> на </a:t>
            </a:r>
            <a:r>
              <a:rPr lang="ru-RU" sz="1400" dirty="0" err="1"/>
              <a:t>просування</a:t>
            </a:r>
            <a:r>
              <a:rPr lang="ru-RU" sz="1400" dirty="0"/>
              <a:t> </a:t>
            </a:r>
            <a:r>
              <a:rPr lang="ru-RU" sz="1400" dirty="0" err="1"/>
              <a:t>товарів</a:t>
            </a:r>
            <a:r>
              <a:rPr lang="ru-RU" sz="1400" dirty="0"/>
              <a:t> </a:t>
            </a:r>
            <a:r>
              <a:rPr lang="ru-RU" sz="1400" dirty="0" err="1"/>
              <a:t>чи</a:t>
            </a:r>
            <a:r>
              <a:rPr lang="ru-RU" sz="1400" dirty="0"/>
              <a:t> </a:t>
            </a:r>
            <a:r>
              <a:rPr lang="ru-RU" sz="1400" dirty="0" err="1"/>
              <a:t>послуг</a:t>
            </a:r>
            <a:r>
              <a:rPr lang="ru-RU" sz="1400" dirty="0"/>
              <a:t> на ринку – </a:t>
            </a:r>
            <a:r>
              <a:rPr lang="ru-RU" sz="1400" dirty="0" err="1"/>
              <a:t>технології</a:t>
            </a:r>
            <a:r>
              <a:rPr lang="ru-RU" sz="1400" dirty="0"/>
              <a:t> брендингу, </a:t>
            </a:r>
            <a:r>
              <a:rPr lang="ru-RU" sz="1400" dirty="0" err="1"/>
              <a:t>технології</a:t>
            </a:r>
            <a:r>
              <a:rPr lang="ru-RU" sz="1400" dirty="0"/>
              <a:t> </a:t>
            </a:r>
            <a:r>
              <a:rPr lang="ru-RU" sz="1400" dirty="0" err="1"/>
              <a:t>унікальних</a:t>
            </a:r>
            <a:r>
              <a:rPr lang="ru-RU" sz="1400" dirty="0"/>
              <a:t> </a:t>
            </a:r>
            <a:r>
              <a:rPr lang="ru-RU" sz="1400" dirty="0" err="1"/>
              <a:t>рекламних</a:t>
            </a:r>
            <a:r>
              <a:rPr lang="ru-RU" sz="1400" dirty="0"/>
              <a:t> </a:t>
            </a:r>
            <a:r>
              <a:rPr lang="ru-RU" sz="1400" dirty="0" err="1"/>
              <a:t>пропозицій</a:t>
            </a:r>
            <a:r>
              <a:rPr lang="ru-RU" sz="1400" dirty="0"/>
              <a:t> та </a:t>
            </a:r>
            <a:r>
              <a:rPr lang="ru-RU" sz="1400" dirty="0" err="1"/>
              <a:t>інші</a:t>
            </a:r>
            <a:r>
              <a:rPr lang="ru-RU" sz="1400" dirty="0"/>
              <a:t>); </a:t>
            </a:r>
          </a:p>
          <a:p>
            <a:r>
              <a:rPr lang="ru-RU" sz="1400" b="1" dirty="0" err="1"/>
              <a:t>пропагандистські</a:t>
            </a:r>
            <a:r>
              <a:rPr lang="ru-RU" sz="1400" b="1" dirty="0"/>
              <a:t> </a:t>
            </a:r>
            <a:r>
              <a:rPr lang="ru-RU" sz="1400" b="1" dirty="0" err="1"/>
              <a:t>технології</a:t>
            </a:r>
            <a:r>
              <a:rPr lang="ru-RU" sz="1400" b="1" dirty="0"/>
              <a:t> </a:t>
            </a:r>
            <a:r>
              <a:rPr lang="ru-RU" sz="1400" dirty="0"/>
              <a:t>(</a:t>
            </a:r>
            <a:r>
              <a:rPr lang="ru-RU" sz="1400" dirty="0" err="1"/>
              <a:t>технології</a:t>
            </a:r>
            <a:r>
              <a:rPr lang="ru-RU" sz="1400" dirty="0"/>
              <a:t> </a:t>
            </a:r>
            <a:r>
              <a:rPr lang="ru-RU" sz="1400" dirty="0" err="1"/>
              <a:t>формування</a:t>
            </a:r>
            <a:r>
              <a:rPr lang="ru-RU" sz="1400" dirty="0"/>
              <a:t>, </a:t>
            </a:r>
            <a:r>
              <a:rPr lang="ru-RU" sz="1400" dirty="0" err="1"/>
              <a:t>деформування</a:t>
            </a:r>
            <a:r>
              <a:rPr lang="ru-RU" sz="1400" dirty="0"/>
              <a:t>, </a:t>
            </a:r>
            <a:r>
              <a:rPr lang="ru-RU" sz="1400" dirty="0" err="1"/>
              <a:t>переформатування</a:t>
            </a:r>
            <a:r>
              <a:rPr lang="ru-RU" sz="1400" dirty="0"/>
              <a:t> </a:t>
            </a:r>
            <a:r>
              <a:rPr lang="ru-RU" sz="1400" dirty="0" err="1"/>
              <a:t>громадської</a:t>
            </a:r>
            <a:r>
              <a:rPr lang="ru-RU" sz="1400" dirty="0"/>
              <a:t> думки). </a:t>
            </a:r>
            <a:r>
              <a:rPr lang="ru-RU" sz="1400" i="1" u="sng" dirty="0"/>
              <a:t>Тест «</a:t>
            </a:r>
            <a:r>
              <a:rPr lang="ru-RU" sz="1400" i="1" u="sng" dirty="0" err="1"/>
              <a:t>Який</a:t>
            </a:r>
            <a:r>
              <a:rPr lang="ru-RU" sz="1400" i="1" u="sng" dirty="0"/>
              <a:t> </a:t>
            </a:r>
            <a:r>
              <a:rPr lang="ru-RU" sz="1400" i="1" u="sng" dirty="0" err="1"/>
              <a:t>ти</a:t>
            </a:r>
            <a:r>
              <a:rPr lang="ru-RU" sz="1400" i="1" u="sng" dirty="0"/>
              <a:t> пропагандист?»  </a:t>
            </a:r>
            <a:r>
              <a:rPr lang="en-US" sz="1400" dirty="0"/>
              <a:t>https://www.colta.ru/articles/specials/5952-a-vy-mozhete-stat-propagandistom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262313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771161-6AC7-B008-D680-EC5E4045E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Чотири</a:t>
            </a:r>
            <a:r>
              <a:rPr lang="ru-RU" dirty="0"/>
              <a:t> </a:t>
            </a:r>
            <a:r>
              <a:rPr lang="ru-RU" dirty="0" err="1"/>
              <a:t>напрями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r>
              <a:rPr lang="ru-RU" dirty="0"/>
              <a:t> </a:t>
            </a:r>
            <a:r>
              <a:rPr lang="ru-RU" dirty="0" err="1"/>
              <a:t>масмедіа</a:t>
            </a:r>
            <a:r>
              <a:rPr lang="ru-RU" dirty="0"/>
              <a:t> на </a:t>
            </a:r>
            <a:r>
              <a:rPr lang="ru-RU" dirty="0" err="1"/>
              <a:t>громадскість</a:t>
            </a:r>
            <a:r>
              <a:rPr lang="ru-RU" dirty="0"/>
              <a:t> Райта </a:t>
            </a:r>
            <a:r>
              <a:rPr lang="ru-RU" dirty="0" err="1"/>
              <a:t>Міллса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3028FA8-271E-DFEA-C590-D2B760DF2A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Громадськість формує уявлення через мас-медіа (навіть коли є свідками подій, не створюють свого уявлення про події до коментарів медіа);</a:t>
            </a:r>
          </a:p>
          <a:p>
            <a:r>
              <a:rPr lang="uk-UA" dirty="0"/>
              <a:t>Громадськість обирає ті джерела, яким вона звикла довіряти (якщо немає монополізації мас-медіа і є можливість порівнювати інформацію);</a:t>
            </a:r>
          </a:p>
          <a:p>
            <a:r>
              <a:rPr lang="uk-UA" dirty="0"/>
              <a:t>Навіюють людині уявлення про себе (шляхи і способи здійснення бажань);</a:t>
            </a:r>
          </a:p>
          <a:p>
            <a:r>
              <a:rPr lang="uk-UA" dirty="0"/>
              <a:t>Відволікають увагу від головного і фіксують увагу на уявних конфліктах (які </a:t>
            </a:r>
            <a:r>
              <a:rPr lang="uk-UA" dirty="0" err="1"/>
              <a:t>розвязуться</a:t>
            </a:r>
            <a:r>
              <a:rPr lang="uk-UA" dirty="0"/>
              <a:t> миттєво і за допомогою насильства)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2584267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EA54CF-4502-5135-6DEC-F0C674E04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Методи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r>
              <a:rPr lang="ru-RU" dirty="0"/>
              <a:t> </a:t>
            </a:r>
            <a:r>
              <a:rPr lang="ru-RU" dirty="0" err="1"/>
              <a:t>медіа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2B5F7F3-134B-C5EF-69A1-27DD19EA5B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порядок </a:t>
            </a:r>
            <a:r>
              <a:rPr lang="ru-RU" dirty="0" err="1"/>
              <a:t>денний</a:t>
            </a:r>
            <a:r>
              <a:rPr lang="ru-RU" dirty="0"/>
              <a:t> </a:t>
            </a:r>
            <a:r>
              <a:rPr lang="en-US" dirty="0"/>
              <a:t>«Agenda-setting»</a:t>
            </a:r>
            <a:r>
              <a:rPr lang="uk-UA" dirty="0"/>
              <a:t>- </a:t>
            </a:r>
            <a:r>
              <a:rPr lang="ru-RU" dirty="0"/>
              <a:t>не </a:t>
            </a:r>
            <a:r>
              <a:rPr lang="ru-RU" dirty="0" err="1"/>
              <a:t>просте</a:t>
            </a:r>
            <a:r>
              <a:rPr lang="ru-RU" dirty="0"/>
              <a:t> </a:t>
            </a:r>
            <a:r>
              <a:rPr lang="ru-RU" dirty="0" err="1"/>
              <a:t>відображення</a:t>
            </a:r>
            <a:r>
              <a:rPr lang="ru-RU" dirty="0"/>
              <a:t> </a:t>
            </a:r>
            <a:r>
              <a:rPr lang="ru-RU" dirty="0" err="1"/>
              <a:t>реальності</a:t>
            </a:r>
            <a:r>
              <a:rPr lang="ru-RU" dirty="0"/>
              <a:t>, а </a:t>
            </a:r>
            <a:r>
              <a:rPr lang="ru-RU" dirty="0" err="1"/>
              <a:t>соціально</a:t>
            </a:r>
            <a:r>
              <a:rPr lang="ru-RU" dirty="0"/>
              <a:t> </a:t>
            </a:r>
            <a:r>
              <a:rPr lang="ru-RU" dirty="0" err="1"/>
              <a:t>сконструйована</a:t>
            </a:r>
            <a:r>
              <a:rPr lang="ru-RU" dirty="0"/>
              <a:t>, </a:t>
            </a:r>
            <a:r>
              <a:rPr lang="ru-RU" dirty="0" err="1"/>
              <a:t>відредагована</a:t>
            </a:r>
            <a:r>
              <a:rPr lang="ru-RU" dirty="0"/>
              <a:t> так </a:t>
            </a:r>
            <a:r>
              <a:rPr lang="ru-RU" dirty="0" err="1"/>
              <a:t>званими</a:t>
            </a:r>
            <a:r>
              <a:rPr lang="ru-RU" dirty="0"/>
              <a:t> </a:t>
            </a:r>
            <a:r>
              <a:rPr lang="ru-RU" dirty="0" err="1"/>
              <a:t>gatekeepers</a:t>
            </a:r>
            <a:r>
              <a:rPr lang="ru-RU" dirty="0"/>
              <a:t> («</a:t>
            </a:r>
            <a:r>
              <a:rPr lang="ru-RU" dirty="0" err="1"/>
              <a:t>вартовими</a:t>
            </a:r>
            <a:r>
              <a:rPr lang="ru-RU" dirty="0"/>
              <a:t>») </a:t>
            </a:r>
            <a:r>
              <a:rPr lang="ru-RU" dirty="0" err="1"/>
              <a:t>реальність</a:t>
            </a:r>
            <a:r>
              <a:rPr lang="uk-UA" dirty="0"/>
              <a:t> </a:t>
            </a:r>
            <a:r>
              <a:rPr lang="en-US" dirty="0"/>
              <a:t>https://www.youtube.com/watch?v=dqX7JUlv2g0</a:t>
            </a:r>
            <a:r>
              <a:rPr lang="ru-RU" dirty="0"/>
              <a:t>, </a:t>
            </a:r>
            <a:endParaRPr lang="en-US" dirty="0"/>
          </a:p>
          <a:p>
            <a:r>
              <a:rPr lang="ru-RU" dirty="0"/>
              <a:t>метод </a:t>
            </a:r>
            <a:r>
              <a:rPr lang="ru-RU" dirty="0" err="1"/>
              <a:t>дезінформації</a:t>
            </a:r>
            <a:r>
              <a:rPr lang="ru-RU" dirty="0"/>
              <a:t> , </a:t>
            </a:r>
            <a:endParaRPr lang="en-US" dirty="0"/>
          </a:p>
          <a:p>
            <a:r>
              <a:rPr lang="ru-RU" dirty="0" err="1"/>
              <a:t>методи</a:t>
            </a:r>
            <a:r>
              <a:rPr lang="ru-RU" dirty="0"/>
              <a:t> </a:t>
            </a:r>
            <a:r>
              <a:rPr lang="ru-RU" dirty="0" err="1"/>
              <a:t>відволікання</a:t>
            </a:r>
            <a:r>
              <a:rPr lang="ru-RU" dirty="0"/>
              <a:t>, </a:t>
            </a:r>
            <a:endParaRPr lang="en-US" dirty="0"/>
          </a:p>
          <a:p>
            <a:r>
              <a:rPr lang="ru-RU" dirty="0" err="1"/>
              <a:t>методи</a:t>
            </a:r>
            <a:r>
              <a:rPr lang="ru-RU" dirty="0"/>
              <a:t> </a:t>
            </a:r>
            <a:r>
              <a:rPr lang="ru-RU" dirty="0" err="1"/>
              <a:t>фрагментації</a:t>
            </a:r>
            <a:r>
              <a:rPr lang="ru-RU" dirty="0"/>
              <a:t>, </a:t>
            </a:r>
            <a:endParaRPr lang="en-US" dirty="0"/>
          </a:p>
          <a:p>
            <a:r>
              <a:rPr lang="ru-RU" dirty="0"/>
              <a:t>метод резонансу, </a:t>
            </a:r>
            <a:endParaRPr lang="en-US" dirty="0"/>
          </a:p>
          <a:p>
            <a:r>
              <a:rPr lang="ru-RU" dirty="0"/>
              <a:t>метод «</a:t>
            </a:r>
            <a:r>
              <a:rPr lang="ru-RU" dirty="0" err="1"/>
              <a:t>створення</a:t>
            </a:r>
            <a:r>
              <a:rPr lang="ru-RU" dirty="0"/>
              <a:t> образу ворога», </a:t>
            </a:r>
            <a:endParaRPr lang="en-US" dirty="0"/>
          </a:p>
          <a:p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стереотипів</a:t>
            </a:r>
            <a:r>
              <a:rPr lang="ru-RU" dirty="0"/>
              <a:t>, </a:t>
            </a:r>
          </a:p>
          <a:p>
            <a:r>
              <a:rPr lang="uk-UA" dirty="0" err="1"/>
              <a:t>Міфотвотворчість</a:t>
            </a:r>
            <a:r>
              <a:rPr lang="uk-UA" dirty="0"/>
              <a:t> </a:t>
            </a:r>
            <a:r>
              <a:rPr lang="en-US" dirty="0"/>
              <a:t>https://www.youtube.com/watch?v=47ghT4W9epQ</a:t>
            </a:r>
            <a:r>
              <a:rPr lang="ru-RU" dirty="0"/>
              <a:t> </a:t>
            </a:r>
            <a:r>
              <a:rPr lang="ru-RU" dirty="0" err="1"/>
              <a:t>Медіареальність</a:t>
            </a:r>
            <a:r>
              <a:rPr lang="ru-RU" dirty="0"/>
              <a:t> як </a:t>
            </a:r>
            <a:r>
              <a:rPr lang="ru-RU" dirty="0" err="1"/>
              <a:t>простір</a:t>
            </a:r>
            <a:r>
              <a:rPr lang="ru-RU" dirty="0"/>
              <a:t> </a:t>
            </a:r>
            <a:r>
              <a:rPr lang="ru-RU" dirty="0" err="1"/>
              <a:t>міфів</a:t>
            </a:r>
            <a:r>
              <a:rPr lang="ru-RU" dirty="0"/>
              <a:t> 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5609820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7485EC-3976-2647-B299-FE85F126A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/>
              <a:t>Медіареальність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2C3909-92DC-23ED-EC5F-0F7E77D016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err="1"/>
              <a:t>Медіареальність</a:t>
            </a:r>
            <a:r>
              <a:rPr lang="uk-UA" dirty="0"/>
              <a:t>  </a:t>
            </a:r>
          </a:p>
          <a:p>
            <a:r>
              <a:rPr lang="en-US" dirty="0">
                <a:hlinkClick r:id="rId2"/>
              </a:rPr>
              <a:t>https://www.youtube.com/watch?v=x2-8MyG3PeM</a:t>
            </a:r>
            <a:endParaRPr lang="uk-UA" dirty="0"/>
          </a:p>
          <a:p>
            <a:r>
              <a:rPr lang="uk-UA" dirty="0"/>
              <a:t>Технологія управління </a:t>
            </a:r>
            <a:r>
              <a:rPr lang="uk-UA" dirty="0" err="1"/>
              <a:t>медіареальністю</a:t>
            </a:r>
            <a:endParaRPr lang="uk-UA" dirty="0"/>
          </a:p>
          <a:p>
            <a:r>
              <a:rPr lang="en-US"/>
              <a:t>https://www.youtube.com/watch?v=L-RNkiB1fnE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807872926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172</TotalTime>
  <Words>561</Words>
  <Application>Microsoft Office PowerPoint</Application>
  <PresentationFormat>Широкоэкранный</PresentationFormat>
  <Paragraphs>43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Легкий дым</vt:lpstr>
      <vt:lpstr>Медіатехнології та медіареальність</vt:lpstr>
      <vt:lpstr>Поняття «технологія»</vt:lpstr>
      <vt:lpstr>Медіатехнології як система комунікації. Класифікація виборчих медіатехнологійС.Румянцевої</vt:lpstr>
      <vt:lpstr>Класифікація медіатехнологій В.Різуна</vt:lpstr>
      <vt:lpstr>Чотири напрями впливу масмедіа на громадскість Райта Міллса</vt:lpstr>
      <vt:lpstr>Методи впливу медіа</vt:lpstr>
      <vt:lpstr>Медіареальність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Медіатехнології та медіареальність</dc:title>
  <dc:creator>Людмила Чернявская</dc:creator>
  <cp:lastModifiedBy>Людмила Чернявская</cp:lastModifiedBy>
  <cp:revision>1</cp:revision>
  <dcterms:created xsi:type="dcterms:W3CDTF">2022-09-06T16:49:34Z</dcterms:created>
  <dcterms:modified xsi:type="dcterms:W3CDTF">2022-09-06T19:42:23Z</dcterms:modified>
</cp:coreProperties>
</file>