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2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96B-52B1-4021-A0BD-AFE33CFC5BC0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9A8A-6323-46DB-9473-10291FDD5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96B-52B1-4021-A0BD-AFE33CFC5BC0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9A8A-6323-46DB-9473-10291FDD5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96B-52B1-4021-A0BD-AFE33CFC5BC0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9A8A-6323-46DB-9473-10291FDD5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96B-52B1-4021-A0BD-AFE33CFC5BC0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9A8A-6323-46DB-9473-10291FDD5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96B-52B1-4021-A0BD-AFE33CFC5BC0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9A8A-6323-46DB-9473-10291FDD5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96B-52B1-4021-A0BD-AFE33CFC5BC0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9A8A-6323-46DB-9473-10291FDD5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96B-52B1-4021-A0BD-AFE33CFC5BC0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9A8A-6323-46DB-9473-10291FDD5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96B-52B1-4021-A0BD-AFE33CFC5BC0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9A8A-6323-46DB-9473-10291FDD5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96B-52B1-4021-A0BD-AFE33CFC5BC0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9A8A-6323-46DB-9473-10291FDD5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96B-52B1-4021-A0BD-AFE33CFC5BC0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9A8A-6323-46DB-9473-10291FDD5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4496B-52B1-4021-A0BD-AFE33CFC5BC0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59A8A-6323-46DB-9473-10291FDD51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4496B-52B1-4021-A0BD-AFE33CFC5BC0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9A8A-6323-46DB-9473-10291FDD51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Технолог</a:t>
            </a:r>
            <a:r>
              <a:rPr lang="uk-UA" dirty="0" err="1" smtClean="0"/>
              <a:t>ія</a:t>
            </a:r>
            <a:r>
              <a:rPr lang="uk-UA" dirty="0" smtClean="0"/>
              <a:t> </a:t>
            </a:r>
            <a:r>
              <a:rPr lang="uk-UA" dirty="0" err="1" smtClean="0"/>
              <a:t>гетероструктур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4" descr="Новый метод лазерной микроскопии ученых ИТМО упростит изучение материалов в наномасштабе / ©Getty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42955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4638"/>
            <a:ext cx="9001156" cy="93978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Метод </a:t>
            </a:r>
            <a:r>
              <a:rPr lang="ru-RU" sz="2400" b="1" dirty="0" err="1" smtClean="0"/>
              <a:t>лазерної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мікроскопії</a:t>
            </a:r>
            <a:r>
              <a:rPr lang="ru-RU" sz="2400" b="1" dirty="0" smtClean="0"/>
              <a:t> дозволить </a:t>
            </a:r>
            <a:r>
              <a:rPr lang="ru-RU" sz="2400" b="1" dirty="0" err="1" smtClean="0"/>
              <a:t>прискорити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спростити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вивчення</a:t>
            </a:r>
            <a:r>
              <a:rPr lang="ru-RU" sz="2400" b="1" dirty="0" smtClean="0"/>
              <a:t> складу </a:t>
            </a:r>
            <a:r>
              <a:rPr lang="ru-RU" sz="2400" b="1" dirty="0" err="1" smtClean="0"/>
              <a:t>речовин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наномасштабі</a:t>
            </a:r>
            <a:r>
              <a:rPr lang="ru-RU" sz="2400" b="1" dirty="0" smtClean="0"/>
              <a:t>. </a:t>
            </a:r>
            <a:r>
              <a:rPr lang="ru-RU" sz="2400" b="1" dirty="0" err="1" smtClean="0"/>
              <a:t>ІТМО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74786"/>
          </a:xfrm>
        </p:spPr>
        <p:txBody>
          <a:bodyPr>
            <a:normAutofit/>
          </a:bodyPr>
          <a:lstStyle/>
          <a:p>
            <a:r>
              <a:rPr lang="ru-RU" sz="2800" b="1" dirty="0" err="1" smtClean="0"/>
              <a:t>Активироване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вугілля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нанотрубок</a:t>
            </a:r>
            <a:r>
              <a:rPr lang="ru-RU" sz="2800" dirty="0" smtClean="0"/>
              <a:t>.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1800" b="1" dirty="0" err="1" smtClean="0"/>
              <a:t>Клітинно-активоване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вугілля</a:t>
            </a:r>
            <a:r>
              <a:rPr lang="ru-RU" sz="1800" b="1" dirty="0" smtClean="0"/>
              <a:t> на </a:t>
            </a:r>
            <a:r>
              <a:rPr lang="ru-RU" sz="1800" b="1" dirty="0" err="1" smtClean="0"/>
              <a:t>основі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вуглецевої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піни</a:t>
            </a:r>
            <a:r>
              <a:rPr lang="ru-RU" sz="1800" b="1" dirty="0" smtClean="0"/>
              <a:t> </a:t>
            </a:r>
            <a:r>
              <a:rPr lang="ru-RU" sz="1800" b="1" dirty="0"/>
              <a:t>с </a:t>
            </a:r>
            <a:r>
              <a:rPr lang="ru-RU" sz="1800" b="1" dirty="0" err="1" smtClean="0"/>
              <a:t>підвищеним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r>
              <a:rPr lang="ru-RU" sz="1800" b="1" dirty="0" err="1" smtClean="0"/>
              <a:t>показником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адсорбції</a:t>
            </a:r>
            <a:endParaRPr lang="ru-RU" sz="1800" b="1" dirty="0"/>
          </a:p>
        </p:txBody>
      </p:sp>
      <p:pic>
        <p:nvPicPr>
          <p:cNvPr id="23554" name="Рисунок 26" descr="©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60670"/>
            <a:ext cx="8143932" cy="518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600" b="1" dirty="0" smtClean="0"/>
              <a:t>Принцип </a:t>
            </a:r>
            <a:r>
              <a:rPr lang="ru-RU" sz="3600" b="1" dirty="0" err="1" smtClean="0"/>
              <a:t>активації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вугілля</a:t>
            </a:r>
            <a:r>
              <a:rPr lang="ru-RU" sz="3100" b="1" dirty="0" smtClean="0"/>
              <a:t> </a:t>
            </a:r>
            <a:br>
              <a:rPr lang="ru-RU" sz="3100" b="1" dirty="0" smtClean="0"/>
            </a:br>
            <a:r>
              <a:rPr lang="ru-RU" sz="2200" b="1" dirty="0" smtClean="0"/>
              <a:t>©</a:t>
            </a:r>
            <a:r>
              <a:rPr lang="ru-RU" sz="2200" b="1" dirty="0"/>
              <a:t> </a:t>
            </a:r>
            <a:r>
              <a:rPr lang="ru-RU" sz="2200" b="1" dirty="0" err="1"/>
              <a:t>Weigang</a:t>
            </a:r>
            <a:r>
              <a:rPr lang="ru-RU" sz="2200" b="1" dirty="0"/>
              <a:t> </a:t>
            </a:r>
            <a:r>
              <a:rPr lang="ru-RU" sz="2200" b="1" dirty="0" err="1"/>
              <a:t>Zhao</a:t>
            </a:r>
            <a:r>
              <a:rPr lang="ru-RU" sz="2200" b="1" dirty="0"/>
              <a:t> </a:t>
            </a:r>
            <a:r>
              <a:rPr lang="ru-RU" sz="2200" b="1" dirty="0" err="1"/>
              <a:t>et</a:t>
            </a:r>
            <a:r>
              <a:rPr lang="ru-RU" sz="2200" b="1" dirty="0"/>
              <a:t> </a:t>
            </a:r>
            <a:r>
              <a:rPr lang="ru-RU" sz="2200" b="1" dirty="0" err="1"/>
              <a:t>al</a:t>
            </a:r>
            <a:r>
              <a:rPr lang="ru-RU" sz="2200" b="1" dirty="0"/>
              <a:t>., </a:t>
            </a:r>
            <a:r>
              <a:rPr lang="ru-RU" sz="2200" b="1" dirty="0" err="1"/>
              <a:t>Nano</a:t>
            </a:r>
            <a:r>
              <a:rPr lang="ru-RU" sz="2200" b="1" dirty="0"/>
              <a:t>, 2016</a:t>
            </a:r>
            <a:br>
              <a:rPr lang="ru-RU" sz="2200" b="1" dirty="0"/>
            </a:br>
            <a:endParaRPr lang="ru-RU" dirty="0"/>
          </a:p>
        </p:txBody>
      </p:sp>
      <p:pic>
        <p:nvPicPr>
          <p:cNvPr id="24578" name="Рисунок 35" descr="https://naked-science.ru/wp-content/uploads/2016/12/images_2016-12-28-04-01.png"/>
          <p:cNvPicPr>
            <a:picLocks noChangeAspect="1" noChangeArrowheads="1"/>
          </p:cNvPicPr>
          <p:nvPr/>
        </p:nvPicPr>
        <p:blipFill>
          <a:blip r:embed="rId2"/>
          <a:srcRect b="8000"/>
          <a:stretch>
            <a:fillRect/>
          </a:stretch>
        </p:blipFill>
        <p:spPr bwMode="auto">
          <a:xfrm>
            <a:off x="1643042" y="1500174"/>
            <a:ext cx="607223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857208"/>
          </a:xfrm>
        </p:spPr>
        <p:txBody>
          <a:bodyPr>
            <a:normAutofit fontScale="90000"/>
          </a:bodyPr>
          <a:lstStyle/>
          <a:p>
            <a:r>
              <a:rPr lang="ru-RU" sz="2400" dirty="0" err="1" smtClean="0"/>
              <a:t>Двомірниый</a:t>
            </a:r>
            <a:r>
              <a:rPr lang="ru-RU" sz="2400" dirty="0" smtClean="0"/>
              <a:t> «</a:t>
            </a:r>
            <a:r>
              <a:rPr lang="ru-RU" sz="2400" dirty="0" err="1" smtClean="0"/>
              <a:t>наносендвич</a:t>
            </a:r>
            <a:r>
              <a:rPr lang="ru-RU" sz="2400" dirty="0"/>
              <a:t>» </a:t>
            </a:r>
            <a:r>
              <a:rPr lang="ru-RU" sz="2400" dirty="0" err="1" smtClean="0"/>
              <a:t>перетворив</a:t>
            </a:r>
            <a:r>
              <a:rPr lang="ru-RU" sz="2400" dirty="0" smtClean="0"/>
              <a:t>  </a:t>
            </a:r>
            <a:r>
              <a:rPr lang="ru-RU" sz="2400" dirty="0" err="1"/>
              <a:t>графен</a:t>
            </a:r>
            <a:r>
              <a:rPr lang="ru-RU" sz="2400" dirty="0"/>
              <a:t> </a:t>
            </a:r>
            <a:r>
              <a:rPr lang="ru-RU" sz="2400" dirty="0" smtClean="0"/>
              <a:t>у </a:t>
            </a:r>
            <a:r>
              <a:rPr lang="ru-RU" sz="2400" dirty="0" err="1" smtClean="0"/>
              <a:t>напівпровідник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1600" dirty="0"/>
              <a:t> </a:t>
            </a:r>
            <a:r>
              <a:rPr lang="ru-RU" sz="1600" dirty="0" err="1"/>
              <a:t>Вчені</a:t>
            </a:r>
            <a:r>
              <a:rPr lang="ru-RU" sz="1600" dirty="0"/>
              <a:t> </a:t>
            </a:r>
            <a:r>
              <a:rPr lang="ru-RU" sz="1600" dirty="0" err="1"/>
              <a:t>Калифорнійського</a:t>
            </a:r>
            <a:r>
              <a:rPr lang="ru-RU" sz="1600" dirty="0"/>
              <a:t> Университету (штат Джорджии, США) </a:t>
            </a:r>
            <a:r>
              <a:rPr lang="ru-RU" sz="1600" dirty="0" err="1"/>
              <a:t>розробили</a:t>
            </a:r>
            <a:r>
              <a:rPr lang="ru-RU" sz="1600" dirty="0"/>
              <a:t> </a:t>
            </a:r>
            <a:r>
              <a:rPr lang="ru-RU" sz="1600" dirty="0" err="1"/>
              <a:t>технологію</a:t>
            </a:r>
            <a:r>
              <a:rPr lang="ru-RU" sz="1600" dirty="0"/>
              <a:t> компактного генератора,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керується</a:t>
            </a:r>
            <a:r>
              <a:rPr lang="ru-RU" sz="1600" dirty="0"/>
              <a:t> </a:t>
            </a:r>
            <a:r>
              <a:rPr lang="ru-RU" sz="1600" dirty="0" err="1"/>
              <a:t>напругою</a:t>
            </a:r>
            <a:r>
              <a:rPr lang="ru-RU" sz="1600" dirty="0"/>
              <a:t> </a:t>
            </a:r>
            <a:r>
              <a:rPr lang="ru-RU" sz="1600" dirty="0" err="1"/>
              <a:t>з</a:t>
            </a:r>
            <a:r>
              <a:rPr lang="ru-RU" sz="1600" dirty="0"/>
              <a:t> </a:t>
            </a:r>
            <a:r>
              <a:rPr lang="ru-RU" sz="1600" dirty="0" err="1"/>
              <a:t>трьох</a:t>
            </a:r>
            <a:r>
              <a:rPr lang="ru-RU" sz="1600" dirty="0"/>
              <a:t> </a:t>
            </a:r>
            <a:r>
              <a:rPr lang="ru-RU" sz="1600" dirty="0" err="1"/>
              <a:t>різниых</a:t>
            </a:r>
            <a:r>
              <a:rPr lang="ru-RU" sz="1600" dirty="0"/>
              <a:t> </a:t>
            </a:r>
            <a:r>
              <a:rPr lang="ru-RU" sz="1600" dirty="0" err="1"/>
              <a:t>наноматериалів</a:t>
            </a:r>
            <a:r>
              <a:rPr lang="ru-RU" sz="1600" dirty="0"/>
              <a:t>, </a:t>
            </a:r>
            <a:r>
              <a:rPr lang="ru-RU" sz="1600" dirty="0" err="1"/>
              <a:t>включаючи</a:t>
            </a:r>
            <a:r>
              <a:rPr lang="ru-RU" sz="1600" dirty="0"/>
              <a:t> </a:t>
            </a:r>
            <a:r>
              <a:rPr lang="ru-RU" sz="1600" dirty="0" err="1"/>
              <a:t>графен</a:t>
            </a:r>
            <a:r>
              <a:rPr lang="ru-RU" sz="1600" dirty="0"/>
              <a:t>.</a:t>
            </a:r>
          </a:p>
        </p:txBody>
      </p:sp>
      <p:pic>
        <p:nvPicPr>
          <p:cNvPr id="25602" name="Рисунок 37" descr="©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857231"/>
            <a:ext cx="6286512" cy="4709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1000108"/>
            <a:ext cx="30003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Г</a:t>
            </a:r>
            <a:r>
              <a:rPr lang="ru-RU" dirty="0" err="1"/>
              <a:t>рафен</a:t>
            </a:r>
            <a:r>
              <a:rPr lang="ru-RU" dirty="0"/>
              <a:t> — </a:t>
            </a:r>
            <a:r>
              <a:rPr lang="ru-RU" dirty="0" err="1"/>
              <a:t>атомарн</a:t>
            </a:r>
            <a:r>
              <a:rPr lang="uk-UA" dirty="0" err="1"/>
              <a:t>ий</a:t>
            </a:r>
            <a:r>
              <a:rPr lang="uk-UA" dirty="0"/>
              <a:t> шар вугілля, </a:t>
            </a:r>
            <a:r>
              <a:rPr lang="ru-RU" dirty="0"/>
              <a:t>альтернатив</a:t>
            </a:r>
            <a:r>
              <a:rPr lang="uk-UA" dirty="0"/>
              <a:t>а</a:t>
            </a:r>
            <a:r>
              <a:rPr lang="ru-RU" dirty="0"/>
              <a:t> </a:t>
            </a:r>
            <a:r>
              <a:rPr lang="ru-RU" dirty="0" err="1"/>
              <a:t>кремн</a:t>
            </a:r>
            <a:r>
              <a:rPr lang="uk-UA" dirty="0"/>
              <a:t>і</a:t>
            </a:r>
            <a:r>
              <a:rPr lang="ru-RU" dirty="0" err="1"/>
              <a:t>ю</a:t>
            </a:r>
            <a:r>
              <a:rPr lang="ru-RU" dirty="0"/>
              <a:t>, </a:t>
            </a:r>
            <a:r>
              <a:rPr lang="ru-RU" dirty="0" smtClean="0"/>
              <a:t>ала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uk-UA" dirty="0" smtClean="0"/>
              <a:t>не </a:t>
            </a:r>
            <a:r>
              <a:rPr lang="uk-UA" dirty="0"/>
              <a:t>є </a:t>
            </a:r>
            <a:r>
              <a:rPr lang="uk-UA" dirty="0" err="1" smtClean="0"/>
              <a:t>напів-провідником</a:t>
            </a:r>
            <a:r>
              <a:rPr lang="uk-UA" dirty="0"/>
              <a:t>, не може використовуватись у технології транзисторів. </a:t>
            </a:r>
            <a:r>
              <a:rPr lang="ru-RU" dirty="0"/>
              <a:t>Для ус</a:t>
            </a:r>
            <a:r>
              <a:rPr lang="uk-UA" dirty="0" err="1"/>
              <a:t>унення</a:t>
            </a:r>
            <a:r>
              <a:rPr lang="uk-UA" dirty="0"/>
              <a:t> цього недоліку вчені </a:t>
            </a:r>
            <a:r>
              <a:rPr lang="ru-RU" dirty="0" err="1"/>
              <a:t>покр</a:t>
            </a:r>
            <a:r>
              <a:rPr lang="uk-UA" dirty="0"/>
              <a:t>и</a:t>
            </a:r>
            <a:r>
              <a:rPr lang="ru-RU" dirty="0"/>
              <a:t>ли </a:t>
            </a:r>
            <a:r>
              <a:rPr lang="ru-RU" dirty="0" err="1"/>
              <a:t>графен</a:t>
            </a:r>
            <a:r>
              <a:rPr lang="ru-RU" dirty="0"/>
              <a:t> </a:t>
            </a:r>
            <a:r>
              <a:rPr lang="uk-UA" dirty="0"/>
              <a:t>шаром</a:t>
            </a:r>
            <a:r>
              <a:rPr lang="ru-RU" dirty="0"/>
              <a:t> </a:t>
            </a:r>
            <a:r>
              <a:rPr lang="ru-RU" dirty="0" err="1"/>
              <a:t>дисульф</a:t>
            </a:r>
            <a:r>
              <a:rPr lang="uk-UA" dirty="0"/>
              <a:t>іду та</a:t>
            </a:r>
            <a:r>
              <a:rPr lang="ru-RU" dirty="0" err="1"/>
              <a:t>нтала</a:t>
            </a:r>
            <a:r>
              <a:rPr lang="uk-UA" dirty="0"/>
              <a:t>.  Зміна </a:t>
            </a:r>
            <a:r>
              <a:rPr lang="ru-RU" dirty="0"/>
              <a:t> </a:t>
            </a:r>
            <a:r>
              <a:rPr lang="ru-RU" dirty="0" err="1"/>
              <a:t>атомно</a:t>
            </a:r>
            <a:r>
              <a:rPr lang="uk-UA" dirty="0"/>
              <a:t>ї</a:t>
            </a:r>
            <a:r>
              <a:rPr lang="ru-RU" dirty="0"/>
              <a:t> структуры </a:t>
            </a:r>
            <a:r>
              <a:rPr lang="ru-RU" dirty="0" err="1"/>
              <a:t>TaS</a:t>
            </a:r>
            <a:r>
              <a:rPr lang="uk-UA" baseline="-25000" dirty="0"/>
              <a:t>2</a:t>
            </a:r>
            <a:r>
              <a:rPr lang="uk-UA" dirty="0"/>
              <a:t> за допомогою </a:t>
            </a:r>
            <a:r>
              <a:rPr lang="uk-UA" dirty="0" smtClean="0"/>
              <a:t>і</a:t>
            </a:r>
            <a:r>
              <a:rPr lang="ru-RU" dirty="0" err="1"/>
              <a:t>нду</a:t>
            </a:r>
            <a:r>
              <a:rPr lang="uk-UA" dirty="0" err="1"/>
              <a:t>кова</a:t>
            </a:r>
            <a:r>
              <a:rPr lang="ru-RU" dirty="0" err="1"/>
              <a:t>ван</a:t>
            </a:r>
            <a:r>
              <a:rPr lang="uk-UA" dirty="0" err="1"/>
              <a:t>ої</a:t>
            </a:r>
            <a:r>
              <a:rPr lang="uk-UA" dirty="0"/>
              <a:t> </a:t>
            </a:r>
            <a:r>
              <a:rPr lang="ru-RU" dirty="0"/>
              <a:t> </a:t>
            </a:r>
            <a:r>
              <a:rPr lang="ru-RU" dirty="0" err="1"/>
              <a:t>напр</a:t>
            </a:r>
            <a:r>
              <a:rPr lang="uk-UA" dirty="0" err="1"/>
              <a:t>уги</a:t>
            </a:r>
            <a:r>
              <a:rPr lang="uk-UA" dirty="0"/>
              <a:t> д</a:t>
            </a:r>
            <a:r>
              <a:rPr lang="ru-RU" dirty="0" err="1" smtClean="0"/>
              <a:t>озволила</a:t>
            </a:r>
            <a:r>
              <a:rPr lang="ru-RU" dirty="0" smtClean="0"/>
              <a:t> </a:t>
            </a:r>
            <a:r>
              <a:rPr lang="ru-RU" dirty="0" err="1" smtClean="0"/>
              <a:t>ви</a:t>
            </a:r>
            <a:r>
              <a:rPr lang="uk-UA" dirty="0" err="1" smtClean="0"/>
              <a:t>конувати</a:t>
            </a:r>
            <a:r>
              <a:rPr lang="uk-UA" dirty="0" smtClean="0"/>
              <a:t> </a:t>
            </a:r>
            <a:r>
              <a:rPr lang="uk-UA" dirty="0"/>
              <a:t>функцію вимикача </a:t>
            </a:r>
            <a:r>
              <a:rPr lang="ru-RU" dirty="0"/>
              <a:t>при к</a:t>
            </a:r>
            <a:r>
              <a:rPr lang="uk-UA" dirty="0"/>
              <a:t>і</a:t>
            </a:r>
            <a:r>
              <a:rPr lang="ru-RU" dirty="0" err="1"/>
              <a:t>мнатн</a:t>
            </a:r>
            <a:r>
              <a:rPr lang="uk-UA" dirty="0" err="1"/>
              <a:t>ій</a:t>
            </a:r>
            <a:r>
              <a:rPr lang="uk-UA" dirty="0"/>
              <a:t> </a:t>
            </a:r>
            <a:r>
              <a:rPr lang="ru-RU" dirty="0"/>
              <a:t>температур</a:t>
            </a:r>
            <a:r>
              <a:rPr lang="uk-UA" dirty="0"/>
              <a:t>і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5" descr="Российские ученые сделали шаг для получения новых данных о материалах для микроэлектроники / ©Getty 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57224" y="2428868"/>
            <a:ext cx="879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Технолог</a:t>
            </a:r>
            <a:r>
              <a:rPr lang="uk-UA" sz="5400" b="1" dirty="0" err="1" smtClean="0">
                <a:solidFill>
                  <a:srgbClr val="FFFF00"/>
                </a:solidFill>
              </a:rPr>
              <a:t>ія</a:t>
            </a:r>
            <a:r>
              <a:rPr lang="uk-UA" sz="5400" b="1" dirty="0" smtClean="0">
                <a:solidFill>
                  <a:srgbClr val="FFFF00"/>
                </a:solidFill>
              </a:rPr>
              <a:t> </a:t>
            </a:r>
            <a:r>
              <a:rPr lang="uk-UA" sz="5400" b="1" dirty="0" err="1" smtClean="0">
                <a:solidFill>
                  <a:srgbClr val="FFFF00"/>
                </a:solidFill>
              </a:rPr>
              <a:t>гетеростру</a:t>
            </a:r>
            <a:r>
              <a:rPr lang="uk-UA" sz="4400" b="1" dirty="0" err="1" smtClean="0">
                <a:solidFill>
                  <a:srgbClr val="FFFF00"/>
                </a:solidFill>
              </a:rPr>
              <a:t>ктур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Структура </a:t>
            </a:r>
            <a:r>
              <a:rPr lang="ru-RU" sz="2800" b="1" dirty="0" err="1" smtClean="0"/>
              <a:t>боровмісних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сілікатних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плівок</a:t>
            </a:r>
            <a:endParaRPr lang="ru-RU" sz="2800" b="1" dirty="0"/>
          </a:p>
        </p:txBody>
      </p:sp>
      <p:pic>
        <p:nvPicPr>
          <p:cNvPr id="2050" name="Рисунок 1" descr="Структура боросодержащих пленок под микроскопом / ©Пресс-служба ЛЭТ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429684" cy="496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 smtClean="0"/>
              <a:t>Молекулярно-промінева</a:t>
            </a:r>
            <a:r>
              <a:rPr lang="uk-UA" sz="2800" b="1" dirty="0" smtClean="0"/>
              <a:t> епітаксія. Лабораторна установка</a:t>
            </a:r>
            <a:endParaRPr lang="ru-RU" sz="2800" b="1" dirty="0"/>
          </a:p>
        </p:txBody>
      </p:sp>
      <p:pic>
        <p:nvPicPr>
          <p:cNvPr id="3074" name="Рисунок 7" descr="https://naked-science.ru/wp-content/uploads/2021/07/21_0713_kor-3_fiziki_08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691" y="1785926"/>
            <a:ext cx="7572771" cy="4904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305342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" y="857232"/>
            <a:ext cx="91439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Гексагональний</a:t>
            </a:r>
            <a:r>
              <a:rPr lang="ru-RU" dirty="0" smtClean="0"/>
              <a:t> </a:t>
            </a:r>
            <a:r>
              <a:rPr lang="ru-RU" dirty="0" err="1" smtClean="0"/>
              <a:t>к</a:t>
            </a:r>
            <a:r>
              <a:rPr lang="ru-RU" dirty="0" err="1" smtClean="0"/>
              <a:t>ремній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деяка</a:t>
            </a:r>
            <a:r>
              <a:rPr lang="ru-RU" dirty="0" smtClean="0"/>
              <a:t> «родина</a:t>
            </a:r>
            <a:r>
              <a:rPr lang="ru-RU" dirty="0" smtClean="0"/>
              <a:t>» </a:t>
            </a:r>
            <a:r>
              <a:rPr lang="ru-RU" dirty="0" err="1" smtClean="0"/>
              <a:t>кристалів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схожою</a:t>
            </a:r>
            <a:r>
              <a:rPr lang="ru-RU" dirty="0" smtClean="0"/>
              <a:t> структурою</a:t>
            </a:r>
            <a:r>
              <a:rPr lang="ru-RU" dirty="0" smtClean="0"/>
              <a:t> , яка </a:t>
            </a:r>
            <a:r>
              <a:rPr lang="ru-RU" dirty="0" err="1" smtClean="0"/>
              <a:t>відрізняється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традіціноі</a:t>
            </a:r>
            <a:r>
              <a:rPr lang="ru-RU" dirty="0" smtClean="0"/>
              <a:t> </a:t>
            </a:r>
            <a:r>
              <a:rPr lang="ru-RU" dirty="0" err="1" smtClean="0"/>
              <a:t>алмазної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кремнию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властивостями</a:t>
            </a:r>
            <a:r>
              <a:rPr lang="ru-RU" dirty="0" smtClean="0"/>
              <a:t> </a:t>
            </a:r>
            <a:r>
              <a:rPr lang="ru-RU" dirty="0" err="1" smtClean="0"/>
              <a:t>вздовж</a:t>
            </a:r>
            <a:r>
              <a:rPr lang="ru-RU" dirty="0" smtClean="0"/>
              <a:t> одного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кристалографічних</a:t>
            </a:r>
            <a:r>
              <a:rPr lang="ru-RU" dirty="0" smtClean="0"/>
              <a:t> </a:t>
            </a:r>
            <a:r>
              <a:rPr lang="ru-RU" dirty="0" err="1" smtClean="0"/>
              <a:t>напрямів</a:t>
            </a:r>
            <a:r>
              <a:rPr lang="ru-RU" dirty="0" smtClean="0"/>
              <a:t>.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 </a:t>
            </a:r>
            <a:r>
              <a:rPr lang="ru-RU" dirty="0" err="1" smtClean="0"/>
              <a:t>змінюються</a:t>
            </a:r>
            <a:r>
              <a:rPr lang="ru-RU" dirty="0" smtClean="0"/>
              <a:t>  як </a:t>
            </a:r>
            <a:r>
              <a:rPr lang="ru-RU" dirty="0" err="1" smtClean="0"/>
              <a:t>електричні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оптичні</a:t>
            </a:r>
            <a:r>
              <a:rPr lang="ru-RU" dirty="0" smtClean="0"/>
              <a:t> характеристики </a:t>
            </a:r>
            <a:r>
              <a:rPr lang="ru-RU" dirty="0" err="1" smtClean="0"/>
              <a:t>матеріалу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напрямів</a:t>
            </a:r>
            <a:r>
              <a:rPr lang="ru-RU" dirty="0" smtClean="0"/>
              <a:t>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кремнію</a:t>
            </a:r>
            <a:r>
              <a:rPr lang="ru-RU" dirty="0" smtClean="0"/>
              <a:t> як </a:t>
            </a:r>
            <a:r>
              <a:rPr lang="ru-RU" dirty="0" err="1" smtClean="0"/>
              <a:t>матеріалу</a:t>
            </a:r>
            <a:r>
              <a:rPr lang="ru-RU" dirty="0" smtClean="0"/>
              <a:t> </a:t>
            </a:r>
            <a:r>
              <a:rPr lang="ru-RU" dirty="0" err="1" smtClean="0"/>
              <a:t>мабутньої</a:t>
            </a:r>
            <a:r>
              <a:rPr lang="ru-RU" dirty="0" smtClean="0"/>
              <a:t> </a:t>
            </a:r>
            <a:r>
              <a:rPr lang="ru-RU" dirty="0" err="1" smtClean="0"/>
              <a:t>електроніки</a:t>
            </a:r>
            <a:r>
              <a:rPr lang="ru-RU" dirty="0" smtClean="0"/>
              <a:t>  - </a:t>
            </a:r>
            <a:r>
              <a:rPr lang="ru-RU" dirty="0" err="1" smtClean="0"/>
              <a:t>наноструктурування</a:t>
            </a:r>
            <a:r>
              <a:rPr lang="ru-RU" dirty="0" smtClean="0"/>
              <a:t> ,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нанокристалів</a:t>
            </a:r>
            <a:r>
              <a:rPr lang="ru-RU" dirty="0" smtClean="0"/>
              <a:t> </a:t>
            </a:r>
            <a:r>
              <a:rPr lang="ru-RU" dirty="0" err="1" smtClean="0"/>
              <a:t>кремнію</a:t>
            </a:r>
            <a:r>
              <a:rPr lang="ru-RU" dirty="0" smtClean="0"/>
              <a:t> у </a:t>
            </a:r>
            <a:r>
              <a:rPr lang="ru-RU" dirty="0" err="1" smtClean="0"/>
              <a:t>широкозонних</a:t>
            </a:r>
            <a:r>
              <a:rPr lang="ru-RU" dirty="0" smtClean="0"/>
              <a:t> </a:t>
            </a:r>
            <a:r>
              <a:rPr lang="ru-RU" dirty="0" err="1" smtClean="0"/>
              <a:t>матриціях</a:t>
            </a:r>
            <a:r>
              <a:rPr lang="ru-RU" dirty="0" smtClean="0"/>
              <a:t> </a:t>
            </a:r>
            <a:r>
              <a:rPr lang="ru-RU" dirty="0" err="1" smtClean="0"/>
              <a:t>оксидів</a:t>
            </a:r>
            <a:r>
              <a:rPr lang="ru-RU" dirty="0" smtClean="0"/>
              <a:t>. </a:t>
            </a:r>
            <a:r>
              <a:rPr lang="uk-UA" dirty="0" err="1" smtClean="0"/>
              <a:t>Сьогоді</a:t>
            </a:r>
            <a:r>
              <a:rPr lang="uk-UA" dirty="0" smtClean="0"/>
              <a:t> доведено, що ці включення мають кращі </a:t>
            </a:r>
            <a:r>
              <a:rPr lang="uk-UA" dirty="0" err="1" smtClean="0"/>
              <a:t>випроміюючи</a:t>
            </a:r>
            <a:r>
              <a:rPr lang="uk-UA" dirty="0" smtClean="0"/>
              <a:t> властивості., ніж звичайний алмазний кремній. </a:t>
            </a:r>
            <a:r>
              <a:rPr lang="uk-UA" dirty="0" smtClean="0"/>
              <a:t>Знайдено взаємозв’язок між умовами синтезу і </a:t>
            </a:r>
            <a:r>
              <a:rPr lang="uk-UA" dirty="0" err="1" smtClean="0"/>
              <a:t>люмінесенцієй</a:t>
            </a:r>
            <a:r>
              <a:rPr lang="uk-UA" dirty="0" smtClean="0"/>
              <a:t> </a:t>
            </a:r>
            <a:r>
              <a:rPr lang="uk-UA" dirty="0" err="1" smtClean="0"/>
              <a:t>нанострукту</a:t>
            </a:r>
            <a:r>
              <a:rPr lang="uk-UA" dirty="0" smtClean="0"/>
              <a:t>, що одержано і </a:t>
            </a:r>
            <a:r>
              <a:rPr lang="uk-UA" dirty="0" err="1" smtClean="0"/>
              <a:t>пропановано</a:t>
            </a:r>
            <a:r>
              <a:rPr lang="uk-UA" dirty="0" smtClean="0"/>
              <a:t> механізм  утворення  гексагональної фази за рахунок механічних напруг, що виникають у </a:t>
            </a:r>
            <a:r>
              <a:rPr lang="uk-UA" dirty="0" err="1" smtClean="0"/>
              <a:t>пл</a:t>
            </a:r>
            <a:r>
              <a:rPr lang="ru-RU" dirty="0" err="1" smtClean="0"/>
              <a:t>і</a:t>
            </a:r>
            <a:r>
              <a:rPr lang="uk-UA" dirty="0" err="1" smtClean="0"/>
              <a:t>вці</a:t>
            </a:r>
            <a:r>
              <a:rPr lang="uk-UA" dirty="0" smtClean="0"/>
              <a:t> </a:t>
            </a:r>
            <a:r>
              <a:rPr lang="en-US" dirty="0" err="1" smtClean="0"/>
              <a:t>SiO2</a:t>
            </a:r>
            <a:r>
              <a:rPr lang="ru-RU" dirty="0" smtClean="0"/>
              <a:t> при </a:t>
            </a:r>
            <a:r>
              <a:rPr lang="ru-RU" dirty="0" err="1" smtClean="0"/>
              <a:t>опроомінюванні</a:t>
            </a:r>
            <a:r>
              <a:rPr lang="ru-RU" dirty="0" smtClean="0"/>
              <a:t>. </a:t>
            </a:r>
            <a:r>
              <a:rPr lang="ru-RU" dirty="0" err="1" smtClean="0"/>
              <a:t>Кремній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включеннями</a:t>
            </a:r>
            <a:r>
              <a:rPr lang="ru-RU" dirty="0" smtClean="0"/>
              <a:t> 9</a:t>
            </a:r>
            <a:r>
              <a:rPr lang="en-US" dirty="0" smtClean="0"/>
              <a:t>R</a:t>
            </a:r>
            <a:r>
              <a:rPr lang="uk-UA" dirty="0" smtClean="0"/>
              <a:t> фази випромінює на більшої довжині хвилі, ніж алмазний кремній ( у нього зафіксовано </a:t>
            </a:r>
            <a:r>
              <a:rPr lang="uk-UA" dirty="0" err="1" smtClean="0"/>
              <a:t>випромінення</a:t>
            </a:r>
            <a:r>
              <a:rPr lang="uk-UA" dirty="0" smtClean="0"/>
              <a:t> у </a:t>
            </a:r>
            <a:r>
              <a:rPr lang="uk-UA" dirty="0" err="1" smtClean="0"/>
              <a:t>ІЧ-диапазоніна</a:t>
            </a:r>
            <a:r>
              <a:rPr lang="uk-UA" dirty="0" smtClean="0"/>
              <a:t> довжині хвилі 1130 </a:t>
            </a:r>
            <a:r>
              <a:rPr lang="uk-UA" dirty="0" err="1" smtClean="0"/>
              <a:t>нм</a:t>
            </a:r>
            <a:r>
              <a:rPr lang="uk-UA" dirty="0" smtClean="0"/>
              <a:t>, а одержаний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9R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/>
              <a:t>Si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/>
              <a:t>- на довжині хвилі 1240 </a:t>
            </a:r>
            <a:r>
              <a:rPr lang="uk-UA" dirty="0" err="1" smtClean="0"/>
              <a:t>нм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суттєво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 </a:t>
            </a:r>
            <a:r>
              <a:rPr lang="ru-RU" dirty="0" err="1" smtClean="0"/>
              <a:t>Інтесивність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– до 100 </a:t>
            </a:r>
            <a:r>
              <a:rPr lang="ru-RU" dirty="0" err="1" smtClean="0"/>
              <a:t>разів</a:t>
            </a:r>
            <a:r>
              <a:rPr lang="ru-RU" dirty="0" smtClean="0"/>
              <a:t>. </a:t>
            </a:r>
            <a:r>
              <a:rPr lang="ru-RU" dirty="0" err="1" smtClean="0"/>
              <a:t>Звущується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інтенсивність</a:t>
            </a:r>
            <a:r>
              <a:rPr lang="ru-RU" dirty="0" smtClean="0"/>
              <a:t> </a:t>
            </a:r>
            <a:r>
              <a:rPr lang="ru-RU" dirty="0" err="1" smtClean="0"/>
              <a:t>випромінювання</a:t>
            </a:r>
            <a:r>
              <a:rPr lang="ru-RU" dirty="0" smtClean="0"/>
              <a:t>  </a:t>
            </a:r>
            <a:r>
              <a:rPr lang="ru-RU" dirty="0" err="1" smtClean="0"/>
              <a:t>прибільш</a:t>
            </a:r>
            <a:r>
              <a:rPr lang="ru-RU" dirty="0" smtClean="0"/>
              <a:t> </a:t>
            </a:r>
            <a:r>
              <a:rPr lang="ru-RU" dirty="0" err="1" smtClean="0"/>
              <a:t>високих</a:t>
            </a:r>
            <a:r>
              <a:rPr lang="ru-RU" dirty="0" smtClean="0"/>
              <a:t> температурах. 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Схема </a:t>
            </a:r>
            <a:r>
              <a:rPr lang="ru-RU" sz="2800" b="1" dirty="0" err="1" smtClean="0"/>
              <a:t>експерименту</a:t>
            </a:r>
            <a:r>
              <a:rPr lang="ru-RU" sz="2800" b="1" dirty="0" smtClean="0"/>
              <a:t> </a:t>
            </a:r>
            <a:r>
              <a:rPr lang="ru-RU" sz="2800" b="1" dirty="0"/>
              <a:t>по </a:t>
            </a:r>
            <a:r>
              <a:rPr lang="ru-RU" sz="2800" b="1" dirty="0" err="1" smtClean="0"/>
              <a:t>формуванню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нановключень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фази</a:t>
            </a:r>
            <a:r>
              <a:rPr lang="ru-RU" sz="2800" b="1" dirty="0" smtClean="0"/>
              <a:t> </a:t>
            </a:r>
            <a:r>
              <a:rPr lang="ru-RU" sz="2800" b="1" dirty="0" err="1"/>
              <a:t>9R-Si</a:t>
            </a:r>
            <a:r>
              <a:rPr lang="ru-RU" sz="2800" b="1" dirty="0"/>
              <a:t> в структурах </a:t>
            </a:r>
            <a:r>
              <a:rPr lang="ru-RU" sz="2800" b="1" dirty="0" err="1"/>
              <a:t>SiO2</a:t>
            </a:r>
            <a:r>
              <a:rPr lang="ru-RU" sz="2800" b="1" dirty="0"/>
              <a:t>/</a:t>
            </a:r>
            <a:r>
              <a:rPr lang="ru-RU" sz="2800" b="1" dirty="0" err="1"/>
              <a:t>Si</a:t>
            </a:r>
            <a:r>
              <a:rPr lang="ru-RU" sz="2800" b="1" dirty="0"/>
              <a:t> </a:t>
            </a:r>
          </a:p>
        </p:txBody>
      </p:sp>
      <p:pic>
        <p:nvPicPr>
          <p:cNvPr id="4098" name="Рисунок 10" descr="Схема эксперимента по формированию нановключений фазы 9R-Si в структурах SiO2/Si / ©Пресс-служба ННГ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00174"/>
            <a:ext cx="900115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417638"/>
          </a:xfrm>
        </p:spPr>
        <p:txBody>
          <a:bodyPr>
            <a:normAutofit/>
          </a:bodyPr>
          <a:lstStyle/>
          <a:p>
            <a:r>
              <a:rPr lang="ru-RU" sz="2700" b="1" dirty="0" err="1" smtClean="0"/>
              <a:t>Спектри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фотолюмінесценції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нановключень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фази</a:t>
            </a:r>
            <a:r>
              <a:rPr lang="ru-RU" sz="2700" b="1" dirty="0" smtClean="0"/>
              <a:t> </a:t>
            </a:r>
            <a:r>
              <a:rPr lang="ru-RU" sz="2700" b="1" dirty="0" err="1"/>
              <a:t>9R-Si</a:t>
            </a:r>
            <a:r>
              <a:rPr lang="ru-RU" sz="2700" b="1" dirty="0"/>
              <a:t> в структурах </a:t>
            </a:r>
            <a:r>
              <a:rPr lang="ru-RU" sz="2700" b="1" dirty="0" err="1"/>
              <a:t>SiO</a:t>
            </a:r>
            <a:r>
              <a:rPr lang="ru-RU" sz="2700" b="1" baseline="-25000" dirty="0" err="1"/>
              <a:t>2</a:t>
            </a:r>
            <a:r>
              <a:rPr lang="ru-RU" sz="2700" b="1" dirty="0"/>
              <a:t>/</a:t>
            </a:r>
            <a:r>
              <a:rPr lang="ru-RU" sz="2700" b="1" dirty="0" err="1"/>
              <a:t>Si</a:t>
            </a:r>
            <a:r>
              <a:rPr lang="ru-RU" sz="2700" b="1" dirty="0"/>
              <a:t> с </a:t>
            </a:r>
            <a:r>
              <a:rPr lang="ru-RU" sz="2700" b="1" dirty="0" err="1" smtClean="0"/>
              <a:t>різними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товщинами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плівки</a:t>
            </a:r>
            <a:r>
              <a:rPr lang="ru-RU" sz="2700" b="1" dirty="0" smtClean="0"/>
              <a:t> </a:t>
            </a:r>
            <a:r>
              <a:rPr lang="ru-RU" sz="2700" b="1" dirty="0" err="1"/>
              <a:t>SiO</a:t>
            </a:r>
            <a:r>
              <a:rPr lang="ru-RU" sz="2700" b="1" baseline="-25000" dirty="0" err="1"/>
              <a:t>2</a:t>
            </a:r>
            <a:r>
              <a:rPr lang="ru-RU" sz="3100" dirty="0"/>
              <a:t> </a:t>
            </a:r>
          </a:p>
        </p:txBody>
      </p:sp>
      <p:pic>
        <p:nvPicPr>
          <p:cNvPr id="5122" name="Рисунок 11" descr="Спектры фотолюминесценции нановключений фазы 9R-Si в структурах SiO2/Si с различными толщинами пленки SiO2 / ©Пресс-служба ННГ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8786874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82660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/>
              <a:t>Багатоцільовий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кремнієевий</a:t>
            </a:r>
            <a:r>
              <a:rPr lang="ru-RU" sz="3100" b="1" dirty="0" smtClean="0"/>
              <a:t> </a:t>
            </a:r>
            <a:r>
              <a:rPr lang="ru-RU" sz="3100" b="1" dirty="0"/>
              <a:t>чип для </a:t>
            </a:r>
            <a:r>
              <a:rPr lang="ru-RU" sz="3100" b="1" dirty="0" err="1" smtClean="0"/>
              <a:t>обробки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квантової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інформації</a:t>
            </a:r>
            <a:r>
              <a:rPr lang="ru-RU" sz="3100" b="1" dirty="0" smtClean="0"/>
              <a:t> </a:t>
            </a:r>
            <a:br>
              <a:rPr lang="ru-RU" sz="3100" b="1" dirty="0" smtClean="0"/>
            </a:br>
            <a:r>
              <a:rPr lang="ru-RU" sz="2200" b="1" dirty="0" err="1" smtClean="0"/>
              <a:t>Багатофункціональнйи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квантовий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процесор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Бристольський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університет</a:t>
            </a:r>
            <a:r>
              <a:rPr lang="ru-RU" sz="2200" b="1" dirty="0" smtClean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Рисунок 16" descr="©Wikiped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764386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8" descr="https://naked-science.ru/wp-content/uploads/2018/08/images_custom_2018_08_quantcom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" y="550070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Схема </a:t>
            </a:r>
            <a:r>
              <a:rPr lang="ru-RU" sz="2400" b="1" dirty="0" err="1" smtClean="0"/>
              <a:t>обробки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квантової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інформації</a:t>
            </a:r>
            <a:r>
              <a:rPr lang="ru-RU" sz="2400" b="1" dirty="0" smtClean="0"/>
              <a:t> (</a:t>
            </a:r>
            <a:r>
              <a:rPr lang="ru-RU" sz="2400" b="1" dirty="0" err="1" smtClean="0"/>
              <a:t>зверху</a:t>
            </a:r>
            <a:r>
              <a:rPr lang="ru-RU" sz="2400" b="1" dirty="0" smtClean="0"/>
              <a:t>) </a:t>
            </a:r>
            <a:r>
              <a:rPr lang="ru-RU" sz="2400" b="1" dirty="0" err="1" smtClean="0"/>
              <a:t>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схема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експериментальної</a:t>
            </a:r>
            <a:r>
              <a:rPr lang="ru-RU" sz="2400" b="1" dirty="0" smtClean="0"/>
              <a:t> установки (</a:t>
            </a:r>
            <a:r>
              <a:rPr lang="ru-RU" sz="2400" b="1" dirty="0" err="1" smtClean="0"/>
              <a:t>звнизу</a:t>
            </a:r>
            <a:r>
              <a:rPr lang="ru-RU" sz="2400" b="1" dirty="0" smtClean="0"/>
              <a:t>) </a:t>
            </a:r>
            <a:r>
              <a:rPr lang="ru-RU" sz="2400" b="1" dirty="0"/>
              <a:t>/ © </a:t>
            </a:r>
            <a:r>
              <a:rPr lang="ru-RU" sz="2400" b="1" dirty="0" err="1"/>
              <a:t>Xiaogang</a:t>
            </a:r>
            <a:r>
              <a:rPr lang="ru-RU" sz="2400" b="1" dirty="0"/>
              <a:t> </a:t>
            </a:r>
            <a:r>
              <a:rPr lang="ru-RU" sz="2400" b="1" dirty="0" err="1"/>
              <a:t>Qiang</a:t>
            </a:r>
            <a:r>
              <a:rPr lang="ru-RU" sz="2400" b="1" dirty="0"/>
              <a:t>/</a:t>
            </a:r>
            <a:r>
              <a:rPr lang="ru-RU" sz="2400" b="1" dirty="0" err="1"/>
              <a:t>University</a:t>
            </a:r>
            <a:r>
              <a:rPr lang="ru-RU" sz="2400" b="1" dirty="0"/>
              <a:t> </a:t>
            </a:r>
            <a:r>
              <a:rPr lang="ru-RU" sz="2400" b="1" dirty="0" err="1"/>
              <a:t>of</a:t>
            </a:r>
            <a:r>
              <a:rPr lang="ru-RU" sz="2400" b="1" dirty="0"/>
              <a:t> </a:t>
            </a:r>
            <a:r>
              <a:rPr lang="ru-RU" sz="2400" b="1" dirty="0" err="1"/>
              <a:t>Bristol</a:t>
            </a:r>
            <a:endParaRPr lang="ru-RU" sz="2400" b="1" dirty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333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Технологія гетероструктур</vt:lpstr>
      <vt:lpstr>Слайд 2</vt:lpstr>
      <vt:lpstr>Структура боровмісних сілікатних плівок</vt:lpstr>
      <vt:lpstr>Молекулярно-промінева епітаксія. Лабораторна установка</vt:lpstr>
      <vt:lpstr>Слайд 5</vt:lpstr>
      <vt:lpstr>Схема експерименту по формуванню нановключень фази 9R-Si в структурах SiO2/Si </vt:lpstr>
      <vt:lpstr>Спектри фотолюмінесценції нановключень фази 9R-Si в структурах SiO2/Si с різними товщинами плівки SiO2 </vt:lpstr>
      <vt:lpstr>Багатоцільовий кремнієевий чип для обробки квантової інформації  Багатофункціональнйи квантовий процесор. Бристольський університет   </vt:lpstr>
      <vt:lpstr>Слайд 9</vt:lpstr>
      <vt:lpstr>Метод лазерної мікроскопії дозволить прискорити й спростити вивчення складу речовин в наномасштабі. ІТМО.</vt:lpstr>
      <vt:lpstr>Активироване вугілля з нанотрубок.  Клітинно-активоване вугілля на основі вуглецевої піни с підвищеним  показником адсорбції</vt:lpstr>
      <vt:lpstr> Принцип активації вугілля  © Weigang Zhao et al., Nano, 2016 </vt:lpstr>
      <vt:lpstr>Двомірниый «наносендвич» перетворив  графен у напівпровідник   Вчені Калифорнійського Университету (штат Джорджии, США) розробили технологію компактного генератора, що керується напругою з трьох різниых наноматериалів, включаючи графен.</vt:lpstr>
    </vt:vector>
  </TitlesOfParts>
  <Company>KrotySOFT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Технологія гетероструктур</dc:title>
  <dc:creator>user</dc:creator>
  <cp:lastModifiedBy>user</cp:lastModifiedBy>
  <cp:revision>22</cp:revision>
  <dcterms:created xsi:type="dcterms:W3CDTF">2024-03-12T14:15:44Z</dcterms:created>
  <dcterms:modified xsi:type="dcterms:W3CDTF">2024-03-12T18:30:35Z</dcterms:modified>
</cp:coreProperties>
</file>