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Фінансові ресурси та їх класифікація.</a:t>
            </a:r>
            <a:br>
              <a:rPr lang="uk-UA" sz="3200" dirty="0" smtClean="0"/>
            </a:br>
            <a:r>
              <a:rPr lang="uk-UA" sz="3200" dirty="0" smtClean="0"/>
              <a:t>2. Власний капітал підприємства.</a:t>
            </a:r>
            <a:br>
              <a:rPr lang="uk-UA" sz="3200" dirty="0" smtClean="0"/>
            </a:br>
            <a:r>
              <a:rPr lang="uk-UA" sz="3200" dirty="0" smtClean="0"/>
              <a:t>3. Внутрішні джерела фінансування підприємства.</a:t>
            </a:r>
            <a:br>
              <a:rPr lang="uk-UA" sz="3200" dirty="0" smtClean="0"/>
            </a:br>
            <a:r>
              <a:rPr lang="uk-UA" sz="3200" dirty="0" smtClean="0"/>
              <a:t>4. Сутність та характеристика зовнішнього фінансування суб’єктів підприємництва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3. </a:t>
            </a:r>
            <a:r>
              <a:rPr lang="uk-UA" b="1" dirty="0"/>
              <a:t>Фінансові ресурси підприємства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/>
              <a:t>Фінансові ресурси – </a:t>
            </a:r>
            <a:r>
              <a:rPr lang="uk-UA" dirty="0"/>
              <a:t>це кошти, які формуються при утворенні підприємства і поповнюються в результаті господарської діяльності за рахунок продажу товарів, виконання робіт і надання послуг, а також шляхом залучення зовнішніх джерел фінансування.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Усі </a:t>
            </a:r>
            <a:r>
              <a:rPr lang="uk-UA" b="1" dirty="0"/>
              <a:t>джерела коштів, які використовуються для формування фінансових ресурсів, можна поділити на дві групи: власні і позикові.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6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b="1" dirty="0">
                <a:latin typeface="Times New Roman"/>
                <a:ea typeface="Times New Roman"/>
              </a:rPr>
              <a:t>Власні кошти (капітал) формуються в момент створення підприємства, а також у процесі його діяльності і включають: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• статутний </a:t>
            </a:r>
            <a:r>
              <a:rPr lang="uk-UA" dirty="0">
                <a:latin typeface="Times New Roman"/>
                <a:ea typeface="Times New Roman"/>
              </a:rPr>
              <a:t>капітал, утворений за рахунок установчих чи пайових внесків, випуску і розміщення акцій, бюджетного фінансування;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• додатковий </a:t>
            </a:r>
            <a:r>
              <a:rPr lang="uk-UA" dirty="0">
                <a:latin typeface="Times New Roman"/>
                <a:ea typeface="Times New Roman"/>
              </a:rPr>
              <a:t>капітал, утворений як перевищення надходження внесків чи сум коштів, отриманих від продажу акцій, а також при переоцінці матеріального майна підприємства по справедливій вартості;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• нерозподілений </a:t>
            </a:r>
            <a:r>
              <a:rPr lang="uk-UA" dirty="0">
                <a:latin typeface="Times New Roman"/>
                <a:ea typeface="Times New Roman"/>
              </a:rPr>
              <a:t>прибуток підприємства, який може бути використаний для фінансування господарської діяльності;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• інші </a:t>
            </a:r>
            <a:r>
              <a:rPr lang="uk-UA" dirty="0">
                <a:latin typeface="Times New Roman"/>
                <a:ea typeface="Times New Roman"/>
              </a:rPr>
              <a:t>виробничі фонди, які утворюються за рахунок прибутку;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• амортизаційні </a:t>
            </a:r>
            <a:r>
              <a:rPr lang="uk-UA" dirty="0">
                <a:latin typeface="Times New Roman"/>
                <a:ea typeface="Times New Roman"/>
              </a:rPr>
              <a:t>відрахування на відтворення основних засобів і нематеріальних активів.</a:t>
            </a:r>
          </a:p>
          <a:p>
            <a:pPr indent="0" algn="ctr">
              <a:spcAft>
                <a:spcPts val="0"/>
              </a:spcAft>
              <a:buNone/>
            </a:pPr>
            <a:endParaRPr lang="uk-UA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b="1" dirty="0" smtClean="0">
                <a:latin typeface="Times New Roman"/>
                <a:ea typeface="Times New Roman"/>
              </a:rPr>
              <a:t>Позикові </a:t>
            </a:r>
            <a:r>
              <a:rPr lang="uk-UA" b="1" dirty="0">
                <a:latin typeface="Times New Roman"/>
                <a:ea typeface="Times New Roman"/>
              </a:rPr>
              <a:t>кошти (капітал) формуються в процесі діяльності підприємства і включають: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• банківські </a:t>
            </a:r>
            <a:r>
              <a:rPr lang="uk-UA" dirty="0">
                <a:latin typeface="Times New Roman"/>
                <a:ea typeface="Times New Roman"/>
              </a:rPr>
              <a:t>довгострокові і короткострокові кредити;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• облігаційні </a:t>
            </a:r>
            <a:r>
              <a:rPr lang="uk-UA" dirty="0">
                <a:latin typeface="Times New Roman"/>
                <a:ea typeface="Times New Roman"/>
              </a:rPr>
              <a:t>і необлігаційні позики;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• товарні </a:t>
            </a:r>
            <a:r>
              <a:rPr lang="uk-UA" dirty="0">
                <a:latin typeface="Times New Roman"/>
                <a:ea typeface="Times New Roman"/>
              </a:rPr>
              <a:t>чи комерційні </a:t>
            </a:r>
            <a:r>
              <a:rPr lang="uk-UA" dirty="0" smtClean="0">
                <a:latin typeface="Times New Roman"/>
                <a:ea typeface="Times New Roman"/>
              </a:rPr>
              <a:t>кредити.</a:t>
            </a:r>
            <a:endParaRPr lang="uk-UA" dirty="0">
              <a:latin typeface="Times New Roman"/>
              <a:ea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uk-UA" dirty="0" smtClean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ru-RU" sz="1800" dirty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Власний капітал – </a:t>
            </a:r>
            <a:r>
              <a:rPr lang="uk-UA" sz="2400" dirty="0" smtClean="0">
                <a:latin typeface="Times New Roman"/>
                <a:ea typeface="Times New Roman"/>
              </a:rPr>
              <a:t>це частина в активах підприємства, що залишається після вирахування його зобов’язань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</a:rPr>
              <a:t> 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Функції власного капіталу підприємства: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1. Функція заснування та введення в дію підприємства.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2. Функція відповідальності та гарантії.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3. Захисна функція.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4. Функція фінансування та забезпечення ліквідності.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5. База для нарахування дивідендів і розподілу майна.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6. Функція управління та контролю.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7. Рекламна (репрезентативна) функція</a:t>
            </a:r>
            <a:r>
              <a:rPr lang="ru-RU" sz="2400" dirty="0" smtClean="0">
                <a:latin typeface="Times New Roman"/>
                <a:ea typeface="Times New Roman"/>
              </a:rPr>
              <a:t>. 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dirty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Власний капітал утворюється двома шляхами: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1) внесенням власниками підприємства грошей та інших активів;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2) накопиченням суми доходу, що залишається на підприємстві.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Внутрішні джерела фінансування підприємств:</a:t>
            </a:r>
          </a:p>
          <a:p>
            <a:pPr marL="0" indent="0" algn="just">
              <a:buNone/>
            </a:pPr>
            <a:r>
              <a:rPr lang="uk-UA" sz="2100" dirty="0"/>
              <a:t>– чистий прибуток (самофінансування);</a:t>
            </a:r>
          </a:p>
          <a:p>
            <a:pPr marL="0" indent="0" algn="just">
              <a:buNone/>
            </a:pPr>
            <a:r>
              <a:rPr lang="uk-UA" sz="2100" dirty="0"/>
              <a:t>– амортизаційні відрахування;</a:t>
            </a:r>
          </a:p>
          <a:p>
            <a:pPr marL="0" indent="0" algn="just">
              <a:buNone/>
            </a:pPr>
            <a:r>
              <a:rPr lang="uk-UA" sz="2100" dirty="0"/>
              <a:t>– забезпечення наступних витрат і платежів;</a:t>
            </a:r>
          </a:p>
          <a:p>
            <a:pPr marL="0" indent="0" algn="just">
              <a:buNone/>
            </a:pPr>
            <a:r>
              <a:rPr lang="uk-UA" sz="2100" dirty="0"/>
              <a:t>– грошові надходження від інвестиційної діяльності (проценти, дивіденди, виручки від реалізації необоротних активів, фінансових інвестицій).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Таблиця 1</a:t>
            </a:r>
          </a:p>
          <a:p>
            <a:pPr marL="0" indent="0" algn="ctr">
              <a:buNone/>
            </a:pPr>
            <a:r>
              <a:rPr lang="uk-UA" sz="2100" b="1" dirty="0" smtClean="0"/>
              <a:t>Характеристика позичкового капіталу підприємства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24744"/>
            <a:ext cx="8064896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До </a:t>
            </a:r>
            <a:r>
              <a:rPr lang="uk-UA" sz="2400" b="1" dirty="0">
                <a:latin typeface="Times New Roman"/>
                <a:ea typeface="Times New Roman"/>
              </a:rPr>
              <a:t>основних зовнішніх джерел формування позичкового капіталу підприємств належать: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банківські (фінансові) кредити;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кошти, залучені в результаті емісії облігацій;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комерційні позички.</a:t>
            </a:r>
          </a:p>
          <a:p>
            <a:pPr marL="0" indent="0" algn="ctr">
              <a:buNone/>
            </a:pPr>
            <a:endParaRPr lang="ru-RU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Фінансовий кредит</a:t>
            </a:r>
            <a:r>
              <a:rPr lang="uk-UA" sz="2100" dirty="0" smtClean="0"/>
              <a:t> — це позичковий капітал, який надається банком-резидентом або нерезидентом, кваліфікованим як банківська установа згідно із законодавством країни перебування нерезидента, або резидентами i нерезидентами, які мають статус небанківських фінансових установ, у позичку юридичній або фізичній особі на визначений строк для цільового використання та під процент.</a:t>
            </a:r>
          </a:p>
          <a:p>
            <a:pPr marL="0" indent="0" algn="ctr">
              <a:buNone/>
            </a:pPr>
            <a:r>
              <a:rPr lang="uk-UA" sz="2100" b="1" dirty="0" smtClean="0"/>
              <a:t>Основним різновидом фінансових кредитів є банківський кредит</a:t>
            </a:r>
            <a:r>
              <a:rPr lang="uk-UA" sz="2100" dirty="0" smtClean="0"/>
              <a:t>, який надається суб’єктам кредитування всіх форм власності у тимчасове користування на умовах, передбачених кредитним договором. </a:t>
            </a:r>
            <a:r>
              <a:rPr lang="uk-UA" sz="2100" b="1" dirty="0" smtClean="0"/>
              <a:t>Основними з цих умов (принципів) є: забезпеченість, повернення, строковість, платність, диференціація і цільова спрямованість.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Облігацією є </a:t>
            </a:r>
            <a:r>
              <a:rPr lang="uk-UA" sz="2400" dirty="0">
                <a:latin typeface="Times New Roman"/>
                <a:ea typeface="Times New Roman"/>
              </a:rPr>
              <a:t>цінний папір, що засвідчує внесення її власником грошей, що визначає відношення позики між власником облігації і емітентом, підтверджуюча зобов’язання емітента повернути власнику облігації її номінальну вартість в передбачений умовами розміщення облігацій термін і виплатити доход по облігаціях, якщо інше не передбачене умовами розміщення. 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Класифікація облігацій :</a:t>
            </a:r>
            <a:endParaRPr lang="uk-UA" sz="2400" b="1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– по емітенту: облігації підприємств, облігації місцевих позик, державні облігації України, іпотечні облігації;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– за способом виконання емітентом своїх зобов’язань облігації діляться на: процентні, цільові, дисконтні і конвертовані. Процентні облігації передбачають виплату їх власнику, крім номінальної вартості, доходу у вигляді відсотків. Зобов’язання емітента по цільових облігаціях можуть виконуватися шляхом надання власнику облігацій товарів або ж послуг у порядку, передбаченому умовами розміщення облігацій. Дисконтні облігації розміщуються за ціною, яка нижча, ніж їх номінальна вартість. Різниця між номінальною вартістю дисконтної облігації і ціною, по якій вона розміщена, є доходом (дисконтом), який виплачується власнику облігації при її погашенні. У результаті, при погашенні дисконтної облігації, її власнику повертається номінальна вартість облігації. Крім того, облігації акціонерних товариств можуть бути надалі обмінені на акції. Це конвертовані облігації.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Комерційний </a:t>
            </a:r>
            <a:r>
              <a:rPr lang="uk-UA" sz="2400" b="1" dirty="0">
                <a:latin typeface="Times New Roman"/>
                <a:ea typeface="Times New Roman"/>
              </a:rPr>
              <a:t>кредит – </a:t>
            </a:r>
            <a:r>
              <a:rPr lang="uk-UA" sz="2400" dirty="0">
                <a:latin typeface="Times New Roman"/>
                <a:ea typeface="Times New Roman"/>
              </a:rPr>
              <a:t>форма кредиту, яка характеризує відносини позички між двома суб’єктами підприємництва, що виникають у результаті одержаних авансів у рахунок наступних поставок продукції (робіт, послуг) чи одержання товарів з відстрочкою платежів.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До </a:t>
            </a:r>
            <a:r>
              <a:rPr lang="uk-UA" sz="2400" b="1" dirty="0">
                <a:latin typeface="Times New Roman"/>
                <a:ea typeface="Times New Roman"/>
              </a:rPr>
              <a:t>основних видів комерційних кредитів належать: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• товарні кредити;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• одержані аванси.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7506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744</Words>
  <Application>Microsoft Office PowerPoint</Application>
  <PresentationFormat>Экран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1. Фінансові ресурси та їх класифікація. 2. Власний капітал підприємства. 3. Внутрішні джерела фінансування підприємства. 4. Сутність та характеристика зовнішнього фінансування суб’єктів підприємництва.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23</cp:revision>
  <dcterms:created xsi:type="dcterms:W3CDTF">2020-08-26T06:53:27Z</dcterms:created>
  <dcterms:modified xsi:type="dcterms:W3CDTF">2022-09-14T14:36:36Z</dcterms:modified>
</cp:coreProperties>
</file>