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на </a:t>
            </a:r>
            <a:r>
              <a:rPr lang="uk-UA" dirty="0" smtClean="0"/>
              <a:t>дисципліни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b="1" dirty="0" err="1" smtClean="0"/>
              <a:t>Облік</a:t>
            </a:r>
            <a:r>
              <a:rPr lang="ru-RU" sz="4000" b="1" dirty="0" smtClean="0"/>
              <a:t> і аудит в </a:t>
            </a:r>
            <a:r>
              <a:rPr lang="ru-RU" sz="4000" b="1" dirty="0" err="1" smtClean="0"/>
              <a:t>страхових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організаціях</a:t>
            </a:r>
            <a:r>
              <a:rPr lang="ru-RU" sz="4000" b="1" smtClean="0"/>
              <a:t> </a:t>
            </a:r>
            <a:endParaRPr lang="ru-RU" sz="4000" b="1" dirty="0" smtClean="0"/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Роботу виконала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Мельник </a:t>
            </a:r>
            <a:r>
              <a:rPr lang="uk-UA" dirty="0" err="1" smtClean="0"/>
              <a:t>наталія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обліку</a:t>
            </a:r>
            <a:r>
              <a:rPr lang="ru-RU" b="1" dirty="0" smtClean="0"/>
              <a:t> та </a:t>
            </a:r>
            <a:r>
              <a:rPr lang="ru-RU" b="1" dirty="0" err="1" smtClean="0"/>
              <a:t>звітності</a:t>
            </a:r>
            <a:r>
              <a:rPr lang="ru-RU" b="1" dirty="0" smtClean="0"/>
              <a:t> </a:t>
            </a:r>
            <a:r>
              <a:rPr lang="ru-RU" b="1" dirty="0" err="1" smtClean="0"/>
              <a:t>страховиків</a:t>
            </a:r>
            <a:endParaRPr lang="ru-RU" b="1" dirty="0"/>
          </a:p>
        </p:txBody>
      </p:sp>
      <p:pic>
        <p:nvPicPr>
          <p:cNvPr id="1026" name="Picture 2" descr="ÐÐ°ÑÑÐ¸Ð½ÐºÐ¸ Ð¿Ð¾ Ð·Ð°Ð¿ÑÐ¾ÑÑ ÑÑÑÐ°ÑÐ¾Ð²Ð¸Ðº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5647"/>
            <a:ext cx="4143404" cy="328235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00430" y="92867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Страховиками </a:t>
            </a:r>
            <a:r>
              <a:rPr lang="ru-RU" b="1" dirty="0" err="1" smtClean="0"/>
              <a:t>визнаються</a:t>
            </a:r>
            <a:r>
              <a:rPr lang="ru-RU" dirty="0" smtClean="0"/>
              <a:t> </a:t>
            </a:r>
            <a:r>
              <a:rPr lang="ru-RU" dirty="0" err="1" smtClean="0"/>
              <a:t>фінансові</a:t>
            </a:r>
            <a:r>
              <a:rPr lang="ru-RU" dirty="0" smtClean="0"/>
              <a:t> установи,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акціонерних</a:t>
            </a:r>
            <a:r>
              <a:rPr lang="ru-RU" dirty="0" smtClean="0"/>
              <a:t>, </a:t>
            </a:r>
            <a:r>
              <a:rPr lang="ru-RU" dirty="0" err="1" smtClean="0"/>
              <a:t>повних</a:t>
            </a:r>
            <a:r>
              <a:rPr lang="ru-RU" dirty="0" smtClean="0"/>
              <a:t>, </a:t>
            </a:r>
            <a:r>
              <a:rPr lang="ru-RU" dirty="0" err="1" smtClean="0"/>
              <a:t>командитних</a:t>
            </a:r>
            <a:r>
              <a:rPr lang="ru-RU" dirty="0" smtClean="0"/>
              <a:t> </a:t>
            </a:r>
            <a:r>
              <a:rPr lang="ru-RU" dirty="0" err="1" smtClean="0"/>
              <a:t>товариств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товариств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додатковою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відповідальністю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"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, </a:t>
            </a:r>
            <a:r>
              <a:rPr lang="ru-RU" dirty="0" err="1" smtClean="0"/>
              <a:t>передбачених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Законом, а </a:t>
            </a:r>
            <a:r>
              <a:rPr lang="ru-RU" dirty="0" err="1" smtClean="0"/>
              <a:t>також</a:t>
            </a:r>
            <a:r>
              <a:rPr lang="ru-RU" dirty="0" smtClean="0"/>
              <a:t> одержали у </a:t>
            </a:r>
            <a:r>
              <a:rPr lang="ru-RU" dirty="0" err="1" smtClean="0"/>
              <a:t>встановленому</a:t>
            </a:r>
            <a:r>
              <a:rPr lang="ru-RU" dirty="0" smtClean="0"/>
              <a:t> порядку </a:t>
            </a:r>
            <a:r>
              <a:rPr lang="ru-RU" dirty="0" err="1" smtClean="0"/>
              <a:t>ліцензію</a:t>
            </a:r>
            <a:r>
              <a:rPr lang="ru-RU" dirty="0" smtClean="0"/>
              <a:t> на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страхової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Учасників</a:t>
            </a:r>
            <a:r>
              <a:rPr lang="ru-RU" dirty="0" smtClean="0"/>
              <a:t> страховика повинно бути не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. Страхова </a:t>
            </a:r>
            <a:r>
              <a:rPr lang="ru-RU" dirty="0" err="1" smtClean="0"/>
              <a:t>діяльність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страховиками - резидентами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 l="14198" r="6790"/>
          <a:stretch>
            <a:fillRect/>
          </a:stretch>
        </p:blipFill>
        <p:spPr bwMode="auto">
          <a:xfrm>
            <a:off x="0" y="0"/>
            <a:ext cx="9144064" cy="69092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7429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Бухгалтерський</a:t>
            </a:r>
            <a:r>
              <a:rPr lang="ru-RU" dirty="0" smtClean="0"/>
              <a:t> </a:t>
            </a:r>
            <a:r>
              <a:rPr lang="ru-RU" dirty="0" err="1" smtClean="0"/>
              <a:t>облік</a:t>
            </a:r>
            <a:r>
              <a:rPr lang="ru-RU" dirty="0" smtClean="0"/>
              <a:t> у </a:t>
            </a:r>
            <a:r>
              <a:rPr lang="ru-RU" dirty="0" err="1" smtClean="0"/>
              <a:t>страховій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бухгалтерські</a:t>
            </a:r>
            <a:r>
              <a:rPr lang="ru-RU" dirty="0" smtClean="0"/>
              <a:t> </a:t>
            </a:r>
            <a:r>
              <a:rPr lang="ru-RU" dirty="0" err="1" smtClean="0"/>
              <a:t>рахунки</a:t>
            </a:r>
            <a:r>
              <a:rPr lang="ru-RU" dirty="0" smtClean="0"/>
              <a:t>,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стандарти</a:t>
            </a:r>
            <a:r>
              <a:rPr lang="ru-RU" dirty="0" smtClean="0"/>
              <a:t> (</a:t>
            </a:r>
            <a:r>
              <a:rPr lang="ru-RU" dirty="0" err="1" smtClean="0"/>
              <a:t>положення</a:t>
            </a:r>
            <a:r>
              <a:rPr lang="ru-RU" dirty="0" smtClean="0"/>
              <a:t>) </a:t>
            </a:r>
            <a:r>
              <a:rPr lang="ru-RU" dirty="0" err="1" smtClean="0"/>
              <a:t>бухгалтерського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затверджені</a:t>
            </a:r>
            <a:r>
              <a:rPr lang="ru-RU" dirty="0" smtClean="0"/>
              <a:t> </a:t>
            </a:r>
            <a:r>
              <a:rPr lang="ru-RU" dirty="0" err="1" smtClean="0"/>
              <a:t>Міністерством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на </a:t>
            </a:r>
            <a:r>
              <a:rPr lang="ru-RU" dirty="0" err="1" smtClean="0"/>
              <a:t>страхову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не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876"/>
            <a:ext cx="80010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Предметом </a:t>
            </a:r>
            <a:r>
              <a:rPr lang="ru-RU" dirty="0" err="1" smtClean="0"/>
              <a:t>безпосередньої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страховика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, </a:t>
            </a:r>
            <a:r>
              <a:rPr lang="ru-RU" dirty="0" err="1" smtClean="0"/>
              <a:t>перестрахування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фінансова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, </a:t>
            </a:r>
            <a:r>
              <a:rPr lang="ru-RU" dirty="0" err="1" smtClean="0"/>
              <a:t>розміщенням</a:t>
            </a:r>
            <a:r>
              <a:rPr lang="ru-RU" dirty="0" smtClean="0"/>
              <a:t>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резервів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. </a:t>
            </a:r>
            <a:r>
              <a:rPr lang="ru-RU" dirty="0" err="1" smtClean="0"/>
              <a:t>Відразу</a:t>
            </a:r>
            <a:r>
              <a:rPr lang="ru-RU" dirty="0" smtClean="0"/>
              <a:t> треба </a:t>
            </a:r>
            <a:r>
              <a:rPr lang="ru-RU" dirty="0" err="1" smtClean="0"/>
              <a:t>додати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страховик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у </a:t>
            </a:r>
            <a:r>
              <a:rPr lang="ru-RU" dirty="0" err="1" smtClean="0"/>
              <a:t>якості</a:t>
            </a:r>
            <a:r>
              <a:rPr lang="ru-RU" dirty="0" smtClean="0"/>
              <a:t> гаранта (поручителя), а </a:t>
            </a:r>
            <a:r>
              <a:rPr lang="ru-RU" dirty="0" err="1" smtClean="0"/>
              <a:t>також</a:t>
            </a:r>
            <a:r>
              <a:rPr lang="ru-RU" dirty="0" smtClean="0"/>
              <a:t> вельми </a:t>
            </a:r>
            <a:r>
              <a:rPr lang="ru-RU" dirty="0" err="1" smtClean="0"/>
              <a:t>сумнівним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право </a:t>
            </a:r>
            <a:r>
              <a:rPr lang="ru-RU" dirty="0" err="1" smtClean="0"/>
              <a:t>видавати</a:t>
            </a:r>
            <a:r>
              <a:rPr lang="ru-RU" dirty="0" smtClean="0"/>
              <a:t> </a:t>
            </a:r>
            <a:r>
              <a:rPr lang="ru-RU" dirty="0" err="1" smtClean="0"/>
              <a:t>позики</a:t>
            </a:r>
            <a:r>
              <a:rPr lang="ru-RU" dirty="0" smtClean="0"/>
              <a:t> </a:t>
            </a:r>
            <a:r>
              <a:rPr lang="ru-RU" dirty="0" err="1" smtClean="0"/>
              <a:t>третім</a:t>
            </a:r>
            <a:r>
              <a:rPr lang="ru-RU" dirty="0" smtClean="0"/>
              <a:t> особам.</a:t>
            </a:r>
            <a:endParaRPr lang="ru-RU" dirty="0"/>
          </a:p>
        </p:txBody>
      </p:sp>
      <p:pic>
        <p:nvPicPr>
          <p:cNvPr id="9218" name="Picture 2" descr="ÐÐ°ÑÑÐ¸Ð½ÐºÐ¸ Ð¿Ð¾ Ð·Ð°Ð¿ÑÐ¾ÑÑ ÑÑÑÐ°ÑÐ¾Ð²Ð¸Ð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43899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Ð°ÑÑÐ¸Ð½ÐºÐ¸ Ð¿Ð¾ Ð·Ð°Ð¿ÑÐ¾ÑÑ Ð·Ð°ÐºÐ¾Ð½ ÑÐºÑÐ°ÑÐ½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868" y="1285860"/>
            <a:ext cx="535781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err="1" smtClean="0">
                <a:solidFill>
                  <a:schemeClr val="bg1"/>
                </a:solidFill>
              </a:rPr>
              <a:t>Відповідно</a:t>
            </a:r>
            <a:r>
              <a:rPr lang="ru-RU" b="1" dirty="0" smtClean="0">
                <a:solidFill>
                  <a:schemeClr val="bg1"/>
                </a:solidFill>
              </a:rPr>
              <a:t> до ст. 30 Закону № 85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"</a:t>
            </a:r>
            <a:r>
              <a:rPr lang="ru-RU" b="1" dirty="0" err="1" smtClean="0">
                <a:solidFill>
                  <a:schemeClr val="bg1"/>
                </a:solidFill>
              </a:rPr>
              <a:t>страхові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компанії</a:t>
            </a:r>
            <a:r>
              <a:rPr lang="ru-RU" b="1" dirty="0" smtClean="0">
                <a:solidFill>
                  <a:schemeClr val="bg1"/>
                </a:solidFill>
              </a:rPr>
              <a:t> (страховики) </a:t>
            </a:r>
            <a:r>
              <a:rPr lang="ru-RU" b="1" dirty="0" err="1" smtClean="0">
                <a:solidFill>
                  <a:schemeClr val="bg1"/>
                </a:solidFill>
              </a:rPr>
              <a:t>повинні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створювати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резерви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достатні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майбутніх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виплат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сум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відшкодувань</a:t>
            </a:r>
            <a:r>
              <a:rPr lang="ru-RU" b="1" dirty="0" smtClean="0">
                <a:solidFill>
                  <a:schemeClr val="bg1"/>
                </a:solidFill>
              </a:rPr>
              <a:t>".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З </a:t>
            </a:r>
            <a:r>
              <a:rPr lang="ru-RU" b="1" dirty="0" err="1" smtClean="0">
                <a:solidFill>
                  <a:schemeClr val="bg1"/>
                </a:solidFill>
              </a:rPr>
              <a:t>урахуванням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цього</a:t>
            </a:r>
            <a:r>
              <a:rPr lang="ru-RU" b="1" dirty="0" smtClean="0">
                <a:solidFill>
                  <a:schemeClr val="bg1"/>
                </a:solidFill>
              </a:rPr>
              <a:t>, Планом </a:t>
            </a:r>
            <a:r>
              <a:rPr lang="ru-RU" b="1" dirty="0" err="1" smtClean="0">
                <a:solidFill>
                  <a:schemeClr val="bg1"/>
                </a:solidFill>
              </a:rPr>
              <a:t>рахунків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передбачений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рахунок</a:t>
            </a:r>
            <a:r>
              <a:rPr lang="ru-RU" b="1" dirty="0" smtClean="0">
                <a:solidFill>
                  <a:schemeClr val="bg1"/>
                </a:solidFill>
              </a:rPr>
              <a:t> 49 "</a:t>
            </a:r>
            <a:r>
              <a:rPr lang="ru-RU" b="1" dirty="0" err="1" smtClean="0">
                <a:solidFill>
                  <a:schemeClr val="bg1"/>
                </a:solidFill>
              </a:rPr>
              <a:t>Страхові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резерви</a:t>
            </a:r>
            <a:r>
              <a:rPr lang="ru-RU" b="1" dirty="0" smtClean="0">
                <a:solidFill>
                  <a:schemeClr val="bg1"/>
                </a:solidFill>
              </a:rPr>
              <a:t>". Цей </a:t>
            </a:r>
            <a:r>
              <a:rPr lang="ru-RU" b="1" dirty="0" err="1" smtClean="0">
                <a:solidFill>
                  <a:schemeClr val="bg1"/>
                </a:solidFill>
              </a:rPr>
              <a:t>рахунок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має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такі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субрахунки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492 "</a:t>
            </a:r>
            <a:r>
              <a:rPr lang="ru-RU" b="1" dirty="0" err="1" smtClean="0">
                <a:solidFill>
                  <a:schemeClr val="bg1"/>
                </a:solidFill>
              </a:rPr>
              <a:t>Резерви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життя</a:t>
            </a:r>
            <a:r>
              <a:rPr lang="ru-RU" b="1" dirty="0" smtClean="0">
                <a:solidFill>
                  <a:schemeClr val="bg1"/>
                </a:solidFill>
              </a:rPr>
              <a:t>";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493 "</a:t>
            </a:r>
            <a:r>
              <a:rPr lang="ru-RU" b="1" dirty="0" err="1" smtClean="0">
                <a:solidFill>
                  <a:schemeClr val="bg1"/>
                </a:solidFill>
              </a:rPr>
              <a:t>Частка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перестраховиків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технічних</a:t>
            </a:r>
            <a:r>
              <a:rPr lang="ru-RU" b="1" dirty="0" smtClean="0">
                <a:solidFill>
                  <a:schemeClr val="bg1"/>
                </a:solidFill>
              </a:rPr>
              <a:t> резервах";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494 "</a:t>
            </a:r>
            <a:r>
              <a:rPr lang="ru-RU" b="1" dirty="0" err="1" smtClean="0">
                <a:solidFill>
                  <a:schemeClr val="bg1"/>
                </a:solidFill>
              </a:rPr>
              <a:t>Частка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перестраховиків</a:t>
            </a:r>
            <a:r>
              <a:rPr lang="ru-RU" b="1" dirty="0" smtClean="0">
                <a:solidFill>
                  <a:schemeClr val="bg1"/>
                </a:solidFill>
              </a:rPr>
              <a:t> у резервах </a:t>
            </a:r>
            <a:r>
              <a:rPr lang="ru-RU" b="1" dirty="0" err="1" smtClean="0">
                <a:solidFill>
                  <a:schemeClr val="bg1"/>
                </a:solidFill>
              </a:rPr>
              <a:t>із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життя</a:t>
            </a:r>
            <a:r>
              <a:rPr lang="ru-RU" b="1" dirty="0" smtClean="0">
                <a:solidFill>
                  <a:schemeClr val="bg1"/>
                </a:solidFill>
              </a:rPr>
              <a:t>";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495 "Результат </a:t>
            </a:r>
            <a:r>
              <a:rPr lang="ru-RU" b="1" dirty="0" err="1" smtClean="0">
                <a:solidFill>
                  <a:schemeClr val="bg1"/>
                </a:solidFill>
              </a:rPr>
              <a:t>зміни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технічних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";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496 "Результат </a:t>
            </a:r>
            <a:r>
              <a:rPr lang="ru-RU" b="1" dirty="0" err="1" smtClean="0">
                <a:solidFill>
                  <a:schemeClr val="bg1"/>
                </a:solidFill>
              </a:rPr>
              <a:t>зміни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життя</a:t>
            </a:r>
            <a:r>
              <a:rPr lang="ru-RU" b="1" dirty="0" smtClean="0">
                <a:solidFill>
                  <a:schemeClr val="bg1"/>
                </a:solidFill>
              </a:rPr>
              <a:t>";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497 "Результат </a:t>
            </a:r>
            <a:r>
              <a:rPr lang="ru-RU" b="1" dirty="0" err="1" smtClean="0">
                <a:solidFill>
                  <a:schemeClr val="bg1"/>
                </a:solidFill>
              </a:rPr>
              <a:t>зміни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незароблених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премій</a:t>
            </a:r>
            <a:r>
              <a:rPr lang="ru-RU" b="1" dirty="0" smtClean="0">
                <a:solidFill>
                  <a:schemeClr val="bg1"/>
                </a:solidFill>
              </a:rPr>
              <a:t>"; 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498 "Результат </a:t>
            </a:r>
            <a:r>
              <a:rPr lang="ru-RU" b="1" dirty="0" err="1" smtClean="0">
                <a:solidFill>
                  <a:schemeClr val="bg1"/>
                </a:solidFill>
              </a:rPr>
              <a:t>зміни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збитків</a:t>
            </a:r>
            <a:r>
              <a:rPr lang="ru-RU" b="1" dirty="0" smtClean="0">
                <a:solidFill>
                  <a:schemeClr val="bg1"/>
                </a:solidFill>
              </a:rPr>
              <a:t>".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Ð°ÑÑÐ¸Ð½ÐºÐ¸ Ð¿Ð¾ Ð·Ð°Ð¿ÑÐ¾ÑÑ Ð·Ð°ÐºÐ¾Ð½ ÑÐºÑÐ°ÑÐ½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2333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err="1" smtClean="0">
                <a:solidFill>
                  <a:schemeClr val="bg1"/>
                </a:solidFill>
              </a:rPr>
              <a:t>Згідно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 ст. 30 Закону № 85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"</a:t>
            </a:r>
            <a:r>
              <a:rPr lang="ru-RU" b="1" dirty="0" err="1" smtClean="0">
                <a:solidFill>
                  <a:schemeClr val="bg1"/>
                </a:solidFill>
              </a:rPr>
              <a:t>якщо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страхова</a:t>
            </a:r>
            <a:r>
              <a:rPr lang="ru-RU" b="1" dirty="0" smtClean="0">
                <a:solidFill>
                  <a:schemeClr val="bg1"/>
                </a:solidFill>
              </a:rPr>
              <a:t> сума за </a:t>
            </a:r>
            <a:r>
              <a:rPr lang="ru-RU" b="1" dirty="0" err="1" smtClean="0">
                <a:solidFill>
                  <a:schemeClr val="bg1"/>
                </a:solidFill>
              </a:rPr>
              <a:t>окремим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об’єктом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перевищує</a:t>
            </a:r>
            <a:r>
              <a:rPr lang="ru-RU" b="1" dirty="0" smtClean="0">
                <a:solidFill>
                  <a:schemeClr val="bg1"/>
                </a:solidFill>
              </a:rPr>
              <a:t> 10 </a:t>
            </a:r>
            <a:r>
              <a:rPr lang="ru-RU" b="1" dirty="0" err="1" smtClean="0">
                <a:solidFill>
                  <a:schemeClr val="bg1"/>
                </a:solidFill>
              </a:rPr>
              <a:t>відсотків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суми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сплаченого</a:t>
            </a:r>
            <a:r>
              <a:rPr lang="ru-RU" b="1" dirty="0" smtClean="0">
                <a:solidFill>
                  <a:schemeClr val="bg1"/>
                </a:solidFill>
              </a:rPr>
              <a:t> статутного фонду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сформованих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вільних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страхових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резервів</a:t>
            </a:r>
            <a:r>
              <a:rPr lang="ru-RU" b="1" dirty="0" smtClean="0">
                <a:solidFill>
                  <a:schemeClr val="bg1"/>
                </a:solidFill>
              </a:rPr>
              <a:t>, страховик </a:t>
            </a:r>
            <a:r>
              <a:rPr lang="ru-RU" b="1" dirty="0" err="1" smtClean="0">
                <a:solidFill>
                  <a:schemeClr val="bg1"/>
                </a:solidFill>
              </a:rPr>
              <a:t>зобов’язаний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укласти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договір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перестрахування</a:t>
            </a:r>
            <a:r>
              <a:rPr lang="ru-RU" b="1" dirty="0" smtClean="0">
                <a:solidFill>
                  <a:schemeClr val="bg1"/>
                </a:solidFill>
              </a:rPr>
              <a:t>".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Планом </a:t>
            </a:r>
            <a:r>
              <a:rPr lang="ru-RU" b="1" dirty="0" err="1" smtClean="0">
                <a:solidFill>
                  <a:schemeClr val="bg1"/>
                </a:solidFill>
              </a:rPr>
              <a:t>рахунків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складі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рахунку</a:t>
            </a:r>
            <a:r>
              <a:rPr lang="ru-RU" b="1" dirty="0" smtClean="0">
                <a:solidFill>
                  <a:schemeClr val="bg1"/>
                </a:solidFill>
              </a:rPr>
              <a:t> 70 "Доходи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реалізації</a:t>
            </a:r>
            <a:r>
              <a:rPr lang="ru-RU" b="1" dirty="0" smtClean="0">
                <a:solidFill>
                  <a:schemeClr val="bg1"/>
                </a:solidFill>
              </a:rPr>
              <a:t>" </a:t>
            </a:r>
            <a:r>
              <a:rPr lang="ru-RU" b="1" dirty="0" err="1" smtClean="0">
                <a:solidFill>
                  <a:schemeClr val="bg1"/>
                </a:solidFill>
              </a:rPr>
              <a:t>передбачено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субрахунок</a:t>
            </a:r>
            <a:r>
              <a:rPr lang="ru-RU" b="1" dirty="0" smtClean="0">
                <a:solidFill>
                  <a:schemeClr val="bg1"/>
                </a:solidFill>
              </a:rPr>
              <a:t> 705 "</a:t>
            </a:r>
            <a:r>
              <a:rPr lang="ru-RU" b="1" dirty="0" err="1" smtClean="0">
                <a:solidFill>
                  <a:schemeClr val="bg1"/>
                </a:solidFill>
              </a:rPr>
              <a:t>Перестрахування</a:t>
            </a:r>
            <a:r>
              <a:rPr lang="ru-RU" b="1" dirty="0" smtClean="0">
                <a:solidFill>
                  <a:schemeClr val="bg1"/>
                </a:solidFill>
              </a:rPr>
              <a:t>". Цей </a:t>
            </a:r>
            <a:r>
              <a:rPr lang="ru-RU" b="1" dirty="0" err="1" smtClean="0">
                <a:solidFill>
                  <a:schemeClr val="bg1"/>
                </a:solidFill>
              </a:rPr>
              <a:t>субрахунок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значній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мірі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визначає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фінансовий</a:t>
            </a:r>
            <a:r>
              <a:rPr lang="ru-RU" b="1" dirty="0" smtClean="0">
                <a:solidFill>
                  <a:schemeClr val="bg1"/>
                </a:solidFill>
              </a:rPr>
              <a:t> результат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основної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діяльності</a:t>
            </a:r>
            <a:r>
              <a:rPr lang="ru-RU" b="1" dirty="0" smtClean="0">
                <a:solidFill>
                  <a:schemeClr val="bg1"/>
                </a:solidFill>
              </a:rPr>
              <a:t> страховика.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Плата за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, яку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страхувальник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зобов’язаний</a:t>
            </a:r>
            <a:r>
              <a:rPr lang="ru-RU" b="1" dirty="0" smtClean="0">
                <a:solidFill>
                  <a:schemeClr val="bg1"/>
                </a:solidFill>
              </a:rPr>
              <a:t> внести страховику </a:t>
            </a:r>
            <a:r>
              <a:rPr lang="ru-RU" b="1" dirty="0" err="1" smtClean="0">
                <a:solidFill>
                  <a:schemeClr val="bg1"/>
                </a:solidFill>
              </a:rPr>
              <a:t>згідно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 договором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має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назву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платіж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Планом </a:t>
            </a:r>
            <a:r>
              <a:rPr lang="ru-RU" b="1" dirty="0" err="1" smtClean="0">
                <a:solidFill>
                  <a:schemeClr val="bg1"/>
                </a:solidFill>
              </a:rPr>
              <a:t>рахунків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цього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передбачено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рахунок</a:t>
            </a:r>
            <a:r>
              <a:rPr lang="ru-RU" b="1" dirty="0" smtClean="0">
                <a:solidFill>
                  <a:schemeClr val="bg1"/>
                </a:solidFill>
              </a:rPr>
              <a:t> 76 "</a:t>
            </a:r>
            <a:r>
              <a:rPr lang="ru-RU" b="1" dirty="0" err="1" smtClean="0">
                <a:solidFill>
                  <a:schemeClr val="bg1"/>
                </a:solidFill>
              </a:rPr>
              <a:t>Страхові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платежі</a:t>
            </a:r>
            <a:r>
              <a:rPr lang="ru-RU" b="1" dirty="0" smtClean="0">
                <a:solidFill>
                  <a:schemeClr val="bg1"/>
                </a:solidFill>
              </a:rPr>
              <a:t>". </a:t>
            </a:r>
            <a:r>
              <a:rPr lang="ru-RU" b="1" dirty="0" err="1" smtClean="0">
                <a:solidFill>
                  <a:schemeClr val="bg1"/>
                </a:solidFill>
              </a:rPr>
              <a:t>Субрахунки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цього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рахунку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відкриваються</a:t>
            </a:r>
            <a:r>
              <a:rPr lang="ru-RU" b="1" dirty="0" smtClean="0">
                <a:solidFill>
                  <a:schemeClr val="bg1"/>
                </a:solidFill>
              </a:rPr>
              <a:t> за видами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. 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При </a:t>
            </a:r>
            <a:r>
              <a:rPr lang="ru-RU" b="1" dirty="0" err="1" smtClean="0">
                <a:solidFill>
                  <a:schemeClr val="bg1"/>
                </a:solidFill>
              </a:rPr>
              <a:t>цьому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слід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мати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увазі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відповідно</a:t>
            </a:r>
            <a:r>
              <a:rPr lang="ru-RU" b="1" dirty="0" smtClean="0">
                <a:solidFill>
                  <a:schemeClr val="bg1"/>
                </a:solidFill>
              </a:rPr>
              <a:t> до п. 3.2.3 Закону про ПДВ: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"не </a:t>
            </a:r>
            <a:r>
              <a:rPr lang="ru-RU" b="1" dirty="0" err="1" smtClean="0">
                <a:solidFill>
                  <a:schemeClr val="bg1"/>
                </a:solidFill>
              </a:rPr>
              <a:t>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об’єктом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оподаткування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операції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надання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послуг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перестрахування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передбачених</a:t>
            </a:r>
            <a:r>
              <a:rPr lang="ru-RU" b="1" dirty="0" smtClean="0">
                <a:solidFill>
                  <a:schemeClr val="bg1"/>
                </a:solidFill>
              </a:rPr>
              <a:t> Законом </a:t>
            </a:r>
            <a:r>
              <a:rPr lang="ru-RU" b="1" dirty="0" err="1" smtClean="0">
                <a:solidFill>
                  <a:schemeClr val="bg1"/>
                </a:solidFill>
              </a:rPr>
              <a:t>України</a:t>
            </a:r>
            <a:r>
              <a:rPr lang="ru-RU" b="1" dirty="0" smtClean="0">
                <a:solidFill>
                  <a:schemeClr val="bg1"/>
                </a:solidFill>
              </a:rPr>
              <a:t> "Про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", </a:t>
            </a:r>
            <a:r>
              <a:rPr lang="ru-RU" b="1" dirty="0" err="1" smtClean="0">
                <a:solidFill>
                  <a:schemeClr val="bg1"/>
                </a:solidFill>
              </a:rPr>
              <a:t>соціального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пенсійного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".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Ð·Ð°ÐºÐ¾Ð½ ÑÐºÑÐ°ÑÐ½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4826675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chemeClr val="bg1"/>
                </a:solidFill>
              </a:rPr>
              <a:t>Ще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однією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специфічною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лише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страховиків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операцією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здійснення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страхових</a:t>
            </a:r>
            <a:r>
              <a:rPr lang="ru-RU" b="1" dirty="0" smtClean="0">
                <a:solidFill>
                  <a:schemeClr val="bg1"/>
                </a:solidFill>
              </a:rPr>
              <a:t> виплат</a:t>
            </a:r>
            <a:r>
              <a:rPr lang="ru-RU" b="1" baseline="30000" dirty="0" smtClean="0">
                <a:solidFill>
                  <a:schemeClr val="bg1"/>
                </a:solidFill>
              </a:rPr>
              <a:t>1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Відповідно</a:t>
            </a:r>
            <a:r>
              <a:rPr lang="ru-RU" b="1" dirty="0" smtClean="0">
                <a:solidFill>
                  <a:schemeClr val="bg1"/>
                </a:solidFill>
              </a:rPr>
              <a:t> до ст. 9 Закону № 85: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"</a:t>
            </a:r>
            <a:r>
              <a:rPr lang="ru-RU" b="1" dirty="0" err="1" smtClean="0">
                <a:solidFill>
                  <a:schemeClr val="bg1"/>
                </a:solidFill>
              </a:rPr>
              <a:t>страхова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виплата</a:t>
            </a:r>
            <a:r>
              <a:rPr lang="ru-RU" b="1" dirty="0" smtClean="0">
                <a:solidFill>
                  <a:schemeClr val="bg1"/>
                </a:solidFill>
              </a:rPr>
              <a:t> - </a:t>
            </a:r>
            <a:r>
              <a:rPr lang="ru-RU" b="1" dirty="0" err="1" smtClean="0">
                <a:solidFill>
                  <a:schemeClr val="bg1"/>
                </a:solidFill>
              </a:rPr>
              <a:t>грошова</a:t>
            </a:r>
            <a:r>
              <a:rPr lang="ru-RU" b="1" dirty="0" smtClean="0">
                <a:solidFill>
                  <a:schemeClr val="bg1"/>
                </a:solidFill>
              </a:rPr>
              <a:t> сума, яка </a:t>
            </a:r>
            <a:r>
              <a:rPr lang="ru-RU" b="1" dirty="0" err="1" smtClean="0">
                <a:solidFill>
                  <a:schemeClr val="bg1"/>
                </a:solidFill>
              </a:rPr>
              <a:t>виплачується</a:t>
            </a:r>
            <a:r>
              <a:rPr lang="ru-RU" b="1" dirty="0" smtClean="0">
                <a:solidFill>
                  <a:schemeClr val="bg1"/>
                </a:solidFill>
              </a:rPr>
              <a:t> страховиком </a:t>
            </a:r>
            <a:r>
              <a:rPr lang="ru-RU" b="1" dirty="0" err="1" smtClean="0">
                <a:solidFill>
                  <a:schemeClr val="bg1"/>
                </a:solidFill>
              </a:rPr>
              <a:t>відповідно</a:t>
            </a:r>
            <a:r>
              <a:rPr lang="ru-RU" b="1" dirty="0" smtClean="0">
                <a:solidFill>
                  <a:schemeClr val="bg1"/>
                </a:solidFill>
              </a:rPr>
              <a:t> до умов договору </a:t>
            </a:r>
            <a:r>
              <a:rPr lang="ru-RU" b="1" dirty="0" err="1" smtClean="0">
                <a:solidFill>
                  <a:schemeClr val="bg1"/>
                </a:solidFill>
              </a:rPr>
              <a:t>страхування</a:t>
            </a:r>
            <a:r>
              <a:rPr lang="ru-RU" b="1" dirty="0" smtClean="0">
                <a:solidFill>
                  <a:schemeClr val="bg1"/>
                </a:solidFill>
              </a:rPr>
              <a:t> при </a:t>
            </a:r>
            <a:r>
              <a:rPr lang="ru-RU" b="1" dirty="0" err="1" smtClean="0">
                <a:solidFill>
                  <a:schemeClr val="bg1"/>
                </a:solidFill>
              </a:rPr>
              <a:t>настанні</a:t>
            </a:r>
            <a:r>
              <a:rPr lang="ru-RU" b="1" dirty="0" smtClean="0">
                <a:solidFill>
                  <a:schemeClr val="bg1"/>
                </a:solidFill>
              </a:rPr>
              <a:t> страхового </a:t>
            </a:r>
            <a:r>
              <a:rPr lang="ru-RU" b="1" dirty="0" err="1" smtClean="0">
                <a:solidFill>
                  <a:schemeClr val="bg1"/>
                </a:solidFill>
              </a:rPr>
              <a:t>випадку</a:t>
            </a:r>
            <a:r>
              <a:rPr lang="ru-RU" b="1" dirty="0" smtClean="0">
                <a:solidFill>
                  <a:schemeClr val="bg1"/>
                </a:solidFill>
              </a:rPr>
              <a:t>".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П(С)БУ 15, </a:t>
            </a: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визначає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методологічні</a:t>
            </a:r>
            <a:r>
              <a:rPr lang="ru-RU" b="1" dirty="0" smtClean="0">
                <a:solidFill>
                  <a:schemeClr val="bg1"/>
                </a:solidFill>
              </a:rPr>
              <a:t> засади </a:t>
            </a:r>
            <a:r>
              <a:rPr lang="ru-RU" b="1" dirty="0" err="1" smtClean="0">
                <a:solidFill>
                  <a:schemeClr val="bg1"/>
                </a:solidFill>
              </a:rPr>
              <a:t>формування</a:t>
            </a:r>
            <a:r>
              <a:rPr lang="ru-RU" b="1" dirty="0" smtClean="0">
                <a:solidFill>
                  <a:schemeClr val="bg1"/>
                </a:solidFill>
              </a:rPr>
              <a:t> в </a:t>
            </a:r>
            <a:r>
              <a:rPr lang="ru-RU" b="1" dirty="0" err="1" smtClean="0">
                <a:solidFill>
                  <a:schemeClr val="bg1"/>
                </a:solidFill>
              </a:rPr>
              <a:t>бухгалтерському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обліку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інформації</a:t>
            </a:r>
            <a:r>
              <a:rPr lang="ru-RU" b="1" dirty="0" smtClean="0">
                <a:solidFill>
                  <a:schemeClr val="bg1"/>
                </a:solidFill>
              </a:rPr>
              <a:t> про доходи </a:t>
            </a:r>
            <a:r>
              <a:rPr lang="ru-RU" b="1" dirty="0" err="1" smtClean="0">
                <a:solidFill>
                  <a:schemeClr val="bg1"/>
                </a:solidFill>
              </a:rPr>
              <a:t>підприємства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її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розкриття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фінансовій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звітності</a:t>
            </a:r>
            <a:r>
              <a:rPr lang="ru-RU" b="1" dirty="0" smtClean="0">
                <a:solidFill>
                  <a:schemeClr val="bg1"/>
                </a:solidFill>
              </a:rPr>
              <a:t>, не </a:t>
            </a:r>
            <a:r>
              <a:rPr lang="ru-RU" b="1" dirty="0" err="1" smtClean="0">
                <a:solidFill>
                  <a:schemeClr val="bg1"/>
                </a:solidFill>
              </a:rPr>
              <a:t>поширюється</a:t>
            </a:r>
            <a:r>
              <a:rPr lang="ru-RU" b="1" dirty="0" smtClean="0">
                <a:solidFill>
                  <a:schemeClr val="bg1"/>
                </a:solidFill>
              </a:rPr>
              <a:t> на доходи, </a:t>
            </a:r>
            <a:r>
              <a:rPr lang="ru-RU" b="1" dirty="0" err="1" smtClean="0">
                <a:solidFill>
                  <a:schemeClr val="bg1"/>
                </a:solidFill>
              </a:rPr>
              <a:t>пов’язані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зі</a:t>
            </a:r>
            <a:r>
              <a:rPr lang="ru-RU" b="1" dirty="0" smtClean="0">
                <a:solidFill>
                  <a:schemeClr val="bg1"/>
                </a:solidFill>
              </a:rPr>
              <a:t> страховою діяльністю</a:t>
            </a:r>
            <a:r>
              <a:rPr lang="ru-RU" b="1" baseline="30000" dirty="0" smtClean="0">
                <a:solidFill>
                  <a:schemeClr val="bg1"/>
                </a:solidFill>
              </a:rPr>
              <a:t>2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214290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err="1" smtClean="0">
                <a:solidFill>
                  <a:schemeClr val="bg1"/>
                </a:solidFill>
              </a:rPr>
              <a:t>Відповідно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статті</a:t>
            </a:r>
            <a:r>
              <a:rPr lang="ru-RU" b="1" dirty="0" smtClean="0">
                <a:solidFill>
                  <a:schemeClr val="bg1"/>
                </a:solidFill>
              </a:rPr>
              <a:t> 34 Закону № 85 страховики </a:t>
            </a:r>
            <a:r>
              <a:rPr lang="ru-RU" b="1" dirty="0" err="1" smtClean="0">
                <a:solidFill>
                  <a:schemeClr val="bg1"/>
                </a:solidFill>
              </a:rPr>
              <a:t>публікують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свій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річний</a:t>
            </a:r>
            <a:r>
              <a:rPr lang="ru-RU" b="1" dirty="0" smtClean="0">
                <a:solidFill>
                  <a:schemeClr val="bg1"/>
                </a:solidFill>
              </a:rPr>
              <a:t> баланс за формою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в порядку, </a:t>
            </a:r>
            <a:r>
              <a:rPr lang="ru-RU" b="1" dirty="0" err="1" smtClean="0">
                <a:solidFill>
                  <a:schemeClr val="bg1"/>
                </a:solidFill>
              </a:rPr>
              <a:t>встановленими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Уповноваженим</a:t>
            </a:r>
            <a:r>
              <a:rPr lang="ru-RU" b="1" dirty="0" smtClean="0">
                <a:solidFill>
                  <a:schemeClr val="bg1"/>
                </a:solidFill>
              </a:rPr>
              <a:t> органом. При </a:t>
            </a:r>
            <a:r>
              <a:rPr lang="ru-RU" b="1" dirty="0" err="1" smtClean="0">
                <a:solidFill>
                  <a:schemeClr val="bg1"/>
                </a:solidFill>
              </a:rPr>
              <a:t>цьому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достовірність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повнота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річного</a:t>
            </a:r>
            <a:r>
              <a:rPr lang="ru-RU" b="1" dirty="0" smtClean="0">
                <a:solidFill>
                  <a:schemeClr val="bg1"/>
                </a:solidFill>
              </a:rPr>
              <a:t> балансу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звітності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страховиків</a:t>
            </a:r>
            <a:r>
              <a:rPr lang="ru-RU" b="1" dirty="0" smtClean="0">
                <a:solidFill>
                  <a:schemeClr val="bg1"/>
                </a:solidFill>
              </a:rPr>
              <a:t> повинна бути </a:t>
            </a:r>
            <a:r>
              <a:rPr lang="ru-RU" b="1" dirty="0" err="1" smtClean="0">
                <a:solidFill>
                  <a:schemeClr val="bg1"/>
                </a:solidFill>
              </a:rPr>
              <a:t>підтверджена</a:t>
            </a:r>
            <a:r>
              <a:rPr lang="ru-RU" b="1" dirty="0" smtClean="0">
                <a:solidFill>
                  <a:schemeClr val="bg1"/>
                </a:solidFill>
              </a:rPr>
              <a:t> аудитором (</a:t>
            </a:r>
            <a:r>
              <a:rPr lang="ru-RU" b="1" dirty="0" err="1" smtClean="0">
                <a:solidFill>
                  <a:schemeClr val="bg1"/>
                </a:solidFill>
              </a:rPr>
              <a:t>аудиторською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фірмою</a:t>
            </a:r>
            <a:r>
              <a:rPr lang="ru-RU" b="1" dirty="0" smtClean="0">
                <a:solidFill>
                  <a:schemeClr val="bg1"/>
                </a:solidFill>
              </a:rPr>
              <a:t>).</a:t>
            </a:r>
          </a:p>
          <a:p>
            <a:pPr algn="r"/>
            <a:r>
              <a:rPr lang="ru-RU" b="1" dirty="0" err="1" smtClean="0">
                <a:solidFill>
                  <a:schemeClr val="bg1"/>
                </a:solidFill>
              </a:rPr>
              <a:t>Згідно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 пунктом 2.3 Наказу № 210 страховики </a:t>
            </a:r>
            <a:r>
              <a:rPr lang="ru-RU" b="1" dirty="0" err="1" smtClean="0">
                <a:solidFill>
                  <a:schemeClr val="bg1"/>
                </a:solidFill>
              </a:rPr>
              <a:t>оприлюднюють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річну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фінансову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звітність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консолідовану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звітність</a:t>
            </a:r>
            <a:r>
              <a:rPr lang="ru-RU" b="1" dirty="0" smtClean="0">
                <a:solidFill>
                  <a:schemeClr val="bg1"/>
                </a:solidFill>
              </a:rPr>
              <a:t> шляхом </a:t>
            </a:r>
            <a:r>
              <a:rPr lang="ru-RU" b="1" dirty="0" err="1" smtClean="0">
                <a:solidFill>
                  <a:schemeClr val="bg1"/>
                </a:solidFill>
              </a:rPr>
              <a:t>публікації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періодичних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виданнях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або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розповсюдження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її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вигляді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окремих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друкованих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видань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ÐÐ°ÑÑÐ¸Ð½ÐºÐ¸ Ð¿Ð¾ Ð·Ð°Ð¿ÑÐ¾ÑÑ ÐÐµÑÐ¶ÐºÐ¾Ð¼ÑÑÐ½Ð¿Ð¾ÑÐ»ÑÐ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071670" y="1357298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err="1" smtClean="0"/>
              <a:t>Слід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також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звернути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увагу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крім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звітності</a:t>
            </a:r>
            <a:r>
              <a:rPr lang="ru-RU" sz="2000" b="1" dirty="0" smtClean="0"/>
              <a:t> страховики </a:t>
            </a:r>
            <a:r>
              <a:rPr lang="ru-RU" sz="2000" b="1" dirty="0" err="1" smtClean="0"/>
              <a:t>подають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уповноваженому</a:t>
            </a:r>
            <a:r>
              <a:rPr lang="ru-RU" sz="2000" b="1" dirty="0" smtClean="0"/>
              <a:t> органу "</a:t>
            </a:r>
            <a:r>
              <a:rPr lang="ru-RU" sz="2000" b="1" dirty="0" err="1" smtClean="0"/>
              <a:t>страхову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звітність</a:t>
            </a:r>
            <a:r>
              <a:rPr lang="ru-RU" sz="2000" b="1" dirty="0" smtClean="0"/>
              <a:t>". Таким </a:t>
            </a:r>
            <a:r>
              <a:rPr lang="ru-RU" sz="2000" b="1" dirty="0" err="1" smtClean="0"/>
              <a:t>уповноваженим</a:t>
            </a:r>
            <a:r>
              <a:rPr lang="ru-RU" sz="2000" b="1" dirty="0" smtClean="0"/>
              <a:t> органом зараз </a:t>
            </a:r>
            <a:r>
              <a:rPr lang="ru-RU" sz="2000" b="1" dirty="0" err="1" smtClean="0"/>
              <a:t>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Держкомфінпослуг</a:t>
            </a:r>
            <a:r>
              <a:rPr lang="ru-RU" sz="2000" b="1" dirty="0" smtClean="0"/>
              <a:t>, а до </a:t>
            </a:r>
            <a:r>
              <a:rPr lang="ru-RU" sz="2000" b="1" dirty="0" err="1" smtClean="0"/>
              <a:t>специфічної</a:t>
            </a:r>
            <a:r>
              <a:rPr lang="ru-RU" sz="2000" b="1" dirty="0" smtClean="0"/>
              <a:t> ("</a:t>
            </a:r>
            <a:r>
              <a:rPr lang="ru-RU" sz="2000" b="1" dirty="0" err="1" smtClean="0"/>
              <a:t>страхової</a:t>
            </a:r>
            <a:r>
              <a:rPr lang="ru-RU" sz="2000" b="1" dirty="0" smtClean="0"/>
              <a:t>") </a:t>
            </a:r>
            <a:r>
              <a:rPr lang="ru-RU" sz="2000" b="1" dirty="0" err="1" smtClean="0"/>
              <a:t>звітності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слід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віднести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Декларацію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перестрахування</a:t>
            </a:r>
            <a:r>
              <a:rPr lang="ru-RU" sz="2000" b="1" dirty="0" smtClean="0"/>
              <a:t> та "</a:t>
            </a:r>
            <a:r>
              <a:rPr lang="ru-RU" sz="2000" b="1" dirty="0" err="1" smtClean="0"/>
              <a:t>Звіт</a:t>
            </a:r>
            <a:r>
              <a:rPr lang="ru-RU" sz="2000" b="1" dirty="0" smtClean="0"/>
              <a:t> про доходи та </a:t>
            </a:r>
            <a:r>
              <a:rPr lang="ru-RU" sz="2000" b="1" dirty="0" err="1" smtClean="0"/>
              <a:t>витрати</a:t>
            </a:r>
            <a:r>
              <a:rPr lang="ru-RU" sz="2000" b="1" dirty="0" smtClean="0"/>
              <a:t> страховика" (</a:t>
            </a:r>
            <a:r>
              <a:rPr lang="ru-RU" sz="2000" b="1" dirty="0" err="1" smtClean="0"/>
              <a:t>додаток</a:t>
            </a:r>
            <a:r>
              <a:rPr lang="ru-RU" sz="2000" b="1" dirty="0" smtClean="0"/>
              <a:t> 1)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"</a:t>
            </a:r>
            <a:r>
              <a:rPr lang="ru-RU" sz="2000" b="1" dirty="0" err="1" smtClean="0"/>
              <a:t>Пояснювальну</a:t>
            </a:r>
            <a:r>
              <a:rPr lang="ru-RU" sz="2000" b="1" dirty="0" smtClean="0"/>
              <a:t> записку до </a:t>
            </a:r>
            <a:r>
              <a:rPr lang="ru-RU" sz="2000" b="1" dirty="0" err="1" smtClean="0"/>
              <a:t>звітних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даних</a:t>
            </a:r>
            <a:r>
              <a:rPr lang="ru-RU" sz="2000" b="1" dirty="0" smtClean="0"/>
              <a:t> страховика" (</a:t>
            </a:r>
            <a:r>
              <a:rPr lang="ru-RU" sz="2000" b="1" dirty="0" err="1" smtClean="0"/>
              <a:t>додаток</a:t>
            </a:r>
            <a:r>
              <a:rPr lang="ru-RU" sz="2000" b="1" dirty="0" smtClean="0"/>
              <a:t> 3),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затверджені</a:t>
            </a:r>
            <a:r>
              <a:rPr lang="ru-RU" sz="2000" b="1" dirty="0" smtClean="0"/>
              <a:t> Наказом № 210.</a:t>
            </a:r>
            <a:endParaRPr lang="ru-RU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ÐÐ°ÑÑÐ¸Ð½ÐºÐ¸ Ð¿Ð¾ Ð·Ð°Ð¿ÑÐ¾ÑÑ Ð¿ÑÐ¾ÑÐµÐ½Ñ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ÐÐ°ÑÑÐ¸Ð½ÐºÐ¸ Ð¿Ð¾ Ð·Ð°Ð¿ÑÐ¾ÑÑ Ð¿ÑÐ¾ÑÐµÐ½Ñ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ÐÐ°ÑÑÐ¸Ð½ÐºÐ¸ Ð¿Ð¾ Ð·Ð°Ð¿ÑÐ¾ÑÑ Ð¿ÑÐ¾ÑÐµÐ½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04924"/>
            <a:ext cx="5534025" cy="55530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643306" y="0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звітності</a:t>
            </a:r>
            <a:r>
              <a:rPr lang="ru-RU" sz="2000" dirty="0" smtClean="0"/>
              <a:t>, то тут </a:t>
            </a:r>
            <a:r>
              <a:rPr lang="ru-RU" sz="2000" dirty="0" err="1" smtClean="0"/>
              <a:t>головним</a:t>
            </a:r>
            <a:r>
              <a:rPr lang="ru-RU" sz="2000" dirty="0" smtClean="0"/>
              <a:t> документом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Декларація</a:t>
            </a:r>
            <a:r>
              <a:rPr lang="ru-RU" sz="2000" dirty="0" smtClean="0"/>
              <a:t>. Але </a:t>
            </a:r>
            <a:r>
              <a:rPr lang="ru-RU" sz="2000" dirty="0" err="1" smtClean="0"/>
              <a:t>заповнюючи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документ,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пам’ятати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у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ставки </a:t>
            </a:r>
            <a:r>
              <a:rPr lang="ru-RU" sz="2000" dirty="0" err="1" smtClean="0"/>
              <a:t>податку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прибуток</a:t>
            </a:r>
            <a:r>
              <a:rPr lang="ru-RU" sz="2000" dirty="0" smtClean="0"/>
              <a:t> - 3 </a:t>
            </a:r>
            <a:r>
              <a:rPr lang="ru-RU" sz="2000" dirty="0" err="1" smtClean="0"/>
              <a:t>відсотки</a:t>
            </a:r>
            <a:r>
              <a:rPr lang="ru-RU" sz="2000" dirty="0" smtClean="0"/>
              <a:t> та 25 </a:t>
            </a:r>
            <a:r>
              <a:rPr lang="ru-RU" sz="2000" dirty="0" err="1" smtClean="0"/>
              <a:t>відсотків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, ставка у 3% </a:t>
            </a:r>
            <a:r>
              <a:rPr lang="ru-RU" sz="2000" dirty="0" err="1" smtClean="0"/>
              <a:t>застосовується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операцій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страхування</a:t>
            </a:r>
            <a:r>
              <a:rPr lang="ru-RU" sz="2000" dirty="0" smtClean="0"/>
              <a:t> (</a:t>
            </a:r>
            <a:r>
              <a:rPr lang="ru-RU" sz="2000" dirty="0" err="1" smtClean="0"/>
              <a:t>перестрахування</a:t>
            </a:r>
            <a:r>
              <a:rPr lang="ru-RU" sz="2000" dirty="0" smtClean="0"/>
              <a:t>), а ставка у 25% - до </a:t>
            </a:r>
            <a:r>
              <a:rPr lang="ru-RU" sz="2000" dirty="0" err="1" smtClean="0"/>
              <a:t>операцій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пов’язаних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іншою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діяльністю</a:t>
            </a:r>
            <a:r>
              <a:rPr lang="ru-RU" sz="2000" dirty="0" smtClean="0"/>
              <a:t> страховика.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</TotalTime>
  <Words>536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Презентація  на дисципліни: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Роботу виконала  Мельник наталія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</dc:title>
  <dc:creator>Admin</dc:creator>
  <cp:lastModifiedBy>Irina</cp:lastModifiedBy>
  <cp:revision>8</cp:revision>
  <dcterms:created xsi:type="dcterms:W3CDTF">2019-10-21T12:36:25Z</dcterms:created>
  <dcterms:modified xsi:type="dcterms:W3CDTF">2020-09-02T12:41:43Z</dcterms:modified>
</cp:coreProperties>
</file>