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6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6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0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9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2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8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3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8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6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0481-A318-412B-A599-60BDCA4286B0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BD96-01DD-41B9-81DB-C8A2C690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6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СТРУКТУРИЗАЦІЯ МІЖНАРОДНИХ КАНАЛІВ РОЗПОДІЛУ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99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9685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Важливим</a:t>
            </a:r>
            <a:r>
              <a:rPr lang="ru-RU" dirty="0" smtClean="0"/>
              <a:t> в </a:t>
            </a:r>
            <a:r>
              <a:rPr lang="ru-RU" dirty="0" err="1" smtClean="0"/>
              <a:t>інтернаціоналізації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є </a:t>
            </a:r>
            <a:r>
              <a:rPr lang="ru-RU" dirty="0" err="1" smtClean="0"/>
              <a:t>гармонізація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, а </a:t>
            </a:r>
            <a:r>
              <a:rPr lang="ru-RU" dirty="0" err="1" smtClean="0"/>
              <a:t>фізичний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формою </a:t>
            </a:r>
            <a:r>
              <a:rPr lang="ru-RU" dirty="0" err="1" smtClean="0"/>
              <a:t>оптимізації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зв’язків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через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логістичних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матеріальними</a:t>
            </a:r>
            <a:r>
              <a:rPr lang="ru-RU" dirty="0" smtClean="0"/>
              <a:t> і </a:t>
            </a:r>
            <a:r>
              <a:rPr lang="ru-RU" dirty="0" err="1" smtClean="0"/>
              <a:t>нематеріальними</a:t>
            </a:r>
            <a:r>
              <a:rPr lang="ru-RU" dirty="0" smtClean="0"/>
              <a:t> потоками в </a:t>
            </a:r>
            <a:r>
              <a:rPr lang="ru-RU" dirty="0" err="1" smtClean="0"/>
              <a:t>інтернаціоналізованому</a:t>
            </a:r>
            <a:r>
              <a:rPr lang="ru-RU" dirty="0" smtClean="0"/>
              <a:t> </a:t>
            </a:r>
            <a:r>
              <a:rPr lang="ru-RU" dirty="0" err="1" smtClean="0"/>
              <a:t>ринковому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положення</a:t>
            </a:r>
            <a:r>
              <a:rPr lang="ru-RU" b="1" dirty="0" smtClean="0"/>
              <a:t> </a:t>
            </a:r>
            <a:r>
              <a:rPr lang="ru-RU" b="1" dirty="0" err="1" smtClean="0"/>
              <a:t>міжнародної</a:t>
            </a:r>
            <a:r>
              <a:rPr lang="ru-RU" b="1" dirty="0" smtClean="0"/>
              <a:t> </a:t>
            </a:r>
            <a:r>
              <a:rPr lang="ru-RU" b="1" dirty="0" err="1" smtClean="0"/>
              <a:t>маркетингової</a:t>
            </a:r>
            <a:r>
              <a:rPr lang="ru-RU" b="1" dirty="0" smtClean="0"/>
              <a:t> </a:t>
            </a:r>
            <a:r>
              <a:rPr lang="ru-RU" b="1" dirty="0" err="1" smtClean="0"/>
              <a:t>логістики</a:t>
            </a:r>
            <a:r>
              <a:rPr lang="ru-RU" dirty="0" smtClean="0"/>
              <a:t>, </a:t>
            </a:r>
            <a:r>
              <a:rPr lang="ru-RU" dirty="0" err="1" smtClean="0"/>
              <a:t>представлені</a:t>
            </a:r>
            <a:r>
              <a:rPr lang="ru-RU" dirty="0" smtClean="0"/>
              <a:t> системою </a:t>
            </a:r>
            <a:r>
              <a:rPr lang="ru-RU" dirty="0" err="1" smtClean="0"/>
              <a:t>поглядів</a:t>
            </a:r>
            <a:r>
              <a:rPr lang="ru-RU" dirty="0" smtClean="0"/>
              <a:t> на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шляхом </a:t>
            </a:r>
            <a:r>
              <a:rPr lang="ru-RU" dirty="0" err="1" smtClean="0"/>
              <a:t>раціоналізації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матеріальними</a:t>
            </a:r>
            <a:r>
              <a:rPr lang="ru-RU" dirty="0" smtClean="0"/>
              <a:t> потоками,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збалансувати</a:t>
            </a:r>
            <a:r>
              <a:rPr lang="ru-RU" dirty="0" smtClean="0"/>
              <a:t> поставки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вимог</a:t>
            </a:r>
            <a:r>
              <a:rPr lang="ru-RU" dirty="0" smtClean="0"/>
              <a:t> і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підприємництва</a:t>
            </a:r>
            <a:r>
              <a:rPr lang="ru-RU" dirty="0" smtClean="0"/>
              <a:t>: </a:t>
            </a:r>
            <a:r>
              <a:rPr lang="ru-RU" dirty="0" err="1" smtClean="0"/>
              <a:t>необхідний</a:t>
            </a:r>
            <a:r>
              <a:rPr lang="ru-RU" dirty="0" smtClean="0"/>
              <a:t> продукт </a:t>
            </a:r>
            <a:r>
              <a:rPr lang="ru-RU" dirty="0" err="1" smtClean="0"/>
              <a:t>визначеної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і </a:t>
            </a:r>
            <a:r>
              <a:rPr lang="ru-RU" dirty="0" err="1" smtClean="0"/>
              <a:t>ціни</a:t>
            </a:r>
            <a:r>
              <a:rPr lang="ru-RU" dirty="0" smtClean="0"/>
              <a:t>, </a:t>
            </a:r>
            <a:r>
              <a:rPr lang="ru-RU" dirty="0" err="1" smtClean="0"/>
              <a:t>обумовленої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опинитись</a:t>
            </a:r>
            <a:r>
              <a:rPr lang="ru-RU" dirty="0" smtClean="0"/>
              <a:t> в </a:t>
            </a:r>
            <a:r>
              <a:rPr lang="ru-RU" dirty="0" err="1" smtClean="0"/>
              <a:t>означеному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в </a:t>
            </a:r>
            <a:r>
              <a:rPr lang="ru-RU" dirty="0" err="1" smtClean="0"/>
              <a:t>конкретний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часу.</a:t>
            </a:r>
          </a:p>
          <a:p>
            <a:r>
              <a:rPr lang="ru-RU" dirty="0" smtClean="0"/>
              <a:t>Концептуально </a:t>
            </a:r>
            <a:r>
              <a:rPr lang="ru-RU" dirty="0" err="1" smtClean="0"/>
              <a:t>структуризація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якісне</a:t>
            </a:r>
            <a:r>
              <a:rPr lang="ru-RU" dirty="0" smtClean="0"/>
              <a:t> і </a:t>
            </a:r>
            <a:r>
              <a:rPr lang="ru-RU" dirty="0" err="1" smtClean="0"/>
              <a:t>кількісне</a:t>
            </a:r>
            <a:r>
              <a:rPr lang="ru-RU" dirty="0" smtClean="0"/>
              <a:t>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маркетингу як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, так і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оперативно-</a:t>
            </a:r>
            <a:r>
              <a:rPr lang="ru-RU" dirty="0" err="1" smtClean="0"/>
              <a:t>тактичних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 на макро- і </a:t>
            </a:r>
            <a:r>
              <a:rPr lang="ru-RU" dirty="0" err="1" smtClean="0"/>
              <a:t>мікрорівнях</a:t>
            </a:r>
            <a:r>
              <a:rPr lang="ru-RU" dirty="0" smtClean="0"/>
              <a:t> канали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 і як </a:t>
            </a:r>
            <a:r>
              <a:rPr lang="ru-RU" dirty="0" err="1" smtClean="0"/>
              <a:t>самостійні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і як </a:t>
            </a:r>
            <a:r>
              <a:rPr lang="ru-RU" dirty="0" err="1" smtClean="0"/>
              <a:t>підпорядковано-допоміжні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подальшого</a:t>
            </a:r>
            <a:r>
              <a:rPr lang="ru-RU" dirty="0" smtClean="0"/>
              <a:t> </a:t>
            </a:r>
            <a:r>
              <a:rPr lang="ru-RU" dirty="0" err="1" smtClean="0"/>
              <a:t>деталізованого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та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результаті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Організаційно</a:t>
            </a:r>
            <a:r>
              <a:rPr lang="ru-RU" b="1" dirty="0" smtClean="0"/>
              <a:t> </a:t>
            </a:r>
            <a:r>
              <a:rPr lang="ru-RU" b="1" dirty="0" err="1" smtClean="0"/>
              <a:t>функціонування</a:t>
            </a:r>
            <a:r>
              <a:rPr lang="ru-RU" b="1" dirty="0" smtClean="0"/>
              <a:t> </a:t>
            </a:r>
            <a:r>
              <a:rPr lang="ru-RU" b="1" dirty="0" err="1" smtClean="0"/>
              <a:t>інтернаціоналізованих</a:t>
            </a:r>
            <a:r>
              <a:rPr lang="ru-RU" b="1" dirty="0" smtClean="0"/>
              <a:t> </a:t>
            </a:r>
            <a:r>
              <a:rPr lang="ru-RU" b="1" dirty="0" err="1" smtClean="0"/>
              <a:t>каналів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</a:t>
            </a:r>
            <a:r>
              <a:rPr lang="ru-RU" dirty="0" smtClean="0"/>
              <a:t>є компонентом </a:t>
            </a:r>
            <a:r>
              <a:rPr lang="ru-RU" dirty="0" err="1" smtClean="0"/>
              <a:t>структурної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оптимізації</a:t>
            </a:r>
            <a:r>
              <a:rPr lang="ru-RU" dirty="0" smtClean="0"/>
              <a:t> з метою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й </a:t>
            </a:r>
            <a:r>
              <a:rPr lang="ru-RU" dirty="0" err="1" smtClean="0"/>
              <a:t>максимізації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перші</a:t>
            </a:r>
            <a:r>
              <a:rPr lang="ru-RU" dirty="0" smtClean="0"/>
              <a:t> кроки у </a:t>
            </a:r>
            <a:r>
              <a:rPr lang="ru-RU" dirty="0" err="1" smtClean="0"/>
              <a:t>формуванні</a:t>
            </a:r>
            <a:r>
              <a:rPr lang="ru-RU" dirty="0" smtClean="0"/>
              <a:t> </a:t>
            </a:r>
            <a:r>
              <a:rPr lang="ru-RU" dirty="0" err="1" smtClean="0"/>
              <a:t>ефективних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засад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сферах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– </a:t>
            </a:r>
            <a:r>
              <a:rPr lang="ru-RU" dirty="0" err="1" smtClean="0"/>
              <a:t>виробничій</a:t>
            </a:r>
            <a:r>
              <a:rPr lang="ru-RU" dirty="0" smtClean="0"/>
              <a:t>, </a:t>
            </a:r>
            <a:r>
              <a:rPr lang="ru-RU" dirty="0" err="1" smtClean="0"/>
              <a:t>складській</a:t>
            </a:r>
            <a:r>
              <a:rPr lang="ru-RU" dirty="0" smtClean="0"/>
              <a:t>, </a:t>
            </a:r>
            <a:r>
              <a:rPr lang="ru-RU" dirty="0" err="1" smtClean="0"/>
              <a:t>закупівельній</a:t>
            </a:r>
            <a:r>
              <a:rPr lang="ru-RU" dirty="0" smtClean="0"/>
              <a:t> </a:t>
            </a:r>
            <a:r>
              <a:rPr lang="ru-RU" dirty="0" err="1" smtClean="0"/>
              <a:t>збутовій</a:t>
            </a:r>
            <a:r>
              <a:rPr lang="ru-RU" dirty="0" smtClean="0"/>
              <a:t>, </a:t>
            </a:r>
            <a:r>
              <a:rPr lang="ru-RU" dirty="0" err="1" smtClean="0"/>
              <a:t>комерційній</a:t>
            </a:r>
            <a:r>
              <a:rPr lang="ru-RU" dirty="0" smtClean="0"/>
              <a:t>, </a:t>
            </a:r>
            <a:r>
              <a:rPr lang="ru-RU" dirty="0" err="1" smtClean="0"/>
              <a:t>транспортній</a:t>
            </a:r>
            <a:r>
              <a:rPr lang="ru-RU" dirty="0" smtClean="0"/>
              <a:t>, </a:t>
            </a:r>
            <a:r>
              <a:rPr lang="ru-RU" dirty="0" err="1" smtClean="0"/>
              <a:t>інформаційній</a:t>
            </a:r>
            <a:r>
              <a:rPr lang="ru-RU" dirty="0" smtClean="0"/>
              <a:t>, </a:t>
            </a:r>
            <a:r>
              <a:rPr lang="ru-RU" dirty="0" err="1" smtClean="0"/>
              <a:t>фінансовій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швидка</a:t>
            </a:r>
            <a:r>
              <a:rPr lang="ru-RU" dirty="0" smtClean="0"/>
              <a:t> </a:t>
            </a:r>
            <a:r>
              <a:rPr lang="ru-RU" dirty="0" err="1" smtClean="0"/>
              <a:t>інтенсифікація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структуризації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глибокого</a:t>
            </a:r>
            <a:r>
              <a:rPr lang="ru-RU" dirty="0" smtClean="0"/>
              <a:t> теоретичного </a:t>
            </a:r>
            <a:r>
              <a:rPr lang="ru-RU" dirty="0" err="1" smtClean="0"/>
              <a:t>обгрунтування</a:t>
            </a:r>
            <a:r>
              <a:rPr lang="ru-RU" dirty="0" smtClean="0"/>
              <a:t> і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успішного</a:t>
            </a:r>
            <a:r>
              <a:rPr lang="ru-RU" dirty="0" smtClean="0"/>
              <a:t> практичного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необхідна</a:t>
            </a:r>
            <a:r>
              <a:rPr lang="ru-RU" dirty="0" smtClean="0"/>
              <a:t> через 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 на </a:t>
            </a:r>
            <a:r>
              <a:rPr lang="ru-RU" dirty="0" err="1" smtClean="0"/>
              <a:t>світових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ринках і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зовнішньоекономічного</a:t>
            </a:r>
            <a:r>
              <a:rPr lang="ru-RU" dirty="0" smtClean="0"/>
              <a:t>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вітчизняних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943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90" y="343883"/>
            <a:ext cx="1192638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є </a:t>
            </a:r>
            <a:r>
              <a:rPr lang="ru-RU" dirty="0" err="1" smtClean="0"/>
              <a:t>складним</a:t>
            </a:r>
            <a:r>
              <a:rPr lang="ru-RU" dirty="0" smtClean="0"/>
              <a:t> і </a:t>
            </a:r>
            <a:r>
              <a:rPr lang="ru-RU" dirty="0" err="1" smtClean="0"/>
              <a:t>багаторівневим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низки </a:t>
            </a:r>
            <a:r>
              <a:rPr lang="ru-RU" dirty="0" err="1" smtClean="0"/>
              <a:t>організаційно-економічних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у сферах: </a:t>
            </a:r>
          </a:p>
          <a:p>
            <a:pPr marL="342900" indent="-342900">
              <a:buAutoNum type="arabicParenR"/>
            </a:pPr>
            <a:r>
              <a:rPr lang="ru-RU" dirty="0" err="1" smtClean="0"/>
              <a:t>дослідження</a:t>
            </a:r>
            <a:r>
              <a:rPr lang="ru-RU" dirty="0" smtClean="0"/>
              <a:t> умов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та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у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; </a:t>
            </a:r>
          </a:p>
          <a:p>
            <a:pPr marL="342900" indent="-342900">
              <a:buAutoNum type="arabicParenR"/>
            </a:pPr>
            <a:r>
              <a:rPr lang="ru-RU" dirty="0" smtClean="0"/>
              <a:t>2) </a:t>
            </a:r>
            <a:r>
              <a:rPr lang="ru-RU" dirty="0" err="1" smtClean="0"/>
              <a:t>оптимізації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дистрибуції</a:t>
            </a:r>
            <a:r>
              <a:rPr lang="ru-RU" dirty="0" smtClean="0"/>
              <a:t> на </a:t>
            </a:r>
            <a:r>
              <a:rPr lang="ru-RU" dirty="0" err="1" smtClean="0"/>
              <a:t>міждержавному</a:t>
            </a:r>
            <a:r>
              <a:rPr lang="ru-RU" dirty="0" smtClean="0"/>
              <a:t> (макро) та </a:t>
            </a:r>
            <a:r>
              <a:rPr lang="ru-RU" dirty="0" err="1" smtClean="0"/>
              <a:t>внутрішньо</a:t>
            </a:r>
            <a:r>
              <a:rPr lang="ru-RU" dirty="0" smtClean="0"/>
              <a:t> корпоративному (</a:t>
            </a:r>
            <a:r>
              <a:rPr lang="ru-RU" dirty="0" err="1" smtClean="0"/>
              <a:t>мікро</a:t>
            </a:r>
            <a:r>
              <a:rPr lang="ru-RU" dirty="0" smtClean="0"/>
              <a:t>) </a:t>
            </a:r>
            <a:r>
              <a:rPr lang="ru-RU" dirty="0" err="1" smtClean="0"/>
              <a:t>рівнях</a:t>
            </a:r>
            <a:r>
              <a:rPr lang="ru-RU" dirty="0" smtClean="0"/>
              <a:t>; </a:t>
            </a:r>
          </a:p>
          <a:p>
            <a:pPr marL="342900" indent="-342900">
              <a:buAutoNum type="arabicParenR"/>
            </a:pPr>
            <a:r>
              <a:rPr lang="ru-RU" dirty="0" smtClean="0"/>
              <a:t>3)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критеріїв</a:t>
            </a:r>
            <a:r>
              <a:rPr lang="ru-RU" dirty="0" smtClean="0"/>
              <a:t> </a:t>
            </a:r>
            <a:r>
              <a:rPr lang="ru-RU" dirty="0" err="1" smtClean="0"/>
              <a:t>відбору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дистрибуційних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 та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; </a:t>
            </a:r>
          </a:p>
          <a:p>
            <a:pPr marL="342900" indent="-342900">
              <a:buAutoNum type="arabicParenR"/>
            </a:pPr>
            <a:r>
              <a:rPr lang="ru-RU" dirty="0" smtClean="0"/>
              <a:t>4)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</a:t>
            </a:r>
            <a:r>
              <a:rPr lang="ru-RU" dirty="0" err="1" smtClean="0"/>
              <a:t>ефективного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інтернаціоналізованих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; </a:t>
            </a:r>
          </a:p>
          <a:p>
            <a:pPr marL="342900" indent="-342900">
              <a:buAutoNum type="arabicParenR"/>
            </a:pPr>
            <a:r>
              <a:rPr lang="ru-RU" dirty="0" smtClean="0"/>
              <a:t>5) </a:t>
            </a:r>
            <a:r>
              <a:rPr lang="ru-RU" dirty="0" err="1" smtClean="0"/>
              <a:t>сегментації</a:t>
            </a:r>
            <a:r>
              <a:rPr lang="ru-RU" dirty="0" smtClean="0"/>
              <a:t> та </a:t>
            </a:r>
            <a:r>
              <a:rPr lang="ru-RU" dirty="0" err="1" smtClean="0"/>
              <a:t>географічної</a:t>
            </a:r>
            <a:r>
              <a:rPr lang="ru-RU" dirty="0" smtClean="0"/>
              <a:t> </a:t>
            </a:r>
            <a:r>
              <a:rPr lang="ru-RU" dirty="0" err="1" smtClean="0"/>
              <a:t>локалізації</a:t>
            </a:r>
            <a:r>
              <a:rPr lang="ru-RU" dirty="0" smtClean="0"/>
              <a:t> </a:t>
            </a:r>
            <a:r>
              <a:rPr lang="ru-RU" dirty="0" err="1" smtClean="0"/>
              <a:t>інтеграційних</a:t>
            </a:r>
            <a:r>
              <a:rPr lang="ru-RU" dirty="0" smtClean="0"/>
              <a:t> </a:t>
            </a:r>
            <a:r>
              <a:rPr lang="ru-RU" dirty="0" err="1" smtClean="0"/>
              <a:t>прагнень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(блок-</a:t>
            </a:r>
            <a:r>
              <a:rPr lang="ru-RU" dirty="0" err="1" smtClean="0"/>
              <a:t>партнерів</a:t>
            </a:r>
            <a:r>
              <a:rPr lang="ru-RU" dirty="0" smtClean="0"/>
              <a:t>) </a:t>
            </a:r>
            <a:r>
              <a:rPr lang="ru-RU" dirty="0" err="1" smtClean="0"/>
              <a:t>логістичних</a:t>
            </a:r>
            <a:r>
              <a:rPr lang="ru-RU" dirty="0" smtClean="0"/>
              <a:t> схем;</a:t>
            </a:r>
          </a:p>
          <a:p>
            <a:pPr marL="342900" indent="-342900">
              <a:buAutoNum type="arabicParenR"/>
            </a:pPr>
            <a:r>
              <a:rPr lang="ru-RU" dirty="0" smtClean="0"/>
              <a:t> 6) </a:t>
            </a:r>
            <a:r>
              <a:rPr lang="ru-RU" dirty="0" err="1" smtClean="0"/>
              <a:t>глобалізації</a:t>
            </a:r>
            <a:r>
              <a:rPr lang="ru-RU" dirty="0" smtClean="0"/>
              <a:t> </a:t>
            </a:r>
            <a:r>
              <a:rPr lang="ru-RU" dirty="0" err="1" smtClean="0"/>
              <a:t>управлінського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дослідження</a:t>
            </a:r>
            <a:r>
              <a:rPr lang="ru-RU" b="1" dirty="0" smtClean="0"/>
              <a:t> </a:t>
            </a:r>
            <a:r>
              <a:rPr lang="ru-RU" b="1" dirty="0" err="1" smtClean="0"/>
              <a:t>специфіки</a:t>
            </a:r>
            <a:r>
              <a:rPr lang="ru-RU" b="1" dirty="0" smtClean="0"/>
              <a:t> умов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міжнародного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розподілу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таких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, як характеристика </a:t>
            </a:r>
            <a:r>
              <a:rPr lang="ru-RU" dirty="0" err="1" smtClean="0"/>
              <a:t>клієнтів</a:t>
            </a:r>
            <a:r>
              <a:rPr lang="ru-RU" dirty="0" smtClean="0"/>
              <a:t> (</a:t>
            </a:r>
            <a:r>
              <a:rPr lang="ru-RU" dirty="0" err="1" smtClean="0"/>
              <a:t>споживачів</a:t>
            </a:r>
            <a:r>
              <a:rPr lang="ru-RU" dirty="0" smtClean="0"/>
              <a:t>), </a:t>
            </a:r>
            <a:r>
              <a:rPr lang="ru-RU" dirty="0" err="1" smtClean="0"/>
              <a:t>специфіка</a:t>
            </a:r>
            <a:r>
              <a:rPr lang="ru-RU" dirty="0" smtClean="0"/>
              <a:t> продукту,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(</a:t>
            </a:r>
            <a:r>
              <a:rPr lang="ru-RU" dirty="0" err="1" smtClean="0"/>
              <a:t>вимог</a:t>
            </a:r>
            <a:r>
              <a:rPr lang="ru-RU" dirty="0" smtClean="0"/>
              <a:t> до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доступності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), </a:t>
            </a:r>
            <a:r>
              <a:rPr lang="ru-RU" dirty="0" err="1" smtClean="0"/>
              <a:t>напруженості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 на ринку і в каналах </a:t>
            </a:r>
            <a:r>
              <a:rPr lang="ru-RU" dirty="0" err="1" smtClean="0"/>
              <a:t>розподілу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обмежувальні</a:t>
            </a:r>
            <a:r>
              <a:rPr lang="ru-RU" dirty="0" smtClean="0"/>
              <a:t> та </a:t>
            </a:r>
            <a:r>
              <a:rPr lang="ru-RU" dirty="0" err="1" smtClean="0"/>
              <a:t>стимулювальні</a:t>
            </a:r>
            <a:r>
              <a:rPr lang="ru-RU" dirty="0" smtClean="0"/>
              <a:t> </a:t>
            </a:r>
            <a:r>
              <a:rPr lang="ru-RU" dirty="0" err="1" smtClean="0"/>
              <a:t>законодавчі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 та правила.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західні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у </a:t>
            </a:r>
            <a:r>
              <a:rPr lang="ru-RU" dirty="0" err="1" smtClean="0"/>
              <a:t>величезних</a:t>
            </a:r>
            <a:r>
              <a:rPr lang="ru-RU" dirty="0" smtClean="0"/>
              <a:t> супермаркетах один раз на </a:t>
            </a:r>
            <a:r>
              <a:rPr lang="ru-RU" dirty="0" err="1" smtClean="0"/>
              <a:t>тиждень</a:t>
            </a:r>
            <a:r>
              <a:rPr lang="ru-RU" dirty="0" smtClean="0"/>
              <a:t> у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на </a:t>
            </a:r>
            <a:r>
              <a:rPr lang="ru-RU" dirty="0" err="1" smtClean="0"/>
              <a:t>значну</a:t>
            </a:r>
            <a:r>
              <a:rPr lang="ru-RU" dirty="0" smtClean="0"/>
              <a:t> суму грошей, </a:t>
            </a:r>
            <a:r>
              <a:rPr lang="ru-RU" dirty="0" err="1" smtClean="0"/>
              <a:t>доставляючи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додому</a:t>
            </a:r>
            <a:r>
              <a:rPr lang="ru-RU" dirty="0" smtClean="0"/>
              <a:t> </a:t>
            </a:r>
            <a:r>
              <a:rPr lang="ru-RU" dirty="0" err="1" smtClean="0"/>
              <a:t>власним</a:t>
            </a:r>
            <a:r>
              <a:rPr lang="ru-RU" dirty="0" smtClean="0"/>
              <a:t> </a:t>
            </a:r>
            <a:r>
              <a:rPr lang="ru-RU" dirty="0" err="1" smtClean="0"/>
              <a:t>автомобілем</a:t>
            </a:r>
            <a:r>
              <a:rPr lang="ru-RU" dirty="0" smtClean="0"/>
              <a:t>. В </a:t>
            </a:r>
            <a:r>
              <a:rPr lang="ru-RU" dirty="0" err="1" smtClean="0"/>
              <a:t>Україні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супермаркетів</a:t>
            </a:r>
            <a:r>
              <a:rPr lang="ru-RU" dirty="0" smtClean="0"/>
              <a:t>,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щоденно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тижня</a:t>
            </a:r>
            <a:r>
              <a:rPr lang="ru-RU" dirty="0" smtClean="0"/>
              <a:t> у </a:t>
            </a:r>
            <a:r>
              <a:rPr lang="ru-RU" dirty="0" err="1" smtClean="0"/>
              <a:t>невеличких</a:t>
            </a:r>
            <a:r>
              <a:rPr lang="ru-RU" dirty="0" smtClean="0"/>
              <a:t> магазинах </a:t>
            </a:r>
            <a:r>
              <a:rPr lang="ru-RU" dirty="0" err="1" smtClean="0"/>
              <a:t>поруч</a:t>
            </a:r>
            <a:r>
              <a:rPr lang="ru-RU" dirty="0" smtClean="0"/>
              <a:t> з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пояснюється</a:t>
            </a:r>
            <a:r>
              <a:rPr lang="ru-RU" dirty="0" smtClean="0"/>
              <a:t> </a:t>
            </a:r>
            <a:r>
              <a:rPr lang="ru-RU" dirty="0" err="1" smtClean="0"/>
              <a:t>традиційною</a:t>
            </a:r>
            <a:r>
              <a:rPr lang="ru-RU" dirty="0" smtClean="0"/>
              <a:t> </a:t>
            </a:r>
            <a:r>
              <a:rPr lang="ru-RU" dirty="0" err="1" smtClean="0"/>
              <a:t>вимогою</a:t>
            </a:r>
            <a:r>
              <a:rPr lang="ru-RU" dirty="0" smtClean="0"/>
              <a:t> до </a:t>
            </a:r>
            <a:r>
              <a:rPr lang="ru-RU" dirty="0" err="1" smtClean="0"/>
              <a:t>свіжості</a:t>
            </a:r>
            <a:r>
              <a:rPr lang="ru-RU" dirty="0" smtClean="0"/>
              <a:t> «</a:t>
            </a:r>
            <a:r>
              <a:rPr lang="ru-RU" dirty="0" err="1" smtClean="0"/>
              <a:t>недовготривалих</a:t>
            </a:r>
            <a:r>
              <a:rPr lang="ru-RU" dirty="0" smtClean="0"/>
              <a:t>» </a:t>
            </a:r>
            <a:r>
              <a:rPr lang="ru-RU" dirty="0" err="1" smtClean="0"/>
              <a:t>продуктів</a:t>
            </a:r>
            <a:r>
              <a:rPr lang="ru-RU" dirty="0" smtClean="0"/>
              <a:t> (</a:t>
            </a:r>
            <a:r>
              <a:rPr lang="ru-RU" dirty="0" err="1" smtClean="0"/>
              <a:t>хліб</a:t>
            </a:r>
            <a:r>
              <a:rPr lang="ru-RU" dirty="0" smtClean="0"/>
              <a:t>, молоко, </a:t>
            </a:r>
            <a:r>
              <a:rPr lang="ru-RU" dirty="0" err="1" smtClean="0"/>
              <a:t>м’ясо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проблемами «ручного»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, </a:t>
            </a:r>
            <a:r>
              <a:rPr lang="ru-RU" dirty="0" err="1" smtClean="0"/>
              <a:t>фінансовими</a:t>
            </a:r>
            <a:r>
              <a:rPr lang="ru-RU" dirty="0" smtClean="0"/>
              <a:t> </a:t>
            </a:r>
            <a:r>
              <a:rPr lang="ru-RU" dirty="0" err="1" smtClean="0"/>
              <a:t>обмеженнями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За </a:t>
            </a:r>
            <a:r>
              <a:rPr lang="ru-RU" dirty="0" err="1" smtClean="0"/>
              <a:t>цих</a:t>
            </a:r>
            <a:r>
              <a:rPr lang="ru-RU" dirty="0" smtClean="0"/>
              <a:t> умов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розширюються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18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011" y="335846"/>
            <a:ext cx="1149531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Сучасна</a:t>
            </a:r>
            <a:r>
              <a:rPr lang="ru-RU" b="1" dirty="0" smtClean="0"/>
              <a:t> система </a:t>
            </a:r>
            <a:r>
              <a:rPr lang="ru-RU" b="1" dirty="0" err="1" smtClean="0"/>
              <a:t>дистрибуції</a:t>
            </a:r>
            <a:r>
              <a:rPr lang="ru-RU" b="1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широкий спектр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багаторівневих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в </a:t>
            </a:r>
            <a:r>
              <a:rPr lang="ru-RU" dirty="0" err="1" smtClean="0"/>
              <a:t>інтернаціоналізованому</a:t>
            </a:r>
            <a:r>
              <a:rPr lang="ru-RU" dirty="0" smtClean="0"/>
              <a:t> </a:t>
            </a:r>
            <a:r>
              <a:rPr lang="ru-RU" dirty="0" err="1" smtClean="0"/>
              <a:t>бізнес-середовищі</a:t>
            </a:r>
            <a:r>
              <a:rPr lang="ru-RU" dirty="0" smtClean="0"/>
              <a:t> [8, </a:t>
            </a:r>
            <a:r>
              <a:rPr lang="en-US" dirty="0" smtClean="0"/>
              <a:t>c. 510; 9, c. 597]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послідовну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ланцюгових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дистрибутивних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будуватись</a:t>
            </a:r>
            <a:r>
              <a:rPr lang="ru-RU" dirty="0" smtClean="0"/>
              <a:t> за </a:t>
            </a:r>
            <a:r>
              <a:rPr lang="ru-RU" dirty="0" err="1" smtClean="0"/>
              <a:t>централізованим</a:t>
            </a:r>
            <a:r>
              <a:rPr lang="ru-RU" dirty="0" smtClean="0"/>
              <a:t> (</a:t>
            </a:r>
            <a:r>
              <a:rPr lang="ru-RU" dirty="0" err="1" smtClean="0"/>
              <a:t>поширення</a:t>
            </a:r>
            <a:r>
              <a:rPr lang="ru-RU" dirty="0" smtClean="0"/>
              <a:t> продукту з одного центра)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децентралізованим</a:t>
            </a:r>
            <a:r>
              <a:rPr lang="ru-RU" dirty="0" smtClean="0"/>
              <a:t> (</a:t>
            </a:r>
            <a:r>
              <a:rPr lang="ru-RU" dirty="0" err="1" smtClean="0"/>
              <a:t>поширення</a:t>
            </a:r>
            <a:r>
              <a:rPr lang="ru-RU" dirty="0" smtClean="0"/>
              <a:t> продукту з </a:t>
            </a:r>
            <a:r>
              <a:rPr lang="ru-RU" dirty="0" err="1" smtClean="0"/>
              <a:t>декількох</a:t>
            </a:r>
            <a:r>
              <a:rPr lang="ru-RU" dirty="0" smtClean="0"/>
              <a:t>,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розташованих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точках </a:t>
            </a:r>
            <a:r>
              <a:rPr lang="ru-RU" dirty="0" err="1" smtClean="0"/>
              <a:t>земної</a:t>
            </a:r>
            <a:r>
              <a:rPr lang="ru-RU" dirty="0" smtClean="0"/>
              <a:t> </a:t>
            </a:r>
            <a:r>
              <a:rPr lang="ru-RU" dirty="0" err="1" smtClean="0"/>
              <a:t>кулі</a:t>
            </a:r>
            <a:r>
              <a:rPr lang="ru-RU" dirty="0" smtClean="0"/>
              <a:t>,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центрів</a:t>
            </a:r>
            <a:r>
              <a:rPr lang="ru-RU" dirty="0" smtClean="0"/>
              <a:t>) типом </a:t>
            </a:r>
            <a:r>
              <a:rPr lang="ru-RU" dirty="0" err="1" smtClean="0"/>
              <a:t>розподілу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активної</a:t>
            </a:r>
            <a:r>
              <a:rPr lang="ru-RU" dirty="0" smtClean="0"/>
              <a:t> </a:t>
            </a:r>
            <a:r>
              <a:rPr lang="ru-RU" dirty="0" err="1" smtClean="0"/>
              <a:t>інтернаціоналізації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часто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комбінований</a:t>
            </a:r>
            <a:r>
              <a:rPr lang="ru-RU" dirty="0" smtClean="0"/>
              <a:t> тип,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розгалуження</a:t>
            </a:r>
            <a:r>
              <a:rPr lang="ru-RU" dirty="0" smtClean="0"/>
              <a:t> </a:t>
            </a:r>
            <a:r>
              <a:rPr lang="ru-RU" dirty="0" err="1" smtClean="0"/>
              <a:t>дистрибутивних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у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віддаленості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 (рис. 1). </a:t>
            </a:r>
            <a:r>
              <a:rPr lang="ru-RU" dirty="0" err="1" smtClean="0"/>
              <a:t>Важливим</a:t>
            </a:r>
            <a:r>
              <a:rPr lang="ru-RU" dirty="0" smtClean="0"/>
              <a:t> є і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реалізація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виконуватись</a:t>
            </a:r>
            <a:r>
              <a:rPr lang="ru-RU" dirty="0" smtClean="0"/>
              <a:t> на </a:t>
            </a:r>
            <a:r>
              <a:rPr lang="ru-RU" dirty="0" err="1" smtClean="0"/>
              <a:t>обмеженій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траєкторія</a:t>
            </a:r>
            <a:r>
              <a:rPr lang="ru-RU" dirty="0" smtClean="0"/>
              <a:t> </a:t>
            </a:r>
            <a:r>
              <a:rPr lang="ru-RU" dirty="0" err="1" smtClean="0"/>
              <a:t>товароруху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реімпортні</a:t>
            </a:r>
            <a:r>
              <a:rPr lang="ru-RU" dirty="0" smtClean="0"/>
              <a:t> та </a:t>
            </a:r>
            <a:r>
              <a:rPr lang="ru-RU" dirty="0" err="1" smtClean="0"/>
              <a:t>реекспортні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розгалужених</a:t>
            </a:r>
            <a:r>
              <a:rPr lang="ru-RU" dirty="0" smtClean="0"/>
              <a:t> схем </a:t>
            </a:r>
            <a:r>
              <a:rPr lang="ru-RU" dirty="0" err="1" smtClean="0"/>
              <a:t>оутсорсингу</a:t>
            </a:r>
            <a:r>
              <a:rPr lang="ru-RU" dirty="0" smtClean="0"/>
              <a:t> (</a:t>
            </a:r>
            <a:r>
              <a:rPr lang="ru-RU" dirty="0" err="1" smtClean="0"/>
              <a:t>інсорсингу</a:t>
            </a:r>
            <a:r>
              <a:rPr lang="ru-RU" dirty="0" smtClean="0"/>
              <a:t>).</a:t>
            </a:r>
          </a:p>
          <a:p>
            <a:r>
              <a:rPr lang="ru-RU" b="1" dirty="0" err="1" smtClean="0"/>
              <a:t>Суб’єктами</a:t>
            </a:r>
            <a:r>
              <a:rPr lang="ru-RU" b="1" dirty="0" smtClean="0"/>
              <a:t> </a:t>
            </a:r>
            <a:r>
              <a:rPr lang="ru-RU" b="1" dirty="0" err="1" smtClean="0"/>
              <a:t>міжнародних</a:t>
            </a:r>
            <a:r>
              <a:rPr lang="ru-RU" b="1" dirty="0" smtClean="0"/>
              <a:t> </a:t>
            </a:r>
            <a:r>
              <a:rPr lang="ru-RU" b="1" dirty="0" err="1" smtClean="0"/>
              <a:t>каналів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 err="1" smtClean="0"/>
              <a:t>суб’єкти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пряму</a:t>
            </a:r>
            <a:r>
              <a:rPr lang="ru-RU" dirty="0" smtClean="0"/>
              <a:t> (через </a:t>
            </a:r>
            <a:r>
              <a:rPr lang="ru-RU" dirty="0" err="1" smtClean="0"/>
              <a:t>безпосередні</a:t>
            </a:r>
            <a:r>
              <a:rPr lang="ru-RU" dirty="0" smtClean="0"/>
              <a:t> </a:t>
            </a:r>
            <a:r>
              <a:rPr lang="ru-RU" dirty="0" err="1" smtClean="0"/>
              <a:t>контакти</a:t>
            </a:r>
            <a:r>
              <a:rPr lang="ru-RU" dirty="0" smtClean="0"/>
              <a:t> з </a:t>
            </a:r>
            <a:r>
              <a:rPr lang="ru-RU" dirty="0" err="1" smtClean="0"/>
              <a:t>іноземними</a:t>
            </a:r>
            <a:r>
              <a:rPr lang="ru-RU" dirty="0" smtClean="0"/>
              <a:t> </a:t>
            </a:r>
            <a:r>
              <a:rPr lang="ru-RU" dirty="0" err="1" smtClean="0"/>
              <a:t>компаніями</a:t>
            </a:r>
            <a:r>
              <a:rPr lang="ru-RU" dirty="0" smtClean="0"/>
              <a:t>) та </a:t>
            </a:r>
            <a:r>
              <a:rPr lang="ru-RU" dirty="0" err="1" smtClean="0"/>
              <a:t>непряму</a:t>
            </a:r>
            <a:r>
              <a:rPr lang="ru-RU" dirty="0" smtClean="0"/>
              <a:t> (через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вітчизняних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) </a:t>
            </a:r>
            <a:r>
              <a:rPr lang="ru-RU" dirty="0" err="1" smtClean="0"/>
              <a:t>дистрибуцію</a:t>
            </a:r>
            <a:r>
              <a:rPr lang="ru-RU" dirty="0" smtClean="0"/>
              <a:t>.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вистриб’ютори</a:t>
            </a:r>
            <a:r>
              <a:rPr lang="ru-RU" dirty="0" smtClean="0"/>
              <a:t> </a:t>
            </a:r>
            <a:r>
              <a:rPr lang="ru-RU" dirty="0" err="1" smtClean="0"/>
              <a:t>представлені</a:t>
            </a:r>
            <a:r>
              <a:rPr lang="ru-RU" dirty="0" smtClean="0"/>
              <a:t> як: а) </a:t>
            </a:r>
            <a:r>
              <a:rPr lang="ru-RU" dirty="0" err="1" smtClean="0"/>
              <a:t>агенти</a:t>
            </a:r>
            <a:r>
              <a:rPr lang="ru-RU" dirty="0" smtClean="0"/>
              <a:t> (</a:t>
            </a:r>
            <a:r>
              <a:rPr lang="ru-RU" dirty="0" err="1" smtClean="0"/>
              <a:t>експорті</a:t>
            </a:r>
            <a:r>
              <a:rPr lang="ru-RU" dirty="0" smtClean="0"/>
              <a:t> </a:t>
            </a:r>
            <a:r>
              <a:rPr lang="ru-RU" dirty="0" err="1" smtClean="0"/>
              <a:t>брокери</a:t>
            </a:r>
            <a:r>
              <a:rPr lang="ru-RU" dirty="0" smtClean="0"/>
              <a:t>, </a:t>
            </a:r>
            <a:r>
              <a:rPr lang="ru-RU" dirty="0" err="1" smtClean="0"/>
              <a:t>закупівельні</a:t>
            </a:r>
            <a:r>
              <a:rPr lang="ru-RU" dirty="0" smtClean="0"/>
              <a:t> </a:t>
            </a:r>
            <a:r>
              <a:rPr lang="ru-RU" dirty="0" err="1" smtClean="0"/>
              <a:t>посередники</a:t>
            </a:r>
            <a:r>
              <a:rPr lang="ru-RU" dirty="0" smtClean="0"/>
              <a:t> та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; б)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посередники</a:t>
            </a:r>
            <a:r>
              <a:rPr lang="ru-RU" dirty="0" smtClean="0"/>
              <a:t> (</a:t>
            </a:r>
            <a:r>
              <a:rPr lang="ru-RU" dirty="0" err="1" smtClean="0"/>
              <a:t>експортні</a:t>
            </a:r>
            <a:r>
              <a:rPr lang="ru-RU" dirty="0" smtClean="0"/>
              <a:t> </a:t>
            </a:r>
            <a:r>
              <a:rPr lang="ru-RU" dirty="0" err="1" smtClean="0"/>
              <a:t>дистриб’ютори</a:t>
            </a:r>
            <a:r>
              <a:rPr lang="ru-RU" dirty="0" smtClean="0"/>
              <a:t>, </a:t>
            </a:r>
            <a:r>
              <a:rPr lang="ru-RU" dirty="0" err="1" smtClean="0"/>
              <a:t>роздрібні</a:t>
            </a:r>
            <a:r>
              <a:rPr lang="ru-RU" dirty="0" smtClean="0"/>
              <a:t> </a:t>
            </a:r>
            <a:r>
              <a:rPr lang="ru-RU" dirty="0" err="1" smtClean="0"/>
              <a:t>торговці</a:t>
            </a:r>
            <a:r>
              <a:rPr lang="ru-RU" dirty="0" smtClean="0"/>
              <a:t>, </a:t>
            </a:r>
            <a:r>
              <a:rPr lang="ru-RU" dirty="0" err="1" smtClean="0"/>
              <a:t>експортні</a:t>
            </a:r>
            <a:r>
              <a:rPr lang="ru-RU" dirty="0" smtClean="0"/>
              <a:t> маклери,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).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непрямих</a:t>
            </a:r>
            <a:r>
              <a:rPr lang="ru-RU" dirty="0" smtClean="0"/>
              <a:t> </a:t>
            </a:r>
            <a:r>
              <a:rPr lang="ru-RU" dirty="0" err="1" smtClean="0"/>
              <a:t>дистриб’юторів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: а) </a:t>
            </a:r>
            <a:r>
              <a:rPr lang="ru-RU" dirty="0" err="1" smtClean="0"/>
              <a:t>агенти</a:t>
            </a:r>
            <a:r>
              <a:rPr lang="ru-RU" dirty="0" smtClean="0"/>
              <a:t> (</a:t>
            </a:r>
            <a:r>
              <a:rPr lang="ru-RU" dirty="0" err="1" smtClean="0"/>
              <a:t>експортні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представництва</a:t>
            </a:r>
            <a:r>
              <a:rPr lang="ru-RU" dirty="0" smtClean="0"/>
              <a:t> </a:t>
            </a:r>
            <a:r>
              <a:rPr lang="ru-RU" dirty="0" err="1" smtClean="0"/>
              <a:t>виробника</a:t>
            </a:r>
            <a:r>
              <a:rPr lang="ru-RU" dirty="0" smtClean="0"/>
              <a:t>, </a:t>
            </a:r>
            <a:r>
              <a:rPr lang="ru-RU" dirty="0" err="1" smtClean="0"/>
              <a:t>спеціалізовані</a:t>
            </a:r>
            <a:r>
              <a:rPr lang="ru-RU" dirty="0" smtClean="0"/>
              <a:t> </a:t>
            </a:r>
            <a:r>
              <a:rPr lang="ru-RU" dirty="0" err="1" smtClean="0"/>
              <a:t>експортери</a:t>
            </a:r>
            <a:r>
              <a:rPr lang="ru-RU" dirty="0" smtClean="0"/>
              <a:t> – </a:t>
            </a:r>
            <a:r>
              <a:rPr lang="en-US" dirty="0" smtClean="0"/>
              <a:t>Webb-</a:t>
            </a:r>
            <a:r>
              <a:rPr lang="en-US" dirty="0" err="1" smtClean="0"/>
              <a:t>Pomerene</a:t>
            </a:r>
            <a:r>
              <a:rPr lang="en-US" dirty="0" smtClean="0"/>
              <a:t> Associations), </a:t>
            </a:r>
            <a:r>
              <a:rPr lang="ru-RU" dirty="0" err="1" smtClean="0"/>
              <a:t>іноземні</a:t>
            </a:r>
            <a:r>
              <a:rPr lang="ru-RU" dirty="0" smtClean="0"/>
              <a:t> </a:t>
            </a:r>
            <a:r>
              <a:rPr lang="ru-RU" dirty="0" err="1" smtClean="0"/>
              <a:t>перевізники</a:t>
            </a:r>
            <a:r>
              <a:rPr lang="ru-RU" dirty="0" smtClean="0"/>
              <a:t> (</a:t>
            </a:r>
            <a:r>
              <a:rPr lang="en-US" dirty="0" smtClean="0"/>
              <a:t>Foreign Freight Forwarder), </a:t>
            </a:r>
            <a:r>
              <a:rPr lang="ru-RU" dirty="0" err="1" smtClean="0"/>
              <a:t>комісійні</a:t>
            </a:r>
            <a:r>
              <a:rPr lang="ru-RU" dirty="0" smtClean="0"/>
              <a:t> </a:t>
            </a:r>
            <a:r>
              <a:rPr lang="ru-RU" dirty="0" err="1" smtClean="0"/>
              <a:t>агенти</a:t>
            </a:r>
            <a:r>
              <a:rPr lang="ru-RU" dirty="0" smtClean="0"/>
              <a:t>, державно </a:t>
            </a:r>
            <a:r>
              <a:rPr lang="ru-RU" dirty="0" err="1" smtClean="0"/>
              <a:t>контрольовані</a:t>
            </a:r>
            <a:r>
              <a:rPr lang="ru-RU" dirty="0" smtClean="0"/>
              <a:t> </a:t>
            </a:r>
            <a:r>
              <a:rPr lang="ru-RU" dirty="0" err="1" smtClean="0"/>
              <a:t>агенти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закупівель</a:t>
            </a:r>
            <a:r>
              <a:rPr lang="ru-RU" dirty="0" smtClean="0"/>
              <a:t>; б)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посередники</a:t>
            </a:r>
            <a:r>
              <a:rPr lang="ru-RU" dirty="0" smtClean="0"/>
              <a:t>, </a:t>
            </a:r>
            <a:r>
              <a:rPr lang="ru-RU" dirty="0" err="1" smtClean="0"/>
              <a:t>представлені</a:t>
            </a:r>
            <a:r>
              <a:rPr lang="ru-RU" dirty="0" smtClean="0"/>
              <a:t> </a:t>
            </a:r>
            <a:r>
              <a:rPr lang="ru-RU" dirty="0" err="1" smtClean="0"/>
              <a:t>переважно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експортно-імпортних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 (</a:t>
            </a:r>
            <a:r>
              <a:rPr lang="ru-RU" dirty="0" err="1" smtClean="0"/>
              <a:t>дилери</a:t>
            </a:r>
            <a:r>
              <a:rPr lang="ru-RU" dirty="0" smtClean="0"/>
              <a:t> та </a:t>
            </a:r>
            <a:r>
              <a:rPr lang="ru-RU" dirty="0" err="1" smtClean="0"/>
              <a:t>дистриб’ютори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4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823" y="345897"/>
            <a:ext cx="1195251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Кожний</a:t>
            </a:r>
            <a:r>
              <a:rPr lang="ru-RU" dirty="0" smtClean="0"/>
              <a:t> з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свою, </a:t>
            </a:r>
            <a:r>
              <a:rPr lang="ru-RU" dirty="0" err="1" smtClean="0"/>
              <a:t>властиву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організаційно-економічну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комбіновані</a:t>
            </a:r>
            <a:r>
              <a:rPr lang="ru-RU" dirty="0" smtClean="0"/>
              <a:t> </a:t>
            </a:r>
            <a:r>
              <a:rPr lang="ru-RU" dirty="0" err="1" smtClean="0"/>
              <a:t>схеми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</a:t>
            </a:r>
            <a:r>
              <a:rPr lang="ru-RU" dirty="0" err="1" smtClean="0"/>
              <a:t>переміщення</a:t>
            </a:r>
            <a:r>
              <a:rPr lang="ru-RU" dirty="0" smtClean="0"/>
              <a:t> продукту, але й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досконалу</a:t>
            </a:r>
            <a:r>
              <a:rPr lang="ru-RU" dirty="0" smtClean="0"/>
              <a:t> і </a:t>
            </a:r>
            <a:r>
              <a:rPr lang="ru-RU" dirty="0" err="1" smtClean="0"/>
              <a:t>ефективну</a:t>
            </a:r>
            <a:r>
              <a:rPr lang="ru-RU" dirty="0" smtClean="0"/>
              <a:t> систему маркетингового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комплексом </a:t>
            </a:r>
            <a:r>
              <a:rPr lang="ru-RU" dirty="0" err="1" smtClean="0"/>
              <a:t>логістичних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переваг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спеціалізації</a:t>
            </a:r>
            <a:r>
              <a:rPr lang="ru-RU" dirty="0" smtClean="0"/>
              <a:t> і </a:t>
            </a:r>
            <a:r>
              <a:rPr lang="ru-RU" dirty="0" err="1" smtClean="0"/>
              <a:t>коопераційної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в </a:t>
            </a:r>
            <a:r>
              <a:rPr lang="ru-RU" dirty="0" err="1" smtClean="0"/>
              <a:t>інтернаціоналізованому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. Таким чином, </a:t>
            </a:r>
            <a:r>
              <a:rPr lang="ru-RU" dirty="0" err="1" smtClean="0"/>
              <a:t>маркетингове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маркетингове</a:t>
            </a:r>
            <a:r>
              <a:rPr lang="ru-RU" dirty="0" smtClean="0"/>
              <a:t> </a:t>
            </a:r>
            <a:r>
              <a:rPr lang="ru-RU" dirty="0" err="1" smtClean="0"/>
              <a:t>обґрунтування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взаємопов’язаних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: а)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структурованої</a:t>
            </a:r>
            <a:r>
              <a:rPr lang="ru-RU" dirty="0" smtClean="0"/>
              <a:t> </a:t>
            </a:r>
            <a:r>
              <a:rPr lang="ru-RU" dirty="0" err="1" smtClean="0"/>
              <a:t>логістичної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розподільчих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сукупності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</a:t>
            </a:r>
            <a:r>
              <a:rPr lang="ru-RU" dirty="0" err="1" smtClean="0"/>
              <a:t>розташованих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логістичного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(рис. 2), </a:t>
            </a:r>
            <a:r>
              <a:rPr lang="ru-RU" dirty="0" err="1" smtClean="0"/>
              <a:t>задіяних</a:t>
            </a:r>
            <a:r>
              <a:rPr lang="ru-RU" dirty="0" smtClean="0"/>
              <a:t> у </a:t>
            </a:r>
            <a:r>
              <a:rPr lang="ru-RU" dirty="0" err="1" smtClean="0"/>
              <a:t>мультимодальних</a:t>
            </a:r>
            <a:r>
              <a:rPr lang="ru-RU" dirty="0" smtClean="0"/>
              <a:t> </a:t>
            </a:r>
            <a:r>
              <a:rPr lang="ru-RU" dirty="0" err="1" smtClean="0"/>
              <a:t>переміщеннях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 [10, </a:t>
            </a:r>
            <a:r>
              <a:rPr lang="en-US" dirty="0" smtClean="0"/>
              <a:t>c. 27–29, 33–36]; </a:t>
            </a:r>
            <a:r>
              <a:rPr lang="ru-RU" dirty="0" smtClean="0"/>
              <a:t>б)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ефективної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логістичних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маркетингу до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 </a:t>
            </a:r>
            <a:r>
              <a:rPr lang="ru-RU" dirty="0" err="1" smtClean="0"/>
              <a:t>логістичного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Структуризація</a:t>
            </a:r>
            <a:r>
              <a:rPr lang="ru-RU" b="1" dirty="0" smtClean="0"/>
              <a:t> </a:t>
            </a:r>
            <a:r>
              <a:rPr lang="ru-RU" b="1" dirty="0" err="1" smtClean="0"/>
              <a:t>каналів</a:t>
            </a:r>
            <a:r>
              <a:rPr lang="ru-RU" b="1" dirty="0" smtClean="0"/>
              <a:t> </a:t>
            </a:r>
            <a:r>
              <a:rPr lang="ru-RU" b="1" dirty="0" err="1" smtClean="0"/>
              <a:t>міжнародного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схем </a:t>
            </a:r>
            <a:r>
              <a:rPr lang="ru-RU" dirty="0" err="1" smtClean="0"/>
              <a:t>взаємовідносин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учасниками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інтернаціоналізації</a:t>
            </a:r>
            <a:r>
              <a:rPr lang="ru-RU" dirty="0" smtClean="0"/>
              <a:t> </a:t>
            </a:r>
            <a:r>
              <a:rPr lang="ru-RU" dirty="0" err="1" smtClean="0"/>
              <a:t>ринкового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інтенсивністю</a:t>
            </a:r>
            <a:r>
              <a:rPr lang="ru-RU" dirty="0" smtClean="0"/>
              <a:t> </a:t>
            </a:r>
            <a:r>
              <a:rPr lang="ru-RU" dirty="0" err="1" smtClean="0"/>
              <a:t>охоплення</a:t>
            </a:r>
            <a:r>
              <a:rPr lang="ru-RU" dirty="0" smtClean="0"/>
              <a:t> та </a:t>
            </a:r>
            <a:r>
              <a:rPr lang="ru-RU" dirty="0" err="1" smtClean="0"/>
              <a:t>глибиною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інтеранціоналізованого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.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структуризації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визначення</a:t>
            </a:r>
            <a:r>
              <a:rPr lang="ru-RU" dirty="0" smtClean="0"/>
              <a:t> і </a:t>
            </a:r>
            <a:r>
              <a:rPr lang="ru-RU" dirty="0" err="1" smtClean="0"/>
              <a:t>впорядкування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та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(</a:t>
            </a:r>
            <a:r>
              <a:rPr lang="ru-RU" dirty="0" err="1" smtClean="0"/>
              <a:t>постачальників</a:t>
            </a:r>
            <a:r>
              <a:rPr lang="ru-RU" dirty="0" smtClean="0"/>
              <a:t>, </a:t>
            </a:r>
            <a:r>
              <a:rPr lang="ru-RU" dirty="0" err="1" smtClean="0"/>
              <a:t>партнерів</a:t>
            </a:r>
            <a:r>
              <a:rPr lang="ru-RU" dirty="0" smtClean="0"/>
              <a:t> </a:t>
            </a:r>
            <a:r>
              <a:rPr lang="ru-RU" dirty="0" err="1" smtClean="0"/>
              <a:t>кооперації</a:t>
            </a:r>
            <a:r>
              <a:rPr lang="ru-RU" dirty="0" smtClean="0"/>
              <a:t>, </a:t>
            </a:r>
            <a:r>
              <a:rPr lang="ru-RU" dirty="0" err="1" smtClean="0"/>
              <a:t>посередників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порівняльне</a:t>
            </a:r>
            <a:r>
              <a:rPr lang="ru-RU" dirty="0" smtClean="0"/>
              <a:t>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альтернативних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, стилю </a:t>
            </a: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(</a:t>
            </a:r>
            <a:r>
              <a:rPr lang="ru-RU" dirty="0" err="1" smtClean="0"/>
              <a:t>інтенсивний</a:t>
            </a:r>
            <a:r>
              <a:rPr lang="ru-RU" dirty="0" smtClean="0"/>
              <a:t>, </a:t>
            </a:r>
            <a:r>
              <a:rPr lang="ru-RU" dirty="0" err="1" smtClean="0"/>
              <a:t>вибірковий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ексклюзивний</a:t>
            </a:r>
            <a:r>
              <a:rPr lang="ru-RU" dirty="0" smtClean="0"/>
              <a:t>), </a:t>
            </a:r>
            <a:r>
              <a:rPr lang="ru-RU" dirty="0" err="1" smtClean="0"/>
              <a:t>довжини</a:t>
            </a:r>
            <a:r>
              <a:rPr lang="ru-RU" dirty="0" smtClean="0"/>
              <a:t> (</a:t>
            </a:r>
            <a:r>
              <a:rPr lang="ru-RU" dirty="0" err="1" smtClean="0"/>
              <a:t>багаторівневості</a:t>
            </a:r>
            <a:r>
              <a:rPr lang="ru-RU" dirty="0" smtClean="0"/>
              <a:t>) і </a:t>
            </a:r>
            <a:r>
              <a:rPr lang="ru-RU" dirty="0" err="1" smtClean="0"/>
              <a:t>ширини</a:t>
            </a:r>
            <a:r>
              <a:rPr lang="ru-RU" dirty="0" smtClean="0"/>
              <a:t> (</a:t>
            </a:r>
            <a:r>
              <a:rPr lang="ru-RU" dirty="0" err="1" smtClean="0"/>
              <a:t>діапазону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у </a:t>
            </a:r>
            <a:r>
              <a:rPr lang="ru-RU" dirty="0" err="1" smtClean="0"/>
              <a:t>каналі</a:t>
            </a:r>
            <a:r>
              <a:rPr lang="ru-RU" dirty="0" smtClean="0"/>
              <a:t>), доступу і </a:t>
            </a:r>
            <a:r>
              <a:rPr lang="ru-RU" dirty="0" err="1" smtClean="0"/>
              <a:t>можливостей</a:t>
            </a:r>
            <a:r>
              <a:rPr lang="ru-RU" dirty="0" smtClean="0"/>
              <a:t> контролю, </a:t>
            </a:r>
            <a:r>
              <a:rPr lang="ru-RU" dirty="0" err="1" smtClean="0"/>
              <a:t>інтеграційну</a:t>
            </a:r>
            <a:r>
              <a:rPr lang="ru-RU" dirty="0" smtClean="0"/>
              <a:t> </a:t>
            </a:r>
            <a:r>
              <a:rPr lang="ru-RU" dirty="0" err="1" smtClean="0"/>
              <a:t>взаємодоповнюваність</a:t>
            </a:r>
            <a:r>
              <a:rPr lang="ru-RU" dirty="0" smtClean="0"/>
              <a:t> та </a:t>
            </a:r>
            <a:r>
              <a:rPr lang="ru-RU" dirty="0" err="1" smtClean="0"/>
              <a:t>взаємозаміну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Інтерактивні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співучасниками</a:t>
            </a:r>
            <a:r>
              <a:rPr lang="ru-RU" dirty="0" smtClean="0"/>
              <a:t> </a:t>
            </a:r>
            <a:r>
              <a:rPr lang="ru-RU" dirty="0" err="1" smtClean="0"/>
              <a:t>логістичного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в </a:t>
            </a:r>
            <a:r>
              <a:rPr lang="ru-RU" dirty="0" err="1" smtClean="0"/>
              <a:t>інтернаціоналізованому</a:t>
            </a:r>
            <a:r>
              <a:rPr lang="ru-RU" dirty="0" smtClean="0"/>
              <a:t> </a:t>
            </a:r>
            <a:r>
              <a:rPr lang="ru-RU" dirty="0" err="1" smtClean="0"/>
              <a:t>господарському</a:t>
            </a:r>
            <a:r>
              <a:rPr lang="ru-RU" dirty="0" smtClean="0"/>
              <a:t> </a:t>
            </a:r>
            <a:r>
              <a:rPr lang="ru-RU" dirty="0" err="1" smtClean="0"/>
              <a:t>процесі</a:t>
            </a:r>
            <a:r>
              <a:rPr lang="ru-RU" dirty="0" smtClean="0"/>
              <a:t>,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 smtClean="0"/>
              <a:t>декільком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загально</a:t>
            </a:r>
            <a:r>
              <a:rPr lang="ru-RU" dirty="0" smtClean="0"/>
              <a:t> </a:t>
            </a:r>
            <a:r>
              <a:rPr lang="ru-RU" dirty="0" err="1" smtClean="0"/>
              <a:t>управлінським</a:t>
            </a:r>
            <a:r>
              <a:rPr lang="ru-RU" dirty="0" smtClean="0"/>
              <a:t> принципам: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, </a:t>
            </a:r>
            <a:r>
              <a:rPr lang="ru-RU" dirty="0" err="1" smtClean="0"/>
              <a:t>визначеністю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і </a:t>
            </a:r>
            <a:r>
              <a:rPr lang="ru-RU" dirty="0" err="1" smtClean="0"/>
              <a:t>напрямків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, </a:t>
            </a:r>
            <a:r>
              <a:rPr lang="ru-RU" dirty="0" err="1" smtClean="0"/>
              <a:t>співвідношенням</a:t>
            </a:r>
            <a:r>
              <a:rPr lang="ru-RU" dirty="0" smtClean="0"/>
              <a:t> </a:t>
            </a:r>
            <a:r>
              <a:rPr lang="ru-RU" dirty="0" err="1" smtClean="0"/>
              <a:t>стабільності</a:t>
            </a:r>
            <a:r>
              <a:rPr lang="ru-RU" dirty="0" smtClean="0"/>
              <a:t> та </a:t>
            </a:r>
            <a:r>
              <a:rPr lang="ru-RU" dirty="0" err="1" smtClean="0"/>
              <a:t>змінюваності</a:t>
            </a:r>
            <a:r>
              <a:rPr lang="ru-RU" dirty="0" smtClean="0"/>
              <a:t> </a:t>
            </a:r>
            <a:r>
              <a:rPr lang="ru-RU" dirty="0" err="1" smtClean="0"/>
              <a:t>зв’язків</a:t>
            </a:r>
            <a:r>
              <a:rPr lang="ru-RU" dirty="0" smtClean="0"/>
              <a:t>, </a:t>
            </a:r>
            <a:r>
              <a:rPr lang="ru-RU" dirty="0" err="1" smtClean="0"/>
              <a:t>пропорційності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А </a:t>
            </a:r>
            <a:r>
              <a:rPr lang="ru-RU" dirty="0" err="1" smtClean="0"/>
              <a:t>ігнорування</a:t>
            </a:r>
            <a:r>
              <a:rPr lang="ru-RU" dirty="0" smtClean="0"/>
              <a:t> </a:t>
            </a:r>
            <a:r>
              <a:rPr lang="ru-RU" dirty="0" err="1" smtClean="0"/>
              <a:t>базових</a:t>
            </a:r>
            <a:r>
              <a:rPr lang="ru-RU" dirty="0" smtClean="0"/>
              <a:t>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 у </a:t>
            </a:r>
            <a:r>
              <a:rPr lang="ru-RU" dirty="0" err="1" smtClean="0"/>
              <a:t>системі</a:t>
            </a:r>
            <a:r>
              <a:rPr lang="ru-RU" dirty="0" smtClean="0"/>
              <a:t> поставок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і, </a:t>
            </a:r>
            <a:r>
              <a:rPr lang="ru-RU" dirty="0" err="1" smtClean="0"/>
              <a:t>відповідно</a:t>
            </a:r>
            <a:r>
              <a:rPr lang="ru-RU" dirty="0" smtClean="0"/>
              <a:t>,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неможливим</a:t>
            </a:r>
            <a:r>
              <a:rPr lang="ru-RU" dirty="0" smtClean="0"/>
              <a:t> </a:t>
            </a:r>
            <a:r>
              <a:rPr lang="ru-RU" dirty="0" err="1" smtClean="0"/>
              <a:t>повноцінне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489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3056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. </a:t>
            </a:r>
            <a:r>
              <a:rPr lang="ru-RU" sz="2800" b="1" dirty="0" smtClean="0"/>
              <a:t>Структура </a:t>
            </a:r>
            <a:r>
              <a:rPr lang="ru-RU" sz="2800" b="1" dirty="0" err="1" smtClean="0"/>
              <a:t>міжнародних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каналів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розподілу</a:t>
            </a:r>
            <a:endParaRPr lang="en-US" sz="28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079" y="940526"/>
            <a:ext cx="10136777" cy="543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01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645" y="326571"/>
            <a:ext cx="10476411" cy="630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995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94" y="0"/>
            <a:ext cx="1194380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Вибір</a:t>
            </a:r>
            <a:r>
              <a:rPr lang="ru-RU" b="1" dirty="0" smtClean="0"/>
              <a:t> </a:t>
            </a:r>
            <a:r>
              <a:rPr lang="ru-RU" b="1" dirty="0" err="1" smtClean="0"/>
              <a:t>учасників</a:t>
            </a:r>
            <a:r>
              <a:rPr lang="ru-RU" b="1" dirty="0" smtClean="0"/>
              <a:t> </a:t>
            </a:r>
            <a:r>
              <a:rPr lang="ru-RU" b="1" dirty="0" err="1" smtClean="0"/>
              <a:t>каналів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</a:t>
            </a:r>
            <a:r>
              <a:rPr lang="ru-RU" b="1" dirty="0" err="1" smtClean="0"/>
              <a:t>включає</a:t>
            </a:r>
            <a:r>
              <a:rPr lang="ru-RU" b="1" dirty="0" smtClean="0"/>
              <a:t> </a:t>
            </a: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етапи</a:t>
            </a:r>
            <a:r>
              <a:rPr lang="ru-RU" b="1" dirty="0" smtClean="0"/>
              <a:t> </a:t>
            </a:r>
            <a:r>
              <a:rPr lang="ru-RU" b="1" dirty="0" err="1" smtClean="0"/>
              <a:t>ринкових</a:t>
            </a:r>
            <a:r>
              <a:rPr lang="ru-RU" b="1" dirty="0" smtClean="0"/>
              <a:t> </a:t>
            </a:r>
            <a:r>
              <a:rPr lang="ru-RU" b="1" dirty="0" err="1" smtClean="0"/>
              <a:t>досліджень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шляхом </a:t>
            </a:r>
            <a:r>
              <a:rPr lang="ru-RU" dirty="0" err="1" smtClean="0"/>
              <a:t>оголошення</a:t>
            </a:r>
            <a:r>
              <a:rPr lang="ru-RU" dirty="0" smtClean="0"/>
              <a:t> конкурсу (тендера),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(</a:t>
            </a:r>
            <a:r>
              <a:rPr lang="ru-RU" dirty="0" err="1" smtClean="0"/>
              <a:t>каталогів</a:t>
            </a:r>
            <a:r>
              <a:rPr lang="ru-RU" dirty="0" smtClean="0"/>
              <a:t>, </a:t>
            </a:r>
            <a:r>
              <a:rPr lang="ru-RU" dirty="0" err="1" smtClean="0"/>
              <a:t>оголошень</a:t>
            </a:r>
            <a:r>
              <a:rPr lang="ru-RU" dirty="0" smtClean="0"/>
              <a:t> у </a:t>
            </a:r>
            <a:r>
              <a:rPr lang="ru-RU" dirty="0" err="1" smtClean="0"/>
              <a:t>засобах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Інтернет-ресурсів</a:t>
            </a:r>
            <a:r>
              <a:rPr lang="ru-RU" dirty="0" smtClean="0"/>
              <a:t>), </a:t>
            </a:r>
            <a:r>
              <a:rPr lang="ru-RU" dirty="0" err="1" smtClean="0"/>
              <a:t>участі</a:t>
            </a:r>
            <a:r>
              <a:rPr lang="ru-RU" dirty="0" smtClean="0"/>
              <a:t> і </a:t>
            </a:r>
            <a:r>
              <a:rPr lang="ru-RU" dirty="0" err="1" smtClean="0"/>
              <a:t>відвідування</a:t>
            </a:r>
            <a:r>
              <a:rPr lang="ru-RU" dirty="0" smtClean="0"/>
              <a:t> </a:t>
            </a:r>
            <a:r>
              <a:rPr lang="ru-RU" dirty="0" err="1" smtClean="0"/>
              <a:t>виставок</a:t>
            </a:r>
            <a:r>
              <a:rPr lang="ru-RU" dirty="0" smtClean="0"/>
              <a:t> та </a:t>
            </a:r>
            <a:r>
              <a:rPr lang="ru-RU" dirty="0" err="1" smtClean="0"/>
              <a:t>ярмарків</a:t>
            </a:r>
            <a:r>
              <a:rPr lang="ru-RU" dirty="0" smtClean="0"/>
              <a:t>,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контактів</a:t>
            </a:r>
            <a:r>
              <a:rPr lang="ru-RU" dirty="0" smtClean="0"/>
              <a:t> через </a:t>
            </a:r>
            <a:r>
              <a:rPr lang="ru-RU" dirty="0" err="1" smtClean="0"/>
              <a:t>листування</a:t>
            </a:r>
            <a:r>
              <a:rPr lang="ru-RU" dirty="0" smtClean="0"/>
              <a:t>, </a:t>
            </a:r>
            <a:r>
              <a:rPr lang="ru-RU" dirty="0" err="1" smtClean="0"/>
              <a:t>телефонне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У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підприємництва</a:t>
            </a:r>
            <a:r>
              <a:rPr lang="ru-RU" dirty="0" smtClean="0"/>
              <a:t> </a:t>
            </a:r>
            <a:r>
              <a:rPr lang="ru-RU" dirty="0" err="1" smtClean="0"/>
              <a:t>суттєвий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фактор «</a:t>
            </a:r>
            <a:r>
              <a:rPr lang="ru-RU" dirty="0" err="1" smtClean="0"/>
              <a:t>персоніфікації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», коли основною </a:t>
            </a:r>
            <a:r>
              <a:rPr lang="ru-RU" dirty="0" err="1" smtClean="0"/>
              <a:t>рушійною</a:t>
            </a:r>
            <a:r>
              <a:rPr lang="ru-RU" dirty="0" smtClean="0"/>
              <a:t> силою та </a:t>
            </a:r>
            <a:r>
              <a:rPr lang="ru-RU" dirty="0" err="1" smtClean="0"/>
              <a:t>ініціюючим</a:t>
            </a:r>
            <a:r>
              <a:rPr lang="ru-RU" dirty="0" smtClean="0"/>
              <a:t> </a:t>
            </a:r>
            <a:r>
              <a:rPr lang="ru-RU" dirty="0" err="1" smtClean="0"/>
              <a:t>чинником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знайомства</a:t>
            </a:r>
            <a:r>
              <a:rPr lang="ru-RU" dirty="0" smtClean="0"/>
              <a:t> і </a:t>
            </a:r>
            <a:r>
              <a:rPr lang="ru-RU" dirty="0" err="1" smtClean="0"/>
              <a:t>персональні</a:t>
            </a:r>
            <a:r>
              <a:rPr lang="ru-RU" dirty="0" smtClean="0"/>
              <a:t> </a:t>
            </a:r>
            <a:r>
              <a:rPr lang="ru-RU" dirty="0" err="1" smtClean="0"/>
              <a:t>контакти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(</a:t>
            </a:r>
            <a:r>
              <a:rPr lang="ru-RU" dirty="0" err="1" smtClean="0"/>
              <a:t>постачальників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) на предмет </a:t>
            </a:r>
            <a:r>
              <a:rPr lang="ru-RU" dirty="0" err="1" smtClean="0"/>
              <a:t>надійності</a:t>
            </a:r>
            <a:r>
              <a:rPr lang="ru-RU" dirty="0" smtClean="0"/>
              <a:t> </a:t>
            </a:r>
            <a:r>
              <a:rPr lang="ru-RU" dirty="0" err="1" smtClean="0"/>
              <a:t>постачання</a:t>
            </a:r>
            <a:r>
              <a:rPr lang="ru-RU" dirty="0" smtClean="0"/>
              <a:t>, </a:t>
            </a:r>
            <a:r>
              <a:rPr lang="ru-RU" dirty="0" err="1" smtClean="0"/>
              <a:t>розташування</a:t>
            </a:r>
            <a:r>
              <a:rPr lang="ru-RU" dirty="0" smtClean="0"/>
              <a:t> (</a:t>
            </a:r>
            <a:r>
              <a:rPr lang="ru-RU" dirty="0" err="1" smtClean="0"/>
              <a:t>віддаленість</a:t>
            </a:r>
            <a:r>
              <a:rPr lang="ru-RU" dirty="0" smtClean="0"/>
              <a:t>), </a:t>
            </a:r>
            <a:r>
              <a:rPr lang="ru-RU" dirty="0" err="1" smtClean="0"/>
              <a:t>періодичність</a:t>
            </a:r>
            <a:r>
              <a:rPr lang="ru-RU" dirty="0" smtClean="0"/>
              <a:t> і </a:t>
            </a:r>
            <a:r>
              <a:rPr lang="ru-RU" dirty="0" err="1" smtClean="0"/>
              <a:t>терміни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, </a:t>
            </a:r>
            <a:r>
              <a:rPr lang="ru-RU" dirty="0" err="1" smtClean="0"/>
              <a:t>умови</a:t>
            </a:r>
            <a:r>
              <a:rPr lang="ru-RU" dirty="0" smtClean="0"/>
              <a:t> оплати (як </a:t>
            </a:r>
            <a:r>
              <a:rPr lang="ru-RU" dirty="0" err="1" smtClean="0"/>
              <a:t>показує</a:t>
            </a:r>
            <a:r>
              <a:rPr lang="ru-RU" dirty="0" smtClean="0"/>
              <a:t> практика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західних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, 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одних систем оплати до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надійності</a:t>
            </a:r>
            <a:r>
              <a:rPr lang="ru-RU" dirty="0" smtClean="0"/>
              <a:t> і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співробітництва</a:t>
            </a:r>
            <a:r>
              <a:rPr lang="ru-RU" dirty="0" smtClean="0"/>
              <a:t>),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знижки</a:t>
            </a:r>
            <a:r>
              <a:rPr lang="ru-RU" dirty="0" smtClean="0"/>
              <a:t>,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постачальника</a:t>
            </a:r>
            <a:r>
              <a:rPr lang="ru-RU" dirty="0" smtClean="0"/>
              <a:t> у </a:t>
            </a:r>
            <a:r>
              <a:rPr lang="ru-RU" dirty="0" err="1" smtClean="0"/>
              <a:t>покритті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посередника</a:t>
            </a:r>
            <a:r>
              <a:rPr lang="ru-RU" dirty="0" smtClean="0"/>
              <a:t>, дилера; у доходах, </a:t>
            </a:r>
            <a:r>
              <a:rPr lang="ru-RU" dirty="0" err="1" smtClean="0"/>
              <a:t>повноті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пропонується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закуповується</a:t>
            </a:r>
            <a:r>
              <a:rPr lang="ru-RU" dirty="0" smtClean="0"/>
              <a:t>,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ризиків</a:t>
            </a:r>
            <a:r>
              <a:rPr lang="ru-RU" dirty="0" smtClean="0"/>
              <a:t>,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, </a:t>
            </a:r>
            <a:r>
              <a:rPr lang="ru-RU" dirty="0" err="1" smtClean="0"/>
              <a:t>рекламної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, </a:t>
            </a:r>
            <a:r>
              <a:rPr lang="ru-RU" dirty="0" err="1" smtClean="0"/>
              <a:t>репутації</a:t>
            </a:r>
            <a:r>
              <a:rPr lang="ru-RU" dirty="0" smtClean="0"/>
              <a:t>, </a:t>
            </a:r>
            <a:r>
              <a:rPr lang="ru-RU" dirty="0" err="1" smtClean="0"/>
              <a:t>фінансового</a:t>
            </a:r>
            <a:r>
              <a:rPr lang="ru-RU" dirty="0" smtClean="0"/>
              <a:t> стану і </a:t>
            </a:r>
            <a:r>
              <a:rPr lang="ru-RU" dirty="0" err="1" smtClean="0"/>
              <a:t>кредитоспроможності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управлінського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ділових</a:t>
            </a:r>
            <a:r>
              <a:rPr lang="ru-RU" dirty="0" smtClean="0"/>
              <a:t> </a:t>
            </a:r>
            <a:r>
              <a:rPr lang="ru-RU" dirty="0" err="1" smtClean="0"/>
              <a:t>зв’язків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об’єктивного</a:t>
            </a:r>
            <a:r>
              <a:rPr lang="ru-RU" dirty="0" smtClean="0"/>
              <a:t> маркетингового </a:t>
            </a:r>
            <a:r>
              <a:rPr lang="ru-RU" dirty="0" err="1" smtClean="0"/>
              <a:t>аналізу</a:t>
            </a:r>
            <a:r>
              <a:rPr lang="ru-RU" dirty="0" smtClean="0"/>
              <a:t> та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попереднього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співробітництва</a:t>
            </a:r>
            <a:endParaRPr lang="ru-RU" dirty="0" smtClean="0"/>
          </a:p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з метою </a:t>
            </a:r>
            <a:r>
              <a:rPr lang="ru-RU" dirty="0" err="1" smtClean="0"/>
              <a:t>включення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до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здійснюватись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популярного у </a:t>
            </a:r>
            <a:r>
              <a:rPr lang="ru-RU" dirty="0" err="1" smtClean="0"/>
              <a:t>логістиці</a:t>
            </a:r>
            <a:r>
              <a:rPr lang="ru-RU" dirty="0" smtClean="0"/>
              <a:t> АВС–метода,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формалізовано</a:t>
            </a:r>
            <a:r>
              <a:rPr lang="ru-RU" dirty="0" smtClean="0"/>
              <a:t> </a:t>
            </a:r>
            <a:r>
              <a:rPr lang="ru-RU" dirty="0" err="1" smtClean="0"/>
              <a:t>оцінити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логістичного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, але й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логістичного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на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багатофакторне</a:t>
            </a:r>
            <a:r>
              <a:rPr lang="ru-RU" dirty="0" smtClean="0"/>
              <a:t> </a:t>
            </a:r>
            <a:r>
              <a:rPr lang="ru-RU" dirty="0" err="1" smtClean="0"/>
              <a:t>оцінювання</a:t>
            </a:r>
            <a:r>
              <a:rPr lang="ru-RU" dirty="0" smtClean="0"/>
              <a:t> і </a:t>
            </a:r>
            <a:r>
              <a:rPr lang="ru-RU" dirty="0" err="1" smtClean="0"/>
              <a:t>відповідне</a:t>
            </a:r>
            <a:r>
              <a:rPr lang="ru-RU" dirty="0" smtClean="0"/>
              <a:t> </a:t>
            </a:r>
            <a:r>
              <a:rPr lang="ru-RU" dirty="0" err="1" smtClean="0"/>
              <a:t>ранжування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 кожного з них, </a:t>
            </a:r>
            <a:r>
              <a:rPr lang="ru-RU" dirty="0" err="1" smtClean="0"/>
              <a:t>розміри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поставок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/ </a:t>
            </a:r>
            <a:r>
              <a:rPr lang="ru-RU" dirty="0" err="1" smtClean="0"/>
              <a:t>дилерських</a:t>
            </a:r>
            <a:r>
              <a:rPr lang="ru-RU" dirty="0" smtClean="0"/>
              <a:t> закупок </a:t>
            </a:r>
            <a:r>
              <a:rPr lang="ru-RU" dirty="0" err="1" smtClean="0"/>
              <a:t>записуються</a:t>
            </a:r>
            <a:r>
              <a:rPr lang="ru-RU" dirty="0" smtClean="0"/>
              <a:t> у </a:t>
            </a:r>
            <a:r>
              <a:rPr lang="ru-RU" dirty="0" err="1" smtClean="0"/>
              <a:t>спадній</a:t>
            </a:r>
            <a:r>
              <a:rPr lang="ru-RU" dirty="0" smtClean="0"/>
              <a:t> </a:t>
            </a:r>
            <a:r>
              <a:rPr lang="ru-RU" dirty="0" err="1" smtClean="0"/>
              <a:t>послідовності</a:t>
            </a:r>
            <a:r>
              <a:rPr lang="ru-RU" dirty="0" smtClean="0"/>
              <a:t>, </a:t>
            </a:r>
            <a:r>
              <a:rPr lang="ru-RU" dirty="0" err="1" smtClean="0"/>
              <a:t>розраховується</a:t>
            </a:r>
            <a:r>
              <a:rPr lang="ru-RU" dirty="0" smtClean="0"/>
              <a:t> </a:t>
            </a:r>
            <a:r>
              <a:rPr lang="ru-RU" dirty="0" err="1" smtClean="0"/>
              <a:t>частка</a:t>
            </a:r>
            <a:r>
              <a:rPr lang="ru-RU" dirty="0" smtClean="0"/>
              <a:t> кожного </a:t>
            </a:r>
            <a:r>
              <a:rPr lang="ru-RU" dirty="0" err="1" smtClean="0"/>
              <a:t>постачальника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посередника</a:t>
            </a:r>
            <a:r>
              <a:rPr lang="ru-RU" dirty="0" smtClean="0"/>
              <a:t> у </a:t>
            </a:r>
            <a:r>
              <a:rPr lang="ru-RU" dirty="0" err="1" smtClean="0"/>
              <a:t>відсотках</a:t>
            </a:r>
            <a:r>
              <a:rPr lang="ru-RU" dirty="0" smtClean="0"/>
              <a:t> до </a:t>
            </a:r>
            <a:r>
              <a:rPr lang="ru-RU" dirty="0" err="1" smtClean="0"/>
              <a:t>загального</a:t>
            </a:r>
            <a:r>
              <a:rPr lang="ru-RU" dirty="0" smtClean="0"/>
              <a:t> обороту і, в </a:t>
            </a:r>
            <a:r>
              <a:rPr lang="ru-RU" dirty="0" err="1" smtClean="0"/>
              <a:t>результаті</a:t>
            </a:r>
            <a:r>
              <a:rPr lang="ru-RU" dirty="0" smtClean="0"/>
              <a:t>,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акумульовані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обігу</a:t>
            </a:r>
            <a:r>
              <a:rPr lang="ru-RU" dirty="0" smtClean="0"/>
              <a:t> </a:t>
            </a:r>
            <a:r>
              <a:rPr lang="ru-RU" dirty="0" err="1" smtClean="0"/>
              <a:t>постачальників</a:t>
            </a:r>
            <a:r>
              <a:rPr lang="ru-RU" dirty="0" smtClean="0"/>
              <a:t> у </a:t>
            </a:r>
            <a:r>
              <a:rPr lang="ru-RU" dirty="0" err="1" smtClean="0"/>
              <a:t>відсотках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комплексне</a:t>
            </a:r>
            <a:r>
              <a:rPr lang="ru-RU" dirty="0" smtClean="0"/>
              <a:t> </a:t>
            </a:r>
            <a:r>
              <a:rPr lang="ru-RU" dirty="0" err="1" smtClean="0"/>
              <a:t>експертне</a:t>
            </a:r>
            <a:r>
              <a:rPr lang="ru-RU" dirty="0" smtClean="0"/>
              <a:t>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значущості</a:t>
            </a:r>
            <a:r>
              <a:rPr lang="ru-RU" dirty="0" smtClean="0"/>
              <a:t> </a:t>
            </a:r>
            <a:r>
              <a:rPr lang="ru-RU" dirty="0" err="1" smtClean="0"/>
              <a:t>критеріїв</a:t>
            </a:r>
            <a:r>
              <a:rPr lang="ru-RU" dirty="0" smtClean="0"/>
              <a:t> для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каналу </a:t>
            </a:r>
            <a:r>
              <a:rPr lang="ru-RU" dirty="0" err="1" smtClean="0"/>
              <a:t>розподілу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133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503" y="142748"/>
            <a:ext cx="12087497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етапом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b="1" dirty="0" smtClean="0"/>
              <a:t>є </a:t>
            </a:r>
            <a:r>
              <a:rPr lang="ru-RU" b="1" dirty="0" err="1" smtClean="0"/>
              <a:t>удосконалення</a:t>
            </a:r>
            <a:r>
              <a:rPr lang="ru-RU" b="1" dirty="0" smtClean="0"/>
              <a:t> </a:t>
            </a:r>
            <a:r>
              <a:rPr lang="ru-RU" b="1" dirty="0" err="1" smtClean="0"/>
              <a:t>механізму</a:t>
            </a:r>
            <a:r>
              <a:rPr lang="ru-RU" b="1" dirty="0" smtClean="0"/>
              <a:t> </a:t>
            </a:r>
            <a:r>
              <a:rPr lang="ru-RU" b="1" dirty="0" err="1" smtClean="0"/>
              <a:t>прийняття</a:t>
            </a:r>
            <a:r>
              <a:rPr lang="ru-RU" b="1" dirty="0" smtClean="0"/>
              <a:t> </a:t>
            </a:r>
            <a:r>
              <a:rPr lang="ru-RU" b="1" dirty="0" err="1" smtClean="0"/>
              <a:t>управлінських</a:t>
            </a:r>
            <a:r>
              <a:rPr lang="ru-RU" b="1" dirty="0" smtClean="0"/>
              <a:t> </a:t>
            </a:r>
            <a:r>
              <a:rPr lang="ru-RU" b="1" dirty="0" err="1" smtClean="0"/>
              <a:t>рішень</a:t>
            </a:r>
            <a:r>
              <a:rPr lang="ru-RU" b="1" dirty="0" smtClean="0"/>
              <a:t> у каналах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рівнів</a:t>
            </a:r>
            <a:r>
              <a:rPr lang="ru-RU" dirty="0" smtClean="0"/>
              <a:t> (макро та </a:t>
            </a:r>
            <a:r>
              <a:rPr lang="ru-RU" dirty="0" err="1" smtClean="0"/>
              <a:t>мікро</a:t>
            </a:r>
            <a:r>
              <a:rPr lang="ru-RU" dirty="0" smtClean="0"/>
              <a:t>) та </a:t>
            </a:r>
            <a:r>
              <a:rPr lang="ru-RU" dirty="0" err="1" smtClean="0"/>
              <a:t>напрямів</a:t>
            </a:r>
            <a:r>
              <a:rPr lang="ru-RU" dirty="0" smtClean="0"/>
              <a:t> (</a:t>
            </a:r>
            <a:r>
              <a:rPr lang="ru-RU" dirty="0" err="1" smtClean="0"/>
              <a:t>географічна</a:t>
            </a:r>
            <a:r>
              <a:rPr lang="ru-RU" dirty="0" smtClean="0"/>
              <a:t> </a:t>
            </a:r>
            <a:r>
              <a:rPr lang="ru-RU" dirty="0" err="1" smtClean="0"/>
              <a:t>сегментація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, </a:t>
            </a:r>
            <a:r>
              <a:rPr lang="ru-RU" dirty="0" err="1" smtClean="0"/>
              <a:t>управління</a:t>
            </a:r>
            <a:r>
              <a:rPr lang="ru-RU" dirty="0" smtClean="0"/>
              <a:t> і контроль </a:t>
            </a:r>
            <a:r>
              <a:rPr lang="ru-RU" dirty="0" err="1" smtClean="0"/>
              <a:t>логістичних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постачання</a:t>
            </a:r>
            <a:r>
              <a:rPr lang="ru-RU" dirty="0" smtClean="0"/>
              <a:t>, </a:t>
            </a:r>
            <a:r>
              <a:rPr lang="ru-RU" dirty="0" err="1" smtClean="0"/>
              <a:t>виробництво</a:t>
            </a:r>
            <a:r>
              <a:rPr lang="ru-RU" dirty="0" smtClean="0"/>
              <a:t>,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, </a:t>
            </a:r>
            <a:r>
              <a:rPr lang="ru-RU" dirty="0" err="1" smtClean="0"/>
              <a:t>складування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 і </a:t>
            </a:r>
            <a:r>
              <a:rPr lang="ru-RU" dirty="0" err="1" smtClean="0"/>
              <a:t>нематеріальні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, </a:t>
            </a:r>
            <a:r>
              <a:rPr lang="ru-RU" dirty="0" err="1" smtClean="0"/>
              <a:t>здійснювані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доведення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і </a:t>
            </a:r>
            <a:r>
              <a:rPr lang="ru-RU" dirty="0" err="1" smtClean="0"/>
              <a:t>матеріалів</a:t>
            </a:r>
            <a:r>
              <a:rPr lang="ru-RU" dirty="0" smtClean="0"/>
              <a:t> до </a:t>
            </a:r>
            <a:r>
              <a:rPr lang="ru-RU" dirty="0" err="1" smtClean="0"/>
              <a:t>промислового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внутрішньовиробничої</a:t>
            </a:r>
            <a:r>
              <a:rPr lang="ru-RU" dirty="0" smtClean="0"/>
              <a:t> </a:t>
            </a:r>
            <a:r>
              <a:rPr lang="ru-RU" dirty="0" err="1" smtClean="0"/>
              <a:t>переробки</a:t>
            </a:r>
            <a:r>
              <a:rPr lang="ru-RU" dirty="0" smtClean="0"/>
              <a:t>, </a:t>
            </a:r>
            <a:r>
              <a:rPr lang="ru-RU" dirty="0" err="1" smtClean="0"/>
              <a:t>доведення</a:t>
            </a:r>
            <a:r>
              <a:rPr lang="ru-RU" dirty="0" smtClean="0"/>
              <a:t> </a:t>
            </a:r>
            <a:r>
              <a:rPr lang="ru-RU" dirty="0" err="1" smtClean="0"/>
              <a:t>готової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до </a:t>
            </a:r>
            <a:r>
              <a:rPr lang="ru-RU" dirty="0" err="1" smtClean="0"/>
              <a:t>споживача</a:t>
            </a:r>
            <a:r>
              <a:rPr lang="ru-RU" dirty="0" smtClean="0"/>
              <a:t>, за умов адекватного </a:t>
            </a:r>
            <a:r>
              <a:rPr lang="ru-RU" dirty="0" err="1" smtClean="0"/>
              <a:t>інформаційного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і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та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інтернаціоналізованого</a:t>
            </a:r>
            <a:r>
              <a:rPr lang="ru-RU" dirty="0" smtClean="0"/>
              <a:t> </a:t>
            </a:r>
            <a:r>
              <a:rPr lang="ru-RU" dirty="0" err="1" smtClean="0"/>
              <a:t>виробничо-комерційного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endParaRPr lang="ru-RU" dirty="0" smtClean="0"/>
          </a:p>
          <a:p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</a:t>
            </a:r>
            <a:r>
              <a:rPr lang="ru-RU" dirty="0" err="1" smtClean="0"/>
              <a:t>послідовність</a:t>
            </a:r>
            <a:r>
              <a:rPr lang="ru-RU" dirty="0" smtClean="0"/>
              <a:t>,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щільно</a:t>
            </a:r>
            <a:r>
              <a:rPr lang="ru-RU" dirty="0" smtClean="0"/>
              <a:t>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виробничі</a:t>
            </a:r>
            <a:r>
              <a:rPr lang="ru-RU" dirty="0" smtClean="0"/>
              <a:t> канали (ТНК і </a:t>
            </a:r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кооперація</a:t>
            </a:r>
            <a:r>
              <a:rPr lang="ru-RU" dirty="0" smtClean="0"/>
              <a:t>),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логістичні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закупівель</a:t>
            </a:r>
            <a:r>
              <a:rPr lang="ru-RU" dirty="0" smtClean="0"/>
              <a:t>, </a:t>
            </a:r>
            <a:r>
              <a:rPr lang="ru-RU" dirty="0" err="1" smtClean="0"/>
              <a:t>складського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</a:t>
            </a:r>
            <a:r>
              <a:rPr lang="ru-RU" dirty="0" err="1" smtClean="0"/>
              <a:t>запасів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розподільчо-комерційні</a:t>
            </a:r>
            <a:r>
              <a:rPr lang="ru-RU" dirty="0" smtClean="0"/>
              <a:t> канали (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митно-ліцензійних</a:t>
            </a:r>
            <a:r>
              <a:rPr lang="ru-RU" dirty="0" smtClean="0"/>
              <a:t> </a:t>
            </a:r>
            <a:r>
              <a:rPr lang="ru-RU" dirty="0" err="1" smtClean="0"/>
              <a:t>складів</a:t>
            </a:r>
            <a:r>
              <a:rPr lang="ru-RU" dirty="0" smtClean="0"/>
              <a:t>…);</a:t>
            </a:r>
          </a:p>
          <a:p>
            <a:r>
              <a:rPr lang="ru-RU" dirty="0" smtClean="0"/>
              <a:t>–	транспортно-</a:t>
            </a:r>
            <a:r>
              <a:rPr lang="ru-RU" dirty="0" err="1" smtClean="0"/>
              <a:t>логістичні</a:t>
            </a:r>
            <a:r>
              <a:rPr lang="ru-RU" dirty="0" smtClean="0"/>
              <a:t> канали – </a:t>
            </a:r>
            <a:r>
              <a:rPr lang="ru-RU" dirty="0" err="1" smtClean="0"/>
              <a:t>пов’язані</a:t>
            </a:r>
            <a:r>
              <a:rPr lang="ru-RU" dirty="0" smtClean="0"/>
              <a:t> з </a:t>
            </a:r>
            <a:r>
              <a:rPr lang="ru-RU" dirty="0" err="1" smtClean="0"/>
              <a:t>організацією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схем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мультимодальних</a:t>
            </a:r>
            <a:r>
              <a:rPr lang="ru-RU" dirty="0" smtClean="0"/>
              <a:t> </a:t>
            </a:r>
            <a:r>
              <a:rPr lang="ru-RU" dirty="0" err="1" smtClean="0"/>
              <a:t>транспортних</a:t>
            </a:r>
            <a:r>
              <a:rPr lang="ru-RU" dirty="0" smtClean="0"/>
              <a:t> </a:t>
            </a:r>
            <a:r>
              <a:rPr lang="ru-RU" dirty="0" err="1" smtClean="0"/>
              <a:t>перевезень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інтенсифікації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зв’язків</a:t>
            </a:r>
            <a:r>
              <a:rPr lang="ru-RU" dirty="0" smtClean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транспортно-</a:t>
            </a:r>
            <a:r>
              <a:rPr lang="ru-RU" dirty="0" err="1" smtClean="0"/>
              <a:t>експедиторських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логістика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логістика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Різнопланова</a:t>
            </a:r>
            <a:r>
              <a:rPr lang="ru-RU" dirty="0" smtClean="0"/>
              <a:t> </a:t>
            </a:r>
            <a:r>
              <a:rPr lang="ru-RU" dirty="0" err="1" smtClean="0"/>
              <a:t>господарська</a:t>
            </a:r>
            <a:r>
              <a:rPr lang="ru-RU" dirty="0" smtClean="0"/>
              <a:t> </a:t>
            </a:r>
            <a:r>
              <a:rPr lang="ru-RU" dirty="0" err="1" smtClean="0"/>
              <a:t>направленість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комбінування</a:t>
            </a:r>
            <a:r>
              <a:rPr lang="ru-RU" dirty="0" smtClean="0"/>
              <a:t> </a:t>
            </a:r>
            <a:r>
              <a:rPr lang="ru-RU" dirty="0" err="1" smtClean="0"/>
              <a:t>логістичних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на макро- і </a:t>
            </a:r>
            <a:r>
              <a:rPr lang="ru-RU" dirty="0" err="1" smtClean="0"/>
              <a:t>мікрорівнях</a:t>
            </a:r>
            <a:r>
              <a:rPr lang="ru-RU" dirty="0" smtClean="0"/>
              <a:t>. Система-</a:t>
            </a:r>
            <a:r>
              <a:rPr lang="ru-RU" dirty="0" err="1" smtClean="0"/>
              <a:t>інтернаціоналізованих</a:t>
            </a:r>
            <a:r>
              <a:rPr lang="ru-RU" dirty="0" smtClean="0"/>
              <a:t> </a:t>
            </a:r>
            <a:r>
              <a:rPr lang="ru-RU" dirty="0" err="1" smtClean="0"/>
              <a:t>розподільчих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</a:t>
            </a:r>
            <a:r>
              <a:rPr lang="ru-RU" dirty="0" err="1" smtClean="0"/>
              <a:t>ґрунтуючись</a:t>
            </a:r>
            <a:r>
              <a:rPr lang="ru-RU" dirty="0" smtClean="0"/>
              <a:t> </a:t>
            </a:r>
            <a:r>
              <a:rPr lang="ru-RU" dirty="0" err="1" smtClean="0"/>
              <a:t>насамперед</a:t>
            </a:r>
            <a:r>
              <a:rPr lang="ru-RU" dirty="0" smtClean="0"/>
              <a:t> на параметрах виду </a:t>
            </a:r>
            <a:r>
              <a:rPr lang="ru-RU" dirty="0" err="1" smtClean="0"/>
              <a:t>наявності</a:t>
            </a:r>
            <a:r>
              <a:rPr lang="ru-RU" dirty="0" smtClean="0"/>
              <a:t> і характеру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в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економічному</a:t>
            </a:r>
            <a:r>
              <a:rPr lang="ru-RU" dirty="0" smtClean="0"/>
              <a:t> </a:t>
            </a:r>
            <a:r>
              <a:rPr lang="ru-RU" dirty="0" err="1" smtClean="0"/>
              <a:t>просторі</a:t>
            </a:r>
            <a:r>
              <a:rPr lang="ru-RU" dirty="0" smtClean="0"/>
              <a:t>, </a:t>
            </a:r>
            <a:r>
              <a:rPr lang="ru-RU" dirty="0" err="1" smtClean="0"/>
              <a:t>виокремлює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суттєві</a:t>
            </a:r>
            <a:r>
              <a:rPr lang="ru-RU" dirty="0" smtClean="0"/>
              <a:t> для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пріоритетні</a:t>
            </a:r>
            <a:r>
              <a:rPr lang="ru-RU" dirty="0" smtClean="0"/>
              <a:t> для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 Так, </a:t>
            </a:r>
            <a:r>
              <a:rPr lang="ru-RU" dirty="0" err="1" smtClean="0"/>
              <a:t>експортні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обмежуються</a:t>
            </a:r>
            <a:r>
              <a:rPr lang="ru-RU" dirty="0" smtClean="0"/>
              <a:t>, </a:t>
            </a:r>
            <a:r>
              <a:rPr lang="ru-RU" dirty="0" err="1" smtClean="0"/>
              <a:t>зазвичай</a:t>
            </a:r>
            <a:r>
              <a:rPr lang="ru-RU" dirty="0" smtClean="0"/>
              <a:t>, </a:t>
            </a:r>
            <a:r>
              <a:rPr lang="ru-RU" dirty="0" err="1" smtClean="0"/>
              <a:t>побудовою</a:t>
            </a:r>
            <a:r>
              <a:rPr lang="ru-RU" dirty="0" smtClean="0"/>
              <a:t> </a:t>
            </a:r>
            <a:r>
              <a:rPr lang="ru-RU" dirty="0" err="1" smtClean="0"/>
              <a:t>збутових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 та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складування</a:t>
            </a:r>
            <a:r>
              <a:rPr lang="ru-RU" dirty="0" smtClean="0"/>
              <a:t> для </a:t>
            </a:r>
            <a:r>
              <a:rPr lang="ru-RU" dirty="0" err="1" smtClean="0"/>
              <a:t>періодичного</a:t>
            </a:r>
            <a:r>
              <a:rPr lang="ru-RU" dirty="0" smtClean="0"/>
              <a:t> </a:t>
            </a:r>
            <a:r>
              <a:rPr lang="ru-RU" dirty="0" err="1" smtClean="0"/>
              <a:t>накопичення</a:t>
            </a:r>
            <a:r>
              <a:rPr lang="ru-RU" dirty="0" smtClean="0"/>
              <a:t> </a:t>
            </a:r>
            <a:r>
              <a:rPr lang="ru-RU" dirty="0" err="1" smtClean="0"/>
              <a:t>критичних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на </a:t>
            </a:r>
            <a:r>
              <a:rPr lang="ru-RU" dirty="0" err="1" smtClean="0"/>
              <a:t>зарубіжних</a:t>
            </a:r>
            <a:r>
              <a:rPr lang="ru-RU" dirty="0" smtClean="0"/>
              <a:t> ринках.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інтенсивних</a:t>
            </a:r>
            <a:r>
              <a:rPr lang="ru-RU" dirty="0" smtClean="0"/>
              <a:t> – </a:t>
            </a:r>
            <a:r>
              <a:rPr lang="ru-RU" dirty="0" err="1" smtClean="0"/>
              <a:t>виробничо-господарських</a:t>
            </a:r>
            <a:r>
              <a:rPr lang="ru-RU" dirty="0" smtClean="0"/>
              <a:t> – форм </a:t>
            </a:r>
            <a:r>
              <a:rPr lang="ru-RU" dirty="0" err="1" smtClean="0"/>
              <a:t>наявності</a:t>
            </a:r>
            <a:r>
              <a:rPr lang="ru-RU" dirty="0" smtClean="0"/>
              <a:t> (</a:t>
            </a:r>
            <a:r>
              <a:rPr lang="ru-RU" dirty="0" err="1" smtClean="0"/>
              <a:t>спільне</a:t>
            </a:r>
            <a:r>
              <a:rPr lang="ru-RU" dirty="0" smtClean="0"/>
              <a:t> </a:t>
            </a:r>
            <a:r>
              <a:rPr lang="ru-RU" dirty="0" err="1" smtClean="0"/>
              <a:t>підприємництво</a:t>
            </a:r>
            <a:r>
              <a:rPr lang="ru-RU" dirty="0" smtClean="0"/>
              <a:t>,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іноземні</a:t>
            </a:r>
            <a:r>
              <a:rPr lang="ru-RU" dirty="0" smtClean="0"/>
              <a:t> </a:t>
            </a:r>
            <a:r>
              <a:rPr lang="ru-RU" dirty="0" err="1" smtClean="0"/>
              <a:t>інвестиції</a:t>
            </a:r>
            <a:r>
              <a:rPr lang="ru-RU" dirty="0" smtClean="0"/>
              <a:t>)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необхідним</a:t>
            </a:r>
            <a:r>
              <a:rPr lang="ru-RU" dirty="0" smtClean="0"/>
              <a:t> </a:t>
            </a:r>
            <a:r>
              <a:rPr lang="ru-RU" dirty="0" err="1" smtClean="0"/>
              <a:t>відповідне</a:t>
            </a:r>
            <a:r>
              <a:rPr lang="ru-RU" dirty="0" smtClean="0"/>
              <a:t> </a:t>
            </a:r>
            <a:r>
              <a:rPr lang="ru-RU" dirty="0" err="1" smtClean="0"/>
              <a:t>ускладнення</a:t>
            </a:r>
            <a:r>
              <a:rPr lang="ru-RU" dirty="0" smtClean="0"/>
              <a:t> </a:t>
            </a:r>
            <a:r>
              <a:rPr lang="ru-RU" dirty="0" err="1" smtClean="0"/>
              <a:t>логістичних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чітке</a:t>
            </a:r>
            <a:r>
              <a:rPr lang="ru-RU" dirty="0" smtClean="0"/>
              <a:t> </a:t>
            </a:r>
            <a:r>
              <a:rPr lang="ru-RU" dirty="0" err="1" smtClean="0"/>
              <a:t>збалансування</a:t>
            </a:r>
            <a:r>
              <a:rPr lang="ru-RU" dirty="0" smtClean="0"/>
              <a:t> у </a:t>
            </a:r>
            <a:r>
              <a:rPr lang="ru-RU" dirty="0" err="1" smtClean="0"/>
              <a:t>просторі</a:t>
            </a:r>
            <a:r>
              <a:rPr lang="ru-RU" dirty="0" smtClean="0"/>
              <a:t> і </a:t>
            </a:r>
            <a:r>
              <a:rPr lang="ru-RU" dirty="0" err="1" smtClean="0"/>
              <a:t>часі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518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841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Структура </a:t>
            </a:r>
            <a:r>
              <a:rPr lang="ru-RU" sz="2400" b="1" dirty="0" err="1" smtClean="0"/>
              <a:t>міжнародних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виробничо-комерційних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каналів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розподілу</a:t>
            </a:r>
            <a:endParaRPr lang="en-US" sz="2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520" y="1031967"/>
            <a:ext cx="10622280" cy="55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776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1702</Words>
  <Application>Microsoft Office PowerPoint</Application>
  <PresentationFormat>Широкоэкранный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СТРУКТУРИЗАЦІЯ МІЖНАРОДНИХ КАНАЛІВ РОЗПОДІЛУ</vt:lpstr>
      <vt:lpstr>Презентация PowerPoint</vt:lpstr>
      <vt:lpstr>Презентация PowerPoint</vt:lpstr>
      <vt:lpstr>Презентация PowerPoint</vt:lpstr>
      <vt:lpstr>. Структура міжнародних каналів розподілу</vt:lpstr>
      <vt:lpstr>Презентация PowerPoint</vt:lpstr>
      <vt:lpstr>Презентация PowerPoint</vt:lpstr>
      <vt:lpstr>Презентация PowerPoint</vt:lpstr>
      <vt:lpstr>Структура міжнародних виробничо-комерційних каналів розподілу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СТРУКТУРИЗАЦІЯ МІЖНАРОДНИХ КАНАЛІВ РОЗПОДІЛУ</dc:title>
  <dc:creator>Valeria Tymoshyk</dc:creator>
  <cp:lastModifiedBy>Valeria Tymoshyk</cp:lastModifiedBy>
  <cp:revision>3</cp:revision>
  <dcterms:created xsi:type="dcterms:W3CDTF">2024-02-07T13:21:40Z</dcterms:created>
  <dcterms:modified xsi:type="dcterms:W3CDTF">2024-02-07T13:32:01Z</dcterms:modified>
</cp:coreProperties>
</file>