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3"/>
  </p:normalViewPr>
  <p:slideViewPr>
    <p:cSldViewPr snapToGrid="0">
      <p:cViewPr varScale="1">
        <p:scale>
          <a:sx n="100" d="100"/>
          <a:sy n="100" d="100"/>
        </p:scale>
        <p:origin x="10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0F8CF-692C-4963-8B5E-D1C0928CF1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9612" y="1013984"/>
            <a:ext cx="7714388" cy="3260635"/>
          </a:xfrm>
        </p:spPr>
        <p:txBody>
          <a:bodyPr anchor="b"/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19655-1613-4CC0-BBE9-BD2CB2C3C7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9612" y="4848464"/>
            <a:ext cx="7714388" cy="1085849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67FFF-6BC4-4DF0-BC55-B2C3BFD8E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10/5/23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89830-A1B7-484B-832C-F64A558BD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8F727-72C8-47A9-8E54-AD8459028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ED5540-64E5-4258-ABA4-753F07B71B38}"/>
              </a:ext>
            </a:extLst>
          </p:cNvPr>
          <p:cNvCxnSpPr>
            <a:cxnSpLocks/>
          </p:cNvCxnSpPr>
          <p:nvPr/>
        </p:nvCxnSpPr>
        <p:spPr>
          <a:xfrm>
            <a:off x="1524000" y="4571506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0805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8A5DE-E5C6-4DB9-AD28-8F1EAC6F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63E08E-9B2D-4740-9AC6-D5E1CFB95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29566" y="2229957"/>
            <a:ext cx="9238434" cy="386604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E3736-E8AA-4F58-9D3A-27050B287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10/5/23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95E84-15BC-478B-9DAB-15025867B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9D98F-E0A8-4254-A957-7F17811D0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229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DE70F5-2276-4F91-9FC2-8DA4B52881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4000" y="1467699"/>
            <a:ext cx="1758461" cy="462830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1856C5-C2FD-45E4-A631-AC06B5495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82312" y="1467699"/>
            <a:ext cx="7839379" cy="462830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336EA-B6DD-4115-9C67-79A24C866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10/5/23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A668B-1DAB-449C-9BA4-7B1572A22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6567E-119D-4C98-93FF-73A332803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4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EF94C-BCB1-4F4C-AF70-DD2A5C4E3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5445"/>
            <a:ext cx="9238434" cy="857559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09B75-A057-44B5-872F-DF01BDC8E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566" y="2286000"/>
            <a:ext cx="9238434" cy="381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6260C-3219-4812-88F2-3162D37F2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10/5/23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62B73-9C01-4BE3-A199-782BE6EBA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61492-EB56-4454-9D2A-8BB94AACB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73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980A128-A52A-402C-865B-1BF08D7F045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900447-3778-4AB7-ACB3-7C2313FE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1745" y="1287554"/>
            <a:ext cx="8284963" cy="3113064"/>
          </a:xfrm>
        </p:spPr>
        <p:txBody>
          <a:bodyPr anchor="t"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B910C9-BA3C-4D31-9C62-2C2408591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1744" y="4619707"/>
            <a:ext cx="7722256" cy="1476293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42E8A-6B69-406B-A3DF-0A1B76832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10/5/23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665CF-4461-4BB8-8F3A-ED1CB1084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98B27-5EF3-49F4-B3CE-F3CF419AE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17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3F3BA-5AD5-4F15-97B2-E4652D1D4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13411"/>
            <a:ext cx="9238434" cy="88959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997B8-1FD3-40E6-A486-256EB41DB7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29566" y="2135565"/>
            <a:ext cx="4495800" cy="39604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83F4D8-AA9A-4AF7-86EA-E4D797B98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35565"/>
            <a:ext cx="4495800" cy="39604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08823E-BC08-4810-9BFF-35D2EA2A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10/5/23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DD2BFB-BB2C-4C4A-A6E1-DD223C2BE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D369B2-12F8-4583-8A7F-523C9A3EF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430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C717F-84B9-44BA-8DD6-680394AB1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79150"/>
            <a:ext cx="9238434" cy="82391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217D6-7448-4625-964F-5D82F65F1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9567" y="2013217"/>
            <a:ext cx="4495799" cy="704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3A534C-0B54-4327-99C0-4F0019FD2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29567" y="3048000"/>
            <a:ext cx="4495800" cy="304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9D4A63-0795-4B74-8C11-5FE7944118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013215"/>
            <a:ext cx="4495800" cy="70423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3D16F3-F747-441B-9854-27225954DE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48000"/>
            <a:ext cx="4495800" cy="304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8168E2-6B97-486E-B0E4-4E7F5CDBB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10/5/23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5D3E2B-2F4E-4347-A8E9-27EB7D035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1FC4F5-6876-414E-9E30-84706A3F5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70D2F04-5474-46B9-B838-858CDF4AB2D2}"/>
              </a:ext>
            </a:extLst>
          </p:cNvPr>
          <p:cNvCxnSpPr>
            <a:cxnSpLocks/>
          </p:cNvCxnSpPr>
          <p:nvPr/>
        </p:nvCxnSpPr>
        <p:spPr>
          <a:xfrm>
            <a:off x="6270727" y="2876662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ADEE893-BE45-47F3-BCF0-02424B3503CC}"/>
              </a:ext>
            </a:extLst>
          </p:cNvPr>
          <p:cNvSpPr/>
          <p:nvPr/>
        </p:nvSpPr>
        <p:spPr>
          <a:xfrm>
            <a:off x="-1171838" y="4592406"/>
            <a:ext cx="808262" cy="3897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FB5178A-4501-4B56-8BF1-D083D7B021CE}"/>
              </a:ext>
            </a:extLst>
          </p:cNvPr>
          <p:cNvCxnSpPr>
            <a:cxnSpLocks/>
          </p:cNvCxnSpPr>
          <p:nvPr/>
        </p:nvCxnSpPr>
        <p:spPr>
          <a:xfrm>
            <a:off x="1524000" y="2876662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7617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52109C6-041C-42BA-B507-8EA298046E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7BF877-20DD-40F4-AEA8-E1B6D5350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7DC874-15B5-4338-B7D1-8E393AB4C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10/5/23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66BAE3-24C5-483F-9141-D860A265E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9AEEB4-66F8-4008-B616-804FB9D91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16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46C975-8FFB-4A4B-9213-774EE3901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10/5/23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BA744F-475D-4105-8E4A-025815549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3FA64C-7966-4D6F-88D7-4B89F2A1D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441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4ED5F-AB94-4DCF-8971-B8B2B55AF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740" y="1558944"/>
            <a:ext cx="3279689" cy="1864196"/>
          </a:xfrm>
        </p:spPr>
        <p:txBody>
          <a:bodyPr anchor="b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EE4CB-68CF-4BF3-A891-8277AFD13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0"/>
            <a:ext cx="5333999" cy="5334000"/>
          </a:xfrm>
        </p:spPr>
        <p:txBody>
          <a:bodyPr anchor="ctr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292E72-B66D-40EE-B182-5585382A6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43741" y="3649682"/>
            <a:ext cx="3233096" cy="1933605"/>
          </a:xfrm>
        </p:spPr>
        <p:txBody>
          <a:bodyPr/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73B694-B050-45F3-AE6F-A86A129F1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10/5/23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8AE423-9CA5-46B3-96B1-7586AD020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4B973D-F1F7-47BC-996D-6100B7C89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963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E9949-4A1F-4DA9-9B75-A6180F954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543" y="1383126"/>
            <a:ext cx="3289886" cy="2045874"/>
          </a:xfrm>
        </p:spPr>
        <p:txBody>
          <a:bodyPr anchor="b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A8D794-C670-4569-93D9-0FF8B35AA7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1" y="762000"/>
            <a:ext cx="5333999" cy="53340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2486F6-AE67-4B34-B8E2-0B7576DC2E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33544" y="3649682"/>
            <a:ext cx="3243292" cy="1684317"/>
          </a:xfrm>
        </p:spPr>
        <p:txBody>
          <a:bodyPr/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98B11C-BB63-49A6-B488-29D4FBF8E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10/5/23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4B9166-6D36-4F0A-9ADD-33D49A0C3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B22B8F-7760-41B3-9053-DD90255B9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744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84152A-7FE0-4708-B7C1-DBEC8F133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1621"/>
            <a:ext cx="9238434" cy="8613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1AB53-BAF9-439D-9451-47193CF2F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9566" y="2285999"/>
            <a:ext cx="9238434" cy="3810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96D9F-562A-496F-A530-A561994DC5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71087" y="4891318"/>
            <a:ext cx="26732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fld id="{3C2B07E4-CDF9-4C88-A2F3-04620E58224D}" type="datetimeFigureOut">
              <a:rPr lang="en-US" smtClean="0"/>
              <a:pPr/>
              <a:t>10/5/23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060FE-AAC3-4FAE-9EB4-BCAE72D956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73021" y="1609893"/>
            <a:ext cx="26694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7EDB2-8F31-42FA-B253-62D2414663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2908" y="3219853"/>
            <a:ext cx="629653" cy="429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2513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12" r:id="rId6"/>
    <p:sldLayoutId id="2147483707" r:id="rId7"/>
    <p:sldLayoutId id="2147483708" r:id="rId8"/>
    <p:sldLayoutId id="2147483709" r:id="rId9"/>
    <p:sldLayoutId id="2147483711" r:id="rId10"/>
    <p:sldLayoutId id="2147483710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b="1" kern="1200" cap="all" spc="6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130000"/>
        </a:lnSpc>
        <a:spcBef>
          <a:spcPts val="10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30000"/>
        </a:lnSpc>
        <a:spcBef>
          <a:spcPts val="500"/>
        </a:spcBef>
        <a:buSzPct val="85000"/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18288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466344" indent="0" algn="l" defTabSz="914400" rtl="0" eaLnBrk="1" latinLnBrk="0" hangingPunct="1">
        <a:lnSpc>
          <a:spcPct val="130000"/>
        </a:lnSpc>
        <a:spcBef>
          <a:spcPts val="500"/>
        </a:spcBef>
        <a:buSzPct val="85000"/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640080" indent="-18288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7" Type="http://schemas.openxmlformats.org/officeDocument/2006/relationships/image" Target="../media/image17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2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0760E4C7-47B8-4356-ABCA-CC9C79E2D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3" descr="Изображение выглядит как Красочность, снимок экрана, шаблон, линия&#10;&#10;Автоматически созданное описание">
            <a:extLst>
              <a:ext uri="{FF2B5EF4-FFF2-40B4-BE49-F238E27FC236}">
                <a16:creationId xmlns:a16="http://schemas.microsoft.com/office/drawing/2014/main" id="{9E70ADE8-EEDC-7281-D2CD-8726A71DDCC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18791"/>
          <a:stretch/>
        </p:blipFill>
        <p:spPr>
          <a:xfrm>
            <a:off x="20" y="1571"/>
            <a:ext cx="12191980" cy="6856429"/>
          </a:xfrm>
          <a:prstGeom prst="rect">
            <a:avLst/>
          </a:prstGeom>
        </p:spPr>
      </p:pic>
      <p:sp useBgFill="1">
        <p:nvSpPr>
          <p:cNvPr id="16" name="Oval 10">
            <a:extLst>
              <a:ext uri="{FF2B5EF4-FFF2-40B4-BE49-F238E27FC236}">
                <a16:creationId xmlns:a16="http://schemas.microsoft.com/office/drawing/2014/main" id="{07F1F8E1-08C9-4C32-8CD0-F0DEB444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3197" y="1114197"/>
            <a:ext cx="4629606" cy="462960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DCBB92-A949-2257-975E-E0B2A2257E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5242" y="349807"/>
            <a:ext cx="7976871" cy="2036311"/>
          </a:xfrm>
        </p:spPr>
        <p:txBody>
          <a:bodyPr anchor="b">
            <a:normAutofit/>
          </a:bodyPr>
          <a:lstStyle/>
          <a:p>
            <a:pPr algn="ctr"/>
            <a:r>
              <a:rPr lang="uk-UA" sz="1800" dirty="0">
                <a:solidFill>
                  <a:srgbClr val="002060"/>
                </a:solidFill>
                <a:effectLst/>
                <a:latin typeface="TimesNewRomanPS"/>
              </a:rPr>
              <a:t>Математичне та комп'ютерне моделювання в біології̈ та медицині. ФАРМАКОКІНЕТИЧНА МОДЕЛЬ</a:t>
            </a:r>
            <a:br>
              <a:rPr lang="uk-UA" dirty="0">
                <a:solidFill>
                  <a:srgbClr val="002060"/>
                </a:solidFill>
              </a:rPr>
            </a:br>
            <a:endParaRPr lang="uk-UA" dirty="0">
              <a:solidFill>
                <a:srgbClr val="002060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14C5C93-B9E9-4392-ADCF-ABF21209D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562423" y="3960586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6992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920232E-E0D9-11B2-923E-EEA03E6374C2}"/>
              </a:ext>
            </a:extLst>
          </p:cNvPr>
          <p:cNvSpPr txBox="1"/>
          <p:nvPr/>
        </p:nvSpPr>
        <p:spPr>
          <a:xfrm>
            <a:off x="3886200" y="196334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sz="2400" b="1" dirty="0">
                <a:solidFill>
                  <a:schemeClr val="bg1"/>
                </a:solidFill>
              </a:rPr>
              <a:t>Фармакокінетична модель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EAF4BC-E211-1DD6-DF48-565B084F23A9}"/>
              </a:ext>
            </a:extLst>
          </p:cNvPr>
          <p:cNvSpPr txBox="1"/>
          <p:nvPr/>
        </p:nvSpPr>
        <p:spPr>
          <a:xfrm>
            <a:off x="393700" y="819835"/>
            <a:ext cx="112014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sz="2000" dirty="0">
                <a:solidFill>
                  <a:schemeClr val="bg1"/>
                </a:solidFill>
              </a:rPr>
              <a:t>Знайти закони зміни концентрації лікарського препарату при різних способах і параметрах його введення та виведення.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C6B724-5E76-FE28-CA0F-908A73199917}"/>
              </a:ext>
            </a:extLst>
          </p:cNvPr>
          <p:cNvSpPr txBox="1"/>
          <p:nvPr/>
        </p:nvSpPr>
        <p:spPr>
          <a:xfrm>
            <a:off x="393700" y="1859339"/>
            <a:ext cx="64770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UA" sz="2000" dirty="0">
                <a:solidFill>
                  <a:schemeClr val="bg1"/>
                </a:solidFill>
              </a:rPr>
              <a:t>Основні припущення:</a:t>
            </a:r>
          </a:p>
          <a:p>
            <a:pPr algn="just">
              <a:lnSpc>
                <a:spcPct val="150000"/>
              </a:lnSpc>
            </a:pPr>
            <a:r>
              <a:rPr lang="ru-UA" sz="2000" dirty="0">
                <a:solidFill>
                  <a:schemeClr val="bg1"/>
                </a:solidFill>
              </a:rPr>
              <a:t>1. Не розглядатимемо систему органів, якими послідовно проходять ліки. Виключимо багатостадійність процесів введення, перенесення, виведення лікарської речовини.</a:t>
            </a:r>
          </a:p>
          <a:p>
            <a:pPr algn="just">
              <a:lnSpc>
                <a:spcPct val="150000"/>
              </a:lnSpc>
            </a:pPr>
            <a:r>
              <a:rPr lang="ru-UA" sz="2000" dirty="0">
                <a:solidFill>
                  <a:schemeClr val="bg1"/>
                </a:solidFill>
              </a:rPr>
              <a:t>2. Не враховуватимемо молекулярні механізми процесів (наприклад, проникність речовини, хімічні перетворення).</a:t>
            </a:r>
          </a:p>
          <a:p>
            <a:pPr algn="just">
              <a:lnSpc>
                <a:spcPct val="150000"/>
              </a:lnSpc>
            </a:pPr>
            <a:r>
              <a:rPr lang="ru-UA" sz="2000" dirty="0">
                <a:solidFill>
                  <a:schemeClr val="bg1"/>
                </a:solidFill>
              </a:rPr>
              <a:t>3. Процеси введення та виведення зведемо до швидкості. Розглянемо закони зміни c(t) за різних способів введення ліків.</a:t>
            </a:r>
          </a:p>
          <a:p>
            <a:endParaRPr lang="ru-UA" dirty="0"/>
          </a:p>
        </p:txBody>
      </p:sp>
      <p:pic>
        <p:nvPicPr>
          <p:cNvPr id="1026" name="Picture 2" descr="Чому вакцини вводять по різному - пояснення медиків | Стайлер">
            <a:extLst>
              <a:ext uri="{FF2B5EF4-FFF2-40B4-BE49-F238E27FC236}">
                <a16:creationId xmlns:a16="http://schemas.microsoft.com/office/drawing/2014/main" id="{0E798BF2-D991-62B2-4F3C-145FF8693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50" y="1689557"/>
            <a:ext cx="3810000" cy="2396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З дисципліни «Основи медсестринства» Тема: «Виписування, зберігання та  застосування лікарських засобів. Ускладнення перентерального способу введення  ліків»">
            <a:extLst>
              <a:ext uri="{FF2B5EF4-FFF2-40B4-BE49-F238E27FC236}">
                <a16:creationId xmlns:a16="http://schemas.microsoft.com/office/drawing/2014/main" id="{3DE3F174-73C7-DDF7-2B35-75BD2B2106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50" y="4376738"/>
            <a:ext cx="38100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6983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CA51C75-218B-F897-D2EE-3437C0255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8904" y="457199"/>
            <a:ext cx="9594191" cy="495776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826E46-D43A-9D9C-63F6-ECAB6B34BBDD}"/>
              </a:ext>
            </a:extLst>
          </p:cNvPr>
          <p:cNvSpPr txBox="1"/>
          <p:nvPr/>
        </p:nvSpPr>
        <p:spPr>
          <a:xfrm>
            <a:off x="1298904" y="5541962"/>
            <a:ext cx="1028819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UA" dirty="0">
                <a:solidFill>
                  <a:schemeClr val="bg1"/>
                </a:solidFill>
              </a:rPr>
              <a:t>Рисунок 1.5- Фармакокінетичні моделі для різних способів</a:t>
            </a:r>
          </a:p>
          <a:p>
            <a:pPr algn="just"/>
            <a:r>
              <a:rPr lang="ru-UA" dirty="0">
                <a:solidFill>
                  <a:schemeClr val="bg1"/>
                </a:solidFill>
              </a:rPr>
              <a:t>введення лікарського препарату: одноразове (а), безперервне (б) і комбіноване (в) і графіки відповідних їм тимчасових залежностей концентрації лікарського препарату в організмі</a:t>
            </a:r>
          </a:p>
        </p:txBody>
      </p:sp>
    </p:spTree>
    <p:extLst>
      <p:ext uri="{BB962C8B-B14F-4D97-AF65-F5344CB8AC3E}">
        <p14:creationId xmlns:p14="http://schemas.microsoft.com/office/powerpoint/2010/main" val="144797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C9700D-EF5D-E070-5A76-234E2644551F}"/>
              </a:ext>
            </a:extLst>
          </p:cNvPr>
          <p:cNvSpPr txBox="1"/>
          <p:nvPr/>
        </p:nvSpPr>
        <p:spPr>
          <a:xfrm>
            <a:off x="2488010" y="352326"/>
            <a:ext cx="862449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sz="2000" b="1" dirty="0">
                <a:solidFill>
                  <a:schemeClr val="bg1"/>
                </a:solidFill>
              </a:rPr>
              <a:t>1-й спосіб. Одноразове введення лікарського препарату – ін'єкція (рис. 1.5, а) (це відповідає нагоді, коли пацієнту "зробили укол").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C16CAD-29B1-3FF6-1EC7-8620F1E03ACE}"/>
              </a:ext>
            </a:extLst>
          </p:cNvPr>
          <p:cNvSpPr txBox="1"/>
          <p:nvPr/>
        </p:nvSpPr>
        <p:spPr>
          <a:xfrm>
            <a:off x="704255" y="1506995"/>
            <a:ext cx="60960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UA" sz="2000" dirty="0">
                <a:solidFill>
                  <a:schemeClr val="bg1"/>
                </a:solidFill>
              </a:rPr>
              <a:t>Уявімо організм як систему об'ємом V, після введення, в яку лікарського препарату масою m</a:t>
            </a:r>
            <a:r>
              <a:rPr lang="ru-UA" sz="2000" baseline="-25000" dirty="0">
                <a:solidFill>
                  <a:schemeClr val="bg1"/>
                </a:solidFill>
              </a:rPr>
              <a:t>0</a:t>
            </a:r>
            <a:r>
              <a:rPr lang="ru-UA" sz="2000" dirty="0">
                <a:solidFill>
                  <a:schemeClr val="bg1"/>
                </a:solidFill>
              </a:rPr>
              <a:t>, починається його видалення з організму. Розподіл препарату за обсягом передбачається рівномірним. Швидкість видалення р препарату з організму прямо пропорційна його масі в організмі: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C9B9DA2-E724-9C85-B74C-541BB8C37D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9850" y="1993037"/>
            <a:ext cx="1485900" cy="5588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2187A8E-EA08-6892-F906-1BE81BF0F72C}"/>
              </a:ext>
            </a:extLst>
          </p:cNvPr>
          <p:cNvSpPr txBox="1"/>
          <p:nvPr/>
        </p:nvSpPr>
        <p:spPr>
          <a:xfrm>
            <a:off x="735410" y="3663434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sz="2000" dirty="0">
                <a:solidFill>
                  <a:schemeClr val="bg1"/>
                </a:solidFill>
              </a:rPr>
              <a:t>де k – коефіцієнт видалення препарату з організму.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E2F6EA4-06EF-EA3B-E014-2ED599999B01}"/>
              </a:ext>
            </a:extLst>
          </p:cNvPr>
          <p:cNvSpPr txBox="1"/>
          <p:nvPr/>
        </p:nvSpPr>
        <p:spPr>
          <a:xfrm>
            <a:off x="735410" y="4337963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sz="2000" dirty="0">
                <a:solidFill>
                  <a:schemeClr val="bg1"/>
                </a:solidFill>
              </a:rPr>
              <a:t>Швидкість зміни маси лікарської речовини в організмі дорівнює швидкості її виведення Р: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326775AD-7C17-6FF8-47AE-4EE769569B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6550" y="4217601"/>
            <a:ext cx="571500" cy="762000"/>
          </a:xfrm>
          <a:prstGeom prst="rect">
            <a:avLst/>
          </a:prstGeom>
        </p:spPr>
      </p:pic>
      <p:pic>
        <p:nvPicPr>
          <p:cNvPr id="15" name="Рисунок 14" descr="Изображение выглядит как текст, Шрифт, белый, типография&#10;&#10;Автоматически созданное описание">
            <a:extLst>
              <a:ext uri="{FF2B5EF4-FFF2-40B4-BE49-F238E27FC236}">
                <a16:creationId xmlns:a16="http://schemas.microsoft.com/office/drawing/2014/main" id="{DA42B63B-3F7A-49BE-4470-3C9EF23111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5410" y="5441950"/>
            <a:ext cx="1130300" cy="850900"/>
          </a:xfrm>
          <a:prstGeom prst="rect">
            <a:avLst/>
          </a:prstGeom>
        </p:spPr>
      </p:pic>
      <p:pic>
        <p:nvPicPr>
          <p:cNvPr id="17" name="Рисунок 16" descr="Изображение выглядит как текст, Шрифт, белый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5E5F64AA-6EFA-6C90-D351-FAB222863C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52900" y="5384800"/>
            <a:ext cx="1625600" cy="96520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75C0FA1A-AE56-70D1-B763-989129DFDC3A}"/>
              </a:ext>
            </a:extLst>
          </p:cNvPr>
          <p:cNvSpPr txBox="1"/>
          <p:nvPr/>
        </p:nvSpPr>
        <p:spPr>
          <a:xfrm>
            <a:off x="2411810" y="5682734"/>
            <a:ext cx="2057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sz="1800" dirty="0">
                <a:solidFill>
                  <a:schemeClr val="bg1"/>
                </a:solidFill>
              </a:rPr>
              <a:t>звідки</a:t>
            </a:r>
            <a:endParaRPr lang="ru-UA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EDF7BF4-FBB7-2668-B6D1-6A946FA122DC}"/>
              </a:ext>
            </a:extLst>
          </p:cNvPr>
          <p:cNvSpPr txBox="1"/>
          <p:nvPr/>
        </p:nvSpPr>
        <p:spPr>
          <a:xfrm>
            <a:off x="6096000" y="5430446"/>
            <a:ext cx="58801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UA" sz="2000" dirty="0">
                <a:solidFill>
                  <a:schemeClr val="bg1"/>
                </a:solidFill>
              </a:rPr>
              <a:t>Розв'язання цього диференціального рівняння, з урахуванням початкової умови, що при t = 0 маса введеного лікарського m = m</a:t>
            </a:r>
            <a:r>
              <a:rPr lang="ru-UA" sz="2000" baseline="-25000" dirty="0">
                <a:solidFill>
                  <a:schemeClr val="bg1"/>
                </a:solidFill>
              </a:rPr>
              <a:t>0</a:t>
            </a:r>
            <a:r>
              <a:rPr lang="ru-UA" sz="2000" dirty="0">
                <a:solidFill>
                  <a:schemeClr val="bg1"/>
                </a:solidFill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2514788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текст, Шрифт, белый,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19024463-3262-E3BF-585F-D00CA1FC28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" y="444500"/>
            <a:ext cx="2057400" cy="635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8157A0F-8BD6-04D3-8FEE-C4BB50A4CC79}"/>
              </a:ext>
            </a:extLst>
          </p:cNvPr>
          <p:cNvSpPr txBox="1"/>
          <p:nvPr/>
        </p:nvSpPr>
        <p:spPr>
          <a:xfrm>
            <a:off x="2946400" y="438834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sz="2000" dirty="0">
                <a:solidFill>
                  <a:schemeClr val="bg1"/>
                </a:solidFill>
              </a:rPr>
              <a:t>Концентрація лікарського препарату в організмі (наприклад, у крові),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19C7FE3-E9EF-9555-4B08-B441E27510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2300" y="438834"/>
            <a:ext cx="1371600" cy="406400"/>
          </a:xfrm>
          <a:prstGeom prst="rect">
            <a:avLst/>
          </a:prstGeom>
        </p:spPr>
      </p:pic>
      <p:pic>
        <p:nvPicPr>
          <p:cNvPr id="9" name="Рисунок 8" descr="Изображение выглядит как Шрифт, текст, белый, символ&#10;&#10;Автоматически созданное описание">
            <a:extLst>
              <a:ext uri="{FF2B5EF4-FFF2-40B4-BE49-F238E27FC236}">
                <a16:creationId xmlns:a16="http://schemas.microsoft.com/office/drawing/2014/main" id="{626CC030-808F-2EF2-643E-B0FAB19A03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00550" y="1488732"/>
            <a:ext cx="2679700" cy="1117600"/>
          </a:xfrm>
          <a:prstGeom prst="rect">
            <a:avLst/>
          </a:prstGeom>
        </p:spPr>
      </p:pic>
      <p:pic>
        <p:nvPicPr>
          <p:cNvPr id="11" name="Рисунок 10" descr="Изображение выглядит как Шрифт, белый, текст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5EA503B0-33E0-6799-082F-4782455889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00550" y="2819400"/>
            <a:ext cx="3098800" cy="8382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F469599-744F-D8B7-F191-95DAD26D06AD}"/>
              </a:ext>
            </a:extLst>
          </p:cNvPr>
          <p:cNvSpPr txBox="1"/>
          <p:nvPr/>
        </p:nvSpPr>
        <p:spPr>
          <a:xfrm>
            <a:off x="7404100" y="1798394"/>
            <a:ext cx="2235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sz="1800" dirty="0">
                <a:solidFill>
                  <a:schemeClr val="bg1"/>
                </a:solidFill>
              </a:rPr>
              <a:t>або</a:t>
            </a:r>
            <a:endParaRPr lang="ru-UA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417831-97ED-550A-F39F-A480AADDF8E9}"/>
              </a:ext>
            </a:extLst>
          </p:cNvPr>
          <p:cNvSpPr txBox="1"/>
          <p:nvPr/>
        </p:nvSpPr>
        <p:spPr>
          <a:xfrm>
            <a:off x="1352550" y="4251669"/>
            <a:ext cx="981075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UA" sz="2000" dirty="0">
                <a:solidFill>
                  <a:schemeClr val="bg1"/>
                </a:solidFill>
              </a:rPr>
              <a:t>де V – об'єм крові, с</a:t>
            </a:r>
            <a:r>
              <a:rPr lang="ru-UA" sz="2000" baseline="-25000" dirty="0">
                <a:solidFill>
                  <a:schemeClr val="bg1"/>
                </a:solidFill>
              </a:rPr>
              <a:t>0</a:t>
            </a:r>
            <a:r>
              <a:rPr lang="ru-UA" sz="2000" dirty="0">
                <a:solidFill>
                  <a:schemeClr val="bg1"/>
                </a:solidFill>
              </a:rPr>
              <a:t> – початкова концентрація.</a:t>
            </a:r>
          </a:p>
          <a:p>
            <a:pPr algn="just"/>
            <a:endParaRPr lang="ru-UA" sz="2000" dirty="0">
              <a:solidFill>
                <a:schemeClr val="bg1"/>
              </a:solidFill>
            </a:endParaRPr>
          </a:p>
          <a:p>
            <a:pPr algn="just"/>
            <a:r>
              <a:rPr lang="ru-UA" sz="2000" dirty="0">
                <a:solidFill>
                  <a:schemeClr val="bg1"/>
                </a:solidFill>
              </a:rPr>
              <a:t>Концентрація лікарського препарату в крові безперервно знижуватиметься за спадаючим експоненційним законом (рис. 1.5, а). Таким чином, при одноразовому способі введення ліків не вдається підтримувати в крові його постійну концентрацію.</a:t>
            </a:r>
          </a:p>
        </p:txBody>
      </p:sp>
    </p:spTree>
    <p:extLst>
      <p:ext uri="{BB962C8B-B14F-4D97-AF65-F5344CB8AC3E}">
        <p14:creationId xmlns:p14="http://schemas.microsoft.com/office/powerpoint/2010/main" val="57388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E3DBD04-61D4-0DE1-BECA-91A6D5E8B7C8}"/>
              </a:ext>
            </a:extLst>
          </p:cNvPr>
          <p:cNvSpPr txBox="1"/>
          <p:nvPr/>
        </p:nvSpPr>
        <p:spPr>
          <a:xfrm>
            <a:off x="2425700" y="224135"/>
            <a:ext cx="84455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sz="2000" b="1" dirty="0">
                <a:solidFill>
                  <a:schemeClr val="bg1"/>
                </a:solidFill>
              </a:rPr>
              <a:t>2-й спосіб. Безперервне введення препарату з постійною швидкістю – інфузія (рис. 1.5, б) (це відповідає нагоді, коли пацієнту поставили крапельницю).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1F90A7-4910-754E-A0FE-3D3F1FB76119}"/>
              </a:ext>
            </a:extLst>
          </p:cNvPr>
          <p:cNvSpPr txBox="1"/>
          <p:nvPr/>
        </p:nvSpPr>
        <p:spPr>
          <a:xfrm>
            <a:off x="527050" y="1412954"/>
            <a:ext cx="106997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UA" sz="2000" dirty="0">
                <a:solidFill>
                  <a:schemeClr val="bg1"/>
                </a:solidFill>
              </a:rPr>
              <a:t>В цьому випадку зміна маси лікарського препарату в організмі         визначається не тільки швидкістю його видалення р, а й швидкістю введення Q - кількістю лікарської речовини, що вводиться в організм за одиницю часу: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88A78E34-8904-50B6-5D53-B8D974ECC3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3227411"/>
              </p:ext>
            </p:extLst>
          </p:nvPr>
        </p:nvGraphicFramePr>
        <p:xfrm>
          <a:off x="7823200" y="1222296"/>
          <a:ext cx="419100" cy="618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6146800" imgH="9067800" progId="Equation.3">
                  <p:embed/>
                </p:oleObj>
              </mc:Choice>
              <mc:Fallback>
                <p:oleObj r:id="rId2" imgW="6146800" imgH="9067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3200" y="1222296"/>
                        <a:ext cx="419100" cy="6186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Рисунок 8" descr="Изображение выглядит как текст, Шрифт, белый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C0FB404E-FA25-B432-3AD6-2CE38F6CF9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8250" y="2144573"/>
            <a:ext cx="2095500" cy="9144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7FB0755-4B53-5321-22D8-C61739F3D85F}"/>
              </a:ext>
            </a:extLst>
          </p:cNvPr>
          <p:cNvSpPr txBox="1"/>
          <p:nvPr/>
        </p:nvSpPr>
        <p:spPr>
          <a:xfrm>
            <a:off x="361950" y="3058973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sz="2000" dirty="0">
                <a:solidFill>
                  <a:schemeClr val="bg1"/>
                </a:solidFill>
              </a:rPr>
              <a:t>Розв'яжемо це диференціальне рівняння з урахуванням, що при t = 0 маса m = 0:</a:t>
            </a:r>
          </a:p>
        </p:txBody>
      </p:sp>
      <p:pic>
        <p:nvPicPr>
          <p:cNvPr id="13" name="Рисунок 12" descr="Изображение выглядит как Шрифт, белый, текст, число&#10;&#10;Автоматически созданное описание">
            <a:extLst>
              <a:ext uri="{FF2B5EF4-FFF2-40B4-BE49-F238E27FC236}">
                <a16:creationId xmlns:a16="http://schemas.microsoft.com/office/drawing/2014/main" id="{57CFEFF4-F89D-2BBD-DB8A-461D5EEBA0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83500" y="3004582"/>
            <a:ext cx="3302000" cy="13081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D52C329-8C75-3BB4-A712-BADB0E6F8DB7}"/>
              </a:ext>
            </a:extLst>
          </p:cNvPr>
          <p:cNvSpPr txBox="1"/>
          <p:nvPr/>
        </p:nvSpPr>
        <p:spPr>
          <a:xfrm>
            <a:off x="361950" y="4050953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sz="2000" dirty="0">
                <a:solidFill>
                  <a:schemeClr val="bg1"/>
                </a:solidFill>
              </a:rPr>
              <a:t>Введемо нову змінну:</a:t>
            </a:r>
          </a:p>
        </p:txBody>
      </p:sp>
      <p:pic>
        <p:nvPicPr>
          <p:cNvPr id="19" name="Рисунок 18" descr="Изображение выглядит как текст, Шрифт, диаграмма, линия&#10;&#10;Автоматически созданное описание">
            <a:extLst>
              <a:ext uri="{FF2B5EF4-FFF2-40B4-BE49-F238E27FC236}">
                <a16:creationId xmlns:a16="http://schemas.microsoft.com/office/drawing/2014/main" id="{37478D42-482E-ED1E-969E-ABCB2493C37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7050" y="4527550"/>
            <a:ext cx="5143500" cy="13589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FB767837-1DA2-414D-8C0E-D8996421D7E4}"/>
              </a:ext>
            </a:extLst>
          </p:cNvPr>
          <p:cNvSpPr txBox="1"/>
          <p:nvPr/>
        </p:nvSpPr>
        <p:spPr>
          <a:xfrm>
            <a:off x="5916612" y="4565650"/>
            <a:ext cx="14636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sz="2000" dirty="0">
                <a:solidFill>
                  <a:schemeClr val="bg1"/>
                </a:solidFill>
              </a:rPr>
              <a:t>Тоді отримуємо</a:t>
            </a:r>
          </a:p>
        </p:txBody>
      </p:sp>
      <p:pic>
        <p:nvPicPr>
          <p:cNvPr id="23" name="Рисунок 22" descr="Изображение выглядит как Шрифт, текст, рукописный текст, белый&#10;&#10;Автоматически созданное описание">
            <a:extLst>
              <a:ext uri="{FF2B5EF4-FFF2-40B4-BE49-F238E27FC236}">
                <a16:creationId xmlns:a16="http://schemas.microsoft.com/office/drawing/2014/main" id="{98E89048-EC66-847B-40F8-41BB5986F18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83500" y="4486196"/>
            <a:ext cx="3543300" cy="191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1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Шрифт, белый, текст, типография&#10;&#10;Автоматически созданное описание">
            <a:extLst>
              <a:ext uri="{FF2B5EF4-FFF2-40B4-BE49-F238E27FC236}">
                <a16:creationId xmlns:a16="http://schemas.microsoft.com/office/drawing/2014/main" id="{AD0FDF6E-54CB-6190-7FD7-F823ED32AA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2625" y="138521"/>
            <a:ext cx="2730500" cy="12573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F65FFD2-0340-FE2A-D3E5-26F6A14B5A50}"/>
              </a:ext>
            </a:extLst>
          </p:cNvPr>
          <p:cNvSpPr txBox="1"/>
          <p:nvPr/>
        </p:nvSpPr>
        <p:spPr>
          <a:xfrm>
            <a:off x="393700" y="1669534"/>
            <a:ext cx="5969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sz="2000" dirty="0">
                <a:solidFill>
                  <a:schemeClr val="bg1"/>
                </a:solidFill>
              </a:rPr>
              <a:t>Концентрація ліків у крові</a:t>
            </a:r>
          </a:p>
        </p:txBody>
      </p:sp>
      <p:pic>
        <p:nvPicPr>
          <p:cNvPr id="7" name="Рисунок 6" descr="Изображение выглядит как Шрифт, белый, символ, типография&#10;&#10;Автоматически созданное описание">
            <a:extLst>
              <a:ext uri="{FF2B5EF4-FFF2-40B4-BE49-F238E27FC236}">
                <a16:creationId xmlns:a16="http://schemas.microsoft.com/office/drawing/2014/main" id="{2307BB49-2405-4BFB-2E5E-7F10D28B12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0600" y="1619562"/>
            <a:ext cx="3302000" cy="10541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F780473-8B23-41D0-47C5-9C5AC4FB74F6}"/>
              </a:ext>
            </a:extLst>
          </p:cNvPr>
          <p:cNvSpPr txBox="1"/>
          <p:nvPr/>
        </p:nvSpPr>
        <p:spPr>
          <a:xfrm>
            <a:off x="393700" y="2723634"/>
            <a:ext cx="609361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sz="2000" dirty="0">
                <a:solidFill>
                  <a:schemeClr val="bg1"/>
                </a:solidFill>
              </a:rPr>
              <a:t>У початковий час, при t = 0, С = 0.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AC9D782-8806-6EEF-0FC6-6D5ECB178337}"/>
              </a:ext>
            </a:extLst>
          </p:cNvPr>
          <p:cNvSpPr txBox="1"/>
          <p:nvPr/>
        </p:nvSpPr>
        <p:spPr>
          <a:xfrm>
            <a:off x="330200" y="3397190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sz="2000" dirty="0">
                <a:solidFill>
                  <a:schemeClr val="bg1"/>
                </a:solidFill>
              </a:rPr>
              <a:t>При                     величина                      та .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51CAC878-4F8A-37F6-8A5D-AE2D78D85F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3950" y="3377624"/>
            <a:ext cx="749300" cy="36830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4DD45BC3-3750-DBA2-B60E-C0360BA664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22625" y="3342729"/>
            <a:ext cx="977900" cy="469900"/>
          </a:xfrm>
          <a:prstGeom prst="rect">
            <a:avLst/>
          </a:prstGeom>
        </p:spPr>
      </p:pic>
      <p:pic>
        <p:nvPicPr>
          <p:cNvPr id="17" name="Рисунок 16" descr="Изображение выглядит как зарисовка, вешалка, дизайн, типография&#10;&#10;Автоматически созданное описание">
            <a:extLst>
              <a:ext uri="{FF2B5EF4-FFF2-40B4-BE49-F238E27FC236}">
                <a16:creationId xmlns:a16="http://schemas.microsoft.com/office/drawing/2014/main" id="{CA57DA52-7A93-BB8B-015C-BBF377BE3BC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14850" y="3193474"/>
            <a:ext cx="1181100" cy="73660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E0E11D87-DFAB-DDDC-CD96-D8DA6A1ED041}"/>
              </a:ext>
            </a:extLst>
          </p:cNvPr>
          <p:cNvSpPr txBox="1"/>
          <p:nvPr/>
        </p:nvSpPr>
        <p:spPr>
          <a:xfrm>
            <a:off x="6096000" y="3238608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sz="2000" dirty="0">
                <a:solidFill>
                  <a:schemeClr val="bg1"/>
                </a:solidFill>
              </a:rPr>
              <a:t>Через деякий час після початку введення ліків встановлюється постійна концентрація:</a:t>
            </a:r>
          </a:p>
        </p:txBody>
      </p:sp>
      <p:pic>
        <p:nvPicPr>
          <p:cNvPr id="21" name="Рисунок 20" descr="Изображение выглядит как текст, Шрифт, белый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D3B51B70-C365-AC7A-242A-21800760741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96300" y="3977668"/>
            <a:ext cx="1295400" cy="8763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0EB613BD-2B7E-9EE0-9455-B465E1EAB940}"/>
              </a:ext>
            </a:extLst>
          </p:cNvPr>
          <p:cNvSpPr txBox="1"/>
          <p:nvPr/>
        </p:nvSpPr>
        <p:spPr>
          <a:xfrm>
            <a:off x="393700" y="5007373"/>
            <a:ext cx="115189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sz="2000" dirty="0">
                <a:solidFill>
                  <a:schemeClr val="bg1"/>
                </a:solidFill>
              </a:rPr>
              <a:t>Підібравши швидкість введення ліків,                          досягнемо того, що через деякий час встановиться оптимальна концентрація с</a:t>
            </a:r>
            <a:r>
              <a:rPr lang="ru-UA" sz="2000" baseline="-25000" dirty="0">
                <a:solidFill>
                  <a:schemeClr val="bg1"/>
                </a:solidFill>
              </a:rPr>
              <a:t>ОПТ</a:t>
            </a:r>
            <a:r>
              <a:rPr lang="ru-UA" sz="2000" dirty="0">
                <a:solidFill>
                  <a:schemeClr val="bg1"/>
                </a:solidFill>
              </a:rPr>
              <a:t>, необхідна для терапевтичного ефекту. При безперервному способі введення ліків вдається досягти заданого результату з = с</a:t>
            </a:r>
            <a:r>
              <a:rPr lang="ru-UA" sz="2000" baseline="-25000" dirty="0">
                <a:solidFill>
                  <a:schemeClr val="bg1"/>
                </a:solidFill>
              </a:rPr>
              <a:t>опт </a:t>
            </a:r>
            <a:r>
              <a:rPr lang="ru-UA" sz="2000" dirty="0">
                <a:solidFill>
                  <a:schemeClr val="bg1"/>
                </a:solidFill>
              </a:rPr>
              <a:t>тільки через деякий час (рис. 1.5, б). Оптимальна концентрація може бути встановлена в організмі миттєво при поєднанні першого та другого способів.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BA7971F2-4683-32E1-C490-2F2E3B3D0D3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75175" y="4864468"/>
            <a:ext cx="1333500" cy="520700"/>
          </a:xfrm>
          <a:prstGeom prst="rect">
            <a:avLst/>
          </a:prstGeom>
        </p:spPr>
      </p:pic>
      <p:pic>
        <p:nvPicPr>
          <p:cNvPr id="3074" name="Picture 2" descr="Крапельниця вдома: поставити крапельницю вдома, ціна в Оксфорд Медікал">
            <a:extLst>
              <a:ext uri="{FF2B5EF4-FFF2-40B4-BE49-F238E27FC236}">
                <a16:creationId xmlns:a16="http://schemas.microsoft.com/office/drawing/2014/main" id="{9AACCF71-157A-F33E-29E1-0128BF8A36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0700" y="219411"/>
            <a:ext cx="4051300" cy="200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766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16DC6E9-D4AD-5B40-08C6-BF41D5BCFAF6}"/>
              </a:ext>
            </a:extLst>
          </p:cNvPr>
          <p:cNvSpPr txBox="1"/>
          <p:nvPr/>
        </p:nvSpPr>
        <p:spPr>
          <a:xfrm>
            <a:off x="2197100" y="211435"/>
            <a:ext cx="84963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sz="2000" b="1" dirty="0">
                <a:solidFill>
                  <a:schemeClr val="bg1"/>
                </a:solidFill>
              </a:rPr>
              <a:t>3-й спосіб. Поєднання безперервного введення лікарського препарату (2-й спосіб) з введенням дози навантаження (1-й спосіб) (рис. 1.5, в)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33AE98-EB8D-AD8A-1BCE-52221A4AB783}"/>
              </a:ext>
            </a:extLst>
          </p:cNvPr>
          <p:cNvSpPr txBox="1"/>
          <p:nvPr/>
        </p:nvSpPr>
        <p:spPr>
          <a:xfrm>
            <a:off x="203200" y="1098034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sz="2000" dirty="0">
                <a:solidFill>
                  <a:schemeClr val="bg1"/>
                </a:solidFill>
              </a:rPr>
              <a:t>При цьому фармакокінетична модель набуде вигляду:</a:t>
            </a:r>
          </a:p>
        </p:txBody>
      </p:sp>
      <p:pic>
        <p:nvPicPr>
          <p:cNvPr id="7" name="Рисунок 6" descr="Изображение выглядит как Шрифт, рукописный текст, белый, линия&#10;&#10;Автоматически созданное описание">
            <a:extLst>
              <a:ext uri="{FF2B5EF4-FFF2-40B4-BE49-F238E27FC236}">
                <a16:creationId xmlns:a16="http://schemas.microsoft.com/office/drawing/2014/main" id="{69A9C17C-815F-2401-A9E9-BCB26CDE0D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9850" y="1587500"/>
            <a:ext cx="3848100" cy="11938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DDA6D17-026F-C90C-A282-8616862B9A33}"/>
              </a:ext>
            </a:extLst>
          </p:cNvPr>
          <p:cNvSpPr txBox="1"/>
          <p:nvPr/>
        </p:nvSpPr>
        <p:spPr>
          <a:xfrm>
            <a:off x="85725" y="2925515"/>
            <a:ext cx="114363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sz="2000" dirty="0">
                <a:solidFill>
                  <a:schemeClr val="bg1"/>
                </a:solidFill>
              </a:rPr>
              <a:t>Графік цієї залежності у загальному вигляді на рис. 1.5, криві 1 і 1'.</a:t>
            </a:r>
          </a:p>
          <a:p>
            <a:r>
              <a:rPr lang="ru-UA" sz="2000" dirty="0">
                <a:solidFill>
                  <a:schemeClr val="bg1"/>
                </a:solidFill>
              </a:rPr>
              <a:t>Якщо вибрати відповідну швидкість введення ліків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0E58103-1642-123B-1ED8-904ABCE5F1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8000" y="3261870"/>
            <a:ext cx="1714500" cy="4826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5C83EA5-9C02-2746-42CD-E0B4D07A2197}"/>
              </a:ext>
            </a:extLst>
          </p:cNvPr>
          <p:cNvSpPr txBox="1"/>
          <p:nvPr/>
        </p:nvSpPr>
        <p:spPr>
          <a:xfrm>
            <a:off x="7302500" y="3249424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sz="2000" dirty="0">
                <a:solidFill>
                  <a:schemeClr val="bg1"/>
                </a:solidFill>
              </a:rPr>
              <a:t>та навантажувальну дозу</a:t>
            </a:r>
          </a:p>
        </p:txBody>
      </p:sp>
      <p:pic>
        <p:nvPicPr>
          <p:cNvPr id="15" name="Рисунок 14" descr="Изображение выглядит как текст, Шрифт, белый, типография&#10;&#10;Автоматически созданное описание">
            <a:extLst>
              <a:ext uri="{FF2B5EF4-FFF2-40B4-BE49-F238E27FC236}">
                <a16:creationId xmlns:a16="http://schemas.microsoft.com/office/drawing/2014/main" id="{A01D1B73-9121-F492-EDE2-30F25AF27D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21900" y="3122170"/>
            <a:ext cx="2044700" cy="7620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C804A21-F35A-8F85-8905-D0271B43B528}"/>
              </a:ext>
            </a:extLst>
          </p:cNvPr>
          <p:cNvSpPr txBox="1"/>
          <p:nvPr/>
        </p:nvSpPr>
        <p:spPr>
          <a:xfrm>
            <a:off x="85724" y="3993126"/>
            <a:ext cx="107346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sz="2000" dirty="0">
                <a:solidFill>
                  <a:schemeClr val="bg1"/>
                </a:solidFill>
              </a:rPr>
              <a:t>постійна концентрація с = с </a:t>
            </a:r>
            <a:r>
              <a:rPr lang="ru-UA" sz="2000" baseline="-25000" dirty="0">
                <a:solidFill>
                  <a:schemeClr val="bg1"/>
                </a:solidFill>
              </a:rPr>
              <a:t>опт</a:t>
            </a:r>
            <a:r>
              <a:rPr lang="ru-UA" sz="2000" dirty="0">
                <a:solidFill>
                  <a:schemeClr val="bg1"/>
                </a:solidFill>
              </a:rPr>
              <a:t> встановлюється миттєво (пряма лінія 2, рис. 1.5, в)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3D4111F-723E-D445-1F26-28CCD18507BC}"/>
              </a:ext>
            </a:extLst>
          </p:cNvPr>
          <p:cNvSpPr txBox="1"/>
          <p:nvPr/>
        </p:nvSpPr>
        <p:spPr>
          <a:xfrm>
            <a:off x="203200" y="5098246"/>
            <a:ext cx="113188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UA" sz="2000" dirty="0">
                <a:solidFill>
                  <a:schemeClr val="bg1"/>
                </a:solidFill>
              </a:rPr>
              <a:t>Таким чином, фармакокінетична модель дозволяє в межах вище зазначених припущень знайти закон зміни концентрації препарату в часі при різних способах його введення в організм, розрахувати оптимальне співвідношення між параметрами введення і виведення препарату для забезпечення необхідного терапевтичного ефекту.</a:t>
            </a:r>
          </a:p>
        </p:txBody>
      </p:sp>
    </p:spTree>
    <p:extLst>
      <p:ext uri="{BB962C8B-B14F-4D97-AF65-F5344CB8AC3E}">
        <p14:creationId xmlns:p14="http://schemas.microsoft.com/office/powerpoint/2010/main" val="1152946507"/>
      </p:ext>
    </p:extLst>
  </p:cSld>
  <p:clrMapOvr>
    <a:masterClrMapping/>
  </p:clrMapOvr>
</p:sld>
</file>

<file path=ppt/theme/theme1.xml><?xml version="1.0" encoding="utf-8"?>
<a:theme xmlns:a="http://schemas.openxmlformats.org/drawingml/2006/main" name="PortalVTI">
  <a:themeElements>
    <a:clrScheme name="AnalogousFromLightSeedRightStep">
      <a:dk1>
        <a:srgbClr val="000000"/>
      </a:dk1>
      <a:lt1>
        <a:srgbClr val="FFFFFF"/>
      </a:lt1>
      <a:dk2>
        <a:srgbClr val="412624"/>
      </a:dk2>
      <a:lt2>
        <a:srgbClr val="E2E8E8"/>
      </a:lt2>
      <a:accent1>
        <a:srgbClr val="C69996"/>
      </a:accent1>
      <a:accent2>
        <a:srgbClr val="BA9B7F"/>
      </a:accent2>
      <a:accent3>
        <a:srgbClr val="A9A580"/>
      </a:accent3>
      <a:accent4>
        <a:srgbClr val="99AA74"/>
      </a:accent4>
      <a:accent5>
        <a:srgbClr val="8DAC82"/>
      </a:accent5>
      <a:accent6>
        <a:srgbClr val="78AF80"/>
      </a:accent6>
      <a:hlink>
        <a:srgbClr val="578D91"/>
      </a:hlink>
      <a:folHlink>
        <a:srgbClr val="7F7F7F"/>
      </a:folHlink>
    </a:clrScheme>
    <a:fontScheme name="Earth">
      <a:majorFont>
        <a:latin typeface="Trade Gothic Next Cond"/>
        <a:ea typeface=""/>
        <a:cs typeface=""/>
      </a:majorFont>
      <a:minorFont>
        <a:latin typeface="Trade Gothic N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rtalVTI" id="{0E0D5035-C7F2-4607-91F4-D5D5F886A15A}" vid="{EAFF3D8B-AC13-4E90-80A9-182200FBC86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601</Words>
  <Application>Microsoft Macintosh PowerPoint</Application>
  <PresentationFormat>Широкоэкранный</PresentationFormat>
  <Paragraphs>37</Paragraphs>
  <Slides>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TimesNewRomanPS</vt:lpstr>
      <vt:lpstr>Trade Gothic Next Cond</vt:lpstr>
      <vt:lpstr>Trade Gothic Next Light</vt:lpstr>
      <vt:lpstr>PortalVTI</vt:lpstr>
      <vt:lpstr>Equation.3</vt:lpstr>
      <vt:lpstr>Математичне та комп'ютерне моделювання в біології̈ та медицині. ФАРМАКОКІНЕТИЧНА МОДЕЛЬ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Математичне та комп'ютерне моделювання в біології̈ та медицині. Математичні моделі зростання чисельності популяції̈  </dc:title>
  <dc:creator>ivanovvl</dc:creator>
  <cp:lastModifiedBy>ivanovvl</cp:lastModifiedBy>
  <cp:revision>3</cp:revision>
  <dcterms:created xsi:type="dcterms:W3CDTF">2023-09-28T07:52:49Z</dcterms:created>
  <dcterms:modified xsi:type="dcterms:W3CDTF">2023-10-05T09:07:03Z</dcterms:modified>
</cp:coreProperties>
</file>