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43"/>
  </p:notesMasterIdLst>
  <p:sldIdLst>
    <p:sldId id="258" r:id="rId2"/>
    <p:sldId id="259" r:id="rId3"/>
    <p:sldId id="309" r:id="rId4"/>
    <p:sldId id="310" r:id="rId5"/>
    <p:sldId id="279" r:id="rId6"/>
    <p:sldId id="280" r:id="rId7"/>
    <p:sldId id="306" r:id="rId8"/>
    <p:sldId id="281" r:id="rId9"/>
    <p:sldId id="282" r:id="rId10"/>
    <p:sldId id="271" r:id="rId11"/>
    <p:sldId id="286" r:id="rId12"/>
    <p:sldId id="287" r:id="rId13"/>
    <p:sldId id="288" r:id="rId14"/>
    <p:sldId id="295" r:id="rId15"/>
    <p:sldId id="294" r:id="rId16"/>
    <p:sldId id="296" r:id="rId17"/>
    <p:sldId id="298" r:id="rId18"/>
    <p:sldId id="301" r:id="rId19"/>
    <p:sldId id="302" r:id="rId20"/>
    <p:sldId id="303" r:id="rId21"/>
    <p:sldId id="304" r:id="rId22"/>
    <p:sldId id="305" r:id="rId23"/>
    <p:sldId id="291" r:id="rId24"/>
    <p:sldId id="311" r:id="rId25"/>
    <p:sldId id="285" r:id="rId26"/>
    <p:sldId id="307" r:id="rId27"/>
    <p:sldId id="290" r:id="rId28"/>
    <p:sldId id="293" r:id="rId29"/>
    <p:sldId id="260" r:id="rId30"/>
    <p:sldId id="261" r:id="rId31"/>
    <p:sldId id="270" r:id="rId32"/>
    <p:sldId id="263" r:id="rId33"/>
    <p:sldId id="264" r:id="rId34"/>
    <p:sldId id="297" r:id="rId35"/>
    <p:sldId id="289" r:id="rId36"/>
    <p:sldId id="265" r:id="rId37"/>
    <p:sldId id="266" r:id="rId38"/>
    <p:sldId id="272" r:id="rId39"/>
    <p:sldId id="273" r:id="rId40"/>
    <p:sldId id="275" r:id="rId41"/>
    <p:sldId id="274" r:id="rId4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83" autoAdjust="0"/>
    <p:restoredTop sz="94598" autoAdjust="0"/>
  </p:normalViewPr>
  <p:slideViewPr>
    <p:cSldViewPr>
      <p:cViewPr>
        <p:scale>
          <a:sx n="100" d="100"/>
          <a:sy n="100" d="100"/>
        </p:scale>
        <p:origin x="-498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19.wmf"/><Relationship Id="rId1" Type="http://schemas.openxmlformats.org/officeDocument/2006/relationships/image" Target="../media/image32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01.06.2022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01.06.2022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01.06.2022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01.06.2022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01.06.2022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01.06.2022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01.06.2022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01.06.2022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01.06.2022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01.06.2022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01.06.2022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01.06.2022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01.06.2022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0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1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4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6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7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9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21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6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21.wmf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8.bin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2.wm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21.wmf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4.w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3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</a:t>
            </a:r>
            <a:r>
              <a:rPr lang="ru-RU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П’ЮТЕРН</a:t>
            </a:r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ГРАФІКА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4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6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9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1" name="Rectangle 6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3" name="Rectangle 7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5" name="Rectangle 7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7" name="Rectangle 7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9" name="Rectangle 8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1" name="Rectangle 81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2" name="Rectangle 85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4" name="Rectangle 86"/>
          <p:cNvSpPr>
            <a:spLocks noChangeArrowheads="1"/>
          </p:cNvSpPr>
          <p:nvPr/>
        </p:nvSpPr>
        <p:spPr bwMode="auto">
          <a:xfrm>
            <a:off x="152400" y="39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5" name="Rectangle 8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7" name="Rectangle 9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9" name="Rectangle 9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1" name="Rectangle 9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3" name="Rectangle 1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5" name="Rectangle 1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7" name="Rectangle 1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9" name="Rectangle 1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8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0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8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6" name="Rectangle 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1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7" name="Rectangle 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2" name="Rectangle 1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4" name="Rectangle 1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6" name="Rectangle 1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8" name="Rectangle 1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0" name="Rectangle 1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5" name="Rectangle 3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3" name="Rectangle 3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5" name="Rectangle 39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7" name="Rectangle 39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50" name="Rectangle 4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54" name="Rectangle 4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9" name="Rectangle 5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7" name="Rectangle 5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1" name="Rectangle 5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4" name="Rectangle 5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58" name="Rectangle 5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63" name="Rectangle 5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68" name="Rectangle 5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72" name="Rectangle 5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3" name="Rectangle 65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9" name="Rectangle 7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Згортка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Згортка (англ. convolution) - це операція, що показує «схожість» однієї функції з відбитою та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зсунутою копією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іншої. У разі роботи із зображеннями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згортка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 операція обчислення нового значення заданого пікселя, при якій враховуються значення сусідніх пікселів, що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його оточують.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4452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Згладжування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зображень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зображення містить крім основного ідеального зображення деякий випадковий шум типу гаусового шуму, поліпшення зображення можна досягти застосуванням фільтра, що згладжує. Гаусовий шум описується нормальним розподілом з математичним очікуванням, рівним нулю, та середньоквадратичним відхиленням σ. Найпростіший варіант згладжуючого фільтра містить одиниці для кожного пікселя, що потрапляє 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вікно.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Розмір вікна зазвичай може бути 3х3 чи 5х5.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34538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Фільтр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Гауса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 час накладання вікна на зображення виконується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обчислення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нового значення пікселя, що знаходиться у центрі вікна.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цього виконується підсумовування всіх пікселів у вікні та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ділення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отриманої суми на 9 (вікно 3х3) або 25 (вікно 5х5). Тобто нове значення є середнє арифметичне значення всіх пікселів у вікні.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43011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Фільтр Гауса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Найкраща якість згладжування виходить при використанні фільтра Гауса, який відрізняється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тим,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вагові коефіцієнти фільтра залежать від відстані до центрального пікселя.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коефіцієнти зменшуються зі збільшенням відстані. У цьому випадку найбільший вплив на результат мають ближні пікселі, а найменше – більш віддалені.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60749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Фільтр Гауса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  <p:pic>
        <p:nvPicPr>
          <p:cNvPr id="31746" name="Picture 2" descr="C:\Users\Владелец\Pictures\Гаусс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420888"/>
            <a:ext cx="3753768" cy="2370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6152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Фільтр Гауса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Вагова функція розраховується за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формулою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Коефіцієнти фільтрів Гауса  повинні бути нормовані таким чином, щоб їх сума була рівна одиниці.</a:t>
            </a:r>
          </a:p>
          <a:p>
            <a:endParaRPr lang="uk-UA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058661950"/>
              </p:ext>
            </p:extLst>
          </p:nvPr>
        </p:nvGraphicFramePr>
        <p:xfrm>
          <a:off x="2483768" y="2348880"/>
          <a:ext cx="3097212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5" name="Формула" r:id="rId3" imgW="1714500" imgH="584200" progId="Equation.3">
                  <p:embed/>
                </p:oleObj>
              </mc:Choice>
              <mc:Fallback>
                <p:oleObj name="Формула" r:id="rId3" imgW="1714500" imgH="584200" progId="Equation.3">
                  <p:embed/>
                  <p:pic>
                    <p:nvPicPr>
                      <p:cNvPr id="0" name="Объект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2348880"/>
                        <a:ext cx="3097212" cy="1158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02684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Матриця 3×3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фільтру Гауса</a:t>
            </a:r>
            <a:endParaRPr lang="uk-UA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700213"/>
            <a:ext cx="3505200" cy="345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Объект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1528930"/>
              </p:ext>
            </p:extLst>
          </p:nvPr>
        </p:nvGraphicFramePr>
        <p:xfrm>
          <a:off x="4311650" y="3755231"/>
          <a:ext cx="5207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67" name="Формула" r:id="rId4" imgW="520474" imgH="215806" progId="Equation.3">
                  <p:embed/>
                </p:oleObj>
              </mc:Choice>
              <mc:Fallback>
                <p:oleObj name="Формула" r:id="rId4" imgW="520474" imgH="215806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1650" y="3755231"/>
                        <a:ext cx="5207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9226692"/>
              </p:ext>
            </p:extLst>
          </p:nvPr>
        </p:nvGraphicFramePr>
        <p:xfrm>
          <a:off x="7372350" y="966118"/>
          <a:ext cx="80803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68" name="Формула" r:id="rId6" imgW="647640" imgH="228600" progId="Equation.3">
                  <p:embed/>
                </p:oleObj>
              </mc:Choice>
              <mc:Fallback>
                <p:oleObj name="Формула" r:id="rId6" imgW="647640" imgH="2286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2350" y="966118"/>
                        <a:ext cx="808038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317105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ПОКРАЩЕННЯ ЗОБРАЖЕНЬ З ВИКОРИСТАННЯМ ОПЕРАТОРА ЛАПЛАСА</a:t>
            </a:r>
            <a:endParaRPr lang="uk-UA" sz="2800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Підхід зводиться до вибору дискретної формулювання другої похідної та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побудови фільтра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заснованої на даному формулюванні.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 правило застосовуються ізотропні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фільтри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 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інваріантними до повороту - поворот зображення і подальше застосування фільтра дає той же результат, що і початкове застосування фільтра з подальшим поворотом результату. 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Найпростішим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ізотропним оператором є лапласіан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 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8263878"/>
              </p:ext>
            </p:extLst>
          </p:nvPr>
        </p:nvGraphicFramePr>
        <p:xfrm>
          <a:off x="3203848" y="4941168"/>
          <a:ext cx="2232025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0" name="Формула" r:id="rId3" imgW="1371600" imgH="546100" progId="Equation.3">
                  <p:embed/>
                </p:oleObj>
              </mc:Choice>
              <mc:Fallback>
                <p:oleObj name="Формула" r:id="rId3" imgW="1371600" imgH="546100" progId="Equation.3">
                  <p:embed/>
                  <p:pic>
                    <p:nvPicPr>
                      <p:cNvPr id="0" name="Объект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4941168"/>
                        <a:ext cx="2232025" cy="97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656930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ПОКРАЩЕННЯ ЗОБРАЖЕНЬ З ВИКОРИСТАННЯМ ОПЕРАТОРА ЛАПЛАСА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Дискретна форма двовимірного лапласіана має вигляд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Ця формула може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бути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записана у формі маски(згортки),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яка дає ізотропний результат поворотів на кути, кратні 90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°.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751143353"/>
              </p:ext>
            </p:extLst>
          </p:nvPr>
        </p:nvGraphicFramePr>
        <p:xfrm>
          <a:off x="1043608" y="2564904"/>
          <a:ext cx="5904656" cy="5928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83" name="Формула" r:id="rId3" imgW="3187700" imgH="304800" progId="Equation.3">
                  <p:embed/>
                </p:oleObj>
              </mc:Choice>
              <mc:Fallback>
                <p:oleObj name="Формула" r:id="rId3" imgW="3187700" imgH="304800" progId="Equation.3">
                  <p:embed/>
                  <p:pic>
                    <p:nvPicPr>
                      <p:cNvPr id="0" name="Объект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564904"/>
                        <a:ext cx="5904656" cy="5928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9417779"/>
              </p:ext>
            </p:extLst>
          </p:nvPr>
        </p:nvGraphicFramePr>
        <p:xfrm>
          <a:off x="2555875" y="4724400"/>
          <a:ext cx="2074863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84" name="Формула" r:id="rId5" imgW="1218960" imgH="1079280" progId="Equation.3">
                  <p:embed/>
                </p:oleObj>
              </mc:Choice>
              <mc:Fallback>
                <p:oleObj name="Формула" r:id="rId5" imgW="1218960" imgH="107928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4724400"/>
                        <a:ext cx="2074863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482996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ПОКРАЩЕННЯ ЗОБРАЖЕНЬ З ВИКОРИСТАННЯМ ОПЕРАТОРА ЛАПЛАСА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Співвідношення (*) можна узагальнити , 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формули дискретного лапласіана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включити діагональні напрямки.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Маска, що відповідає такому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визначенню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ізотропною для поворотів на кути, кратні 45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має вигляд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3162464"/>
              </p:ext>
            </p:extLst>
          </p:nvPr>
        </p:nvGraphicFramePr>
        <p:xfrm>
          <a:off x="3491880" y="3717032"/>
          <a:ext cx="1584176" cy="16437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2" name="Формула" r:id="rId3" imgW="685800" imgH="1079500" progId="Equation.3">
                  <p:embed/>
                </p:oleObj>
              </mc:Choice>
              <mc:Fallback>
                <p:oleObj name="Формула" r:id="rId3" imgW="685800" imgH="10795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3717032"/>
                        <a:ext cx="1584176" cy="16437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24492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12</a:t>
            </a:r>
            <a:b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Обробка зображень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інтенсивності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пікселя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Фільтрація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зображень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Згладжування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зображень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Покращення зображень з використанням оператора Лапласа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Виділення границь 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зображеннях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Градієнт растрових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зображень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Кенні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ПОКРАЩЕННЯ ЗОБРАЖЕНЬ З ВИКОРИСТАННЯМ ОПЕРАТОРА ЛАПЛАСА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Наступні дві маски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також часто використовуються на практиці. Вони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основані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визначенні лапласіана, що є «негативним» стосовно того, що вже було розглянуто. Фактично вони дають ідентичний результат, але різницю у знаку має враховуватися при комбінації – операцією складання чи віднімання – зображення, відфільтрованого лапласианом, з іншим зображенням.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5082307"/>
              </p:ext>
            </p:extLst>
          </p:nvPr>
        </p:nvGraphicFramePr>
        <p:xfrm>
          <a:off x="1835696" y="4653136"/>
          <a:ext cx="1152525" cy="15711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50" name="Формула" r:id="rId3" imgW="710891" imgH="1079032" progId="Equation.3">
                  <p:embed/>
                </p:oleObj>
              </mc:Choice>
              <mc:Fallback>
                <p:oleObj name="Формула" r:id="rId3" imgW="710891" imgH="1079032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4653136"/>
                        <a:ext cx="1152525" cy="15711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978650"/>
              </p:ext>
            </p:extLst>
          </p:nvPr>
        </p:nvGraphicFramePr>
        <p:xfrm>
          <a:off x="4427984" y="4581128"/>
          <a:ext cx="1368425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51" name="Формула" r:id="rId5" imgW="672808" imgH="1079032" progId="Equation.3">
                  <p:embed/>
                </p:oleObj>
              </mc:Choice>
              <mc:Fallback>
                <p:oleObj name="Формула" r:id="rId5" imgW="672808" imgH="1079032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4581128"/>
                        <a:ext cx="1368425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4670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ПОКРАЩЕННЯ ЗОБРАЖЕНЬ З ВИКОРИСТАННЯМ ОПЕРАТОРА ЛАПЛАСА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Оскільки оператор Лапласа є другою похідною, його застосування підкреслює розриви рівнів яскравостей на зображенні і пригнічує області зі слабкими змінами яскравостей. Це призводить до отримання зображення, що містить сіруваті лінії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місцях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контурів та інших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розривів,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накладені на темний фон без особливостей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Але фон можна відновити, зберігши при цьому ефект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підвищення різкості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що досягається лапласіаном. Для цього достатньо скласти вихідне зображення та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лапласіан,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цьому необхідно пам'ятати, яке визначення лапласіана було використане.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9461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ПОКРАЩЕННЯ ЗОБРАЖЕНЬ З ВИКОРИСТАННЯМ ОПЕРАТОРА ЛАПЛАСА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використовувалося визначення, що використовує негативні центральні коефіцієнти, тоді отримання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ефекту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підвищення різкості, зображення-лапласіан слід віднімати, а не додавати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Таким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чином, узагальнений алгоритм використання лапласіану дляпокращення зображень зводиться до наступного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Тут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w(0,0) – значення центрального коефіцієнта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маски лапласіана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053301424"/>
              </p:ext>
            </p:extLst>
          </p:nvPr>
        </p:nvGraphicFramePr>
        <p:xfrm>
          <a:off x="2699792" y="3861048"/>
          <a:ext cx="3456384" cy="13845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1" name="Формула" r:id="rId3" imgW="1993900" imgH="952500" progId="Equation.3">
                  <p:embed/>
                </p:oleObj>
              </mc:Choice>
              <mc:Fallback>
                <p:oleObj name="Формула" r:id="rId3" imgW="1993900" imgH="952500" progId="Equation.3">
                  <p:embed/>
                  <p:pic>
                    <p:nvPicPr>
                      <p:cNvPr id="0" name="Объект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3861048"/>
                        <a:ext cx="3456384" cy="13845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618771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Виділення границь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зображеннях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Виявлення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краю є основним інструментом, що використовується при обробці зображення. В основному для виявлення ознак, за допомогою яких можна визначити точки в цифровому зображенні, де яскравість різко змінюється, і шукати розриви.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Мета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виявлення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границь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зменшенні кількості даних у зображенні з збереженням структурних властивостей подальшої обробки.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зображення, представленого в градаціях сірого, виявлення границь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означає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що з обох сторін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границі рівень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сірого є більш-менш однорідним. </a:t>
            </a:r>
            <a:endParaRPr lang="uk-UA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99970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Виділення границь на зображеннях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Звичайно підходи  до розв'язку цієї задачі діляться 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першого та другого порядку, в яких використовується відповідно перші і другі похідні інтенсивності.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першому підході  задача зводиться до пошуку максимуму градієнту. В другому підході основаному на фільтрі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Лапласа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шукається піксель, в якому значення лапласіана функції інтенсивності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змінює знак (проходить через нуль у точці, що відповідає краю).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Але для перевірки необхідно перевірити, що в цій точці досягається локальний максимум градієнту. 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08251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Градієнт растрових зображень</a:t>
            </a:r>
            <a:r>
              <a:rPr lang="uk-UA" b="0" dirty="0"/>
              <a:t>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Математичною основою всіх методів виявлення границь 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градієнт функції двох змінних для кожної точки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зображення 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двомірний вектор, компонентами якого є похідні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інтенсивності(яскравості)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зображення по горизонталі 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вертикалі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кожній точці зображення градієнтний вектор орієнтований у напрямку найбільшого збільшення яскравості, а його довжина відповідає величині зміни яскравості.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9422293"/>
              </p:ext>
            </p:extLst>
          </p:nvPr>
        </p:nvGraphicFramePr>
        <p:xfrm>
          <a:off x="1331640" y="3789040"/>
          <a:ext cx="1224136" cy="40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7" name="Формула" r:id="rId3" imgW="761669" imgH="266584" progId="Equation.3">
                  <p:embed/>
                </p:oleObj>
              </mc:Choice>
              <mc:Fallback>
                <p:oleObj name="Формула" r:id="rId3" imgW="761669" imgH="266584" progId="Equation.3">
                  <p:embed/>
                  <p:pic>
                    <p:nvPicPr>
                      <p:cNvPr id="0" name="Объект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3789040"/>
                        <a:ext cx="1224136" cy="4011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3842437"/>
              </p:ext>
            </p:extLst>
          </p:nvPr>
        </p:nvGraphicFramePr>
        <p:xfrm>
          <a:off x="3131840" y="3501008"/>
          <a:ext cx="2160240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8" name="Формула" r:id="rId5" imgW="1307532" imgH="482391" progId="Equation.3">
                  <p:embed/>
                </p:oleObj>
              </mc:Choice>
              <mc:Fallback>
                <p:oleObj name="Формула" r:id="rId5" imgW="1307532" imgH="482391" progId="Equation.3">
                  <p:embed/>
                  <p:pic>
                    <p:nvPicPr>
                      <p:cNvPr id="0" name="Объект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3501008"/>
                        <a:ext cx="2160240" cy="79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032272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Градієнт растрових зображень</a:t>
            </a:r>
            <a:r>
              <a:rPr lang="uk-UA" b="0" dirty="0"/>
              <a:t>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Модуль градієнта 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Напрямок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градієнта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3014863"/>
              </p:ext>
            </p:extLst>
          </p:nvPr>
        </p:nvGraphicFramePr>
        <p:xfrm>
          <a:off x="3347864" y="2492896"/>
          <a:ext cx="1584325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2" name="Формула" r:id="rId3" imgW="1155700" imgH="330200" progId="Equation.3">
                  <p:embed/>
                </p:oleObj>
              </mc:Choice>
              <mc:Fallback>
                <p:oleObj name="Формула" r:id="rId3" imgW="1155700" imgH="330200" progId="Equation.3">
                  <p:embed/>
                  <p:pic>
                    <p:nvPicPr>
                      <p:cNvPr id="0" name="Объект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2492896"/>
                        <a:ext cx="1584325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3870269"/>
              </p:ext>
            </p:extLst>
          </p:nvPr>
        </p:nvGraphicFramePr>
        <p:xfrm>
          <a:off x="3923928" y="3572371"/>
          <a:ext cx="2160240" cy="9367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3" name="Формула" r:id="rId5" imgW="1028520" imgH="520560" progId="Equation.3">
                  <p:embed/>
                </p:oleObj>
              </mc:Choice>
              <mc:Fallback>
                <p:oleObj name="Формула" r:id="rId5" imgW="1028520" imgH="520560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3572371"/>
                        <a:ext cx="2160240" cy="9367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175875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Градієнт растрових зображень</a:t>
            </a:r>
            <a:r>
              <a:rPr lang="uk-UA" b="0" dirty="0"/>
              <a:t>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 означає, що результатом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застосування диференціальних операторів 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точці області постійної яскравості буде нульовий вектор, а в точці, що лежить на границі областей різної яскравості - вектор, що перетинає границю у напрямку збільшення яскравості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Напрямок градієнта завжди є перпендикулярним до границі.</a:t>
            </a:r>
            <a:endParaRPr lang="uk-UA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52166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Градієнт растрових зображень</a:t>
            </a:r>
            <a:r>
              <a:rPr lang="uk-UA" b="0" dirty="0" smtClean="0"/>
              <a:t> 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обчислення градієнта застосовуються дискретні диференціальні оператори. Основною проблемою чисельного диференціювання растрових зображень є те, що значення інтенсивності задається у центрах пікселів, а значення градієнтів - у кутах.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два оператора, які дозволили розв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язати цю проблему. Робертс запропонував обчислювати часткові похідні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допомогою центральних різниць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системі координат, нахиленій до оригінальної під кутом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FE6D0"/>
                </a:solidFill>
              </a:rPr>
              <a:pPr/>
              <a:t>28</a:t>
            </a:fld>
            <a:endParaRPr lang="ru-RU" dirty="0">
              <a:solidFill>
                <a:srgbClr val="DFE6D0"/>
              </a:solidFill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4749693"/>
              </p:ext>
            </p:extLst>
          </p:nvPr>
        </p:nvGraphicFramePr>
        <p:xfrm>
          <a:off x="1690787" y="4944144"/>
          <a:ext cx="28892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34" name="Формула" r:id="rId3" imgW="190417" imgH="444307" progId="Equation.3">
                  <p:embed/>
                </p:oleObj>
              </mc:Choice>
              <mc:Fallback>
                <p:oleObj name="Формула" r:id="rId3" imgW="190417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787" y="4944144"/>
                        <a:ext cx="288925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898278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Оператор Робертса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29</a:t>
            </a:fld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1851168"/>
              </p:ext>
            </p:extLst>
          </p:nvPr>
        </p:nvGraphicFramePr>
        <p:xfrm>
          <a:off x="899592" y="5229200"/>
          <a:ext cx="2381994" cy="6859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45" name="Формула" r:id="rId3" imgW="1752600" imgH="469900" progId="Equation.3">
                  <p:embed/>
                </p:oleObj>
              </mc:Choice>
              <mc:Fallback>
                <p:oleObj name="Формула" r:id="rId3" imgW="1752600" imgH="4699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5229200"/>
                        <a:ext cx="2381994" cy="6859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8237928"/>
              </p:ext>
            </p:extLst>
          </p:nvPr>
        </p:nvGraphicFramePr>
        <p:xfrm>
          <a:off x="5351463" y="5157788"/>
          <a:ext cx="2172865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46" name="Формула" r:id="rId5" imgW="1726920" imgH="495000" progId="Equation.3">
                  <p:embed/>
                </p:oleObj>
              </mc:Choice>
              <mc:Fallback>
                <p:oleObj name="Формула" r:id="rId5" imgW="1726920" imgH="4950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1463" y="5157788"/>
                        <a:ext cx="2172865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Рисунок 8" descr="Рис. 2: Вычисление оператора Робертса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628800"/>
            <a:ext cx="3672408" cy="31683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195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інтенсивності пікселя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Піксель цифрового зображення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 тільки одне значення – колір. В задачах обробки зображень обсяг обчислень, а отже і час обробки, суттєво скорочуєть-ся , якщо основною характеристикою пікселя  вважати інтенсивність.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в силу специфіки  задачі необхідно в результаті мати кольорове зображення, то існуючі алгоритми застосовуються для кожного кольору окремо(незалежно). </a:t>
            </a:r>
          </a:p>
          <a:p>
            <a:endParaRPr lang="en-US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17380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Оператор Собеля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30</a:t>
            </a:fld>
            <a:endParaRPr lang="ru-RU" dirty="0"/>
          </a:p>
        </p:txBody>
      </p:sp>
      <p:pic>
        <p:nvPicPr>
          <p:cNvPr id="5" name="Объект 4" descr="Рис. 6: Вычисление градиента по формулам Собеля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210594"/>
            <a:ext cx="7620000" cy="3305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44059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Оператор Собеля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Можемо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обчислити градієнт у точці E як центральну різницю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Якщо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провести осі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 через точки AI 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CG, то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можна обчислити центральні різниці в новій координатній системі як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977751132"/>
              </p:ext>
            </p:extLst>
          </p:nvPr>
        </p:nvGraphicFramePr>
        <p:xfrm>
          <a:off x="1495425" y="2492375"/>
          <a:ext cx="5424488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12" name="Формула" r:id="rId3" imgW="3911400" imgH="444240" progId="Equation.3">
                  <p:embed/>
                </p:oleObj>
              </mc:Choice>
              <mc:Fallback>
                <p:oleObj name="Формула" r:id="rId3" imgW="3911400" imgH="444240" progId="Equation.3">
                  <p:embed/>
                  <p:pic>
                    <p:nvPicPr>
                      <p:cNvPr id="0" name="Объект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5425" y="2492375"/>
                        <a:ext cx="5424488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7679035"/>
              </p:ext>
            </p:extLst>
          </p:nvPr>
        </p:nvGraphicFramePr>
        <p:xfrm>
          <a:off x="1473200" y="5013325"/>
          <a:ext cx="5249863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13" name="Формула" r:id="rId5" imgW="3962160" imgH="469800" progId="Equation.3">
                  <p:embed/>
                </p:oleObj>
              </mc:Choice>
              <mc:Fallback>
                <p:oleObj name="Формула" r:id="rId5" imgW="3962160" imgH="4698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5013325"/>
                        <a:ext cx="5249863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04877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Оператор Собеля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Формули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*)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**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*)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це два різних наближених обчислення однієї і тієї ж величини. Щоб зробити обчислення більш ізотропними,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треба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просто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усереднити результати (**)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(***). Особливістю цього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усереднення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те, що потрібно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знайти середнє від двох векторів, заданих у різних системах координат. Тому спочатку потрібно перерахувати вектор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(***)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системі xy за допомогою формул повороту координатної системи 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кут  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потім скласти їх.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0862173"/>
              </p:ext>
            </p:extLst>
          </p:nvPr>
        </p:nvGraphicFramePr>
        <p:xfrm>
          <a:off x="5075163" y="4437112"/>
          <a:ext cx="28892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2" name="Формула" r:id="rId3" imgW="190417" imgH="444307" progId="Equation.3">
                  <p:embed/>
                </p:oleObj>
              </mc:Choice>
              <mc:Fallback>
                <p:oleObj name="Формула" r:id="rId3" imgW="190417" imgH="444307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5163" y="4437112"/>
                        <a:ext cx="288925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82833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Матрична форма операторів </a:t>
            </a:r>
            <a:b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Робертса і Собеля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Оператор Робертса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Оператор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Собеля</a:t>
            </a:r>
            <a:endParaRPr lang="uk-UA" dirty="0"/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0454362"/>
              </p:ext>
            </p:extLst>
          </p:nvPr>
        </p:nvGraphicFramePr>
        <p:xfrm>
          <a:off x="1338263" y="2276475"/>
          <a:ext cx="1065212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34" name="Формула" r:id="rId3" imgW="888840" imgH="520560" progId="Equation.3">
                  <p:embed/>
                </p:oleObj>
              </mc:Choice>
              <mc:Fallback>
                <p:oleObj name="Формула" r:id="rId3" imgW="888840" imgH="520560" progId="Equation.3">
                  <p:embed/>
                  <p:pic>
                    <p:nvPicPr>
                      <p:cNvPr id="0" name="Объект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8263" y="2276475"/>
                        <a:ext cx="1065212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4991536"/>
              </p:ext>
            </p:extLst>
          </p:nvPr>
        </p:nvGraphicFramePr>
        <p:xfrm>
          <a:off x="4875213" y="2276475"/>
          <a:ext cx="1122362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35" name="Формула" r:id="rId5" imgW="952200" imgH="520560" progId="Equation.3">
                  <p:embed/>
                </p:oleObj>
              </mc:Choice>
              <mc:Fallback>
                <p:oleObj name="Формула" r:id="rId5" imgW="952200" imgH="520560" progId="Equation.3">
                  <p:embed/>
                  <p:pic>
                    <p:nvPicPr>
                      <p:cNvPr id="0" name="Объект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5213" y="2276475"/>
                        <a:ext cx="1122362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6658407"/>
              </p:ext>
            </p:extLst>
          </p:nvPr>
        </p:nvGraphicFramePr>
        <p:xfrm>
          <a:off x="1096963" y="4508500"/>
          <a:ext cx="1651000" cy="1131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36" name="Формула" r:id="rId7" imgW="1130040" imgH="799920" progId="Equation.3">
                  <p:embed/>
                </p:oleObj>
              </mc:Choice>
              <mc:Fallback>
                <p:oleObj name="Формула" r:id="rId7" imgW="1130040" imgH="799920" progId="Equation.3">
                  <p:embed/>
                  <p:pic>
                    <p:nvPicPr>
                      <p:cNvPr id="0" name="Объект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963" y="4508500"/>
                        <a:ext cx="1651000" cy="1131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5905179"/>
              </p:ext>
            </p:extLst>
          </p:nvPr>
        </p:nvGraphicFramePr>
        <p:xfrm>
          <a:off x="4659313" y="4437063"/>
          <a:ext cx="1697037" cy="1058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37" name="Формула" r:id="rId9" imgW="1295280" imgH="799920" progId="Equation.3">
                  <p:embed/>
                </p:oleObj>
              </mc:Choice>
              <mc:Fallback>
                <p:oleObj name="Формула" r:id="rId9" imgW="1295280" imgH="799920" progId="Equation.3">
                  <p:embed/>
                  <p:pic>
                    <p:nvPicPr>
                      <p:cNvPr id="0" name="Объект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9313" y="4437063"/>
                        <a:ext cx="1697037" cy="1058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365617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Обчислення градієнту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Компоненти градієнту обчислюються як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модуля і напрямку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градієнту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відповідно маємо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1720832"/>
              </p:ext>
            </p:extLst>
          </p:nvPr>
        </p:nvGraphicFramePr>
        <p:xfrm>
          <a:off x="2051720" y="2276872"/>
          <a:ext cx="2433637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38" name="Формула" r:id="rId3" imgW="1473120" imgH="266400" progId="Equation.3">
                  <p:embed/>
                </p:oleObj>
              </mc:Choice>
              <mc:Fallback>
                <p:oleObj name="Формула" r:id="rId3" imgW="1473120" imgH="2664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2276872"/>
                        <a:ext cx="2433637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9149687"/>
              </p:ext>
            </p:extLst>
          </p:nvPr>
        </p:nvGraphicFramePr>
        <p:xfrm>
          <a:off x="1475507" y="4257402"/>
          <a:ext cx="1584325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39" name="Формула" r:id="rId5" imgW="1155700" imgH="330200" progId="Equation.3">
                  <p:embed/>
                </p:oleObj>
              </mc:Choice>
              <mc:Fallback>
                <p:oleObj name="Формула" r:id="rId5" imgW="1155700" imgH="330200" progId="Equation.3">
                  <p:embed/>
                  <p:pic>
                    <p:nvPicPr>
                      <p:cNvPr id="0" name="Объект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507" y="4257402"/>
                        <a:ext cx="1584325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0210851"/>
              </p:ext>
            </p:extLst>
          </p:nvPr>
        </p:nvGraphicFramePr>
        <p:xfrm>
          <a:off x="4158853" y="4148435"/>
          <a:ext cx="156527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40" name="Формула" r:id="rId7" imgW="1028520" imgH="520560" progId="Equation.3">
                  <p:embed/>
                </p:oleObj>
              </mc:Choice>
              <mc:Fallback>
                <p:oleObj name="Формула" r:id="rId7" imgW="1028520" imgH="520560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8853" y="4148435"/>
                        <a:ext cx="1565275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952344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Переваги і недоліки операторів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Робертса і Собеля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Оператор Робертса.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Плюси - простота і як слідство, хороша швидкодія. Мінуси - маленьке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ядро, і як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слідство, велика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чутливість до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шуму.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Операторів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Собеля.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Переваги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оператор має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велике ядро, що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дає меншу похибку і робить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оператор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менш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сприйнятливим до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шуму. 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Недоліки - потрібно більше часу 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обчислення, порівняно 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оператором Робертса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682261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Кенні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Одним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найпоширеніших та найефективніших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алгоритмів виділення контурів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зображенні є алгоритм Кенні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дозволяє не тільки визначати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граничні пікселі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 й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зв'язати їх в граничні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лінії. Алгоритм складається 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наступних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кроків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Усунення дрібних деталей шляхом згладжування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вихідного зображення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допомогою фільтра Гауса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696056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Кенні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Використання диференціального оператора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Собеля для визначення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значень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напрямку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градієнта всіх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пікселів,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причому результат обчислення округляється 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кроком     .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Аналіз значень модулів градієнта пікселів,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розташованих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напрямку вектора градиенту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значення модуля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градієнта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досліджуваного пікселя більше, ніж 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сусідніх пікселів у цьому напрямку,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він є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граничним,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противному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випадку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немаксимумом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Пікселями границі оголошуються пікселі, 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яких досягається 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локальный максимум </a:t>
            </a:r>
            <a:r>
              <a:rPr lang="ru-RU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градіенту 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напрямку 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вектора </a:t>
            </a:r>
            <a:r>
              <a:rPr lang="ru-RU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градиенту. </a:t>
            </a:r>
            <a:endParaRPr lang="uk-UA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3434198"/>
              </p:ext>
            </p:extLst>
          </p:nvPr>
        </p:nvGraphicFramePr>
        <p:xfrm>
          <a:off x="2123728" y="2492896"/>
          <a:ext cx="28892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87" name="Формула" r:id="rId3" imgW="190417" imgH="444307" progId="Equation.3">
                  <p:embed/>
                </p:oleObj>
              </mc:Choice>
              <mc:Fallback>
                <p:oleObj name="Формула" r:id="rId3" imgW="190417" imgH="444307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2492896"/>
                        <a:ext cx="288925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8996047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Кенні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Виконання подвійної порогової фільтрації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граничних пікселів,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відібраних на попередньому кроці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значення модуля градієнта вище за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поріг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наявність границі 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пікселі є достовірною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значення модуля градієнта нижче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порога 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піксіль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однозначно не є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граничним.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 модуля градієнта лежить в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інтервалі         то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такий піксель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вважається неоднозначним.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0811603"/>
              </p:ext>
            </p:extLst>
          </p:nvPr>
        </p:nvGraphicFramePr>
        <p:xfrm>
          <a:off x="2123728" y="4437112"/>
          <a:ext cx="71913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36" name="Формула" r:id="rId3" imgW="444307" imgH="241195" progId="Equation.3">
                  <p:embed/>
                </p:oleObj>
              </mc:Choice>
              <mc:Fallback>
                <p:oleObj name="Формула" r:id="rId3" imgW="444307" imgH="241195" progId="Equation.3">
                  <p:embed/>
                  <p:pic>
                    <p:nvPicPr>
                      <p:cNvPr id="0" name="Объект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4437112"/>
                        <a:ext cx="719137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635848"/>
              </p:ext>
            </p:extLst>
          </p:nvPr>
        </p:nvGraphicFramePr>
        <p:xfrm>
          <a:off x="7668344" y="2420888"/>
          <a:ext cx="432048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37" name="Формула" r:id="rId5" imgW="139639" imgH="241195" progId="Equation.3">
                  <p:embed/>
                </p:oleObj>
              </mc:Choice>
              <mc:Fallback>
                <p:oleObj name="Формула" r:id="rId5" imgW="139639" imgH="241195" progId="Equation.3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8344" y="2420888"/>
                        <a:ext cx="432048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148494"/>
              </p:ext>
            </p:extLst>
          </p:nvPr>
        </p:nvGraphicFramePr>
        <p:xfrm>
          <a:off x="7956376" y="3284984"/>
          <a:ext cx="2889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38" name="Формула" r:id="rId7" imgW="164957" imgH="241091" progId="Equation.3">
                  <p:embed/>
                </p:oleObj>
              </mc:Choice>
              <mc:Fallback>
                <p:oleObj name="Формула" r:id="rId7" imgW="164957" imgH="241091" progId="Equation.3">
                  <p:embed/>
                  <p:pic>
                    <p:nvPicPr>
                      <p:cNvPr id="0" name="Объект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6376" y="3284984"/>
                        <a:ext cx="28892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663624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Кенні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Придушення всіх неоднозначних пікселів, не пов'язаних 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достовірними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пікселями по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8-зв'язності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якості порогових значень інтенсивності звичайно приймаються 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якийсь фрагмент границі не містить жодного пікселя, інтенсивність якого більше верхнього порогу,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цей фрагмент вилучається повністю.   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39</a:t>
            </a:fld>
            <a:endParaRPr lang="ru-RU" dirty="0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8691381"/>
              </p:ext>
            </p:extLst>
          </p:nvPr>
        </p:nvGraphicFramePr>
        <p:xfrm>
          <a:off x="2376488" y="3933825"/>
          <a:ext cx="2798762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1" name="Формула" r:id="rId3" imgW="1955520" imgH="241200" progId="Equation.3">
                  <p:embed/>
                </p:oleObj>
              </mc:Choice>
              <mc:Fallback>
                <p:oleObj name="Формула" r:id="rId3" imgW="1955520" imgH="241200" progId="Equation.3">
                  <p:embed/>
                  <p:pic>
                    <p:nvPicPr>
                      <p:cNvPr id="0" name="Объект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6488" y="3933825"/>
                        <a:ext cx="2798762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3965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інтенсивності пікселя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типу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C=GetPixel(x,y)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повертає значення пікселя- колір.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Інтенсивність кожної складової можна отримати як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загальна інтенсивність для цього пікселя дорівнює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5720025"/>
              </p:ext>
            </p:extLst>
          </p:nvPr>
        </p:nvGraphicFramePr>
        <p:xfrm>
          <a:off x="1763688" y="5157192"/>
          <a:ext cx="3233738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50" name="Формула" r:id="rId3" imgW="2362200" imgH="266700" progId="Equation.3">
                  <p:embed/>
                </p:oleObj>
              </mc:Choice>
              <mc:Fallback>
                <p:oleObj name="Формула" r:id="rId3" imgW="2362200" imgH="2667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5157192"/>
                        <a:ext cx="3233738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9700"/>
              </p:ext>
            </p:extLst>
          </p:nvPr>
        </p:nvGraphicFramePr>
        <p:xfrm>
          <a:off x="755576" y="3573016"/>
          <a:ext cx="7056784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51" name="Формула" r:id="rId5" imgW="4445000" imgH="266700" progId="Equation.3">
                  <p:embed/>
                </p:oleObj>
              </mc:Choice>
              <mc:Fallback>
                <p:oleObj name="Формула" r:id="rId5" imgW="4445000" imgH="2667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3573016"/>
                        <a:ext cx="7056784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1243887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Принцип </a:t>
            </a:r>
            <a:r>
              <a:rPr lang="uk-UA" b="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придушення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немаксимумів</a:t>
            </a:r>
            <a:endParaRPr lang="uk-UA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40</a:t>
            </a:fld>
            <a:endParaRPr lang="ru-RU" dirty="0"/>
          </a:p>
        </p:txBody>
      </p:sp>
      <p:pic>
        <p:nvPicPr>
          <p:cNvPr id="5" name="Объект 4" descr="image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348880"/>
            <a:ext cx="3121695" cy="25922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5662408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Принцип </a:t>
            </a:r>
            <a:r>
              <a:rPr lang="uk-UA" b="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придушення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немаксимумів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Принцип 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придушення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немаксимумів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ілюструє малюнок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вище.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Майже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всі пікселі в прикладі «мають орієнтацію вгору», тому значення градієнта в цих точках буде порівняно з нижче-і вищерозташованими пікселями. Обведені білим контуром пікселі залишаться в результуючому зображенні, решта буде </a:t>
            </a:r>
            <a:r>
              <a:rPr lang="uk-UA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придушені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066 55 77 627</a:t>
            </a:r>
          </a:p>
          <a:p>
            <a:r>
              <a:rPr lang="uk-UA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068 212 43 81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578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Фільтрація зображень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основні методи фільтрації зображень. Якщо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обчислення значення інтенсивності кожного пікселя враховуються значення сусідніх пікселів в деякому околі, то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таке перетворення називається локальним, а сам окіл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 вікном, яке є деякою матрицею, яка має називається маскою, фільтром, ядром фільтра, оператором згортки, а самі значення елементів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матриці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називаються коефіцієнтами.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2603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Фільтрація зображень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 маски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співпадає</a:t>
            </a:r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аналізованим пікселем, а коефіцієнти маски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множаться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значення інтенсивностей пікселів, накритих маскою.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маска має квадратну форму розміру 3×3, 5×5 тощо.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0472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 застосування фільтрів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763688" y="2132856"/>
            <a:ext cx="5140598" cy="1368152"/>
            <a:chOff x="1440" y="2976"/>
            <a:chExt cx="2256" cy="480"/>
          </a:xfrm>
        </p:grpSpPr>
        <p:sp>
          <p:nvSpPr>
            <p:cNvPr id="6" name="Rectangle 8"/>
            <p:cNvSpPr>
              <a:spLocks noChangeArrowheads="1"/>
            </p:cNvSpPr>
            <p:nvPr/>
          </p:nvSpPr>
          <p:spPr bwMode="auto">
            <a:xfrm>
              <a:off x="1440" y="2976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1536" y="2976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1632" y="2976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>
              <a:off x="1728" y="2976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0" name="Rectangle 12"/>
            <p:cNvSpPr>
              <a:spLocks noChangeArrowheads="1"/>
            </p:cNvSpPr>
            <p:nvPr/>
          </p:nvSpPr>
          <p:spPr bwMode="auto">
            <a:xfrm>
              <a:off x="1824" y="2976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1" name="Rectangle 13"/>
            <p:cNvSpPr>
              <a:spLocks noChangeArrowheads="1"/>
            </p:cNvSpPr>
            <p:nvPr/>
          </p:nvSpPr>
          <p:spPr bwMode="auto">
            <a:xfrm>
              <a:off x="1920" y="2976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1440" y="3072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1536" y="3072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4" name="Rectangle 16"/>
            <p:cNvSpPr>
              <a:spLocks noChangeArrowheads="1"/>
            </p:cNvSpPr>
            <p:nvPr/>
          </p:nvSpPr>
          <p:spPr bwMode="auto">
            <a:xfrm>
              <a:off x="1632" y="3072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1728" y="3072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1824" y="3072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7" name="Rectangle 19"/>
            <p:cNvSpPr>
              <a:spLocks noChangeArrowheads="1"/>
            </p:cNvSpPr>
            <p:nvPr/>
          </p:nvSpPr>
          <p:spPr bwMode="auto">
            <a:xfrm>
              <a:off x="1920" y="3072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8" name="Rectangle 20"/>
            <p:cNvSpPr>
              <a:spLocks noChangeArrowheads="1"/>
            </p:cNvSpPr>
            <p:nvPr/>
          </p:nvSpPr>
          <p:spPr bwMode="auto">
            <a:xfrm>
              <a:off x="1440" y="3168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9" name="Rectangle 21"/>
            <p:cNvSpPr>
              <a:spLocks noChangeArrowheads="1"/>
            </p:cNvSpPr>
            <p:nvPr/>
          </p:nvSpPr>
          <p:spPr bwMode="auto">
            <a:xfrm>
              <a:off x="1536" y="3168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20" name="Rectangle 22"/>
            <p:cNvSpPr>
              <a:spLocks noChangeArrowheads="1"/>
            </p:cNvSpPr>
            <p:nvPr/>
          </p:nvSpPr>
          <p:spPr bwMode="auto">
            <a:xfrm>
              <a:off x="1632" y="3168"/>
              <a:ext cx="96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21" name="Rectangle 23"/>
            <p:cNvSpPr>
              <a:spLocks noChangeArrowheads="1"/>
            </p:cNvSpPr>
            <p:nvPr/>
          </p:nvSpPr>
          <p:spPr bwMode="auto">
            <a:xfrm>
              <a:off x="1728" y="3168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22" name="Rectangle 24"/>
            <p:cNvSpPr>
              <a:spLocks noChangeArrowheads="1"/>
            </p:cNvSpPr>
            <p:nvPr/>
          </p:nvSpPr>
          <p:spPr bwMode="auto">
            <a:xfrm>
              <a:off x="1824" y="3168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23" name="Rectangle 25"/>
            <p:cNvSpPr>
              <a:spLocks noChangeArrowheads="1"/>
            </p:cNvSpPr>
            <p:nvPr/>
          </p:nvSpPr>
          <p:spPr bwMode="auto">
            <a:xfrm>
              <a:off x="1920" y="3168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24" name="Rectangle 26"/>
            <p:cNvSpPr>
              <a:spLocks noChangeArrowheads="1"/>
            </p:cNvSpPr>
            <p:nvPr/>
          </p:nvSpPr>
          <p:spPr bwMode="auto">
            <a:xfrm>
              <a:off x="1440" y="3264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25" name="Rectangle 27"/>
            <p:cNvSpPr>
              <a:spLocks noChangeArrowheads="1"/>
            </p:cNvSpPr>
            <p:nvPr/>
          </p:nvSpPr>
          <p:spPr bwMode="auto">
            <a:xfrm>
              <a:off x="1536" y="3264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26" name="Rectangle 28"/>
            <p:cNvSpPr>
              <a:spLocks noChangeArrowheads="1"/>
            </p:cNvSpPr>
            <p:nvPr/>
          </p:nvSpPr>
          <p:spPr bwMode="auto">
            <a:xfrm>
              <a:off x="1632" y="3264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27" name="Rectangle 29"/>
            <p:cNvSpPr>
              <a:spLocks noChangeArrowheads="1"/>
            </p:cNvSpPr>
            <p:nvPr/>
          </p:nvSpPr>
          <p:spPr bwMode="auto">
            <a:xfrm>
              <a:off x="1728" y="3264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28" name="Rectangle 30"/>
            <p:cNvSpPr>
              <a:spLocks noChangeArrowheads="1"/>
            </p:cNvSpPr>
            <p:nvPr/>
          </p:nvSpPr>
          <p:spPr bwMode="auto">
            <a:xfrm>
              <a:off x="1824" y="3264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29" name="Rectangle 31"/>
            <p:cNvSpPr>
              <a:spLocks noChangeArrowheads="1"/>
            </p:cNvSpPr>
            <p:nvPr/>
          </p:nvSpPr>
          <p:spPr bwMode="auto">
            <a:xfrm>
              <a:off x="1920" y="3264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30" name="Rectangle 32"/>
            <p:cNvSpPr>
              <a:spLocks noChangeArrowheads="1"/>
            </p:cNvSpPr>
            <p:nvPr/>
          </p:nvSpPr>
          <p:spPr bwMode="auto">
            <a:xfrm>
              <a:off x="1440" y="3360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31" name="Rectangle 33"/>
            <p:cNvSpPr>
              <a:spLocks noChangeArrowheads="1"/>
            </p:cNvSpPr>
            <p:nvPr/>
          </p:nvSpPr>
          <p:spPr bwMode="auto">
            <a:xfrm>
              <a:off x="1536" y="3360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32" name="Rectangle 34"/>
            <p:cNvSpPr>
              <a:spLocks noChangeArrowheads="1"/>
            </p:cNvSpPr>
            <p:nvPr/>
          </p:nvSpPr>
          <p:spPr bwMode="auto">
            <a:xfrm>
              <a:off x="1632" y="3360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33" name="Rectangle 35"/>
            <p:cNvSpPr>
              <a:spLocks noChangeArrowheads="1"/>
            </p:cNvSpPr>
            <p:nvPr/>
          </p:nvSpPr>
          <p:spPr bwMode="auto">
            <a:xfrm>
              <a:off x="1728" y="3360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34" name="Rectangle 36"/>
            <p:cNvSpPr>
              <a:spLocks noChangeArrowheads="1"/>
            </p:cNvSpPr>
            <p:nvPr/>
          </p:nvSpPr>
          <p:spPr bwMode="auto">
            <a:xfrm>
              <a:off x="1824" y="3360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35" name="Rectangle 37"/>
            <p:cNvSpPr>
              <a:spLocks noChangeArrowheads="1"/>
            </p:cNvSpPr>
            <p:nvPr/>
          </p:nvSpPr>
          <p:spPr bwMode="auto">
            <a:xfrm>
              <a:off x="1920" y="3360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36" name="AutoShape 38"/>
            <p:cNvSpPr>
              <a:spLocks noChangeArrowheads="1"/>
            </p:cNvSpPr>
            <p:nvPr/>
          </p:nvSpPr>
          <p:spPr bwMode="auto">
            <a:xfrm>
              <a:off x="2256" y="3072"/>
              <a:ext cx="615" cy="306"/>
            </a:xfrm>
            <a:prstGeom prst="rightArrow">
              <a:avLst>
                <a:gd name="adj1" fmla="val 50000"/>
                <a:gd name="adj2" fmla="val 50245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37" name="Rectangle 39"/>
            <p:cNvSpPr>
              <a:spLocks noChangeArrowheads="1"/>
            </p:cNvSpPr>
            <p:nvPr/>
          </p:nvSpPr>
          <p:spPr bwMode="auto">
            <a:xfrm>
              <a:off x="3120" y="2976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38" name="Rectangle 40"/>
            <p:cNvSpPr>
              <a:spLocks noChangeArrowheads="1"/>
            </p:cNvSpPr>
            <p:nvPr/>
          </p:nvSpPr>
          <p:spPr bwMode="auto">
            <a:xfrm>
              <a:off x="3216" y="2976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39" name="Rectangle 41"/>
            <p:cNvSpPr>
              <a:spLocks noChangeArrowheads="1"/>
            </p:cNvSpPr>
            <p:nvPr/>
          </p:nvSpPr>
          <p:spPr bwMode="auto">
            <a:xfrm>
              <a:off x="3312" y="2976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40" name="Rectangle 42"/>
            <p:cNvSpPr>
              <a:spLocks noChangeArrowheads="1"/>
            </p:cNvSpPr>
            <p:nvPr/>
          </p:nvSpPr>
          <p:spPr bwMode="auto">
            <a:xfrm>
              <a:off x="3408" y="2976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41" name="Rectangle 43"/>
            <p:cNvSpPr>
              <a:spLocks noChangeArrowheads="1"/>
            </p:cNvSpPr>
            <p:nvPr/>
          </p:nvSpPr>
          <p:spPr bwMode="auto">
            <a:xfrm>
              <a:off x="3504" y="2976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42" name="Rectangle 44"/>
            <p:cNvSpPr>
              <a:spLocks noChangeArrowheads="1"/>
            </p:cNvSpPr>
            <p:nvPr/>
          </p:nvSpPr>
          <p:spPr bwMode="auto">
            <a:xfrm>
              <a:off x="3600" y="2976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43" name="Rectangle 45"/>
            <p:cNvSpPr>
              <a:spLocks noChangeArrowheads="1"/>
            </p:cNvSpPr>
            <p:nvPr/>
          </p:nvSpPr>
          <p:spPr bwMode="auto">
            <a:xfrm>
              <a:off x="3120" y="3072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44" name="Rectangle 46"/>
            <p:cNvSpPr>
              <a:spLocks noChangeArrowheads="1"/>
            </p:cNvSpPr>
            <p:nvPr/>
          </p:nvSpPr>
          <p:spPr bwMode="auto">
            <a:xfrm>
              <a:off x="3216" y="3072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45" name="Rectangle 47"/>
            <p:cNvSpPr>
              <a:spLocks noChangeArrowheads="1"/>
            </p:cNvSpPr>
            <p:nvPr/>
          </p:nvSpPr>
          <p:spPr bwMode="auto">
            <a:xfrm>
              <a:off x="3312" y="3072"/>
              <a:ext cx="96" cy="96"/>
            </a:xfrm>
            <a:prstGeom prst="rect">
              <a:avLst/>
            </a:prstGeom>
            <a:solidFill>
              <a:srgbClr val="5F5F5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46" name="Rectangle 48"/>
            <p:cNvSpPr>
              <a:spLocks noChangeArrowheads="1"/>
            </p:cNvSpPr>
            <p:nvPr/>
          </p:nvSpPr>
          <p:spPr bwMode="auto">
            <a:xfrm>
              <a:off x="3408" y="3072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47" name="Rectangle 49"/>
            <p:cNvSpPr>
              <a:spLocks noChangeArrowheads="1"/>
            </p:cNvSpPr>
            <p:nvPr/>
          </p:nvSpPr>
          <p:spPr bwMode="auto">
            <a:xfrm>
              <a:off x="3504" y="3072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48" name="Rectangle 50"/>
            <p:cNvSpPr>
              <a:spLocks noChangeArrowheads="1"/>
            </p:cNvSpPr>
            <p:nvPr/>
          </p:nvSpPr>
          <p:spPr bwMode="auto">
            <a:xfrm>
              <a:off x="3600" y="3072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49" name="Rectangle 51"/>
            <p:cNvSpPr>
              <a:spLocks noChangeArrowheads="1"/>
            </p:cNvSpPr>
            <p:nvPr/>
          </p:nvSpPr>
          <p:spPr bwMode="auto">
            <a:xfrm>
              <a:off x="3120" y="3168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50" name="Rectangle 52"/>
            <p:cNvSpPr>
              <a:spLocks noChangeArrowheads="1"/>
            </p:cNvSpPr>
            <p:nvPr/>
          </p:nvSpPr>
          <p:spPr bwMode="auto">
            <a:xfrm>
              <a:off x="3216" y="3168"/>
              <a:ext cx="96" cy="96"/>
            </a:xfrm>
            <a:prstGeom prst="rect">
              <a:avLst/>
            </a:prstGeom>
            <a:solidFill>
              <a:srgbClr val="5F5F5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51" name="Rectangle 53"/>
            <p:cNvSpPr>
              <a:spLocks noChangeArrowheads="1"/>
            </p:cNvSpPr>
            <p:nvPr/>
          </p:nvSpPr>
          <p:spPr bwMode="auto">
            <a:xfrm>
              <a:off x="3312" y="3168"/>
              <a:ext cx="96" cy="96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52" name="Rectangle 54"/>
            <p:cNvSpPr>
              <a:spLocks noChangeArrowheads="1"/>
            </p:cNvSpPr>
            <p:nvPr/>
          </p:nvSpPr>
          <p:spPr bwMode="auto">
            <a:xfrm>
              <a:off x="3408" y="3168"/>
              <a:ext cx="96" cy="96"/>
            </a:xfrm>
            <a:prstGeom prst="rect">
              <a:avLst/>
            </a:prstGeom>
            <a:solidFill>
              <a:srgbClr val="5F5F5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53" name="Rectangle 55"/>
            <p:cNvSpPr>
              <a:spLocks noChangeArrowheads="1"/>
            </p:cNvSpPr>
            <p:nvPr/>
          </p:nvSpPr>
          <p:spPr bwMode="auto">
            <a:xfrm>
              <a:off x="3504" y="3168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54" name="Rectangle 56"/>
            <p:cNvSpPr>
              <a:spLocks noChangeArrowheads="1"/>
            </p:cNvSpPr>
            <p:nvPr/>
          </p:nvSpPr>
          <p:spPr bwMode="auto">
            <a:xfrm>
              <a:off x="3600" y="3168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55" name="Rectangle 57"/>
            <p:cNvSpPr>
              <a:spLocks noChangeArrowheads="1"/>
            </p:cNvSpPr>
            <p:nvPr/>
          </p:nvSpPr>
          <p:spPr bwMode="auto">
            <a:xfrm>
              <a:off x="3120" y="3264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56" name="Rectangle 58"/>
            <p:cNvSpPr>
              <a:spLocks noChangeArrowheads="1"/>
            </p:cNvSpPr>
            <p:nvPr/>
          </p:nvSpPr>
          <p:spPr bwMode="auto">
            <a:xfrm>
              <a:off x="3216" y="3264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57" name="Rectangle 59"/>
            <p:cNvSpPr>
              <a:spLocks noChangeArrowheads="1"/>
            </p:cNvSpPr>
            <p:nvPr/>
          </p:nvSpPr>
          <p:spPr bwMode="auto">
            <a:xfrm>
              <a:off x="3312" y="3264"/>
              <a:ext cx="96" cy="96"/>
            </a:xfrm>
            <a:prstGeom prst="rect">
              <a:avLst/>
            </a:prstGeom>
            <a:solidFill>
              <a:srgbClr val="5F5F5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58" name="Rectangle 60"/>
            <p:cNvSpPr>
              <a:spLocks noChangeArrowheads="1"/>
            </p:cNvSpPr>
            <p:nvPr/>
          </p:nvSpPr>
          <p:spPr bwMode="auto">
            <a:xfrm>
              <a:off x="3408" y="3264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59" name="Rectangle 61"/>
            <p:cNvSpPr>
              <a:spLocks noChangeArrowheads="1"/>
            </p:cNvSpPr>
            <p:nvPr/>
          </p:nvSpPr>
          <p:spPr bwMode="auto">
            <a:xfrm>
              <a:off x="3504" y="3264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60" name="Rectangle 62"/>
            <p:cNvSpPr>
              <a:spLocks noChangeArrowheads="1"/>
            </p:cNvSpPr>
            <p:nvPr/>
          </p:nvSpPr>
          <p:spPr bwMode="auto">
            <a:xfrm>
              <a:off x="3600" y="3264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61" name="Rectangle 63"/>
            <p:cNvSpPr>
              <a:spLocks noChangeArrowheads="1"/>
            </p:cNvSpPr>
            <p:nvPr/>
          </p:nvSpPr>
          <p:spPr bwMode="auto">
            <a:xfrm>
              <a:off x="3120" y="3360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62" name="Rectangle 64"/>
            <p:cNvSpPr>
              <a:spLocks noChangeArrowheads="1"/>
            </p:cNvSpPr>
            <p:nvPr/>
          </p:nvSpPr>
          <p:spPr bwMode="auto">
            <a:xfrm>
              <a:off x="3216" y="3360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63" name="Rectangle 65"/>
            <p:cNvSpPr>
              <a:spLocks noChangeArrowheads="1"/>
            </p:cNvSpPr>
            <p:nvPr/>
          </p:nvSpPr>
          <p:spPr bwMode="auto">
            <a:xfrm>
              <a:off x="3312" y="3360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64" name="Rectangle 66"/>
            <p:cNvSpPr>
              <a:spLocks noChangeArrowheads="1"/>
            </p:cNvSpPr>
            <p:nvPr/>
          </p:nvSpPr>
          <p:spPr bwMode="auto">
            <a:xfrm>
              <a:off x="3408" y="3360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65" name="Rectangle 67"/>
            <p:cNvSpPr>
              <a:spLocks noChangeArrowheads="1"/>
            </p:cNvSpPr>
            <p:nvPr/>
          </p:nvSpPr>
          <p:spPr bwMode="auto">
            <a:xfrm>
              <a:off x="3504" y="3360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66" name="Rectangle 68"/>
            <p:cNvSpPr>
              <a:spLocks noChangeArrowheads="1"/>
            </p:cNvSpPr>
            <p:nvPr/>
          </p:nvSpPr>
          <p:spPr bwMode="auto">
            <a:xfrm>
              <a:off x="3600" y="3360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</p:grpSp>
      <p:grpSp>
        <p:nvGrpSpPr>
          <p:cNvPr id="67" name="Group 69"/>
          <p:cNvGrpSpPr>
            <a:grpSpLocks/>
          </p:cNvGrpSpPr>
          <p:nvPr/>
        </p:nvGrpSpPr>
        <p:grpSpPr bwMode="auto">
          <a:xfrm>
            <a:off x="1403648" y="4241081"/>
            <a:ext cx="5976664" cy="1420167"/>
            <a:chOff x="1440" y="3648"/>
            <a:chExt cx="2256" cy="480"/>
          </a:xfrm>
        </p:grpSpPr>
        <p:sp>
          <p:nvSpPr>
            <p:cNvPr id="68" name="Rectangle 70"/>
            <p:cNvSpPr>
              <a:spLocks noChangeArrowheads="1"/>
            </p:cNvSpPr>
            <p:nvPr/>
          </p:nvSpPr>
          <p:spPr bwMode="auto">
            <a:xfrm>
              <a:off x="1440" y="3648"/>
              <a:ext cx="96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69" name="Rectangle 71"/>
            <p:cNvSpPr>
              <a:spLocks noChangeArrowheads="1"/>
            </p:cNvSpPr>
            <p:nvPr/>
          </p:nvSpPr>
          <p:spPr bwMode="auto">
            <a:xfrm>
              <a:off x="1536" y="3648"/>
              <a:ext cx="96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70" name="Rectangle 72"/>
            <p:cNvSpPr>
              <a:spLocks noChangeArrowheads="1"/>
            </p:cNvSpPr>
            <p:nvPr/>
          </p:nvSpPr>
          <p:spPr bwMode="auto">
            <a:xfrm>
              <a:off x="1632" y="3648"/>
              <a:ext cx="96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71" name="Rectangle 73"/>
            <p:cNvSpPr>
              <a:spLocks noChangeArrowheads="1"/>
            </p:cNvSpPr>
            <p:nvPr/>
          </p:nvSpPr>
          <p:spPr bwMode="auto">
            <a:xfrm>
              <a:off x="1728" y="3648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72" name="Rectangle 74"/>
            <p:cNvSpPr>
              <a:spLocks noChangeArrowheads="1"/>
            </p:cNvSpPr>
            <p:nvPr/>
          </p:nvSpPr>
          <p:spPr bwMode="auto">
            <a:xfrm>
              <a:off x="1824" y="3648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73" name="Rectangle 75"/>
            <p:cNvSpPr>
              <a:spLocks noChangeArrowheads="1"/>
            </p:cNvSpPr>
            <p:nvPr/>
          </p:nvSpPr>
          <p:spPr bwMode="auto">
            <a:xfrm>
              <a:off x="1920" y="3648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74" name="Rectangle 76"/>
            <p:cNvSpPr>
              <a:spLocks noChangeArrowheads="1"/>
            </p:cNvSpPr>
            <p:nvPr/>
          </p:nvSpPr>
          <p:spPr bwMode="auto">
            <a:xfrm>
              <a:off x="1440" y="3744"/>
              <a:ext cx="96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75" name="Rectangle 77"/>
            <p:cNvSpPr>
              <a:spLocks noChangeArrowheads="1"/>
            </p:cNvSpPr>
            <p:nvPr/>
          </p:nvSpPr>
          <p:spPr bwMode="auto">
            <a:xfrm>
              <a:off x="1536" y="3744"/>
              <a:ext cx="96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76" name="Rectangle 78"/>
            <p:cNvSpPr>
              <a:spLocks noChangeArrowheads="1"/>
            </p:cNvSpPr>
            <p:nvPr/>
          </p:nvSpPr>
          <p:spPr bwMode="auto">
            <a:xfrm>
              <a:off x="1632" y="3744"/>
              <a:ext cx="96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77" name="Rectangle 79"/>
            <p:cNvSpPr>
              <a:spLocks noChangeArrowheads="1"/>
            </p:cNvSpPr>
            <p:nvPr/>
          </p:nvSpPr>
          <p:spPr bwMode="auto">
            <a:xfrm>
              <a:off x="1728" y="3744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78" name="Rectangle 80"/>
            <p:cNvSpPr>
              <a:spLocks noChangeArrowheads="1"/>
            </p:cNvSpPr>
            <p:nvPr/>
          </p:nvSpPr>
          <p:spPr bwMode="auto">
            <a:xfrm>
              <a:off x="1824" y="3744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79" name="Rectangle 81"/>
            <p:cNvSpPr>
              <a:spLocks noChangeArrowheads="1"/>
            </p:cNvSpPr>
            <p:nvPr/>
          </p:nvSpPr>
          <p:spPr bwMode="auto">
            <a:xfrm>
              <a:off x="1920" y="3744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80" name="Rectangle 82"/>
            <p:cNvSpPr>
              <a:spLocks noChangeArrowheads="1"/>
            </p:cNvSpPr>
            <p:nvPr/>
          </p:nvSpPr>
          <p:spPr bwMode="auto">
            <a:xfrm>
              <a:off x="1440" y="3840"/>
              <a:ext cx="96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81" name="Rectangle 83"/>
            <p:cNvSpPr>
              <a:spLocks noChangeArrowheads="1"/>
            </p:cNvSpPr>
            <p:nvPr/>
          </p:nvSpPr>
          <p:spPr bwMode="auto">
            <a:xfrm>
              <a:off x="1536" y="3840"/>
              <a:ext cx="96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82" name="Rectangle 84"/>
            <p:cNvSpPr>
              <a:spLocks noChangeArrowheads="1"/>
            </p:cNvSpPr>
            <p:nvPr/>
          </p:nvSpPr>
          <p:spPr bwMode="auto">
            <a:xfrm>
              <a:off x="1632" y="3840"/>
              <a:ext cx="96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83" name="Rectangle 85"/>
            <p:cNvSpPr>
              <a:spLocks noChangeArrowheads="1"/>
            </p:cNvSpPr>
            <p:nvPr/>
          </p:nvSpPr>
          <p:spPr bwMode="auto">
            <a:xfrm>
              <a:off x="1728" y="3840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84" name="Rectangle 86"/>
            <p:cNvSpPr>
              <a:spLocks noChangeArrowheads="1"/>
            </p:cNvSpPr>
            <p:nvPr/>
          </p:nvSpPr>
          <p:spPr bwMode="auto">
            <a:xfrm>
              <a:off x="1824" y="3840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85" name="Rectangle 87"/>
            <p:cNvSpPr>
              <a:spLocks noChangeArrowheads="1"/>
            </p:cNvSpPr>
            <p:nvPr/>
          </p:nvSpPr>
          <p:spPr bwMode="auto">
            <a:xfrm>
              <a:off x="1920" y="3840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86" name="Rectangle 88"/>
            <p:cNvSpPr>
              <a:spLocks noChangeArrowheads="1"/>
            </p:cNvSpPr>
            <p:nvPr/>
          </p:nvSpPr>
          <p:spPr bwMode="auto">
            <a:xfrm>
              <a:off x="1440" y="3936"/>
              <a:ext cx="96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87" name="Rectangle 89"/>
            <p:cNvSpPr>
              <a:spLocks noChangeArrowheads="1"/>
            </p:cNvSpPr>
            <p:nvPr/>
          </p:nvSpPr>
          <p:spPr bwMode="auto">
            <a:xfrm>
              <a:off x="1536" y="3936"/>
              <a:ext cx="96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88" name="Rectangle 90"/>
            <p:cNvSpPr>
              <a:spLocks noChangeArrowheads="1"/>
            </p:cNvSpPr>
            <p:nvPr/>
          </p:nvSpPr>
          <p:spPr bwMode="auto">
            <a:xfrm>
              <a:off x="1632" y="3936"/>
              <a:ext cx="96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89" name="Rectangle 91"/>
            <p:cNvSpPr>
              <a:spLocks noChangeArrowheads="1"/>
            </p:cNvSpPr>
            <p:nvPr/>
          </p:nvSpPr>
          <p:spPr bwMode="auto">
            <a:xfrm>
              <a:off x="1728" y="3936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90" name="Rectangle 92"/>
            <p:cNvSpPr>
              <a:spLocks noChangeArrowheads="1"/>
            </p:cNvSpPr>
            <p:nvPr/>
          </p:nvSpPr>
          <p:spPr bwMode="auto">
            <a:xfrm>
              <a:off x="1824" y="3936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91" name="Rectangle 93"/>
            <p:cNvSpPr>
              <a:spLocks noChangeArrowheads="1"/>
            </p:cNvSpPr>
            <p:nvPr/>
          </p:nvSpPr>
          <p:spPr bwMode="auto">
            <a:xfrm>
              <a:off x="1920" y="3936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92" name="Rectangle 94"/>
            <p:cNvSpPr>
              <a:spLocks noChangeArrowheads="1"/>
            </p:cNvSpPr>
            <p:nvPr/>
          </p:nvSpPr>
          <p:spPr bwMode="auto">
            <a:xfrm>
              <a:off x="1440" y="4032"/>
              <a:ext cx="96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93" name="Rectangle 95"/>
            <p:cNvSpPr>
              <a:spLocks noChangeArrowheads="1"/>
            </p:cNvSpPr>
            <p:nvPr/>
          </p:nvSpPr>
          <p:spPr bwMode="auto">
            <a:xfrm>
              <a:off x="1536" y="4032"/>
              <a:ext cx="96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94" name="Rectangle 96"/>
            <p:cNvSpPr>
              <a:spLocks noChangeArrowheads="1"/>
            </p:cNvSpPr>
            <p:nvPr/>
          </p:nvSpPr>
          <p:spPr bwMode="auto">
            <a:xfrm>
              <a:off x="1632" y="4032"/>
              <a:ext cx="96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95" name="Rectangle 97"/>
            <p:cNvSpPr>
              <a:spLocks noChangeArrowheads="1"/>
            </p:cNvSpPr>
            <p:nvPr/>
          </p:nvSpPr>
          <p:spPr bwMode="auto">
            <a:xfrm>
              <a:off x="1728" y="4032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96" name="Rectangle 98"/>
            <p:cNvSpPr>
              <a:spLocks noChangeArrowheads="1"/>
            </p:cNvSpPr>
            <p:nvPr/>
          </p:nvSpPr>
          <p:spPr bwMode="auto">
            <a:xfrm>
              <a:off x="1824" y="4032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97" name="Rectangle 99"/>
            <p:cNvSpPr>
              <a:spLocks noChangeArrowheads="1"/>
            </p:cNvSpPr>
            <p:nvPr/>
          </p:nvSpPr>
          <p:spPr bwMode="auto">
            <a:xfrm>
              <a:off x="1920" y="4032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98" name="AutoShape 100"/>
            <p:cNvSpPr>
              <a:spLocks noChangeArrowheads="1"/>
            </p:cNvSpPr>
            <p:nvPr/>
          </p:nvSpPr>
          <p:spPr bwMode="auto">
            <a:xfrm>
              <a:off x="2256" y="3744"/>
              <a:ext cx="615" cy="306"/>
            </a:xfrm>
            <a:prstGeom prst="rightArrow">
              <a:avLst>
                <a:gd name="adj1" fmla="val 50000"/>
                <a:gd name="adj2" fmla="val 50245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99" name="Rectangle 101"/>
            <p:cNvSpPr>
              <a:spLocks noChangeArrowheads="1"/>
            </p:cNvSpPr>
            <p:nvPr/>
          </p:nvSpPr>
          <p:spPr bwMode="auto">
            <a:xfrm>
              <a:off x="3120" y="3648"/>
              <a:ext cx="96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00" name="Rectangle 102"/>
            <p:cNvSpPr>
              <a:spLocks noChangeArrowheads="1"/>
            </p:cNvSpPr>
            <p:nvPr/>
          </p:nvSpPr>
          <p:spPr bwMode="auto">
            <a:xfrm>
              <a:off x="3216" y="3648"/>
              <a:ext cx="96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01" name="Rectangle 103"/>
            <p:cNvSpPr>
              <a:spLocks noChangeArrowheads="1"/>
            </p:cNvSpPr>
            <p:nvPr/>
          </p:nvSpPr>
          <p:spPr bwMode="auto">
            <a:xfrm>
              <a:off x="3312" y="3648"/>
              <a:ext cx="96" cy="96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02" name="Rectangle 104"/>
            <p:cNvSpPr>
              <a:spLocks noChangeArrowheads="1"/>
            </p:cNvSpPr>
            <p:nvPr/>
          </p:nvSpPr>
          <p:spPr bwMode="auto">
            <a:xfrm>
              <a:off x="3408" y="3648"/>
              <a:ext cx="96" cy="96"/>
            </a:xfrm>
            <a:prstGeom prst="rect">
              <a:avLst/>
            </a:prstGeom>
            <a:solidFill>
              <a:srgbClr val="5F5F5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03" name="Rectangle 105"/>
            <p:cNvSpPr>
              <a:spLocks noChangeArrowheads="1"/>
            </p:cNvSpPr>
            <p:nvPr/>
          </p:nvSpPr>
          <p:spPr bwMode="auto">
            <a:xfrm>
              <a:off x="3504" y="3648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04" name="Rectangle 106"/>
            <p:cNvSpPr>
              <a:spLocks noChangeArrowheads="1"/>
            </p:cNvSpPr>
            <p:nvPr/>
          </p:nvSpPr>
          <p:spPr bwMode="auto">
            <a:xfrm>
              <a:off x="3600" y="3648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05" name="Rectangle 107"/>
            <p:cNvSpPr>
              <a:spLocks noChangeArrowheads="1"/>
            </p:cNvSpPr>
            <p:nvPr/>
          </p:nvSpPr>
          <p:spPr bwMode="auto">
            <a:xfrm>
              <a:off x="3120" y="3744"/>
              <a:ext cx="96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06" name="Rectangle 108"/>
            <p:cNvSpPr>
              <a:spLocks noChangeArrowheads="1"/>
            </p:cNvSpPr>
            <p:nvPr/>
          </p:nvSpPr>
          <p:spPr bwMode="auto">
            <a:xfrm>
              <a:off x="3216" y="3744"/>
              <a:ext cx="96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07" name="Rectangle 109"/>
            <p:cNvSpPr>
              <a:spLocks noChangeArrowheads="1"/>
            </p:cNvSpPr>
            <p:nvPr/>
          </p:nvSpPr>
          <p:spPr bwMode="auto">
            <a:xfrm>
              <a:off x="3312" y="3744"/>
              <a:ext cx="96" cy="96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08" name="Rectangle 110"/>
            <p:cNvSpPr>
              <a:spLocks noChangeArrowheads="1"/>
            </p:cNvSpPr>
            <p:nvPr/>
          </p:nvSpPr>
          <p:spPr bwMode="auto">
            <a:xfrm>
              <a:off x="3408" y="3744"/>
              <a:ext cx="96" cy="96"/>
            </a:xfrm>
            <a:prstGeom prst="rect">
              <a:avLst/>
            </a:prstGeom>
            <a:solidFill>
              <a:srgbClr val="5F5F5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09" name="Rectangle 111"/>
            <p:cNvSpPr>
              <a:spLocks noChangeArrowheads="1"/>
            </p:cNvSpPr>
            <p:nvPr/>
          </p:nvSpPr>
          <p:spPr bwMode="auto">
            <a:xfrm>
              <a:off x="3504" y="3744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10" name="Rectangle 112"/>
            <p:cNvSpPr>
              <a:spLocks noChangeArrowheads="1"/>
            </p:cNvSpPr>
            <p:nvPr/>
          </p:nvSpPr>
          <p:spPr bwMode="auto">
            <a:xfrm>
              <a:off x="3600" y="3744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11" name="Rectangle 113"/>
            <p:cNvSpPr>
              <a:spLocks noChangeArrowheads="1"/>
            </p:cNvSpPr>
            <p:nvPr/>
          </p:nvSpPr>
          <p:spPr bwMode="auto">
            <a:xfrm>
              <a:off x="3120" y="3840"/>
              <a:ext cx="96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12" name="Rectangle 114"/>
            <p:cNvSpPr>
              <a:spLocks noChangeArrowheads="1"/>
            </p:cNvSpPr>
            <p:nvPr/>
          </p:nvSpPr>
          <p:spPr bwMode="auto">
            <a:xfrm>
              <a:off x="3216" y="3840"/>
              <a:ext cx="96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13" name="Rectangle 115"/>
            <p:cNvSpPr>
              <a:spLocks noChangeArrowheads="1"/>
            </p:cNvSpPr>
            <p:nvPr/>
          </p:nvSpPr>
          <p:spPr bwMode="auto">
            <a:xfrm>
              <a:off x="3312" y="3840"/>
              <a:ext cx="96" cy="96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14" name="Rectangle 116"/>
            <p:cNvSpPr>
              <a:spLocks noChangeArrowheads="1"/>
            </p:cNvSpPr>
            <p:nvPr/>
          </p:nvSpPr>
          <p:spPr bwMode="auto">
            <a:xfrm>
              <a:off x="3408" y="3840"/>
              <a:ext cx="96" cy="96"/>
            </a:xfrm>
            <a:prstGeom prst="rect">
              <a:avLst/>
            </a:prstGeom>
            <a:solidFill>
              <a:srgbClr val="5F5F5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15" name="Rectangle 117"/>
            <p:cNvSpPr>
              <a:spLocks noChangeArrowheads="1"/>
            </p:cNvSpPr>
            <p:nvPr/>
          </p:nvSpPr>
          <p:spPr bwMode="auto">
            <a:xfrm>
              <a:off x="3504" y="3840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16" name="Rectangle 118"/>
            <p:cNvSpPr>
              <a:spLocks noChangeArrowheads="1"/>
            </p:cNvSpPr>
            <p:nvPr/>
          </p:nvSpPr>
          <p:spPr bwMode="auto">
            <a:xfrm>
              <a:off x="3600" y="3840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17" name="Rectangle 119"/>
            <p:cNvSpPr>
              <a:spLocks noChangeArrowheads="1"/>
            </p:cNvSpPr>
            <p:nvPr/>
          </p:nvSpPr>
          <p:spPr bwMode="auto">
            <a:xfrm>
              <a:off x="3120" y="3936"/>
              <a:ext cx="96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18" name="Rectangle 120"/>
            <p:cNvSpPr>
              <a:spLocks noChangeArrowheads="1"/>
            </p:cNvSpPr>
            <p:nvPr/>
          </p:nvSpPr>
          <p:spPr bwMode="auto">
            <a:xfrm>
              <a:off x="3216" y="3936"/>
              <a:ext cx="96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19" name="Rectangle 121"/>
            <p:cNvSpPr>
              <a:spLocks noChangeArrowheads="1"/>
            </p:cNvSpPr>
            <p:nvPr/>
          </p:nvSpPr>
          <p:spPr bwMode="auto">
            <a:xfrm>
              <a:off x="3312" y="3936"/>
              <a:ext cx="96" cy="96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20" name="Rectangle 122"/>
            <p:cNvSpPr>
              <a:spLocks noChangeArrowheads="1"/>
            </p:cNvSpPr>
            <p:nvPr/>
          </p:nvSpPr>
          <p:spPr bwMode="auto">
            <a:xfrm>
              <a:off x="3408" y="3936"/>
              <a:ext cx="96" cy="96"/>
            </a:xfrm>
            <a:prstGeom prst="rect">
              <a:avLst/>
            </a:prstGeom>
            <a:solidFill>
              <a:srgbClr val="5F5F5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21" name="Rectangle 123"/>
            <p:cNvSpPr>
              <a:spLocks noChangeArrowheads="1"/>
            </p:cNvSpPr>
            <p:nvPr/>
          </p:nvSpPr>
          <p:spPr bwMode="auto">
            <a:xfrm>
              <a:off x="3504" y="3936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22" name="Rectangle 124"/>
            <p:cNvSpPr>
              <a:spLocks noChangeArrowheads="1"/>
            </p:cNvSpPr>
            <p:nvPr/>
          </p:nvSpPr>
          <p:spPr bwMode="auto">
            <a:xfrm>
              <a:off x="3600" y="3936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23" name="Rectangle 125"/>
            <p:cNvSpPr>
              <a:spLocks noChangeArrowheads="1"/>
            </p:cNvSpPr>
            <p:nvPr/>
          </p:nvSpPr>
          <p:spPr bwMode="auto">
            <a:xfrm>
              <a:off x="3120" y="4032"/>
              <a:ext cx="96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24" name="Rectangle 126"/>
            <p:cNvSpPr>
              <a:spLocks noChangeArrowheads="1"/>
            </p:cNvSpPr>
            <p:nvPr/>
          </p:nvSpPr>
          <p:spPr bwMode="auto">
            <a:xfrm>
              <a:off x="3216" y="4032"/>
              <a:ext cx="96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25" name="Rectangle 127"/>
            <p:cNvSpPr>
              <a:spLocks noChangeArrowheads="1"/>
            </p:cNvSpPr>
            <p:nvPr/>
          </p:nvSpPr>
          <p:spPr bwMode="auto">
            <a:xfrm>
              <a:off x="3312" y="4032"/>
              <a:ext cx="96" cy="96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26" name="Rectangle 128"/>
            <p:cNvSpPr>
              <a:spLocks noChangeArrowheads="1"/>
            </p:cNvSpPr>
            <p:nvPr/>
          </p:nvSpPr>
          <p:spPr bwMode="auto">
            <a:xfrm>
              <a:off x="3408" y="4032"/>
              <a:ext cx="96" cy="96"/>
            </a:xfrm>
            <a:prstGeom prst="rect">
              <a:avLst/>
            </a:prstGeom>
            <a:solidFill>
              <a:srgbClr val="5F5F5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27" name="Rectangle 129"/>
            <p:cNvSpPr>
              <a:spLocks noChangeArrowheads="1"/>
            </p:cNvSpPr>
            <p:nvPr/>
          </p:nvSpPr>
          <p:spPr bwMode="auto">
            <a:xfrm>
              <a:off x="3504" y="4032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  <p:sp>
          <p:nvSpPr>
            <p:cNvPr id="128" name="Rectangle 130"/>
            <p:cNvSpPr>
              <a:spLocks noChangeArrowheads="1"/>
            </p:cNvSpPr>
            <p:nvPr/>
          </p:nvSpPr>
          <p:spPr bwMode="auto">
            <a:xfrm>
              <a:off x="3600" y="4032"/>
              <a:ext cx="96" cy="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 dirty="0"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5616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Фільтрація зображень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Фільтрування зображення 𝐼, що має розміри 𝑀 ×𝑁, за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допомогою маски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розміру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(2𝑚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+1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(2𝑛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+1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описується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формулою: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індекси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елементів маски щодо її центру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(у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0).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перетворення називаються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лінійними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8205030"/>
              </p:ext>
            </p:extLst>
          </p:nvPr>
        </p:nvGraphicFramePr>
        <p:xfrm>
          <a:off x="1835696" y="2852936"/>
          <a:ext cx="4823420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46" name="Формула" r:id="rId3" imgW="2958840" imgH="520560" progId="Equation.3">
                  <p:embed/>
                </p:oleObj>
              </mc:Choice>
              <mc:Fallback>
                <p:oleObj name="Формула" r:id="rId3" imgW="2958840" imgH="52056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2852936"/>
                        <a:ext cx="4823420" cy="881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5334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Фільтрація зображень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Після обчислення нового значення інтенсивності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пікселя       вікно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𝑤, в якому описана маска фільтра, зсувається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обчислюється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інтенсивність наступного пікселя, тому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подібні перетворення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називається фільтрацією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вікні, що ковзає 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3759779"/>
              </p:ext>
            </p:extLst>
          </p:nvPr>
        </p:nvGraphicFramePr>
        <p:xfrm>
          <a:off x="1907704" y="1916832"/>
          <a:ext cx="432048" cy="5801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4" name="Формула" r:id="rId3" imgW="190440" imgH="291960" progId="Equation.3">
                  <p:embed/>
                </p:oleObj>
              </mc:Choice>
              <mc:Fallback>
                <p:oleObj name="Формула" r:id="rId3" imgW="190440" imgH="2919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07704" y="1916832"/>
                        <a:ext cx="432048" cy="5801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36133735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4369</TotalTime>
  <Words>1766</Words>
  <Application>Microsoft Office PowerPoint</Application>
  <PresentationFormat>Экран (4:3)</PresentationFormat>
  <Paragraphs>203</Paragraphs>
  <Slides>41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41</vt:i4>
      </vt:variant>
    </vt:vector>
  </HeadingPairs>
  <TitlesOfParts>
    <vt:vector size="44" baseType="lpstr">
      <vt:lpstr>Паркет</vt:lpstr>
      <vt:lpstr>Формула</vt:lpstr>
      <vt:lpstr>Microsoft Equation 3.0</vt:lpstr>
      <vt:lpstr>КОМП’ЮТЕРНА ГРАФІКА</vt:lpstr>
      <vt:lpstr>ЛЕКЦІЯ 12 Обробка зображень</vt:lpstr>
      <vt:lpstr>Визначення інтенсивності пікселя</vt:lpstr>
      <vt:lpstr>Визначення інтенсивності пікселя</vt:lpstr>
      <vt:lpstr>Фільтрація зображень </vt:lpstr>
      <vt:lpstr>Фільтрація зображень </vt:lpstr>
      <vt:lpstr>Результат застосування фільтрів</vt:lpstr>
      <vt:lpstr>Фільтрація зображень </vt:lpstr>
      <vt:lpstr>Фільтрація зображень </vt:lpstr>
      <vt:lpstr>Згортка</vt:lpstr>
      <vt:lpstr>Згладжування зображень</vt:lpstr>
      <vt:lpstr>Фільтр Гауса</vt:lpstr>
      <vt:lpstr>Фільтр Гауса</vt:lpstr>
      <vt:lpstr>Фільтр Гауса</vt:lpstr>
      <vt:lpstr>Фільтр Гауса</vt:lpstr>
      <vt:lpstr>     Матриця 3×3 фільтру Гауса</vt:lpstr>
      <vt:lpstr>ПОКРАЩЕННЯ ЗОБРАЖЕНЬ З ВИКОРИСТАННЯМ ОПЕРАТОРА ЛАПЛАСА</vt:lpstr>
      <vt:lpstr>ПОКРАЩЕННЯ ЗОБРАЖЕНЬ З ВИКОРИСТАННЯМ ОПЕРАТОРА ЛАПЛАСА</vt:lpstr>
      <vt:lpstr>ПОКРАЩЕННЯ ЗОБРАЖЕНЬ З ВИКОРИСТАННЯМ ОПЕРАТОРА ЛАПЛАСА</vt:lpstr>
      <vt:lpstr>ПОКРАЩЕННЯ ЗОБРАЖЕНЬ З ВИКОРИСТАННЯМ ОПЕРАТОРА ЛАПЛАСА</vt:lpstr>
      <vt:lpstr>ПОКРАЩЕННЯ ЗОБРАЖЕНЬ З ВИКОРИСТАННЯМ ОПЕРАТОРА ЛАПЛАСА</vt:lpstr>
      <vt:lpstr>ПОКРАЩЕННЯ ЗОБРАЖЕНЬ З ВИКОРИСТАННЯМ ОПЕРАТОРА ЛАПЛАСА</vt:lpstr>
      <vt:lpstr>Виділення границь на зображеннях</vt:lpstr>
      <vt:lpstr>Виділення границь на зображеннях</vt:lpstr>
      <vt:lpstr>Градієнт растрових зображень </vt:lpstr>
      <vt:lpstr>Градієнт растрових зображень </vt:lpstr>
      <vt:lpstr>Градієнт растрових зображень </vt:lpstr>
      <vt:lpstr>Градієнт растрових зображень </vt:lpstr>
      <vt:lpstr>Оператор Робертса</vt:lpstr>
      <vt:lpstr>Оператор Собеля</vt:lpstr>
      <vt:lpstr>Оператор Собеля</vt:lpstr>
      <vt:lpstr>Оператор Собеля</vt:lpstr>
      <vt:lpstr>Матрична форма операторів  Робертса і Собеля</vt:lpstr>
      <vt:lpstr>Обчислення градієнту</vt:lpstr>
      <vt:lpstr>Переваги і недоліки операторів  Робертса і Собеля</vt:lpstr>
      <vt:lpstr>Алгоритм Кенні</vt:lpstr>
      <vt:lpstr>Алгоритм Кенні</vt:lpstr>
      <vt:lpstr>Алгоритм Кенні</vt:lpstr>
      <vt:lpstr>Алгоритм Кенні</vt:lpstr>
      <vt:lpstr>Принцип придушення немаксимумів</vt:lpstr>
      <vt:lpstr>Принцип придушення немаксимумів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</dc:title>
  <dc:creator>Валерий И. Заяц</dc:creator>
  <cp:lastModifiedBy>Владелец</cp:lastModifiedBy>
  <cp:revision>288</cp:revision>
  <dcterms:created xsi:type="dcterms:W3CDTF">2018-09-10T07:12:08Z</dcterms:created>
  <dcterms:modified xsi:type="dcterms:W3CDTF">2022-06-01T08:46:59Z</dcterms:modified>
</cp:coreProperties>
</file>