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24.01.2021</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24.01.2021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24.01.2021</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24.01.2021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24.01.2021</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24.01.2021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24.01.2021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24.01.2021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24.01.2021</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24.01.2021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24.01.2021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24.01.2021</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20040"/>
            <a:ext cx="7231704" cy="2460888"/>
          </a:xfrm>
        </p:spPr>
        <p:txBody>
          <a:bodyPr>
            <a:normAutofit fontScale="90000"/>
          </a:bodyPr>
          <a:lstStyle/>
          <a:p>
            <a:pPr algn="ctr"/>
            <a:r>
              <a:rPr lang="en-US" sz="4400" i="1" dirty="0" smtClean="0"/>
              <a:t>Types</a:t>
            </a:r>
            <a:r>
              <a:rPr lang="uk-UA" sz="4400" i="1" dirty="0" smtClean="0"/>
              <a:t>, </a:t>
            </a:r>
            <a:r>
              <a:rPr lang="en-US" sz="4400" i="1" dirty="0" smtClean="0"/>
              <a:t>models and barriers to intercultural business communication</a:t>
            </a:r>
            <a:r>
              <a:rPr lang="uk-UA" sz="4400" i="1" dirty="0" smtClean="0"/>
              <a:t>.</a:t>
            </a:r>
            <a:r>
              <a:rPr lang="ru-RU" sz="4400" dirty="0" smtClean="0"/>
              <a:t/>
            </a:r>
            <a:br>
              <a:rPr lang="ru-RU" sz="4400" dirty="0" smtClean="0"/>
            </a:br>
            <a:endParaRPr lang="ru-RU" sz="4400" dirty="0">
              <a:solidFill>
                <a:schemeClr val="bg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4000" dirty="0" smtClean="0">
                <a:solidFill>
                  <a:schemeClr val="bg2">
                    <a:lumMod val="50000"/>
                  </a:schemeClr>
                </a:solidFill>
                <a:latin typeface="Times New Roman" pitchFamily="18" charset="0"/>
                <a:cs typeface="Times New Roman" pitchFamily="18" charset="0"/>
              </a:rPr>
              <a:t>Common elements</a:t>
            </a:r>
            <a:endParaRPr lang="ru-RU" sz="4000" dirty="0">
              <a:solidFill>
                <a:schemeClr val="bg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r>
              <a:rPr lang="en-US" sz="3500" b="1" dirty="0" smtClean="0">
                <a:solidFill>
                  <a:schemeClr val="bg2">
                    <a:lumMod val="50000"/>
                  </a:schemeClr>
                </a:solidFill>
                <a:latin typeface="Times New Roman" pitchFamily="18" charset="0"/>
                <a:cs typeface="Times New Roman" pitchFamily="18" charset="0"/>
              </a:rPr>
              <a:t>Sender </a:t>
            </a:r>
            <a:r>
              <a:rPr lang="en-US" sz="3500" dirty="0" smtClean="0">
                <a:latin typeface="Times New Roman" pitchFamily="18" charset="0"/>
                <a:cs typeface="Times New Roman" pitchFamily="18" charset="0"/>
              </a:rPr>
              <a:t>encodes information as a</a:t>
            </a:r>
          </a:p>
          <a:p>
            <a:r>
              <a:rPr lang="en-US" sz="3500" b="1" dirty="0" smtClean="0">
                <a:latin typeface="Times New Roman" pitchFamily="18" charset="0"/>
                <a:cs typeface="Times New Roman" pitchFamily="18" charset="0"/>
              </a:rPr>
              <a:t>Message </a:t>
            </a:r>
            <a:r>
              <a:rPr lang="en-US" sz="3500" dirty="0" smtClean="0">
                <a:latin typeface="Times New Roman" pitchFamily="18" charset="0"/>
                <a:cs typeface="Times New Roman" pitchFamily="18" charset="0"/>
              </a:rPr>
              <a:t>which is sent via a</a:t>
            </a:r>
          </a:p>
          <a:p>
            <a:r>
              <a:rPr lang="en-US" sz="3500" b="1" dirty="0" smtClean="0">
                <a:latin typeface="Times New Roman" pitchFamily="18" charset="0"/>
                <a:cs typeface="Times New Roman" pitchFamily="18" charset="0"/>
              </a:rPr>
              <a:t>Channel </a:t>
            </a:r>
            <a:r>
              <a:rPr lang="en-US" sz="3500" dirty="0" smtClean="0">
                <a:latin typeface="Times New Roman" pitchFamily="18" charset="0"/>
                <a:cs typeface="Times New Roman" pitchFamily="18" charset="0"/>
              </a:rPr>
              <a:t>(email, letter, report, etc.) to a</a:t>
            </a:r>
          </a:p>
          <a:p>
            <a:r>
              <a:rPr lang="en-US" sz="3500" b="1" dirty="0" smtClean="0">
                <a:latin typeface="Times New Roman" pitchFamily="18" charset="0"/>
                <a:cs typeface="Times New Roman" pitchFamily="18" charset="0"/>
              </a:rPr>
              <a:t>Receiver </a:t>
            </a:r>
            <a:r>
              <a:rPr lang="en-US" sz="3500" dirty="0" smtClean="0">
                <a:latin typeface="Times New Roman" pitchFamily="18" charset="0"/>
                <a:cs typeface="Times New Roman" pitchFamily="18" charset="0"/>
              </a:rPr>
              <a:t>who decodes the information</a:t>
            </a:r>
          </a:p>
          <a:p>
            <a:r>
              <a:rPr lang="en-US" sz="3500" b="1" dirty="0" smtClean="0">
                <a:latin typeface="Times New Roman" pitchFamily="18" charset="0"/>
                <a:cs typeface="Times New Roman" pitchFamily="18" charset="0"/>
              </a:rPr>
              <a:t>Feedback </a:t>
            </a:r>
            <a:r>
              <a:rPr lang="en-US" sz="3500" dirty="0" smtClean="0">
                <a:latin typeface="Times New Roman" pitchFamily="18" charset="0"/>
                <a:cs typeface="Times New Roman" pitchFamily="18" charset="0"/>
              </a:rPr>
              <a:t>completes the loop &amp; the process continuous until understanding is achieved</a:t>
            </a:r>
          </a:p>
          <a:p>
            <a:r>
              <a:rPr lang="en-US" sz="3500" b="1" dirty="0" smtClean="0">
                <a:latin typeface="Times New Roman" pitchFamily="18" charset="0"/>
                <a:cs typeface="Times New Roman" pitchFamily="18" charset="0"/>
              </a:rPr>
              <a:t>Noise </a:t>
            </a:r>
            <a:r>
              <a:rPr lang="en-US" sz="3500" dirty="0" smtClean="0">
                <a:latin typeface="Times New Roman" pitchFamily="18" charset="0"/>
                <a:cs typeface="Times New Roman" pitchFamily="18" charset="0"/>
              </a:rPr>
              <a:t> - any forces that interfere with effective communication</a:t>
            </a:r>
          </a:p>
          <a:p>
            <a:r>
              <a:rPr lang="en-US" sz="3500" b="1" dirty="0" smtClean="0">
                <a:latin typeface="Times New Roman" pitchFamily="18" charset="0"/>
                <a:cs typeface="Times New Roman" pitchFamily="18" charset="0"/>
              </a:rPr>
              <a:t>Personal filter areas </a:t>
            </a:r>
            <a:r>
              <a:rPr lang="en-US" sz="3500" dirty="0" smtClean="0">
                <a:latin typeface="Times New Roman" pitchFamily="18" charset="0"/>
                <a:cs typeface="Times New Roman" pitchFamily="18" charset="0"/>
              </a:rPr>
              <a:t>- the commonness of the encoding and decoding processes</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4000" dirty="0" smtClean="0">
                <a:solidFill>
                  <a:schemeClr val="bg2">
                    <a:lumMod val="50000"/>
                  </a:schemeClr>
                </a:solidFill>
                <a:latin typeface="Times New Roman" pitchFamily="18" charset="0"/>
                <a:cs typeface="Times New Roman" pitchFamily="18" charset="0"/>
              </a:rPr>
              <a:t>Linear model</a:t>
            </a:r>
            <a:endParaRPr lang="ru-RU" sz="4000" dirty="0">
              <a:solidFill>
                <a:schemeClr val="bg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buNone/>
            </a:pPr>
            <a:r>
              <a:rPr lang="en-US" dirty="0" smtClean="0"/>
              <a:t>	</a:t>
            </a:r>
            <a:r>
              <a:rPr lang="en-US" sz="3600" dirty="0" smtClean="0">
                <a:solidFill>
                  <a:schemeClr val="bg2">
                    <a:lumMod val="50000"/>
                  </a:schemeClr>
                </a:solidFill>
                <a:latin typeface="Times New Roman" pitchFamily="18" charset="0"/>
                <a:cs typeface="Times New Roman" pitchFamily="18" charset="0"/>
              </a:rPr>
              <a:t>In this </a:t>
            </a:r>
            <a:r>
              <a:rPr lang="en-US" sz="3600" b="1" dirty="0" smtClean="0">
                <a:solidFill>
                  <a:schemeClr val="bg2">
                    <a:lumMod val="50000"/>
                  </a:schemeClr>
                </a:solidFill>
                <a:latin typeface="Times New Roman" pitchFamily="18" charset="0"/>
                <a:cs typeface="Times New Roman" pitchFamily="18" charset="0"/>
              </a:rPr>
              <a:t>linear communication model,</a:t>
            </a:r>
            <a:r>
              <a:rPr lang="en-US" sz="3600" dirty="0" smtClean="0">
                <a:solidFill>
                  <a:schemeClr val="bg2">
                    <a:lumMod val="50000"/>
                  </a:schemeClr>
                </a:solidFill>
                <a:latin typeface="Times New Roman" pitchFamily="18" charset="0"/>
                <a:cs typeface="Times New Roman" pitchFamily="18" charset="0"/>
              </a:rPr>
              <a:t> communication is like giving an injection: </a:t>
            </a:r>
            <a:r>
              <a:rPr lang="en-US" sz="3600" b="1" dirty="0" smtClean="0">
                <a:solidFill>
                  <a:schemeClr val="bg2">
                    <a:lumMod val="50000"/>
                  </a:schemeClr>
                </a:solidFill>
                <a:latin typeface="Times New Roman" pitchFamily="18" charset="0"/>
                <a:cs typeface="Times New Roman" pitchFamily="18" charset="0"/>
              </a:rPr>
              <a:t>a sender encodes</a:t>
            </a:r>
            <a:r>
              <a:rPr lang="en-US" sz="3600" dirty="0" smtClean="0">
                <a:solidFill>
                  <a:schemeClr val="bg2">
                    <a:lumMod val="50000"/>
                  </a:schemeClr>
                </a:solidFill>
                <a:latin typeface="Times New Roman" pitchFamily="18" charset="0"/>
                <a:cs typeface="Times New Roman" pitchFamily="18" charset="0"/>
              </a:rPr>
              <a:t> ideas and feelings into some sort of </a:t>
            </a:r>
            <a:r>
              <a:rPr lang="en-US" sz="3600" b="1" dirty="0" smtClean="0">
                <a:solidFill>
                  <a:schemeClr val="bg2">
                    <a:lumMod val="50000"/>
                  </a:schemeClr>
                </a:solidFill>
                <a:latin typeface="Times New Roman" pitchFamily="18" charset="0"/>
                <a:cs typeface="Times New Roman" pitchFamily="18" charset="0"/>
              </a:rPr>
              <a:t>messages</a:t>
            </a:r>
            <a:r>
              <a:rPr lang="en-US" sz="3600" dirty="0" smtClean="0">
                <a:solidFill>
                  <a:schemeClr val="bg2">
                    <a:lumMod val="50000"/>
                  </a:schemeClr>
                </a:solidFill>
                <a:latin typeface="Times New Roman" pitchFamily="18" charset="0"/>
                <a:cs typeface="Times New Roman" pitchFamily="18" charset="0"/>
              </a:rPr>
              <a:t> and then conveys them to </a:t>
            </a:r>
            <a:r>
              <a:rPr lang="en-US" sz="3600" b="1" dirty="0" smtClean="0">
                <a:solidFill>
                  <a:schemeClr val="bg2">
                    <a:lumMod val="50000"/>
                  </a:schemeClr>
                </a:solidFill>
                <a:latin typeface="Times New Roman" pitchFamily="18" charset="0"/>
                <a:cs typeface="Times New Roman" pitchFamily="18" charset="0"/>
              </a:rPr>
              <a:t>a receiver</a:t>
            </a:r>
            <a:r>
              <a:rPr lang="en-US" sz="3600" dirty="0" smtClean="0">
                <a:solidFill>
                  <a:schemeClr val="bg2">
                    <a:lumMod val="50000"/>
                  </a:schemeClr>
                </a:solidFill>
                <a:latin typeface="Times New Roman" pitchFamily="18" charset="0"/>
                <a:cs typeface="Times New Roman" pitchFamily="18" charset="0"/>
              </a:rPr>
              <a:t> who </a:t>
            </a:r>
            <a:r>
              <a:rPr lang="en-US" sz="3600" b="1" dirty="0" smtClean="0">
                <a:solidFill>
                  <a:schemeClr val="bg2">
                    <a:lumMod val="50000"/>
                  </a:schemeClr>
                </a:solidFill>
                <a:latin typeface="Times New Roman" pitchFamily="18" charset="0"/>
                <a:cs typeface="Times New Roman" pitchFamily="18" charset="0"/>
              </a:rPr>
              <a:t>decodes </a:t>
            </a:r>
            <a:r>
              <a:rPr lang="en-US" sz="3600" dirty="0" smtClean="0">
                <a:solidFill>
                  <a:schemeClr val="bg2">
                    <a:lumMod val="50000"/>
                  </a:schemeClr>
                </a:solidFill>
                <a:latin typeface="Times New Roman" pitchFamily="18" charset="0"/>
                <a:cs typeface="Times New Roman" pitchFamily="18" charset="0"/>
              </a:rPr>
              <a:t>them. </a:t>
            </a:r>
            <a:endParaRPr lang="ru-RU" sz="3600" dirty="0">
              <a:solidFill>
                <a:schemeClr val="bg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style>
          <a:lnRef idx="0">
            <a:scrgbClr r="0" g="0" b="0"/>
          </a:lnRef>
          <a:fillRef idx="1002">
            <a:schemeClr val="lt1"/>
          </a:fillRef>
          <a:effectRef idx="0">
            <a:scrgbClr r="0" g="0" b="0"/>
          </a:effectRef>
          <a:fontRef idx="major"/>
        </p:style>
        <p:txBody>
          <a:bodyPr>
            <a:normAutofit lnSpcReduction="10000"/>
          </a:bodyPr>
          <a:lstStyle/>
          <a:p>
            <a:pPr algn="just">
              <a:buNone/>
            </a:pPr>
            <a:r>
              <a:rPr lang="en-US" dirty="0" smtClean="0"/>
              <a:t>	</a:t>
            </a:r>
            <a:r>
              <a:rPr lang="en-US" sz="3200" dirty="0" smtClean="0">
                <a:solidFill>
                  <a:schemeClr val="bg2">
                    <a:lumMod val="50000"/>
                  </a:schemeClr>
                </a:solidFill>
                <a:latin typeface="Times New Roman" pitchFamily="18" charset="0"/>
                <a:cs typeface="Times New Roman" pitchFamily="18" charset="0"/>
              </a:rPr>
              <a:t>A </a:t>
            </a:r>
            <a:r>
              <a:rPr lang="en-US" sz="3200" b="1" dirty="0" smtClean="0">
                <a:solidFill>
                  <a:schemeClr val="bg2">
                    <a:lumMod val="50000"/>
                  </a:schemeClr>
                </a:solidFill>
                <a:latin typeface="Times New Roman" pitchFamily="18" charset="0"/>
                <a:cs typeface="Times New Roman" pitchFamily="18" charset="0"/>
              </a:rPr>
              <a:t>sender</a:t>
            </a:r>
            <a:r>
              <a:rPr lang="en-US" sz="3200" dirty="0" smtClean="0">
                <a:solidFill>
                  <a:schemeClr val="bg2">
                    <a:lumMod val="50000"/>
                  </a:schemeClr>
                </a:solidFill>
                <a:latin typeface="Times New Roman" pitchFamily="18" charset="0"/>
                <a:cs typeface="Times New Roman" pitchFamily="18" charset="0"/>
              </a:rPr>
              <a:t> is a person who starts the communication. A sender is someone who needs and wants to exchange information with others. </a:t>
            </a:r>
          </a:p>
          <a:p>
            <a:pPr algn="just">
              <a:buNone/>
            </a:pPr>
            <a:r>
              <a:rPr lang="en-US" sz="3200" dirty="0" smtClean="0">
                <a:solidFill>
                  <a:schemeClr val="bg2">
                    <a:lumMod val="50000"/>
                  </a:schemeClr>
                </a:solidFill>
                <a:latin typeface="Times New Roman" pitchFamily="18" charset="0"/>
                <a:cs typeface="Times New Roman" pitchFamily="18" charset="0"/>
              </a:rPr>
              <a:t>	A </a:t>
            </a:r>
            <a:r>
              <a:rPr lang="en-US" sz="3200" b="1" dirty="0" smtClean="0">
                <a:solidFill>
                  <a:schemeClr val="bg2">
                    <a:lumMod val="50000"/>
                  </a:schemeClr>
                </a:solidFill>
                <a:latin typeface="Times New Roman" pitchFamily="18" charset="0"/>
                <a:cs typeface="Times New Roman" pitchFamily="18" charset="0"/>
              </a:rPr>
              <a:t>message</a:t>
            </a:r>
            <a:r>
              <a:rPr lang="en-US" sz="3200" dirty="0" smtClean="0">
                <a:solidFill>
                  <a:schemeClr val="bg2">
                    <a:lumMod val="50000"/>
                  </a:schemeClr>
                </a:solidFill>
                <a:latin typeface="Times New Roman" pitchFamily="18" charset="0"/>
                <a:cs typeface="Times New Roman" pitchFamily="18" charset="0"/>
              </a:rPr>
              <a:t> is the verbal and/or nonverbal form of ideas</a:t>
            </a:r>
            <a:r>
              <a:rPr lang="en-US" sz="3200" smtClean="0">
                <a:solidFill>
                  <a:schemeClr val="bg2">
                    <a:lumMod val="50000"/>
                  </a:schemeClr>
                </a:solidFill>
                <a:latin typeface="Times New Roman" pitchFamily="18" charset="0"/>
                <a:cs typeface="Times New Roman" pitchFamily="18" charset="0"/>
              </a:rPr>
              <a:t>, thoughts </a:t>
            </a:r>
            <a:r>
              <a:rPr lang="en-US" sz="3200" dirty="0" smtClean="0">
                <a:solidFill>
                  <a:schemeClr val="bg2">
                    <a:lumMod val="50000"/>
                  </a:schemeClr>
                </a:solidFill>
                <a:latin typeface="Times New Roman" pitchFamily="18" charset="0"/>
                <a:cs typeface="Times New Roman" pitchFamily="18" charset="0"/>
              </a:rPr>
              <a:t>or feelings that one person wishes to communicate to another person or in some place at some time within a specific context. </a:t>
            </a:r>
          </a:p>
          <a:p>
            <a:pPr algn="just">
              <a:buNone/>
            </a:pPr>
            <a:r>
              <a:rPr lang="en-US" dirty="0" smtClean="0"/>
              <a:t>	</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pPr algn="just">
              <a:buNone/>
            </a:pPr>
            <a:r>
              <a:rPr lang="en-US" dirty="0" smtClean="0"/>
              <a:t>	</a:t>
            </a:r>
            <a:r>
              <a:rPr lang="en-US" sz="3200" dirty="0" smtClean="0">
                <a:solidFill>
                  <a:schemeClr val="bg2">
                    <a:lumMod val="50000"/>
                  </a:schemeClr>
                </a:solidFill>
                <a:latin typeface="Times New Roman" pitchFamily="18" charset="0"/>
                <a:cs typeface="Times New Roman" pitchFamily="18" charset="0"/>
              </a:rPr>
              <a:t>Communication </a:t>
            </a:r>
            <a:r>
              <a:rPr lang="en-US" sz="3200" b="1" dirty="0" smtClean="0">
                <a:solidFill>
                  <a:schemeClr val="bg2">
                    <a:lumMod val="50000"/>
                  </a:schemeClr>
                </a:solidFill>
                <a:latin typeface="Times New Roman" pitchFamily="18" charset="0"/>
                <a:cs typeface="Times New Roman" pitchFamily="18" charset="0"/>
              </a:rPr>
              <a:t>channel</a:t>
            </a:r>
            <a:r>
              <a:rPr lang="en-US" sz="3200" dirty="0" smtClean="0">
                <a:solidFill>
                  <a:schemeClr val="bg2">
                    <a:lumMod val="50000"/>
                  </a:schemeClr>
                </a:solidFill>
                <a:latin typeface="Times New Roman" pitchFamily="18" charset="0"/>
                <a:cs typeface="Times New Roman" pitchFamily="18" charset="0"/>
              </a:rPr>
              <a:t> – the method by which a message is conveyed between people. </a:t>
            </a:r>
          </a:p>
          <a:p>
            <a:pPr algn="just">
              <a:buNone/>
            </a:pPr>
            <a:r>
              <a:rPr lang="en-US" sz="3200" dirty="0" smtClean="0">
                <a:solidFill>
                  <a:schemeClr val="bg2">
                    <a:lumMod val="50000"/>
                  </a:schemeClr>
                </a:solidFill>
                <a:latin typeface="Times New Roman" pitchFamily="18" charset="0"/>
                <a:cs typeface="Times New Roman" pitchFamily="18" charset="0"/>
              </a:rPr>
              <a:t>	</a:t>
            </a:r>
            <a:r>
              <a:rPr lang="en-US" sz="3200" b="1" dirty="0" smtClean="0">
                <a:solidFill>
                  <a:schemeClr val="bg2">
                    <a:lumMod val="50000"/>
                  </a:schemeClr>
                </a:solidFill>
                <a:latin typeface="Times New Roman" pitchFamily="18" charset="0"/>
                <a:cs typeface="Times New Roman" pitchFamily="18" charset="0"/>
              </a:rPr>
              <a:t>Encoding</a:t>
            </a:r>
            <a:r>
              <a:rPr lang="en-US" sz="3200" dirty="0" smtClean="0">
                <a:solidFill>
                  <a:schemeClr val="bg2">
                    <a:lumMod val="50000"/>
                  </a:schemeClr>
                </a:solidFill>
                <a:latin typeface="Times New Roman" pitchFamily="18" charset="0"/>
                <a:cs typeface="Times New Roman" pitchFamily="18" charset="0"/>
              </a:rPr>
              <a:t> – the process of taking the sender’s ideas and information and translating them into a set of symbols. Encoding is the action of transforming information into words.</a:t>
            </a:r>
            <a:endParaRPr lang="ru-RU" sz="3200" dirty="0" smtClean="0">
              <a:solidFill>
                <a:schemeClr val="bg2">
                  <a:lumMod val="50000"/>
                </a:schemeClr>
              </a:solidFill>
              <a:latin typeface="Times New Roman" pitchFamily="18" charset="0"/>
              <a:cs typeface="Times New Roman" pitchFamily="18" charset="0"/>
            </a:endParaRPr>
          </a:p>
          <a:p>
            <a:pPr algn="just">
              <a:buNone/>
            </a:pPr>
            <a:endParaRPr lang="ru-RU" sz="3200" dirty="0">
              <a:solidFill>
                <a:schemeClr val="bg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548680"/>
            <a:ext cx="7300664" cy="5907056"/>
          </a:xfrm>
        </p:spPr>
        <p:style>
          <a:lnRef idx="1">
            <a:schemeClr val="accent2"/>
          </a:lnRef>
          <a:fillRef idx="2">
            <a:schemeClr val="accent2"/>
          </a:fillRef>
          <a:effectRef idx="1">
            <a:schemeClr val="accent2"/>
          </a:effectRef>
          <a:fontRef idx="minor">
            <a:schemeClr val="dk1"/>
          </a:fontRef>
        </p:style>
        <p:txBody>
          <a:bodyPr>
            <a:normAutofit/>
          </a:bodyPr>
          <a:lstStyle/>
          <a:p>
            <a:pPr algn="just">
              <a:buNone/>
            </a:pPr>
            <a:r>
              <a:rPr lang="en-US" dirty="0" smtClean="0"/>
              <a:t>	</a:t>
            </a:r>
            <a:r>
              <a:rPr lang="en-US" sz="3200" b="1" dirty="0" smtClean="0">
                <a:solidFill>
                  <a:schemeClr val="bg2">
                    <a:lumMod val="50000"/>
                  </a:schemeClr>
                </a:solidFill>
                <a:latin typeface="Times New Roman" pitchFamily="18" charset="0"/>
                <a:cs typeface="Times New Roman" pitchFamily="18" charset="0"/>
              </a:rPr>
              <a:t>Decoding</a:t>
            </a:r>
            <a:r>
              <a:rPr lang="en-US" sz="3200" dirty="0" smtClean="0">
                <a:solidFill>
                  <a:schemeClr val="bg2">
                    <a:lumMod val="50000"/>
                  </a:schemeClr>
                </a:solidFill>
                <a:latin typeface="Times New Roman" pitchFamily="18" charset="0"/>
                <a:cs typeface="Times New Roman" pitchFamily="18" charset="0"/>
              </a:rPr>
              <a:t> is the process of translation and interpretation of the message by the receiver. </a:t>
            </a:r>
          </a:p>
          <a:p>
            <a:pPr algn="just">
              <a:buNone/>
            </a:pPr>
            <a:r>
              <a:rPr lang="en-US" sz="3200" dirty="0" smtClean="0">
                <a:solidFill>
                  <a:schemeClr val="bg2">
                    <a:lumMod val="50000"/>
                  </a:schemeClr>
                </a:solidFill>
                <a:latin typeface="Times New Roman" pitchFamily="18" charset="0"/>
                <a:cs typeface="Times New Roman" pitchFamily="18" charset="0"/>
              </a:rPr>
              <a:t>	</a:t>
            </a:r>
            <a:r>
              <a:rPr lang="en-US" sz="3200" b="1" dirty="0" smtClean="0">
                <a:solidFill>
                  <a:schemeClr val="bg2">
                    <a:lumMod val="50000"/>
                  </a:schemeClr>
                </a:solidFill>
                <a:latin typeface="Times New Roman" pitchFamily="18" charset="0"/>
                <a:cs typeface="Times New Roman" pitchFamily="18" charset="0"/>
              </a:rPr>
              <a:t>A receiver </a:t>
            </a:r>
            <a:r>
              <a:rPr lang="en-US" sz="3200" dirty="0" smtClean="0">
                <a:solidFill>
                  <a:schemeClr val="bg2">
                    <a:lumMod val="50000"/>
                  </a:schemeClr>
                </a:solidFill>
                <a:latin typeface="Times New Roman" pitchFamily="18" charset="0"/>
                <a:cs typeface="Times New Roman" pitchFamily="18" charset="0"/>
              </a:rPr>
              <a:t>is the person who receives</a:t>
            </a:r>
            <a:r>
              <a:rPr lang="en-US" sz="3200" b="1" dirty="0" smtClean="0">
                <a:solidFill>
                  <a:schemeClr val="bg2">
                    <a:lumMod val="50000"/>
                  </a:schemeClr>
                </a:solidFill>
                <a:latin typeface="Times New Roman" pitchFamily="18" charset="0"/>
                <a:cs typeface="Times New Roman" pitchFamily="18" charset="0"/>
              </a:rPr>
              <a:t> </a:t>
            </a:r>
            <a:r>
              <a:rPr lang="en-US" sz="3200" dirty="0" smtClean="0">
                <a:solidFill>
                  <a:schemeClr val="bg2">
                    <a:lumMod val="50000"/>
                  </a:schemeClr>
                </a:solidFill>
                <a:latin typeface="Times New Roman" pitchFamily="18" charset="0"/>
                <a:cs typeface="Times New Roman" pitchFamily="18" charset="0"/>
              </a:rPr>
              <a:t>and decodes the message. </a:t>
            </a:r>
          </a:p>
          <a:p>
            <a:pPr algn="just">
              <a:buNone/>
            </a:pPr>
            <a:r>
              <a:rPr lang="en-US" sz="3200" dirty="0" smtClean="0">
                <a:solidFill>
                  <a:schemeClr val="bg2">
                    <a:lumMod val="50000"/>
                  </a:schemeClr>
                </a:solidFill>
                <a:latin typeface="Times New Roman" pitchFamily="18" charset="0"/>
                <a:cs typeface="Times New Roman" pitchFamily="18" charset="0"/>
              </a:rPr>
              <a:t>	</a:t>
            </a:r>
            <a:r>
              <a:rPr lang="en-US" sz="3200" b="1" dirty="0" smtClean="0">
                <a:solidFill>
                  <a:schemeClr val="bg2">
                    <a:lumMod val="50000"/>
                  </a:schemeClr>
                </a:solidFill>
                <a:latin typeface="Times New Roman" pitchFamily="18" charset="0"/>
                <a:cs typeface="Times New Roman" pitchFamily="18" charset="0"/>
              </a:rPr>
              <a:t>Feedback</a:t>
            </a:r>
            <a:r>
              <a:rPr lang="en-US" sz="3200" dirty="0" smtClean="0">
                <a:solidFill>
                  <a:schemeClr val="bg2">
                    <a:lumMod val="50000"/>
                  </a:schemeClr>
                </a:solidFill>
                <a:latin typeface="Times New Roman" pitchFamily="18" charset="0"/>
                <a:cs typeface="Times New Roman" pitchFamily="18" charset="0"/>
              </a:rPr>
              <a:t> is information generated by the receiver and made available to the sender, allowing the sender to judge the communication while it is taking place. </a:t>
            </a:r>
            <a:endParaRPr lang="ru-RU" sz="3200" dirty="0">
              <a:solidFill>
                <a:schemeClr val="bg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620688"/>
            <a:ext cx="7300664" cy="5835048"/>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buNone/>
            </a:pPr>
            <a:r>
              <a:rPr lang="en-US" dirty="0" smtClean="0"/>
              <a:t>	</a:t>
            </a:r>
            <a:r>
              <a:rPr lang="en-US" sz="3200" b="1" dirty="0" smtClean="0">
                <a:solidFill>
                  <a:schemeClr val="bg2">
                    <a:lumMod val="50000"/>
                  </a:schemeClr>
                </a:solidFill>
                <a:latin typeface="Times New Roman" pitchFamily="18" charset="0"/>
                <a:cs typeface="Times New Roman" pitchFamily="18" charset="0"/>
              </a:rPr>
              <a:t>Noise </a:t>
            </a:r>
            <a:r>
              <a:rPr lang="en-US" sz="3200" dirty="0" smtClean="0">
                <a:solidFill>
                  <a:schemeClr val="bg2">
                    <a:lumMod val="50000"/>
                  </a:schemeClr>
                </a:solidFill>
                <a:latin typeface="Times New Roman" pitchFamily="18" charset="0"/>
                <a:cs typeface="Times New Roman" pitchFamily="18" charset="0"/>
              </a:rPr>
              <a:t>– a term used by social scientists to describe any forces that interfere with effective communication. </a:t>
            </a:r>
          </a:p>
          <a:p>
            <a:pPr algn="just">
              <a:buNone/>
            </a:pPr>
            <a:r>
              <a:rPr lang="en-US" sz="3200" dirty="0" smtClean="0">
                <a:solidFill>
                  <a:schemeClr val="bg2">
                    <a:lumMod val="50000"/>
                  </a:schemeClr>
                </a:solidFill>
                <a:latin typeface="Times New Roman" pitchFamily="18" charset="0"/>
                <a:cs typeface="Times New Roman" pitchFamily="18" charset="0"/>
              </a:rPr>
              <a:t>	</a:t>
            </a:r>
            <a:r>
              <a:rPr lang="en-US" sz="3200" b="1" dirty="0" smtClean="0">
                <a:solidFill>
                  <a:schemeClr val="bg2">
                    <a:lumMod val="50000"/>
                  </a:schemeClr>
                </a:solidFill>
                <a:latin typeface="Times New Roman" pitchFamily="18" charset="0"/>
                <a:cs typeface="Times New Roman" pitchFamily="18" charset="0"/>
              </a:rPr>
              <a:t>Personal filter areas</a:t>
            </a:r>
            <a:r>
              <a:rPr lang="en-US" sz="3200" dirty="0" smtClean="0">
                <a:solidFill>
                  <a:schemeClr val="bg2">
                    <a:lumMod val="50000"/>
                  </a:schemeClr>
                </a:solidFill>
                <a:latin typeface="Times New Roman" pitchFamily="18" charset="0"/>
                <a:cs typeface="Times New Roman" pitchFamily="18" charset="0"/>
              </a:rPr>
              <a:t>. One of the keys of effective communication is the commonness of the encoding and decoding processes. If the senders and receivers use very different encoding and decoding processes, then poor communication will result. In short, good communication depends upon the sender and receiver speaking the same language. </a:t>
            </a:r>
            <a:endParaRPr lang="ru-RU" sz="3200" dirty="0">
              <a:solidFill>
                <a:schemeClr val="bg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4000" dirty="0" smtClean="0">
                <a:solidFill>
                  <a:schemeClr val="bg2">
                    <a:lumMod val="50000"/>
                  </a:schemeClr>
                </a:solidFill>
                <a:latin typeface="Times New Roman" pitchFamily="18" charset="0"/>
                <a:cs typeface="Times New Roman" pitchFamily="18" charset="0"/>
              </a:rPr>
              <a:t>Transactional model</a:t>
            </a:r>
            <a:endParaRPr lang="ru-RU" sz="4000" dirty="0">
              <a:solidFill>
                <a:schemeClr val="bg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lgn="just">
              <a:buNone/>
            </a:pPr>
            <a:r>
              <a:rPr lang="en-US" dirty="0" smtClean="0"/>
              <a:t>	</a:t>
            </a:r>
            <a:r>
              <a:rPr lang="en-US" sz="3200" dirty="0" smtClean="0">
                <a:solidFill>
                  <a:schemeClr val="bg2">
                    <a:lumMod val="50000"/>
                  </a:schemeClr>
                </a:solidFill>
                <a:latin typeface="Times New Roman" pitchFamily="18" charset="0"/>
                <a:cs typeface="Times New Roman" pitchFamily="18" charset="0"/>
              </a:rPr>
              <a:t>The transactional model reflects the fact that we usually send and receive messages simultaneously. The role of sender and receiver that seemed separate in the linear model are now superimposed and redefined as those of “communicators”. This new term reflects the fact that at a given moment we are capable of receiving, decoding, and responding to another person’s behavior, while at the same time that other person is receiving and responding to ours.</a:t>
            </a:r>
            <a:endParaRPr lang="ru-RU" sz="3200" dirty="0" smtClean="0">
              <a:solidFill>
                <a:schemeClr val="bg2">
                  <a:lumMod val="50000"/>
                </a:schemeClr>
              </a:solidFill>
              <a:latin typeface="Times New Roman" pitchFamily="18" charset="0"/>
              <a:cs typeface="Times New Roman"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4000" dirty="0" smtClean="0">
                <a:solidFill>
                  <a:schemeClr val="bg2">
                    <a:lumMod val="50000"/>
                  </a:schemeClr>
                </a:solidFill>
                <a:latin typeface="Times New Roman" pitchFamily="18" charset="0"/>
                <a:cs typeface="Times New Roman" pitchFamily="18" charset="0"/>
              </a:rPr>
              <a:t>conclusion</a:t>
            </a:r>
            <a:endParaRPr lang="ru-RU" sz="4000" dirty="0">
              <a:solidFill>
                <a:schemeClr val="bg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p:style>
          <a:lnRef idx="0">
            <a:scrgbClr r="0" g="0" b="0"/>
          </a:lnRef>
          <a:fillRef idx="1002">
            <a:schemeClr val="lt1"/>
          </a:fillRef>
          <a:effectRef idx="0">
            <a:scrgbClr r="0" g="0" b="0"/>
          </a:effectRef>
          <a:fontRef idx="major"/>
        </p:style>
        <p:txBody>
          <a:bodyPr>
            <a:normAutofit fontScale="92500" lnSpcReduction="20000"/>
          </a:bodyPr>
          <a:lstStyle/>
          <a:p>
            <a:pPr algn="just">
              <a:buNone/>
            </a:pPr>
            <a:r>
              <a:rPr lang="en-US" dirty="0" smtClean="0"/>
              <a:t>	</a:t>
            </a:r>
            <a:r>
              <a:rPr lang="en-US" sz="3200" dirty="0" smtClean="0">
                <a:solidFill>
                  <a:schemeClr val="bg2">
                    <a:lumMod val="50000"/>
                  </a:schemeClr>
                </a:solidFill>
                <a:latin typeface="Times New Roman" pitchFamily="18" charset="0"/>
                <a:cs typeface="Times New Roman" pitchFamily="18" charset="0"/>
              </a:rPr>
              <a:t>A linear and a transactional communication models were developed, demonstrating the superiority of the transactional model in representing the process-oriented nature of human interaction. The transactional nature of relationships is worth reemphasizing: We don’t communicate </a:t>
            </a:r>
            <a:r>
              <a:rPr lang="en-US" sz="3200" i="1" dirty="0" smtClean="0">
                <a:solidFill>
                  <a:schemeClr val="bg2">
                    <a:lumMod val="50000"/>
                  </a:schemeClr>
                </a:solidFill>
                <a:latin typeface="Times New Roman" pitchFamily="18" charset="0"/>
                <a:cs typeface="Times New Roman" pitchFamily="18" charset="0"/>
              </a:rPr>
              <a:t>to</a:t>
            </a:r>
            <a:r>
              <a:rPr lang="en-US" sz="3200" dirty="0" smtClean="0">
                <a:solidFill>
                  <a:schemeClr val="bg2">
                    <a:lumMod val="50000"/>
                  </a:schemeClr>
                </a:solidFill>
                <a:latin typeface="Times New Roman" pitchFamily="18" charset="0"/>
                <a:cs typeface="Times New Roman" pitchFamily="18" charset="0"/>
              </a:rPr>
              <a:t> others, we communicate </a:t>
            </a:r>
            <a:r>
              <a:rPr lang="en-US" sz="3200" i="1" dirty="0" smtClean="0">
                <a:solidFill>
                  <a:schemeClr val="bg2">
                    <a:lumMod val="50000"/>
                  </a:schemeClr>
                </a:solidFill>
                <a:latin typeface="Times New Roman" pitchFamily="18" charset="0"/>
                <a:cs typeface="Times New Roman" pitchFamily="18" charset="0"/>
              </a:rPr>
              <a:t>with</a:t>
            </a:r>
            <a:r>
              <a:rPr lang="en-US" sz="3200" dirty="0" smtClean="0">
                <a:solidFill>
                  <a:schemeClr val="bg2">
                    <a:lumMod val="50000"/>
                  </a:schemeClr>
                </a:solidFill>
                <a:latin typeface="Times New Roman" pitchFamily="18" charset="0"/>
                <a:cs typeface="Times New Roman" pitchFamily="18" charset="0"/>
              </a:rPr>
              <a:t> them. And now you can see that a transactional model of communication should be more a motion picture film than a gallery of still photographs.</a:t>
            </a:r>
            <a:endParaRPr lang="ru-RU" sz="3200" dirty="0" smtClean="0">
              <a:solidFill>
                <a:schemeClr val="bg2">
                  <a:lumMod val="50000"/>
                </a:schemeClr>
              </a:solidFill>
              <a:latin typeface="Times New Roman" pitchFamily="18" charset="0"/>
              <a:cs typeface="Times New Roman" pitchFamily="18" charset="0"/>
            </a:endParaRPr>
          </a:p>
          <a:p>
            <a:pPr>
              <a:buNone/>
            </a:pP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47</TotalTime>
  <Words>78</Words>
  <Application>Microsoft Office PowerPoint</Application>
  <PresentationFormat>Экран (4:3)</PresentationFormat>
  <Paragraphs>25</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Изящная</vt:lpstr>
      <vt:lpstr>Types, models and barriers to intercultural business communication. </vt:lpstr>
      <vt:lpstr>Common elements</vt:lpstr>
      <vt:lpstr>Linear model</vt:lpstr>
      <vt:lpstr>Слайд 4</vt:lpstr>
      <vt:lpstr>Слайд 5</vt:lpstr>
      <vt:lpstr>Слайд 6</vt:lpstr>
      <vt:lpstr>Слайд 7</vt:lpstr>
      <vt:lpstr>Transactional model</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COMMUNICATION</dc:title>
  <cp:lastModifiedBy>Пердун</cp:lastModifiedBy>
  <cp:revision>9</cp:revision>
  <dcterms:modified xsi:type="dcterms:W3CDTF">2021-01-24T17:03:56Z</dcterms:modified>
</cp:coreProperties>
</file>