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6AB500-E5C5-4A79-9D89-8EF9DAE11358}" v="1031" dt="2021-02-14T16:37:32.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660"/>
  </p:normalViewPr>
  <p:slideViewPr>
    <p:cSldViewPr snapToGrid="0">
      <p:cViewPr>
        <p:scale>
          <a:sx n="102" d="100"/>
          <a:sy n="102" d="100"/>
        </p:scale>
        <p:origin x="-106"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xmlns=""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35DE4AEC-B6E4-439C-B716-EBE3D4D1DC76}"/>
              </a:ext>
            </a:extLst>
          </p:cNvPr>
          <p:cNvSpPr>
            <a:spLocks noGrp="1"/>
          </p:cNvSpPr>
          <p:nvPr>
            <p:ph type="dt" sz="half" idx="10"/>
          </p:nvPr>
        </p:nvSpPr>
        <p:spPr/>
        <p:txBody>
          <a:bodyPr/>
          <a:lstStyle/>
          <a:p>
            <a:fld id="{97BFF81C-1FCB-4DBA-8044-F1A0FCFD45A6}" type="datetime1">
              <a:rPr lang="en-US" smtClean="0"/>
              <a:t>2/23/2021</a:t>
            </a:fld>
            <a:endParaRPr lang="en-US" dirty="0"/>
          </a:p>
        </p:txBody>
      </p:sp>
      <p:sp>
        <p:nvSpPr>
          <p:cNvPr id="5" name="Footer Placeholder 4">
            <a:extLst>
              <a:ext uri="{FF2B5EF4-FFF2-40B4-BE49-F238E27FC236}">
                <a16:creationId xmlns:a16="http://schemas.microsoft.com/office/drawing/2014/main" xmlns=""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xmlns=""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5928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xmlns=""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FA2CA47F-83AD-4BE3-AC2F-6C17883F78C7}"/>
              </a:ext>
            </a:extLst>
          </p:cNvPr>
          <p:cNvSpPr>
            <a:spLocks noGrp="1"/>
          </p:cNvSpPr>
          <p:nvPr>
            <p:ph type="dt" sz="half" idx="10"/>
          </p:nvPr>
        </p:nvSpPr>
        <p:spPr/>
        <p:txBody>
          <a:bodyPr/>
          <a:lstStyle/>
          <a:p>
            <a:fld id="{FB9092B3-2D87-4CDF-B84B-C46E5F5D31F7}" type="datetime1">
              <a:rPr lang="en-US" smtClean="0"/>
              <a:t>2/23/2021</a:t>
            </a:fld>
            <a:endParaRPr lang="en-US" dirty="0"/>
          </a:p>
        </p:txBody>
      </p:sp>
      <p:sp>
        <p:nvSpPr>
          <p:cNvPr id="5" name="Footer Placeholder 4">
            <a:extLst>
              <a:ext uri="{FF2B5EF4-FFF2-40B4-BE49-F238E27FC236}">
                <a16:creationId xmlns:a16="http://schemas.microsoft.com/office/drawing/2014/main" xmlns=""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xmlns=""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0309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xmlns=""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F7CE2202-679F-48B0-B2DD-F6F54711224B}"/>
              </a:ext>
            </a:extLst>
          </p:cNvPr>
          <p:cNvSpPr>
            <a:spLocks noGrp="1"/>
          </p:cNvSpPr>
          <p:nvPr>
            <p:ph type="dt" sz="half" idx="10"/>
          </p:nvPr>
        </p:nvSpPr>
        <p:spPr/>
        <p:txBody>
          <a:bodyPr/>
          <a:lstStyle/>
          <a:p>
            <a:fld id="{3D769E57-47B1-47B0-B526-3153E4B1E729}" type="datetime1">
              <a:rPr lang="en-US" smtClean="0"/>
              <a:t>2/23/2021</a:t>
            </a:fld>
            <a:endParaRPr lang="en-US" dirty="0"/>
          </a:p>
        </p:txBody>
      </p:sp>
      <p:sp>
        <p:nvSpPr>
          <p:cNvPr id="5" name="Footer Placeholder 4">
            <a:extLst>
              <a:ext uri="{FF2B5EF4-FFF2-40B4-BE49-F238E27FC236}">
                <a16:creationId xmlns:a16="http://schemas.microsoft.com/office/drawing/2014/main" xmlns=""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xmlns=""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9801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xmlns=""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21995D22-0146-4DE2-9E78-4C00333D499A}"/>
              </a:ext>
            </a:extLst>
          </p:cNvPr>
          <p:cNvSpPr>
            <a:spLocks noGrp="1"/>
          </p:cNvSpPr>
          <p:nvPr>
            <p:ph type="dt" sz="half" idx="10"/>
          </p:nvPr>
        </p:nvSpPr>
        <p:spPr/>
        <p:txBody>
          <a:bodyPr/>
          <a:lstStyle/>
          <a:p>
            <a:fld id="{5A87773D-8987-489A-A650-3D6F7D5C7C38}" type="datetime1">
              <a:rPr lang="en-US" smtClean="0"/>
              <a:t>2/23/2021</a:t>
            </a:fld>
            <a:endParaRPr lang="en-US" dirty="0"/>
          </a:p>
        </p:txBody>
      </p:sp>
      <p:sp>
        <p:nvSpPr>
          <p:cNvPr id="5" name="Footer Placeholder 4">
            <a:extLst>
              <a:ext uri="{FF2B5EF4-FFF2-40B4-BE49-F238E27FC236}">
                <a16:creationId xmlns:a16="http://schemas.microsoft.com/office/drawing/2014/main" xmlns=""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xmlns=""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3054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xmlns=""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751AB8F6-0796-47E9-B1D4-760B7CCFC75D}"/>
              </a:ext>
            </a:extLst>
          </p:cNvPr>
          <p:cNvSpPr>
            <a:spLocks noGrp="1"/>
          </p:cNvSpPr>
          <p:nvPr>
            <p:ph type="dt" sz="half" idx="10"/>
          </p:nvPr>
        </p:nvSpPr>
        <p:spPr/>
        <p:txBody>
          <a:bodyPr/>
          <a:lstStyle/>
          <a:p>
            <a:fld id="{97E150C1-1D78-4D80-810D-E9E86F6E88AB}" type="datetime1">
              <a:rPr lang="en-US" smtClean="0"/>
              <a:t>2/23/2021</a:t>
            </a:fld>
            <a:endParaRPr lang="en-US" dirty="0"/>
          </a:p>
        </p:txBody>
      </p:sp>
      <p:sp>
        <p:nvSpPr>
          <p:cNvPr id="5" name="Footer Placeholder 4">
            <a:extLst>
              <a:ext uri="{FF2B5EF4-FFF2-40B4-BE49-F238E27FC236}">
                <a16:creationId xmlns:a16="http://schemas.microsoft.com/office/drawing/2014/main" xmlns=""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xmlns=""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7848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xmlns=""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xmlns="" id="{93087465-759F-4895-8FC6-DD464FB918CA}"/>
              </a:ext>
            </a:extLst>
          </p:cNvPr>
          <p:cNvSpPr>
            <a:spLocks noGrp="1"/>
          </p:cNvSpPr>
          <p:nvPr>
            <p:ph type="dt" sz="half" idx="10"/>
          </p:nvPr>
        </p:nvSpPr>
        <p:spPr/>
        <p:txBody>
          <a:bodyPr/>
          <a:lstStyle/>
          <a:p>
            <a:fld id="{29E9CBD8-1588-4B6B-B74D-87480DDE94C0}" type="datetime1">
              <a:rPr lang="en-US" smtClean="0"/>
              <a:t>2/23/2021</a:t>
            </a:fld>
            <a:endParaRPr lang="en-US" dirty="0"/>
          </a:p>
        </p:txBody>
      </p:sp>
      <p:sp>
        <p:nvSpPr>
          <p:cNvPr id="6" name="Footer Placeholder 5">
            <a:extLst>
              <a:ext uri="{FF2B5EF4-FFF2-40B4-BE49-F238E27FC236}">
                <a16:creationId xmlns:a16="http://schemas.microsoft.com/office/drawing/2014/main" xmlns=""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xmlns=""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1149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xmlns=""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xmlns=""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xmlns="" id="{A433C091-3B62-4087-9A97-63BBE28CFF17}"/>
              </a:ext>
            </a:extLst>
          </p:cNvPr>
          <p:cNvSpPr>
            <a:spLocks noGrp="1"/>
          </p:cNvSpPr>
          <p:nvPr>
            <p:ph type="dt" sz="half" idx="10"/>
          </p:nvPr>
        </p:nvSpPr>
        <p:spPr/>
        <p:txBody>
          <a:bodyPr/>
          <a:lstStyle/>
          <a:p>
            <a:fld id="{AD794440-721C-4D75-BD4F-4CFB3D51CDCA}" type="datetime1">
              <a:rPr lang="en-US" smtClean="0"/>
              <a:t>2/23/2021</a:t>
            </a:fld>
            <a:endParaRPr lang="en-US" dirty="0"/>
          </a:p>
        </p:txBody>
      </p:sp>
      <p:sp>
        <p:nvSpPr>
          <p:cNvPr id="8" name="Footer Placeholder 7">
            <a:extLst>
              <a:ext uri="{FF2B5EF4-FFF2-40B4-BE49-F238E27FC236}">
                <a16:creationId xmlns:a16="http://schemas.microsoft.com/office/drawing/2014/main" xmlns=""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xmlns=""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xmlns=""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4747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xmlns=""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xmlns=""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xmlns="" id="{410A2C46-C908-4010-AAE2-9FA41B145C4D}"/>
              </a:ext>
            </a:extLst>
          </p:cNvPr>
          <p:cNvSpPr>
            <a:spLocks noGrp="1"/>
          </p:cNvSpPr>
          <p:nvPr>
            <p:ph type="dt" sz="half" idx="10"/>
          </p:nvPr>
        </p:nvSpPr>
        <p:spPr/>
        <p:txBody>
          <a:bodyPr/>
          <a:lstStyle/>
          <a:p>
            <a:fld id="{B2701A64-483B-4532-94FB-D8F90CB6DEE0}" type="datetime1">
              <a:rPr lang="en-US" smtClean="0"/>
              <a:t>2/23/2021</a:t>
            </a:fld>
            <a:endParaRPr lang="en-US" dirty="0"/>
          </a:p>
        </p:txBody>
      </p:sp>
      <p:sp>
        <p:nvSpPr>
          <p:cNvPr id="4" name="Footer Placeholder 3">
            <a:extLst>
              <a:ext uri="{FF2B5EF4-FFF2-40B4-BE49-F238E27FC236}">
                <a16:creationId xmlns:a16="http://schemas.microsoft.com/office/drawing/2014/main" xmlns=""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xmlns=""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xmlns=""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9578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xmlns=""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xmlns=""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xmlns="" id="{0708C302-4224-4668-8CAC-3267172A0C93}"/>
              </a:ext>
            </a:extLst>
          </p:cNvPr>
          <p:cNvSpPr>
            <a:spLocks noGrp="1"/>
          </p:cNvSpPr>
          <p:nvPr>
            <p:ph type="dt" sz="half" idx="10"/>
          </p:nvPr>
        </p:nvSpPr>
        <p:spPr/>
        <p:txBody>
          <a:bodyPr/>
          <a:lstStyle/>
          <a:p>
            <a:fld id="{6F18FB39-20FB-4E2E-B861-45B709B9C3C5}" type="datetime1">
              <a:rPr lang="en-US" smtClean="0"/>
              <a:t>2/23/2021</a:t>
            </a:fld>
            <a:endParaRPr lang="en-US" dirty="0"/>
          </a:p>
        </p:txBody>
      </p:sp>
      <p:sp>
        <p:nvSpPr>
          <p:cNvPr id="3" name="Footer Placeholder 2">
            <a:extLst>
              <a:ext uri="{FF2B5EF4-FFF2-40B4-BE49-F238E27FC236}">
                <a16:creationId xmlns:a16="http://schemas.microsoft.com/office/drawing/2014/main" xmlns=""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xmlns=""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xmlns=""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7805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xmlns=""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xmlns="" id="{269840A2-CF60-4C47-B955-E65BC451FE73}"/>
              </a:ext>
            </a:extLst>
          </p:cNvPr>
          <p:cNvSpPr>
            <a:spLocks noGrp="1"/>
          </p:cNvSpPr>
          <p:nvPr>
            <p:ph type="dt" sz="half" idx="10"/>
          </p:nvPr>
        </p:nvSpPr>
        <p:spPr/>
        <p:txBody>
          <a:bodyPr/>
          <a:lstStyle/>
          <a:p>
            <a:fld id="{AC48AC19-8BD6-476C-9770-8884373BCF00}" type="datetime1">
              <a:rPr lang="en-US" smtClean="0"/>
              <a:t>2/23/2021</a:t>
            </a:fld>
            <a:endParaRPr lang="en-US"/>
          </a:p>
        </p:txBody>
      </p:sp>
      <p:sp>
        <p:nvSpPr>
          <p:cNvPr id="6" name="Footer Placeholder 5">
            <a:extLst>
              <a:ext uri="{FF2B5EF4-FFF2-40B4-BE49-F238E27FC236}">
                <a16:creationId xmlns:a16="http://schemas.microsoft.com/office/drawing/2014/main" xmlns=""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xmlns=""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0844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xmlns=""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xmlns="" id="{D68C8714-2467-4715-934E-6787C84F7929}"/>
              </a:ext>
            </a:extLst>
          </p:cNvPr>
          <p:cNvSpPr>
            <a:spLocks noGrp="1"/>
          </p:cNvSpPr>
          <p:nvPr>
            <p:ph type="dt" sz="half" idx="10"/>
          </p:nvPr>
        </p:nvSpPr>
        <p:spPr/>
        <p:txBody>
          <a:bodyPr/>
          <a:lstStyle/>
          <a:p>
            <a:fld id="{F3F68C53-8AD1-4F09-9486-FB3406B99CFA}" type="datetime1">
              <a:rPr lang="en-US" smtClean="0"/>
              <a:t>2/23/2021</a:t>
            </a:fld>
            <a:endParaRPr lang="en-US" dirty="0"/>
          </a:p>
        </p:txBody>
      </p:sp>
      <p:sp>
        <p:nvSpPr>
          <p:cNvPr id="6" name="Footer Placeholder 5">
            <a:extLst>
              <a:ext uri="{FF2B5EF4-FFF2-40B4-BE49-F238E27FC236}">
                <a16:creationId xmlns:a16="http://schemas.microsoft.com/office/drawing/2014/main" xmlns=""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xmlns=""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1309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2/23/2021</a:t>
            </a:fld>
            <a:endParaRPr lang="en-US" dirty="0"/>
          </a:p>
        </p:txBody>
      </p:sp>
      <p:sp>
        <p:nvSpPr>
          <p:cNvPr id="5" name="Footer Placeholder 4">
            <a:extLst>
              <a:ext uri="{FF2B5EF4-FFF2-40B4-BE49-F238E27FC236}">
                <a16:creationId xmlns:a16="http://schemas.microsoft.com/office/drawing/2014/main" xmlns=""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xmlns=""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78261924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1" r:id="rId6"/>
    <p:sldLayoutId id="2147483757" r:id="rId7"/>
    <p:sldLayoutId id="2147483758" r:id="rId8"/>
    <p:sldLayoutId id="2147483759" r:id="rId9"/>
    <p:sldLayoutId id="2147483760" r:id="rId10"/>
    <p:sldLayoutId id="214748376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rada.gov.u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CAEBFCD5-5356-4326-8D39-8235A46CD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6814848-248A-47DD-88E0-95099D951E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301" y="1178924"/>
            <a:ext cx="5089552" cy="448337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718BDA89-0D2C-4C4E-99F6-D7A220FE4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3787" y="1130846"/>
            <a:ext cx="5039475" cy="443926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xmlns="" id="{6B67BE95-96EF-433C-9F29-B0732AA6B6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3040" y="1424181"/>
            <a:ext cx="1355538" cy="503582"/>
            <a:chOff x="2267504" y="2540250"/>
            <a:chExt cx="1990951" cy="739640"/>
          </a:xfrm>
          <a:solidFill>
            <a:schemeClr val="tx1"/>
          </a:solidFill>
        </p:grpSpPr>
        <p:sp>
          <p:nvSpPr>
            <p:cNvPr id="17" name="Freeform: Shape 16">
              <a:extLst>
                <a:ext uri="{FF2B5EF4-FFF2-40B4-BE49-F238E27FC236}">
                  <a16:creationId xmlns:a16="http://schemas.microsoft.com/office/drawing/2014/main" xmlns="" id="{AD324976-1596-4B76-A61C-5626816B24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C44DEF24-FB22-48A2-8257-B97AD7E1AA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xmlns="" id="{D6E8B984-55B9-4A62-A043-997D00F0AE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532680" y="5188771"/>
            <a:ext cx="1076787" cy="1076789"/>
            <a:chOff x="5829300" y="3162300"/>
            <a:chExt cx="532256" cy="532257"/>
          </a:xfrm>
          <a:solidFill>
            <a:schemeClr val="tx1"/>
          </a:solidFill>
        </p:grpSpPr>
        <p:sp>
          <p:nvSpPr>
            <p:cNvPr id="21" name="Freeform: Shape 20">
              <a:extLst>
                <a:ext uri="{FF2B5EF4-FFF2-40B4-BE49-F238E27FC236}">
                  <a16:creationId xmlns:a16="http://schemas.microsoft.com/office/drawing/2014/main" xmlns="" id="{D4FAF4A8-82EB-4F6F-B601-43EBF0BD12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26F2473F-E069-4558-9B41-E285BBE030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FC9A4A76-2C9F-486C-9663-6A30A022DE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88431DC7-D4CB-479A-AFA4-5B0C597A2E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30755DA1-6F28-4612-A4A7-B915468C6D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4616ED79-5475-49E6-A5FE-8D9DB12FB0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21DCEB47-7140-4682-8DBF-7667BE28F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EA931BD3-5A56-42F2-B6B5-647B28D1CF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820E4C8E-4190-498D-9556-6DA668A81F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54B2F30F-0B57-4D60-A087-CD6A471F68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FC5E8C73-ED41-4214-AEE6-3C5F49384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B1F94534-FE3E-476C-870B-E714E4A668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8DE6C1B0-4D58-4937-B2B7-B1207CA18F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Заголовок 1">
            <a:extLst>
              <a:ext uri="{FF2B5EF4-FFF2-40B4-BE49-F238E27FC236}">
                <a16:creationId xmlns:a16="http://schemas.microsoft.com/office/drawing/2014/main" xmlns="" id="{0A6BBDEF-79F2-4B59-9830-2708A21887A1}"/>
              </a:ext>
            </a:extLst>
          </p:cNvPr>
          <p:cNvSpPr>
            <a:spLocks noGrp="1"/>
          </p:cNvSpPr>
          <p:nvPr>
            <p:ph type="title"/>
          </p:nvPr>
        </p:nvSpPr>
        <p:spPr>
          <a:xfrm>
            <a:off x="6481763" y="-1489693"/>
            <a:ext cx="4974771" cy="4042196"/>
          </a:xfrm>
        </p:spPr>
        <p:txBody>
          <a:bodyPr>
            <a:normAutofit/>
          </a:bodyPr>
          <a:lstStyle/>
          <a:p>
            <a:pPr algn="ctr"/>
            <a:r>
              <a:rPr lang="ru-RU" sz="2800" b="1" err="1">
                <a:ea typeface="Source Sans Pro"/>
              </a:rPr>
              <a:t>Сонячна</a:t>
            </a:r>
            <a:r>
              <a:rPr lang="ru-RU" sz="2800" b="1" dirty="0">
                <a:ea typeface="Source Sans Pro"/>
              </a:rPr>
              <a:t> </a:t>
            </a:r>
            <a:r>
              <a:rPr lang="ru-RU" sz="2800" b="1" err="1">
                <a:ea typeface="Source Sans Pro"/>
              </a:rPr>
              <a:t>енергетика</a:t>
            </a:r>
            <a:endParaRPr lang="ru-RU" sz="2800" b="1" err="1"/>
          </a:p>
        </p:txBody>
      </p:sp>
      <p:sp>
        <p:nvSpPr>
          <p:cNvPr id="35" name="Graphic 212">
            <a:extLst>
              <a:ext uri="{FF2B5EF4-FFF2-40B4-BE49-F238E27FC236}">
                <a16:creationId xmlns:a16="http://schemas.microsoft.com/office/drawing/2014/main" xmlns="" id="{7CE98B01-ED41-482F-AFA1-19C7FA7C04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7" name="Graphic 212">
            <a:extLst>
              <a:ext uri="{FF2B5EF4-FFF2-40B4-BE49-F238E27FC236}">
                <a16:creationId xmlns:a16="http://schemas.microsoft.com/office/drawing/2014/main" xmlns="" id="{B9CABDD0-8DF6-4974-A224-9A2A81778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 name="Объект 2">
            <a:extLst>
              <a:ext uri="{FF2B5EF4-FFF2-40B4-BE49-F238E27FC236}">
                <a16:creationId xmlns:a16="http://schemas.microsoft.com/office/drawing/2014/main" xmlns="" id="{5A419E7D-6FB0-4BC1-8DBB-5CA0837A6958}"/>
              </a:ext>
            </a:extLst>
          </p:cNvPr>
          <p:cNvSpPr>
            <a:spLocks noGrp="1"/>
          </p:cNvSpPr>
          <p:nvPr>
            <p:ph idx="1"/>
          </p:nvPr>
        </p:nvSpPr>
        <p:spPr>
          <a:xfrm>
            <a:off x="6477270" y="1130846"/>
            <a:ext cx="4974771" cy="4351338"/>
          </a:xfrm>
        </p:spPr>
        <p:txBody>
          <a:bodyPr vert="horz" lIns="91440" tIns="45720" rIns="91440" bIns="45720" rtlCol="0" anchor="t">
            <a:noAutofit/>
          </a:bodyPr>
          <a:lstStyle/>
          <a:p>
            <a:r>
              <a:rPr lang="ru-RU" sz="1800" dirty="0" err="1">
                <a:ea typeface="+mn-lt"/>
                <a:cs typeface="+mn-lt"/>
              </a:rPr>
              <a:t>Сонячна</a:t>
            </a:r>
            <a:r>
              <a:rPr lang="ru-RU" sz="1800" dirty="0">
                <a:ea typeface="+mn-lt"/>
                <a:cs typeface="+mn-lt"/>
              </a:rPr>
              <a:t> </a:t>
            </a:r>
            <a:r>
              <a:rPr lang="ru-RU" sz="1800" dirty="0" err="1">
                <a:ea typeface="+mn-lt"/>
                <a:cs typeface="+mn-lt"/>
              </a:rPr>
              <a:t>енергетика</a:t>
            </a:r>
            <a:r>
              <a:rPr lang="ru-RU" sz="1800" dirty="0">
                <a:ea typeface="+mn-lt"/>
                <a:cs typeface="+mn-lt"/>
              </a:rPr>
              <a:t> - одна з </a:t>
            </a:r>
            <a:r>
              <a:rPr lang="ru-RU" sz="1800" dirty="0" err="1">
                <a:ea typeface="+mn-lt"/>
                <a:cs typeface="+mn-lt"/>
              </a:rPr>
              <a:t>галузей</a:t>
            </a:r>
            <a:r>
              <a:rPr lang="ru-RU" sz="1800" dirty="0">
                <a:ea typeface="+mn-lt"/>
                <a:cs typeface="+mn-lt"/>
              </a:rPr>
              <a:t> </a:t>
            </a:r>
            <a:r>
              <a:rPr lang="ru-RU" sz="1800" dirty="0" err="1">
                <a:ea typeface="+mn-lt"/>
                <a:cs typeface="+mn-lt"/>
              </a:rPr>
              <a:t>альтернативної</a:t>
            </a:r>
            <a:r>
              <a:rPr lang="ru-RU" sz="1800" dirty="0">
                <a:ea typeface="+mn-lt"/>
                <a:cs typeface="+mn-lt"/>
              </a:rPr>
              <a:t> </a:t>
            </a:r>
            <a:r>
              <a:rPr lang="ru-RU" sz="1800" dirty="0" err="1">
                <a:ea typeface="+mn-lt"/>
                <a:cs typeface="+mn-lt"/>
              </a:rPr>
              <a:t>енергії</a:t>
            </a:r>
            <a:r>
              <a:rPr lang="ru-RU" sz="1800" dirty="0">
                <a:ea typeface="+mn-lt"/>
                <a:cs typeface="+mn-lt"/>
              </a:rPr>
              <a:t>, </a:t>
            </a:r>
            <a:r>
              <a:rPr lang="ru-RU" sz="1800" dirty="0" err="1">
                <a:ea typeface="+mn-lt"/>
                <a:cs typeface="+mn-lt"/>
              </a:rPr>
              <a:t>що</a:t>
            </a:r>
            <a:r>
              <a:rPr lang="ru-RU" sz="1800" dirty="0">
                <a:ea typeface="+mn-lt"/>
                <a:cs typeface="+mn-lt"/>
              </a:rPr>
              <a:t> </a:t>
            </a:r>
            <a:r>
              <a:rPr lang="ru-RU" sz="1800" dirty="0" err="1">
                <a:ea typeface="+mn-lt"/>
                <a:cs typeface="+mn-lt"/>
              </a:rPr>
              <a:t>розвиваються</a:t>
            </a:r>
            <a:r>
              <a:rPr lang="ru-RU" sz="1800" dirty="0">
                <a:ea typeface="+mn-lt"/>
                <a:cs typeface="+mn-lt"/>
              </a:rPr>
              <a:t> </a:t>
            </a:r>
            <a:r>
              <a:rPr lang="ru-RU" sz="1800" dirty="0" err="1">
                <a:ea typeface="+mn-lt"/>
                <a:cs typeface="+mn-lt"/>
              </a:rPr>
              <a:t>найбільш</a:t>
            </a:r>
            <a:r>
              <a:rPr lang="ru-RU" sz="1800" dirty="0">
                <a:ea typeface="+mn-lt"/>
                <a:cs typeface="+mn-lt"/>
              </a:rPr>
              <a:t> </a:t>
            </a:r>
            <a:r>
              <a:rPr lang="ru-RU" sz="1800" dirty="0" err="1">
                <a:ea typeface="+mn-lt"/>
                <a:cs typeface="+mn-lt"/>
              </a:rPr>
              <a:t>динамічно</a:t>
            </a:r>
            <a:r>
              <a:rPr lang="ru-RU" sz="1800" dirty="0">
                <a:ea typeface="+mn-lt"/>
                <a:cs typeface="+mn-lt"/>
              </a:rPr>
              <a:t>. Вона заснована на </a:t>
            </a:r>
            <a:r>
              <a:rPr lang="ru-RU" sz="1800" dirty="0" err="1">
                <a:ea typeface="+mn-lt"/>
                <a:cs typeface="+mn-lt"/>
              </a:rPr>
              <a:t>перетворенні</a:t>
            </a:r>
            <a:r>
              <a:rPr lang="ru-RU" sz="1800" dirty="0">
                <a:ea typeface="+mn-lt"/>
                <a:cs typeface="+mn-lt"/>
              </a:rPr>
              <a:t> </a:t>
            </a:r>
            <a:r>
              <a:rPr lang="ru-RU" sz="1800" dirty="0" err="1">
                <a:ea typeface="+mn-lt"/>
                <a:cs typeface="+mn-lt"/>
              </a:rPr>
              <a:t>енергії</a:t>
            </a:r>
            <a:r>
              <a:rPr lang="ru-RU" sz="1800" dirty="0">
                <a:ea typeface="+mn-lt"/>
                <a:cs typeface="+mn-lt"/>
              </a:rPr>
              <a:t>, </a:t>
            </a:r>
            <a:r>
              <a:rPr lang="ru-RU" sz="1800" dirty="0" err="1">
                <a:ea typeface="+mn-lt"/>
                <a:cs typeface="+mn-lt"/>
              </a:rPr>
              <a:t>випромінюваної</a:t>
            </a:r>
            <a:r>
              <a:rPr lang="ru-RU" sz="1800" dirty="0">
                <a:ea typeface="+mn-lt"/>
                <a:cs typeface="+mn-lt"/>
              </a:rPr>
              <a:t> </a:t>
            </a:r>
            <a:r>
              <a:rPr lang="ru-RU" sz="1800" dirty="0" err="1">
                <a:ea typeface="+mn-lt"/>
                <a:cs typeface="+mn-lt"/>
              </a:rPr>
              <a:t>Сонцем</a:t>
            </a:r>
            <a:r>
              <a:rPr lang="ru-RU" sz="1800" dirty="0">
                <a:ea typeface="+mn-lt"/>
                <a:cs typeface="+mn-lt"/>
              </a:rPr>
              <a:t>, в </a:t>
            </a:r>
            <a:r>
              <a:rPr lang="ru-RU" sz="1800" dirty="0" err="1">
                <a:ea typeface="+mn-lt"/>
                <a:cs typeface="+mn-lt"/>
              </a:rPr>
              <a:t>інші</a:t>
            </a:r>
            <a:r>
              <a:rPr lang="ru-RU" sz="1800" dirty="0">
                <a:ea typeface="+mn-lt"/>
                <a:cs typeface="+mn-lt"/>
              </a:rPr>
              <a:t> </a:t>
            </a:r>
            <a:r>
              <a:rPr lang="ru-RU" sz="1800" dirty="0" err="1">
                <a:ea typeface="+mn-lt"/>
                <a:cs typeface="+mn-lt"/>
              </a:rPr>
              <a:t>види</a:t>
            </a:r>
            <a:r>
              <a:rPr lang="ru-RU" sz="1800" dirty="0">
                <a:ea typeface="+mn-lt"/>
                <a:cs typeface="+mn-lt"/>
              </a:rPr>
              <a:t> </a:t>
            </a:r>
            <a:r>
              <a:rPr lang="ru-RU" sz="1800" dirty="0" err="1">
                <a:ea typeface="+mn-lt"/>
                <a:cs typeface="+mn-lt"/>
              </a:rPr>
              <a:t>енергії</a:t>
            </a:r>
            <a:r>
              <a:rPr lang="ru-RU" sz="1800" dirty="0">
                <a:ea typeface="+mn-lt"/>
                <a:cs typeface="+mn-lt"/>
              </a:rPr>
              <a:t>, </a:t>
            </a:r>
            <a:r>
              <a:rPr lang="ru-RU" sz="1800" dirty="0" err="1">
                <a:ea typeface="+mn-lt"/>
                <a:cs typeface="+mn-lt"/>
              </a:rPr>
              <a:t>наприклад</a:t>
            </a:r>
            <a:r>
              <a:rPr lang="ru-RU" sz="1800" dirty="0">
                <a:ea typeface="+mn-lt"/>
                <a:cs typeface="+mn-lt"/>
              </a:rPr>
              <a:t>, в </a:t>
            </a:r>
            <a:r>
              <a:rPr lang="ru-RU" sz="1800" dirty="0" err="1">
                <a:ea typeface="+mn-lt"/>
                <a:cs typeface="+mn-lt"/>
              </a:rPr>
              <a:t>електрику</a:t>
            </a:r>
            <a:r>
              <a:rPr lang="ru-RU" sz="1800" dirty="0">
                <a:ea typeface="+mn-lt"/>
                <a:cs typeface="+mn-lt"/>
              </a:rPr>
              <a:t> </a:t>
            </a:r>
            <a:r>
              <a:rPr lang="ru-RU" sz="1800" dirty="0" err="1">
                <a:ea typeface="+mn-lt"/>
                <a:cs typeface="+mn-lt"/>
              </a:rPr>
              <a:t>або</a:t>
            </a:r>
            <a:r>
              <a:rPr lang="ru-RU" sz="1800" dirty="0">
                <a:ea typeface="+mn-lt"/>
                <a:cs typeface="+mn-lt"/>
              </a:rPr>
              <a:t> тепло. </a:t>
            </a:r>
            <a:r>
              <a:rPr lang="ru-RU" sz="1800" dirty="0" err="1">
                <a:ea typeface="+mn-lt"/>
                <a:cs typeface="+mn-lt"/>
              </a:rPr>
              <a:t>Сонячна</a:t>
            </a:r>
            <a:r>
              <a:rPr lang="ru-RU" sz="1800" dirty="0">
                <a:ea typeface="+mn-lt"/>
                <a:cs typeface="+mn-lt"/>
              </a:rPr>
              <a:t> </a:t>
            </a:r>
            <a:r>
              <a:rPr lang="ru-RU" sz="1800" dirty="0" err="1">
                <a:ea typeface="+mn-lt"/>
                <a:cs typeface="+mn-lt"/>
              </a:rPr>
              <a:t>енергетика</a:t>
            </a:r>
            <a:r>
              <a:rPr lang="ru-RU" sz="1800" dirty="0">
                <a:ea typeface="+mn-lt"/>
                <a:cs typeface="+mn-lt"/>
              </a:rPr>
              <a:t> - </a:t>
            </a:r>
            <a:r>
              <a:rPr lang="ru-RU" sz="1800" dirty="0" err="1">
                <a:ea typeface="+mn-lt"/>
                <a:cs typeface="+mn-lt"/>
              </a:rPr>
              <a:t>виключно</a:t>
            </a:r>
            <a:r>
              <a:rPr lang="ru-RU" sz="1800" dirty="0">
                <a:ea typeface="+mn-lt"/>
                <a:cs typeface="+mn-lt"/>
              </a:rPr>
              <a:t> </a:t>
            </a:r>
            <a:r>
              <a:rPr lang="ru-RU" sz="1800" dirty="0" err="1">
                <a:ea typeface="+mn-lt"/>
                <a:cs typeface="+mn-lt"/>
              </a:rPr>
              <a:t>екологічна</a:t>
            </a:r>
            <a:r>
              <a:rPr lang="ru-RU" sz="1800" dirty="0">
                <a:ea typeface="+mn-lt"/>
                <a:cs typeface="+mn-lt"/>
              </a:rPr>
              <a:t>, вона не робить </a:t>
            </a:r>
            <a:r>
              <a:rPr lang="ru-RU" sz="1800" dirty="0" err="1">
                <a:ea typeface="+mn-lt"/>
                <a:cs typeface="+mn-lt"/>
              </a:rPr>
              <a:t>ніякого</a:t>
            </a:r>
            <a:r>
              <a:rPr lang="ru-RU" sz="1800" dirty="0">
                <a:ea typeface="+mn-lt"/>
                <a:cs typeface="+mn-lt"/>
              </a:rPr>
              <a:t> </a:t>
            </a:r>
            <a:r>
              <a:rPr lang="ru-RU" sz="1800" dirty="0" err="1">
                <a:ea typeface="+mn-lt"/>
                <a:cs typeface="+mn-lt"/>
              </a:rPr>
              <a:t>впливу</a:t>
            </a:r>
            <a:r>
              <a:rPr lang="ru-RU" sz="1800" dirty="0">
                <a:ea typeface="+mn-lt"/>
                <a:cs typeface="+mn-lt"/>
              </a:rPr>
              <a:t> на </a:t>
            </a:r>
            <a:r>
              <a:rPr lang="ru-RU" sz="1800" dirty="0" err="1">
                <a:ea typeface="+mn-lt"/>
                <a:cs typeface="+mn-lt"/>
              </a:rPr>
              <a:t>навколишнє</a:t>
            </a:r>
            <a:r>
              <a:rPr lang="ru-RU" sz="1800" dirty="0">
                <a:ea typeface="+mn-lt"/>
                <a:cs typeface="+mn-lt"/>
              </a:rPr>
              <a:t> </a:t>
            </a:r>
            <a:r>
              <a:rPr lang="ru-RU" sz="1800" dirty="0" err="1">
                <a:ea typeface="+mn-lt"/>
                <a:cs typeface="+mn-lt"/>
              </a:rPr>
              <a:t>середовище</a:t>
            </a:r>
            <a:r>
              <a:rPr lang="ru-RU" sz="1800" dirty="0">
                <a:ea typeface="+mn-lt"/>
                <a:cs typeface="+mn-lt"/>
              </a:rPr>
              <a:t>. </a:t>
            </a:r>
          </a:p>
          <a:p>
            <a:r>
              <a:rPr lang="ru-RU" sz="1800" dirty="0" err="1">
                <a:ea typeface="+mn-lt"/>
                <a:cs typeface="+mn-lt"/>
              </a:rPr>
              <a:t>Її</a:t>
            </a:r>
            <a:r>
              <a:rPr lang="ru-RU" sz="1800" dirty="0">
                <a:ea typeface="+mn-lt"/>
                <a:cs typeface="+mn-lt"/>
              </a:rPr>
              <a:t> </a:t>
            </a:r>
            <a:r>
              <a:rPr lang="ru-RU" sz="1800" dirty="0" err="1">
                <a:ea typeface="+mn-lt"/>
                <a:cs typeface="+mn-lt"/>
              </a:rPr>
              <a:t>розвиток</a:t>
            </a:r>
            <a:r>
              <a:rPr lang="ru-RU" sz="1800" dirty="0">
                <a:ea typeface="+mn-lt"/>
                <a:cs typeface="+mn-lt"/>
              </a:rPr>
              <a:t> </a:t>
            </a:r>
            <a:r>
              <a:rPr lang="ru-RU" sz="1800" dirty="0" err="1">
                <a:ea typeface="+mn-lt"/>
                <a:cs typeface="+mn-lt"/>
              </a:rPr>
              <a:t>стимулюється</a:t>
            </a:r>
            <a:r>
              <a:rPr lang="ru-RU" sz="1800" dirty="0">
                <a:ea typeface="+mn-lt"/>
                <a:cs typeface="+mn-lt"/>
              </a:rPr>
              <a:t> </a:t>
            </a:r>
            <a:r>
              <a:rPr lang="ru-RU" sz="1800" dirty="0" err="1">
                <a:ea typeface="+mn-lt"/>
                <a:cs typeface="+mn-lt"/>
              </a:rPr>
              <a:t>економічними</a:t>
            </a:r>
            <a:r>
              <a:rPr lang="ru-RU" sz="1800" dirty="0">
                <a:ea typeface="+mn-lt"/>
                <a:cs typeface="+mn-lt"/>
              </a:rPr>
              <a:t> факторами, такими як </a:t>
            </a:r>
            <a:r>
              <a:rPr lang="ru-RU" sz="1800" dirty="0" err="1">
                <a:ea typeface="+mn-lt"/>
                <a:cs typeface="+mn-lt"/>
              </a:rPr>
              <a:t>постійно</a:t>
            </a:r>
            <a:r>
              <a:rPr lang="ru-RU" sz="1800" dirty="0">
                <a:ea typeface="+mn-lt"/>
                <a:cs typeface="+mn-lt"/>
              </a:rPr>
              <a:t> </a:t>
            </a:r>
            <a:r>
              <a:rPr lang="ru-RU" sz="1800" dirty="0" err="1">
                <a:ea typeface="+mn-lt"/>
                <a:cs typeface="+mn-lt"/>
              </a:rPr>
              <a:t>зростаючі</a:t>
            </a:r>
            <a:r>
              <a:rPr lang="ru-RU" sz="1800" dirty="0">
                <a:ea typeface="+mn-lt"/>
                <a:cs typeface="+mn-lt"/>
              </a:rPr>
              <a:t> </a:t>
            </a:r>
            <a:r>
              <a:rPr lang="ru-RU" sz="1800" dirty="0" err="1">
                <a:ea typeface="+mn-lt"/>
                <a:cs typeface="+mn-lt"/>
              </a:rPr>
              <a:t>ціни</a:t>
            </a:r>
            <a:r>
              <a:rPr lang="ru-RU" sz="1800" dirty="0">
                <a:ea typeface="+mn-lt"/>
                <a:cs typeface="+mn-lt"/>
              </a:rPr>
              <a:t> на </a:t>
            </a:r>
            <a:r>
              <a:rPr lang="ru-RU" sz="1800" dirty="0" err="1">
                <a:ea typeface="+mn-lt"/>
                <a:cs typeface="+mn-lt"/>
              </a:rPr>
              <a:t>традиційні</a:t>
            </a:r>
            <a:r>
              <a:rPr lang="ru-RU" sz="1800" dirty="0">
                <a:ea typeface="+mn-lt"/>
                <a:cs typeface="+mn-lt"/>
              </a:rPr>
              <a:t> </a:t>
            </a:r>
            <a:r>
              <a:rPr lang="ru-RU" sz="1800" dirty="0" err="1">
                <a:ea typeface="+mn-lt"/>
                <a:cs typeface="+mn-lt"/>
              </a:rPr>
              <a:t>джерела</a:t>
            </a:r>
            <a:r>
              <a:rPr lang="ru-RU" sz="1800" dirty="0">
                <a:ea typeface="+mn-lt"/>
                <a:cs typeface="+mn-lt"/>
              </a:rPr>
              <a:t> </a:t>
            </a:r>
            <a:r>
              <a:rPr lang="ru-RU" sz="1800" dirty="0" err="1">
                <a:ea typeface="+mn-lt"/>
                <a:cs typeface="+mn-lt"/>
              </a:rPr>
              <a:t>енергії</a:t>
            </a:r>
            <a:r>
              <a:rPr lang="ru-RU" sz="1800" dirty="0">
                <a:ea typeface="+mn-lt"/>
                <a:cs typeface="+mn-lt"/>
              </a:rPr>
              <a:t>(</a:t>
            </a:r>
            <a:r>
              <a:rPr lang="ru-RU" sz="1800" dirty="0" err="1">
                <a:ea typeface="+mn-lt"/>
                <a:cs typeface="+mn-lt"/>
              </a:rPr>
              <a:t>вугілля</a:t>
            </a:r>
            <a:r>
              <a:rPr lang="ru-RU" sz="1800" dirty="0">
                <a:ea typeface="+mn-lt"/>
                <a:cs typeface="+mn-lt"/>
              </a:rPr>
              <a:t>, </a:t>
            </a:r>
            <a:r>
              <a:rPr lang="ru-RU" sz="1800" dirty="0" err="1">
                <a:ea typeface="+mn-lt"/>
                <a:cs typeface="+mn-lt"/>
              </a:rPr>
              <a:t>нафту</a:t>
            </a:r>
            <a:r>
              <a:rPr lang="ru-RU" sz="1800" dirty="0">
                <a:ea typeface="+mn-lt"/>
                <a:cs typeface="+mn-lt"/>
              </a:rPr>
              <a:t>, торф, газ), </a:t>
            </a:r>
            <a:r>
              <a:rPr lang="ru-RU" sz="1800" dirty="0" err="1">
                <a:ea typeface="+mn-lt"/>
                <a:cs typeface="+mn-lt"/>
              </a:rPr>
              <a:t>зниження</a:t>
            </a:r>
            <a:r>
              <a:rPr lang="ru-RU" sz="1800" dirty="0">
                <a:ea typeface="+mn-lt"/>
                <a:cs typeface="+mn-lt"/>
              </a:rPr>
              <a:t> </a:t>
            </a:r>
            <a:r>
              <a:rPr lang="ru-RU" sz="1800" dirty="0" err="1">
                <a:ea typeface="+mn-lt"/>
                <a:cs typeface="+mn-lt"/>
              </a:rPr>
              <a:t>вартості</a:t>
            </a:r>
            <a:r>
              <a:rPr lang="ru-RU" sz="1800" dirty="0">
                <a:ea typeface="+mn-lt"/>
                <a:cs typeface="+mn-lt"/>
              </a:rPr>
              <a:t> </a:t>
            </a:r>
            <a:r>
              <a:rPr lang="ru-RU" sz="1800" dirty="0" err="1">
                <a:ea typeface="+mn-lt"/>
                <a:cs typeface="+mn-lt"/>
              </a:rPr>
              <a:t>обладнання</a:t>
            </a:r>
            <a:r>
              <a:rPr lang="ru-RU" sz="1800" dirty="0">
                <a:ea typeface="+mn-lt"/>
                <a:cs typeface="+mn-lt"/>
              </a:rPr>
              <a:t> для </a:t>
            </a:r>
            <a:r>
              <a:rPr lang="ru-RU" sz="1800" dirty="0" err="1">
                <a:ea typeface="+mn-lt"/>
                <a:cs typeface="+mn-lt"/>
              </a:rPr>
              <a:t>станцій</a:t>
            </a:r>
            <a:r>
              <a:rPr lang="ru-RU" sz="1800" dirty="0">
                <a:ea typeface="+mn-lt"/>
                <a:cs typeface="+mn-lt"/>
              </a:rPr>
              <a:t>, </a:t>
            </a:r>
            <a:r>
              <a:rPr lang="ru-RU" sz="1800" dirty="0" err="1">
                <a:ea typeface="+mn-lt"/>
                <a:cs typeface="+mn-lt"/>
              </a:rPr>
              <a:t>що</a:t>
            </a:r>
            <a:r>
              <a:rPr lang="ru-RU" sz="1800" dirty="0">
                <a:ea typeface="+mn-lt"/>
                <a:cs typeface="+mn-lt"/>
              </a:rPr>
              <a:t> </a:t>
            </a:r>
            <a:r>
              <a:rPr lang="ru-RU" sz="1800" dirty="0" err="1">
                <a:ea typeface="+mn-lt"/>
                <a:cs typeface="+mn-lt"/>
              </a:rPr>
              <a:t>працюють</a:t>
            </a:r>
            <a:r>
              <a:rPr lang="ru-RU" sz="1800" dirty="0">
                <a:ea typeface="+mn-lt"/>
                <a:cs typeface="+mn-lt"/>
              </a:rPr>
              <a:t> на </a:t>
            </a:r>
            <a:r>
              <a:rPr lang="ru-RU" sz="1800" dirty="0" err="1">
                <a:ea typeface="+mn-lt"/>
                <a:cs typeface="+mn-lt"/>
              </a:rPr>
              <a:t>поновлюваних</a:t>
            </a:r>
            <a:r>
              <a:rPr lang="ru-RU" sz="1800" dirty="0">
                <a:ea typeface="+mn-lt"/>
                <a:cs typeface="+mn-lt"/>
              </a:rPr>
              <a:t> (</a:t>
            </a:r>
            <a:r>
              <a:rPr lang="ru-RU" sz="1800" dirty="0" err="1">
                <a:ea typeface="+mn-lt"/>
                <a:cs typeface="+mn-lt"/>
              </a:rPr>
              <a:t>альтернативних</a:t>
            </a:r>
            <a:r>
              <a:rPr lang="ru-RU" sz="1800" dirty="0">
                <a:ea typeface="+mn-lt"/>
                <a:cs typeface="+mn-lt"/>
              </a:rPr>
              <a:t>) </a:t>
            </a:r>
            <a:r>
              <a:rPr lang="ru-RU" sz="1800" dirty="0" err="1">
                <a:ea typeface="+mn-lt"/>
                <a:cs typeface="+mn-lt"/>
              </a:rPr>
              <a:t>джерелах</a:t>
            </a:r>
            <a:r>
              <a:rPr lang="ru-RU" sz="1800" dirty="0">
                <a:ea typeface="+mn-lt"/>
                <a:cs typeface="+mn-lt"/>
              </a:rPr>
              <a:t> </a:t>
            </a:r>
            <a:r>
              <a:rPr lang="ru-RU" sz="1800" dirty="0" err="1">
                <a:ea typeface="+mn-lt"/>
                <a:cs typeface="+mn-lt"/>
              </a:rPr>
              <a:t>енергетики</a:t>
            </a:r>
            <a:r>
              <a:rPr lang="ru-RU" sz="1800" dirty="0">
                <a:ea typeface="+mn-lt"/>
                <a:cs typeface="+mn-lt"/>
              </a:rPr>
              <a:t> при </a:t>
            </a:r>
            <a:r>
              <a:rPr lang="ru-RU" sz="1800" dirty="0" err="1">
                <a:ea typeface="+mn-lt"/>
                <a:cs typeface="+mn-lt"/>
              </a:rPr>
              <a:t>збільшенні</a:t>
            </a:r>
            <a:r>
              <a:rPr lang="ru-RU" sz="1800" dirty="0">
                <a:ea typeface="+mn-lt"/>
                <a:cs typeface="+mn-lt"/>
              </a:rPr>
              <a:t> </a:t>
            </a:r>
            <a:r>
              <a:rPr lang="ru-RU" sz="1800" dirty="0" err="1">
                <a:ea typeface="+mn-lt"/>
                <a:cs typeface="+mn-lt"/>
              </a:rPr>
              <a:t>їх</a:t>
            </a:r>
            <a:r>
              <a:rPr lang="ru-RU" sz="1800" dirty="0">
                <a:ea typeface="+mn-lt"/>
                <a:cs typeface="+mn-lt"/>
              </a:rPr>
              <a:t> </a:t>
            </a:r>
            <a:r>
              <a:rPr lang="ru-RU" sz="1800" dirty="0" err="1">
                <a:ea typeface="+mn-lt"/>
                <a:cs typeface="+mn-lt"/>
              </a:rPr>
              <a:t>продуктивності</a:t>
            </a:r>
            <a:r>
              <a:rPr lang="ru-RU" sz="1800" dirty="0">
                <a:ea typeface="+mn-lt"/>
                <a:cs typeface="+mn-lt"/>
              </a:rPr>
              <a:t>, </a:t>
            </a:r>
            <a:r>
              <a:rPr lang="ru-RU" sz="1800" dirty="0" err="1">
                <a:ea typeface="+mn-lt"/>
                <a:cs typeface="+mn-lt"/>
              </a:rPr>
              <a:t>що</a:t>
            </a:r>
            <a:r>
              <a:rPr lang="ru-RU" sz="1800" dirty="0">
                <a:ea typeface="+mn-lt"/>
                <a:cs typeface="+mn-lt"/>
              </a:rPr>
              <a:t> в </a:t>
            </a:r>
            <a:r>
              <a:rPr lang="ru-RU" sz="1800" dirty="0" err="1">
                <a:ea typeface="+mn-lt"/>
                <a:cs typeface="+mn-lt"/>
              </a:rPr>
              <a:t>цілому</a:t>
            </a:r>
            <a:r>
              <a:rPr lang="ru-RU" sz="1800" dirty="0">
                <a:ea typeface="+mn-lt"/>
                <a:cs typeface="+mn-lt"/>
              </a:rPr>
              <a:t> </a:t>
            </a:r>
            <a:r>
              <a:rPr lang="ru-RU" sz="1800" dirty="0" err="1">
                <a:ea typeface="+mn-lt"/>
                <a:cs typeface="+mn-lt"/>
              </a:rPr>
              <a:t>призводить</a:t>
            </a:r>
            <a:r>
              <a:rPr lang="ru-RU" sz="1800" dirty="0">
                <a:ea typeface="+mn-lt"/>
                <a:cs typeface="+mn-lt"/>
              </a:rPr>
              <a:t> до </a:t>
            </a:r>
            <a:r>
              <a:rPr lang="ru-RU" sz="1800" dirty="0" err="1">
                <a:ea typeface="+mn-lt"/>
                <a:cs typeface="+mn-lt"/>
              </a:rPr>
              <a:t>зниження</a:t>
            </a:r>
            <a:r>
              <a:rPr lang="ru-RU" sz="1800" dirty="0">
                <a:ea typeface="+mn-lt"/>
                <a:cs typeface="+mn-lt"/>
              </a:rPr>
              <a:t> </a:t>
            </a:r>
            <a:r>
              <a:rPr lang="ru-RU" sz="1800" dirty="0" err="1">
                <a:ea typeface="+mn-lt"/>
                <a:cs typeface="+mn-lt"/>
              </a:rPr>
              <a:t>собівартості</a:t>
            </a:r>
            <a:r>
              <a:rPr lang="ru-RU" sz="1800" dirty="0">
                <a:ea typeface="+mn-lt"/>
                <a:cs typeface="+mn-lt"/>
              </a:rPr>
              <a:t> </a:t>
            </a:r>
            <a:r>
              <a:rPr lang="ru-RU" sz="1800" dirty="0" err="1">
                <a:ea typeface="+mn-lt"/>
                <a:cs typeface="+mn-lt"/>
              </a:rPr>
              <a:t>виробленої</a:t>
            </a:r>
            <a:r>
              <a:rPr lang="ru-RU" sz="1800" dirty="0">
                <a:ea typeface="+mn-lt"/>
                <a:cs typeface="+mn-lt"/>
              </a:rPr>
              <a:t> </a:t>
            </a:r>
            <a:r>
              <a:rPr lang="ru-RU" sz="1800" dirty="0" err="1">
                <a:ea typeface="+mn-lt"/>
                <a:cs typeface="+mn-lt"/>
              </a:rPr>
              <a:t>електроенергії</a:t>
            </a:r>
            <a:endParaRPr lang="ru-RU" sz="1800" dirty="0">
              <a:ea typeface="Source Sans Pro"/>
            </a:endParaRPr>
          </a:p>
        </p:txBody>
      </p:sp>
      <p:pic>
        <p:nvPicPr>
          <p:cNvPr id="6" name="Рисунок 6" descr="Изображение выглядит как звезда, наружный объект&#10;&#10;Автоматически созданное описание">
            <a:extLst>
              <a:ext uri="{FF2B5EF4-FFF2-40B4-BE49-F238E27FC236}">
                <a16:creationId xmlns:a16="http://schemas.microsoft.com/office/drawing/2014/main" xmlns="" id="{3C1DD262-DD1B-4219-836F-F67CF5FDF831}"/>
              </a:ext>
            </a:extLst>
          </p:cNvPr>
          <p:cNvPicPr>
            <a:picLocks noChangeAspect="1"/>
          </p:cNvPicPr>
          <p:nvPr/>
        </p:nvPicPr>
        <p:blipFill>
          <a:blip r:embed="rId2"/>
          <a:stretch>
            <a:fillRect/>
          </a:stretch>
        </p:blipFill>
        <p:spPr>
          <a:xfrm>
            <a:off x="1902619" y="1676400"/>
            <a:ext cx="2743200" cy="2743200"/>
          </a:xfrm>
          <a:prstGeom prst="rect">
            <a:avLst/>
          </a:prstGeom>
        </p:spPr>
      </p:pic>
      <p:sp>
        <p:nvSpPr>
          <p:cNvPr id="7" name="TextBox 6">
            <a:extLst>
              <a:ext uri="{FF2B5EF4-FFF2-40B4-BE49-F238E27FC236}">
                <a16:creationId xmlns:a16="http://schemas.microsoft.com/office/drawing/2014/main" xmlns="" id="{593F9378-5B83-4DC0-9665-D834FC7B03C2}"/>
              </a:ext>
            </a:extLst>
          </p:cNvPr>
          <p:cNvSpPr txBox="1"/>
          <p:nvPr/>
        </p:nvSpPr>
        <p:spPr>
          <a:xfrm>
            <a:off x="795338" y="4462462"/>
            <a:ext cx="507682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err="1">
                <a:ea typeface="+mn-lt"/>
                <a:cs typeface="+mn-lt"/>
              </a:rPr>
              <a:t>С</a:t>
            </a:r>
            <a:r>
              <a:rPr lang="ru-RU" sz="1400" dirty="0" err="1">
                <a:ea typeface="+mn-lt"/>
                <a:cs typeface="+mn-lt"/>
              </a:rPr>
              <a:t>онце</a:t>
            </a:r>
            <a:r>
              <a:rPr lang="ru-RU" sz="1400" dirty="0">
                <a:ea typeface="+mn-lt"/>
                <a:cs typeface="+mn-lt"/>
              </a:rPr>
              <a:t> - </a:t>
            </a:r>
            <a:r>
              <a:rPr lang="ru-RU" sz="1400" dirty="0" err="1">
                <a:ea typeface="+mn-lt"/>
                <a:cs typeface="+mn-lt"/>
              </a:rPr>
              <a:t>джерело</a:t>
            </a:r>
            <a:r>
              <a:rPr lang="ru-RU" sz="1400" dirty="0">
                <a:ea typeface="+mn-lt"/>
                <a:cs typeface="+mn-lt"/>
              </a:rPr>
              <a:t> </a:t>
            </a:r>
            <a:r>
              <a:rPr lang="ru-RU" sz="1400" dirty="0" err="1">
                <a:ea typeface="+mn-lt"/>
                <a:cs typeface="+mn-lt"/>
              </a:rPr>
              <a:t>енергії</a:t>
            </a:r>
            <a:r>
              <a:rPr lang="ru-RU" sz="1400" dirty="0">
                <a:ea typeface="+mn-lt"/>
                <a:cs typeface="+mn-lt"/>
              </a:rPr>
              <a:t> </a:t>
            </a:r>
            <a:r>
              <a:rPr lang="ru-RU" sz="1400" dirty="0" err="1">
                <a:ea typeface="+mn-lt"/>
                <a:cs typeface="+mn-lt"/>
              </a:rPr>
              <a:t>дуже</a:t>
            </a:r>
            <a:r>
              <a:rPr lang="ru-RU" sz="1400" dirty="0">
                <a:ea typeface="+mn-lt"/>
                <a:cs typeface="+mn-lt"/>
              </a:rPr>
              <a:t> </a:t>
            </a:r>
            <a:r>
              <a:rPr lang="ru-RU" sz="1400" dirty="0" err="1">
                <a:ea typeface="+mn-lt"/>
                <a:cs typeface="+mn-lt"/>
              </a:rPr>
              <a:t>великої</a:t>
            </a:r>
            <a:r>
              <a:rPr lang="ru-RU" sz="1400" dirty="0">
                <a:ea typeface="+mn-lt"/>
                <a:cs typeface="+mn-lt"/>
              </a:rPr>
              <a:t> </a:t>
            </a:r>
            <a:r>
              <a:rPr lang="ru-RU" sz="1400" dirty="0" err="1">
                <a:ea typeface="+mn-lt"/>
                <a:cs typeface="+mn-lt"/>
              </a:rPr>
              <a:t>потужності</a:t>
            </a:r>
            <a:r>
              <a:rPr lang="ru-RU" sz="1400" dirty="0">
                <a:ea typeface="+mn-lt"/>
                <a:cs typeface="+mn-lt"/>
              </a:rPr>
              <a:t>. </a:t>
            </a:r>
          </a:p>
          <a:p>
            <a:r>
              <a:rPr lang="ru-RU" sz="1400" dirty="0" err="1">
                <a:ea typeface="+mn-lt"/>
                <a:cs typeface="+mn-lt"/>
              </a:rPr>
              <a:t>Всього</a:t>
            </a:r>
            <a:r>
              <a:rPr lang="ru-RU" sz="1400" dirty="0">
                <a:ea typeface="+mn-lt"/>
                <a:cs typeface="+mn-lt"/>
              </a:rPr>
              <a:t> 22 </a:t>
            </a:r>
            <a:r>
              <a:rPr lang="ru-RU" sz="1400" dirty="0" err="1">
                <a:ea typeface="+mn-lt"/>
                <a:cs typeface="+mn-lt"/>
              </a:rPr>
              <a:t>дні</a:t>
            </a:r>
            <a:r>
              <a:rPr lang="ru-RU" sz="1400" dirty="0">
                <a:ea typeface="+mn-lt"/>
                <a:cs typeface="+mn-lt"/>
              </a:rPr>
              <a:t> </a:t>
            </a:r>
            <a:r>
              <a:rPr lang="ru-RU" sz="1400" dirty="0" err="1">
                <a:ea typeface="+mn-lt"/>
                <a:cs typeface="+mn-lt"/>
              </a:rPr>
              <a:t>сонячного</a:t>
            </a:r>
            <a:r>
              <a:rPr lang="ru-RU" sz="1400" dirty="0">
                <a:ea typeface="+mn-lt"/>
                <a:cs typeface="+mn-lt"/>
              </a:rPr>
              <a:t> </a:t>
            </a:r>
            <a:r>
              <a:rPr lang="ru-RU" sz="1400" dirty="0" err="1">
                <a:ea typeface="+mn-lt"/>
                <a:cs typeface="+mn-lt"/>
              </a:rPr>
              <a:t>сяяння</a:t>
            </a:r>
            <a:r>
              <a:rPr lang="ru-RU" sz="1400" dirty="0">
                <a:ea typeface="+mn-lt"/>
                <a:cs typeface="+mn-lt"/>
              </a:rPr>
              <a:t> по </a:t>
            </a:r>
            <a:r>
              <a:rPr lang="ru-RU" sz="1400" dirty="0" err="1">
                <a:ea typeface="+mn-lt"/>
                <a:cs typeface="+mn-lt"/>
              </a:rPr>
              <a:t>сумарній</a:t>
            </a:r>
            <a:r>
              <a:rPr lang="ru-RU" sz="1400" dirty="0">
                <a:ea typeface="+mn-lt"/>
                <a:cs typeface="+mn-lt"/>
              </a:rPr>
              <a:t> </a:t>
            </a:r>
            <a:r>
              <a:rPr lang="ru-RU" sz="1400" dirty="0" err="1">
                <a:ea typeface="+mn-lt"/>
                <a:cs typeface="+mn-lt"/>
              </a:rPr>
              <a:t>потужності</a:t>
            </a:r>
            <a:r>
              <a:rPr lang="ru-RU" sz="1400" dirty="0">
                <a:ea typeface="+mn-lt"/>
                <a:cs typeface="+mn-lt"/>
              </a:rPr>
              <a:t>, </a:t>
            </a:r>
            <a:r>
              <a:rPr lang="ru-RU" sz="1400" dirty="0" err="1">
                <a:ea typeface="+mn-lt"/>
                <a:cs typeface="+mn-lt"/>
              </a:rPr>
              <a:t>що</a:t>
            </a:r>
            <a:r>
              <a:rPr lang="ru-RU" sz="1400" dirty="0">
                <a:ea typeface="+mn-lt"/>
                <a:cs typeface="+mn-lt"/>
              </a:rPr>
              <a:t> приходить на Землю, </a:t>
            </a:r>
            <a:r>
              <a:rPr lang="ru-RU" sz="1400" dirty="0" err="1">
                <a:ea typeface="+mn-lt"/>
                <a:cs typeface="+mn-lt"/>
              </a:rPr>
              <a:t>дорівнюють</a:t>
            </a:r>
            <a:r>
              <a:rPr lang="ru-RU" sz="1400" dirty="0">
                <a:ea typeface="+mn-lt"/>
                <a:cs typeface="+mn-lt"/>
              </a:rPr>
              <a:t> </a:t>
            </a:r>
            <a:r>
              <a:rPr lang="ru-RU" sz="1400" dirty="0" err="1">
                <a:ea typeface="+mn-lt"/>
                <a:cs typeface="+mn-lt"/>
              </a:rPr>
              <a:t>всім</a:t>
            </a:r>
            <a:r>
              <a:rPr lang="ru-RU" sz="1400" dirty="0">
                <a:ea typeface="+mn-lt"/>
                <a:cs typeface="+mn-lt"/>
              </a:rPr>
              <a:t> запасам </a:t>
            </a:r>
            <a:r>
              <a:rPr lang="ru-RU" sz="1400" dirty="0" err="1">
                <a:ea typeface="+mn-lt"/>
                <a:cs typeface="+mn-lt"/>
              </a:rPr>
              <a:t>органічного</a:t>
            </a:r>
            <a:r>
              <a:rPr lang="ru-RU" sz="1400" dirty="0">
                <a:ea typeface="+mn-lt"/>
                <a:cs typeface="+mn-lt"/>
              </a:rPr>
              <a:t> </a:t>
            </a:r>
            <a:r>
              <a:rPr lang="ru-RU" sz="1400" dirty="0" err="1">
                <a:ea typeface="+mn-lt"/>
                <a:cs typeface="+mn-lt"/>
              </a:rPr>
              <a:t>палива</a:t>
            </a:r>
            <a:r>
              <a:rPr lang="ru-RU" sz="1400" dirty="0">
                <a:ea typeface="+mn-lt"/>
                <a:cs typeface="+mn-lt"/>
              </a:rPr>
              <a:t> на </a:t>
            </a:r>
            <a:r>
              <a:rPr lang="ru-RU" sz="1400" dirty="0" err="1">
                <a:ea typeface="+mn-lt"/>
                <a:cs typeface="+mn-lt"/>
              </a:rPr>
              <a:t>планеті</a:t>
            </a:r>
            <a:r>
              <a:rPr lang="ru-RU" sz="1400" dirty="0">
                <a:ea typeface="+mn-lt"/>
                <a:cs typeface="+mn-lt"/>
              </a:rPr>
              <a:t>.</a:t>
            </a:r>
            <a:endParaRPr lang="ru-RU" sz="1400">
              <a:ea typeface="Source Sans Pro"/>
            </a:endParaRPr>
          </a:p>
        </p:txBody>
      </p:sp>
    </p:spTree>
    <p:extLst>
      <p:ext uri="{BB962C8B-B14F-4D97-AF65-F5344CB8AC3E}">
        <p14:creationId xmlns:p14="http://schemas.microsoft.com/office/powerpoint/2010/main" val="345711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xmlns="" id="{3C1D1FA3-6212-4B97-9B1E-C7F81247C2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6" name="Freeform: Shape 45">
            <a:extLst>
              <a:ext uri="{FF2B5EF4-FFF2-40B4-BE49-F238E27FC236}">
                <a16:creationId xmlns:a16="http://schemas.microsoft.com/office/drawing/2014/main" xmlns="" id="{11C51958-04D4-4687-95A2-95DCDCF474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8" name="Freeform: Shape 47">
            <a:extLst>
              <a:ext uri="{FF2B5EF4-FFF2-40B4-BE49-F238E27FC236}">
                <a16:creationId xmlns:a16="http://schemas.microsoft.com/office/drawing/2014/main" xmlns=""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50" name="Freeform: Shape 49">
            <a:extLst>
              <a:ext uri="{FF2B5EF4-FFF2-40B4-BE49-F238E27FC236}">
                <a16:creationId xmlns:a16="http://schemas.microsoft.com/office/drawing/2014/main" xmlns=""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 name="Заголовок 1">
            <a:extLst>
              <a:ext uri="{FF2B5EF4-FFF2-40B4-BE49-F238E27FC236}">
                <a16:creationId xmlns:a16="http://schemas.microsoft.com/office/drawing/2014/main" xmlns="" id="{F206B4BE-5BEE-4F71-85D0-0CC2114C0E35}"/>
              </a:ext>
            </a:extLst>
          </p:cNvPr>
          <p:cNvSpPr>
            <a:spLocks noGrp="1"/>
          </p:cNvSpPr>
          <p:nvPr>
            <p:ph type="title"/>
          </p:nvPr>
        </p:nvSpPr>
        <p:spPr>
          <a:xfrm>
            <a:off x="2230948" y="799734"/>
            <a:ext cx="4834021" cy="1314996"/>
          </a:xfrm>
        </p:spPr>
        <p:txBody>
          <a:bodyPr anchor="b">
            <a:normAutofit/>
          </a:bodyPr>
          <a:lstStyle/>
          <a:p>
            <a:r>
              <a:rPr lang="ru-RU" b="1">
                <a:ea typeface="+mj-lt"/>
                <a:cs typeface="+mj-lt"/>
              </a:rPr>
              <a:t>Параболічні концентратори</a:t>
            </a:r>
            <a:endParaRPr lang="ru-RU" b="1"/>
          </a:p>
        </p:txBody>
      </p:sp>
      <p:sp>
        <p:nvSpPr>
          <p:cNvPr id="3" name="Объект 2">
            <a:extLst>
              <a:ext uri="{FF2B5EF4-FFF2-40B4-BE49-F238E27FC236}">
                <a16:creationId xmlns:a16="http://schemas.microsoft.com/office/drawing/2014/main" xmlns="" id="{8E18B7CA-6C0D-4769-B1FC-DAD6CC8E86EF}"/>
              </a:ext>
            </a:extLst>
          </p:cNvPr>
          <p:cNvSpPr>
            <a:spLocks noGrp="1"/>
          </p:cNvSpPr>
          <p:nvPr>
            <p:ph idx="1"/>
          </p:nvPr>
        </p:nvSpPr>
        <p:spPr>
          <a:xfrm>
            <a:off x="1861854" y="2125737"/>
            <a:ext cx="4834021" cy="4044463"/>
          </a:xfrm>
        </p:spPr>
        <p:txBody>
          <a:bodyPr vert="horz" lIns="91440" tIns="45720" rIns="91440" bIns="45720" rtlCol="0">
            <a:normAutofit/>
          </a:bodyPr>
          <a:lstStyle/>
          <a:p>
            <a:r>
              <a:rPr lang="ru-RU" sz="2200">
                <a:ea typeface="+mn-lt"/>
                <a:cs typeface="+mn-lt"/>
              </a:rPr>
              <a:t>Параболічні концентратори мають форму супутникової тарілки. Параболічний відбивач управляється по двох координатах при стеженні за сонцем. Енергія сонця фокусується на невеликій площі. Дзеркала відображують близько 92 % падаючого на них сонячного випромінювання. У фокусі відбивача на кронштейні закріплений двигун Стірлінга, або фотоелектричні елементи.</a:t>
            </a:r>
            <a:endParaRPr lang="ru-RU" sz="2200"/>
          </a:p>
        </p:txBody>
      </p:sp>
      <p:pic>
        <p:nvPicPr>
          <p:cNvPr id="4" name="Рисунок 4" descr="Изображение выглядит как небо, внешний&#10;&#10;Автоматически созданное описание">
            <a:extLst>
              <a:ext uri="{FF2B5EF4-FFF2-40B4-BE49-F238E27FC236}">
                <a16:creationId xmlns:a16="http://schemas.microsoft.com/office/drawing/2014/main" xmlns="" id="{9F96835B-132F-4181-B8E9-F13215A434EC}"/>
              </a:ext>
            </a:extLst>
          </p:cNvPr>
          <p:cNvPicPr>
            <a:picLocks noChangeAspect="1"/>
          </p:cNvPicPr>
          <p:nvPr/>
        </p:nvPicPr>
        <p:blipFill>
          <a:blip r:embed="rId2"/>
          <a:stretch>
            <a:fillRect/>
          </a:stretch>
        </p:blipFill>
        <p:spPr>
          <a:xfrm>
            <a:off x="7235473" y="2839531"/>
            <a:ext cx="4072815" cy="2433506"/>
          </a:xfrm>
          <a:prstGeom prst="rect">
            <a:avLst/>
          </a:prstGeom>
        </p:spPr>
      </p:pic>
      <p:grpSp>
        <p:nvGrpSpPr>
          <p:cNvPr id="52" name="Graphic 185">
            <a:extLst>
              <a:ext uri="{FF2B5EF4-FFF2-40B4-BE49-F238E27FC236}">
                <a16:creationId xmlns:a16="http://schemas.microsoft.com/office/drawing/2014/main" xmlns=""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tx1"/>
          </a:solidFill>
        </p:grpSpPr>
        <p:sp>
          <p:nvSpPr>
            <p:cNvPr id="53" name="Freeform: Shape 52">
              <a:extLst>
                <a:ext uri="{FF2B5EF4-FFF2-40B4-BE49-F238E27FC236}">
                  <a16:creationId xmlns:a16="http://schemas.microsoft.com/office/drawing/2014/main" xmlns=""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53275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xmlns="" id="{B8CB1D39-68D4-4372-BF3B-2A33A7495E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tx1"/>
          </a:solidFill>
        </p:grpSpPr>
        <p:sp>
          <p:nvSpPr>
            <p:cNvPr id="32" name="Freeform: Shape 31">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3" name="Freeform: Shape 32">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5" name="Rectangle 34">
            <a:extLst>
              <a:ext uri="{FF2B5EF4-FFF2-40B4-BE49-F238E27FC236}">
                <a16:creationId xmlns:a16="http://schemas.microsoft.com/office/drawing/2014/main" xmlns="" id="{E0E9B1DB-5C91-41C9-8C0D-C2CD3D570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542" y="1264801"/>
            <a:ext cx="4892216" cy="4511751"/>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402224B8-FCE1-4A12-84A7-B674B2B9E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542" y="1264801"/>
            <a:ext cx="4892216" cy="451175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xmlns="" id="{41E366A2-885B-4E10-A479-4A650E4C6E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959" y="1173124"/>
            <a:ext cx="4892216" cy="451175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2BB9F95A-735E-4C07-B72E-8AF7A583EBD3}"/>
              </a:ext>
            </a:extLst>
          </p:cNvPr>
          <p:cNvSpPr>
            <a:spLocks noGrp="1"/>
          </p:cNvSpPr>
          <p:nvPr>
            <p:ph type="title"/>
          </p:nvPr>
        </p:nvSpPr>
        <p:spPr>
          <a:xfrm>
            <a:off x="1102367" y="1264801"/>
            <a:ext cx="4114571" cy="4296387"/>
          </a:xfrm>
        </p:spPr>
        <p:txBody>
          <a:bodyPr>
            <a:normAutofit/>
          </a:bodyPr>
          <a:lstStyle/>
          <a:p>
            <a:pPr algn="ctr"/>
            <a:r>
              <a:rPr lang="ru-RU" b="1">
                <a:ea typeface="Source Sans Pro"/>
              </a:rPr>
              <a:t>Перспективи розвитку сонячної енергетики в Україні</a:t>
            </a:r>
            <a:endParaRPr lang="ru-RU" b="1"/>
          </a:p>
        </p:txBody>
      </p:sp>
      <p:sp>
        <p:nvSpPr>
          <p:cNvPr id="41" name="Graphic 212">
            <a:extLst>
              <a:ext uri="{FF2B5EF4-FFF2-40B4-BE49-F238E27FC236}">
                <a16:creationId xmlns:a16="http://schemas.microsoft.com/office/drawing/2014/main" xmlns="" id="{55C61911-45B2-48BF-AC7A-1EB579B42C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3" name="Graphic 212">
            <a:extLst>
              <a:ext uri="{FF2B5EF4-FFF2-40B4-BE49-F238E27FC236}">
                <a16:creationId xmlns:a16="http://schemas.microsoft.com/office/drawing/2014/main" xmlns="" id="{2DE4D4CE-6DAE-4A05-BE5B-6BCE3F4EC7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5" name="Oval 44">
            <a:extLst>
              <a:ext uri="{FF2B5EF4-FFF2-40B4-BE49-F238E27FC236}">
                <a16:creationId xmlns:a16="http://schemas.microsoft.com/office/drawing/2014/main" xmlns="" id="{10C23D31-5B0A-4956-A59F-A24F57D2A9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988" y="460476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Oval 46">
            <a:extLst>
              <a:ext uri="{FF2B5EF4-FFF2-40B4-BE49-F238E27FC236}">
                <a16:creationId xmlns:a16="http://schemas.microsoft.com/office/drawing/2014/main" xmlns="" id="{F4C6FC6E-4AAF-4628-B7E5-85DF9D323B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988" y="4604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Объект 2">
            <a:extLst>
              <a:ext uri="{FF2B5EF4-FFF2-40B4-BE49-F238E27FC236}">
                <a16:creationId xmlns:a16="http://schemas.microsoft.com/office/drawing/2014/main" xmlns="" id="{17511A8B-F404-4F87-9B26-EBF418B635CE}"/>
              </a:ext>
            </a:extLst>
          </p:cNvPr>
          <p:cNvSpPr>
            <a:spLocks noGrp="1"/>
          </p:cNvSpPr>
          <p:nvPr>
            <p:ph idx="1"/>
          </p:nvPr>
        </p:nvSpPr>
        <p:spPr>
          <a:xfrm>
            <a:off x="6091993" y="583827"/>
            <a:ext cx="5526735" cy="5661025"/>
          </a:xfrm>
        </p:spPr>
        <p:txBody>
          <a:bodyPr vert="horz" lIns="91440" tIns="45720" rIns="91440" bIns="45720" rtlCol="0" anchor="t">
            <a:normAutofit/>
          </a:bodyPr>
          <a:lstStyle/>
          <a:p>
            <a:r>
              <a:rPr lang="ru-RU" sz="1400">
                <a:ea typeface="+mn-lt"/>
                <a:cs typeface="+mn-lt"/>
              </a:rPr>
              <a:t>Сприятливий клімат – рівень інсоляції (тобто кількість сонячного випромінювання на квадратний метр поверхні Землі) в більшості областей України перевищує аналогічні показники Німеччини, яка є одним зі світових лідерів в області сонячної енергетики.</a:t>
            </a:r>
            <a:endParaRPr lang="ru-RU" sz="1400">
              <a:ea typeface="Source Sans Pro"/>
            </a:endParaRPr>
          </a:p>
          <a:p>
            <a:r>
              <a:rPr lang="ru-RU" sz="1400">
                <a:ea typeface="+mn-lt"/>
                <a:cs typeface="+mn-lt"/>
              </a:rPr>
              <a:t>Сприятливе правове поле, яке реально стимулює інвестування в альтернативну енергетику, зелений тариф, за яким держава викуповує всю електрику, вироблену СЕС – один із найвищих в Європі. В квітні 2019 року ухвалений закон про зелені аукціони. Згідно з ним, участь в аукціонах буде обов’язковою з 2020 року для проектів сонячної енергетики потужністю понад 1 МВт і вітряних електростанцій з потужність більше 5 МВт. За умовами аукціону, той, хто пропонує найнижчу ціну, зможе продавати «чисту» електроенергію державі. Аукціон призначений для запобігання монополії на українському ринку ВДЕ. Це повинен бути прозорий конкурс, що проводиться через електронну торгову систему ProZorro двічі на рік, восени і навесні.</a:t>
            </a:r>
            <a:endParaRPr lang="ru-RU" sz="1400">
              <a:ea typeface="Source Sans Pro"/>
            </a:endParaRPr>
          </a:p>
          <a:p>
            <a:r>
              <a:rPr lang="ru-RU" sz="1400">
                <a:ea typeface="+mn-lt"/>
                <a:cs typeface="+mn-lt"/>
              </a:rPr>
              <a:t>Можливості інвестувати в альтернативний енергетичний сектор України надзвичайно сприятливі, оскільки країна володіє різноманітними запасами сировини і добре освіченою робочою силою, яка має технічні ноу-хау, необхідні для розробки та впровадження останніх комерційних досягнень в цьому секторі.</a:t>
            </a:r>
            <a:endParaRPr lang="ru-RU" sz="1400">
              <a:ea typeface="Source Sans Pro"/>
            </a:endParaRPr>
          </a:p>
          <a:p>
            <a:r>
              <a:rPr lang="ru-RU" sz="1400">
                <a:ea typeface="+mn-lt"/>
                <a:cs typeface="+mn-lt"/>
              </a:rPr>
              <a:t>Постійне зростання вартості електроенергії робить виправданим інвестиції в генерацію власної електрики. Говорячи про собівартість, вже зараз можна говорити про паритет цін між альтернативною й традиційною електроенергетикою.</a:t>
            </a:r>
            <a:endParaRPr lang="ru-RU" sz="1400"/>
          </a:p>
          <a:p>
            <a:endParaRPr lang="ru-RU" sz="1100">
              <a:ea typeface="Source Sans Pro"/>
            </a:endParaRPr>
          </a:p>
        </p:txBody>
      </p:sp>
      <p:grpSp>
        <p:nvGrpSpPr>
          <p:cNvPr id="49" name="Graphic 185">
            <a:extLst>
              <a:ext uri="{FF2B5EF4-FFF2-40B4-BE49-F238E27FC236}">
                <a16:creationId xmlns:a16="http://schemas.microsoft.com/office/drawing/2014/main" xmlns="" id="{582A903B-6B78-4F0A-B7C9-3D80499020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tx1"/>
          </a:solidFill>
        </p:grpSpPr>
        <p:sp>
          <p:nvSpPr>
            <p:cNvPr id="50" name="Freeform: Shape 49">
              <a:extLst>
                <a:ext uri="{FF2B5EF4-FFF2-40B4-BE49-F238E27FC236}">
                  <a16:creationId xmlns:a16="http://schemas.microsoft.com/office/drawing/2014/main" xmlns="" id="{D510EA93-8F64-42C8-A630-D449506E9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06CB53FC-E4DA-4001-928B-9998A85EA5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D210B969-4FDF-4AAC-9397-63D5434958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570B3EF0-84EA-4F47-86A3-1EA1F644A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259369A8-EF57-42A1-8EC8-F6A9F92A3A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677598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7CEBAB9-8082-4CBA-9EB0-047D1867E924}"/>
              </a:ext>
            </a:extLst>
          </p:cNvPr>
          <p:cNvSpPr>
            <a:spLocks noGrp="1"/>
          </p:cNvSpPr>
          <p:nvPr>
            <p:ph type="title"/>
          </p:nvPr>
        </p:nvSpPr>
        <p:spPr/>
        <p:txBody>
          <a:bodyPr/>
          <a:lstStyle/>
          <a:p>
            <a:r>
              <a:rPr lang="ru-RU" b="1">
                <a:ea typeface="+mj-lt"/>
                <a:cs typeface="+mj-lt"/>
              </a:rPr>
              <a:t>Список використаних джерел:</a:t>
            </a:r>
            <a:endParaRPr lang="ru-RU"/>
          </a:p>
        </p:txBody>
      </p:sp>
      <p:sp>
        <p:nvSpPr>
          <p:cNvPr id="3" name="Объект 2">
            <a:extLst>
              <a:ext uri="{FF2B5EF4-FFF2-40B4-BE49-F238E27FC236}">
                <a16:creationId xmlns:a16="http://schemas.microsoft.com/office/drawing/2014/main" xmlns="" id="{54BD7E7C-1821-4C83-B8CB-E13A6C2A5A58}"/>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ru-RU" sz="1400">
                <a:ea typeface="+mn-lt"/>
                <a:cs typeface="+mn-lt"/>
              </a:rPr>
              <a:t>1. Журнал "Альтернативні джерела енергії", №9-10 (сентябрь-октябрь 2010 г.), с.13-15</a:t>
            </a:r>
            <a:endParaRPr lang="ru-RU" sz="1400">
              <a:ea typeface="Source Sans Pro"/>
            </a:endParaRPr>
          </a:p>
          <a:p>
            <a:pPr marL="0" indent="0">
              <a:buNone/>
            </a:pPr>
            <a:r>
              <a:rPr lang="ru-RU" sz="1400">
                <a:ea typeface="+mn-lt"/>
                <a:cs typeface="+mn-lt"/>
              </a:rPr>
              <a:t>2. Газета «Деловая столица» № 24, 27(август, октябрь 2010г.) с. 15-20</a:t>
            </a:r>
            <a:endParaRPr lang="ru-RU" sz="1400">
              <a:ea typeface="Source Sans Pro"/>
            </a:endParaRPr>
          </a:p>
          <a:p>
            <a:pPr marL="0" indent="0">
              <a:buNone/>
            </a:pPr>
            <a:r>
              <a:rPr lang="ru-RU" sz="1400">
                <a:ea typeface="+mn-lt"/>
                <a:cs typeface="+mn-lt"/>
              </a:rPr>
              <a:t>3. Мхітарян Н. М., Мачулін В. Ф. Проблеми розвинення альтернативної енергетики в Україні. Нетрадіційна енергетика. // Наука та інновації.– 2006</a:t>
            </a:r>
            <a:endParaRPr lang="ru-RU" sz="1400">
              <a:ea typeface="Source Sans Pro"/>
            </a:endParaRPr>
          </a:p>
          <a:p>
            <a:pPr marL="0" indent="0">
              <a:buNone/>
            </a:pPr>
            <a:r>
              <a:rPr lang="ru-RU" sz="1400">
                <a:ea typeface="+mn-lt"/>
                <a:cs typeface="+mn-lt"/>
              </a:rPr>
              <a:t>4. Алфёров Ж.И., Андреев В.М., Румянцев В.Д. Тенденции и перспективы развития солнечной фотоэнергетики // Физика и техника полупроводников, 2004, Т.38, вып.8, с.937-948.</a:t>
            </a:r>
            <a:endParaRPr lang="ru-RU" sz="1400">
              <a:ea typeface="Source Sans Pro"/>
            </a:endParaRPr>
          </a:p>
          <a:p>
            <a:pPr marL="0" indent="0">
              <a:buNone/>
            </a:pPr>
            <a:r>
              <a:rPr lang="ru-RU" sz="1400">
                <a:ea typeface="+mn-lt"/>
                <a:cs typeface="+mn-lt"/>
              </a:rPr>
              <a:t>5. Н.М. Мхитарян Энергетика нетрадиционных и возобновляемых источников. Опыт и перспективы., 1999, Наукова думка.ISBN 966-00-0655-1</a:t>
            </a:r>
            <a:endParaRPr lang="ru-RU" sz="1400">
              <a:ea typeface="Source Sans Pro"/>
            </a:endParaRPr>
          </a:p>
          <a:p>
            <a:pPr marL="0" indent="0">
              <a:buNone/>
            </a:pPr>
            <a:r>
              <a:rPr lang="ru-RU" sz="1400">
                <a:ea typeface="+mn-lt"/>
                <a:cs typeface="+mn-lt"/>
              </a:rPr>
              <a:t>6. Бабієв Г.М., Дероган Д.В., Щокін А.Р. Перспективи впровадження нетрадиційних та відновлюваних джерел енергії в Україні. // ЕЛЕКТРИЧНИЙ Журнал,- Запоріжжя: ВАТ "Гамма",1998 №1, - С.63-64.</a:t>
            </a:r>
            <a:endParaRPr lang="ru-RU" sz="1400">
              <a:ea typeface="Source Sans Pro"/>
            </a:endParaRPr>
          </a:p>
          <a:p>
            <a:pPr marL="0" indent="0">
              <a:buNone/>
            </a:pPr>
            <a:r>
              <a:rPr lang="ru-RU" sz="1400">
                <a:ea typeface="+mn-lt"/>
                <a:cs typeface="+mn-lt"/>
              </a:rPr>
              <a:t>7. Дероган Д.В., Щокін А.Р. Перспективи використання енергії та палива в Україні з нетрадиційних та відновлюваних джерел.//Бюл. "Новітні технології в сфері нетрадиційних і відновлюваних джерел енергії", Київ: АТ "Укренергозбереження",1999.- №2, - С.30-38.</a:t>
            </a:r>
            <a:endParaRPr lang="ru-RU" sz="1400">
              <a:ea typeface="Source Sans Pro"/>
            </a:endParaRPr>
          </a:p>
          <a:p>
            <a:pPr marL="0" indent="0">
              <a:buNone/>
            </a:pPr>
            <a:r>
              <a:rPr lang="ru-RU" sz="1400">
                <a:ea typeface="+mn-lt"/>
                <a:cs typeface="+mn-lt"/>
              </a:rPr>
              <a:t>8.Даковскі М., Вянцковскі С.К. Про енергетику для споживачів та скептиків. – Львів: ЕКОінформ, 2007.</a:t>
            </a:r>
            <a:endParaRPr lang="ru-RU" sz="1400">
              <a:ea typeface="Source Sans Pro"/>
            </a:endParaRPr>
          </a:p>
          <a:p>
            <a:pPr marL="0" indent="0">
              <a:buNone/>
            </a:pPr>
            <a:r>
              <a:rPr lang="ru-RU" sz="1400">
                <a:ea typeface="+mn-lt"/>
                <a:cs typeface="+mn-lt"/>
              </a:rPr>
              <a:t>9. Міністерство палива та енергетики України – «Енергетична стратегія України на період до 2030 року (проект)».</a:t>
            </a:r>
            <a:endParaRPr lang="ru-RU" sz="1400">
              <a:ea typeface="Source Sans Pro"/>
            </a:endParaRPr>
          </a:p>
          <a:p>
            <a:pPr marL="0" indent="0">
              <a:buNone/>
            </a:pPr>
            <a:r>
              <a:rPr lang="ru-RU" sz="1400">
                <a:ea typeface="+mn-lt"/>
                <a:cs typeface="+mn-lt"/>
              </a:rPr>
              <a:t>10. Бондаренко Б.И.Новый источник возобновляемой энергии – твердые бытовые отходы / Б.И. Бондаренко, В.А. Жовтянский, Б.Е. Патон //Тез. докл. Междунар. науч.-</a:t>
            </a:r>
            <a:r>
              <a:rPr lang="ru-RU" sz="1400" dirty="0">
                <a:ea typeface="+mn-lt"/>
                <a:cs typeface="+mn-lt"/>
              </a:rPr>
              <a:t>практ. конф. «Энергоэффективность-2008». - К., 2008. - С. 11 - 12.</a:t>
            </a:r>
            <a:endParaRPr lang="ru-RU" sz="1400">
              <a:ea typeface="Source Sans Pro"/>
            </a:endParaRPr>
          </a:p>
          <a:p>
            <a:pPr marL="0" indent="0">
              <a:buNone/>
            </a:pPr>
            <a:r>
              <a:rPr lang="ru-RU" sz="1400" dirty="0">
                <a:ea typeface="+mn-lt"/>
                <a:cs typeface="+mn-lt"/>
              </a:rPr>
              <a:t>11. Енергетична стратегія України на період до 2030 року. Розпорядження Кабінету Міністрів України від 15.03.2006 р. №145-р / [Електронний ресурс]. – Режим доступу: </a:t>
            </a:r>
            <a:r>
              <a:rPr lang="ru-RU" sz="1400" dirty="0">
                <a:ea typeface="+mn-lt"/>
                <a:cs typeface="+mn-lt"/>
                <a:hlinkClick r:id="rId2"/>
              </a:rPr>
              <a:t>www.rada.gov.ua</a:t>
            </a:r>
            <a:endParaRPr lang="ru-RU">
              <a:ea typeface="+mn-lt"/>
              <a:cs typeface="+mn-lt"/>
            </a:endParaRPr>
          </a:p>
          <a:p>
            <a:pPr marL="0" indent="0">
              <a:buNone/>
            </a:pPr>
            <a:r>
              <a:rPr lang="ru-RU" sz="1400" dirty="0">
                <a:ea typeface="+mn-lt"/>
                <a:cs typeface="+mn-lt"/>
              </a:rPr>
              <a:t/>
            </a:r>
            <a:br>
              <a:rPr lang="ru-RU" sz="1400" dirty="0">
                <a:ea typeface="+mn-lt"/>
                <a:cs typeface="+mn-lt"/>
              </a:rPr>
            </a:br>
            <a:r>
              <a:rPr lang="ru-RU" sz="1400">
                <a:ea typeface="+mn-lt"/>
                <a:cs typeface="+mn-lt"/>
              </a:rPr>
              <a:t>12. Использование возобновляемых источников энергии./ Нетрадиционные и возобновляемые источники энергии, РЖ 90. Отдельный выпуск.-М: ВИНИТИ, 1998.-№4.-С.2.</a:t>
            </a:r>
            <a:endParaRPr lang="ru-RU">
              <a:ea typeface="+mn-lt"/>
              <a:cs typeface="+mn-lt"/>
            </a:endParaRPr>
          </a:p>
          <a:p>
            <a:pPr marL="0" indent="0">
              <a:buNone/>
            </a:pPr>
            <a:r>
              <a:rPr lang="ru-RU" sz="1400" dirty="0">
                <a:ea typeface="+mn-lt"/>
                <a:cs typeface="+mn-lt"/>
              </a:rPr>
              <a:t/>
            </a:r>
            <a:br>
              <a:rPr lang="ru-RU" sz="1400" dirty="0">
                <a:ea typeface="+mn-lt"/>
                <a:cs typeface="+mn-lt"/>
              </a:rPr>
            </a:br>
            <a:r>
              <a:rPr lang="ru-RU" sz="1400">
                <a:ea typeface="+mn-lt"/>
                <a:cs typeface="+mn-lt"/>
              </a:rPr>
              <a:t>13. Бабієв Г.М., Дероган Д.В., Щокін А.Р. Перспективи впровадження нетрадиційних та відновлюваних джерел енергії в Україні. // ЕЛЕКТРИЧНИЙ Журнал,- Запоріжжя: </a:t>
            </a:r>
            <a:r>
              <a:rPr lang="ru-RU" sz="1400" dirty="0">
                <a:ea typeface="+mn-lt"/>
                <a:cs typeface="+mn-lt"/>
              </a:rPr>
              <a:t>ВАТ "Гамма",1998 №1, - С.63-64.</a:t>
            </a:r>
            <a:r>
              <a:rPr lang="ru-RU" dirty="0">
                <a:ea typeface="+mn-lt"/>
                <a:cs typeface="+mn-lt"/>
              </a:rPr>
              <a:t/>
            </a:r>
            <a:br>
              <a:rPr lang="ru-RU" dirty="0">
                <a:ea typeface="+mn-lt"/>
                <a:cs typeface="+mn-lt"/>
              </a:rPr>
            </a:br>
            <a:endParaRPr lang="ru-RU">
              <a:ea typeface="Source Sans Pro"/>
            </a:endParaRPr>
          </a:p>
          <a:p>
            <a:endParaRPr lang="ru-RU" dirty="0">
              <a:ea typeface="Source Sans Pro"/>
            </a:endParaRPr>
          </a:p>
        </p:txBody>
      </p:sp>
    </p:spTree>
    <p:extLst>
      <p:ext uri="{BB962C8B-B14F-4D97-AF65-F5344CB8AC3E}">
        <p14:creationId xmlns:p14="http://schemas.microsoft.com/office/powerpoint/2010/main" val="24520863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6EF101-4BEF-4E92-9FD8-44E07178F331}"/>
              </a:ext>
            </a:extLst>
          </p:cNvPr>
          <p:cNvSpPr>
            <a:spLocks noGrp="1"/>
          </p:cNvSpPr>
          <p:nvPr>
            <p:ph type="title"/>
          </p:nvPr>
        </p:nvSpPr>
        <p:spPr>
          <a:xfrm>
            <a:off x="3826669" y="-134937"/>
            <a:ext cx="10515600" cy="1325563"/>
          </a:xfrm>
        </p:spPr>
        <p:txBody>
          <a:bodyPr/>
          <a:lstStyle/>
          <a:p>
            <a:r>
              <a:rPr lang="ru-RU">
                <a:ea typeface="Source Sans Pro"/>
              </a:rPr>
              <a:t>Дякую за увагу </a:t>
            </a:r>
            <a:endParaRPr lang="ru-RU"/>
          </a:p>
        </p:txBody>
      </p:sp>
      <p:pic>
        <p:nvPicPr>
          <p:cNvPr id="4" name="Рисунок 4">
            <a:extLst>
              <a:ext uri="{FF2B5EF4-FFF2-40B4-BE49-F238E27FC236}">
                <a16:creationId xmlns:a16="http://schemas.microsoft.com/office/drawing/2014/main" xmlns="" id="{FAAD2D24-6F11-44C4-83E1-AAFDC9FB0E39}"/>
              </a:ext>
            </a:extLst>
          </p:cNvPr>
          <p:cNvPicPr>
            <a:picLocks noGrp="1" noChangeAspect="1"/>
          </p:cNvPicPr>
          <p:nvPr>
            <p:ph idx="1"/>
          </p:nvPr>
        </p:nvPicPr>
        <p:blipFill>
          <a:blip r:embed="rId2"/>
          <a:stretch>
            <a:fillRect/>
          </a:stretch>
        </p:blipFill>
        <p:spPr>
          <a:xfrm>
            <a:off x="3129600" y="1182687"/>
            <a:ext cx="5289862" cy="4351338"/>
          </a:xfrm>
        </p:spPr>
      </p:pic>
      <p:sp>
        <p:nvSpPr>
          <p:cNvPr id="6" name="TextBox 5">
            <a:extLst>
              <a:ext uri="{FF2B5EF4-FFF2-40B4-BE49-F238E27FC236}">
                <a16:creationId xmlns:a16="http://schemas.microsoft.com/office/drawing/2014/main" xmlns="" id="{319D5872-79E1-43F5-8B6D-17AC41BFD00C}"/>
              </a:ext>
            </a:extLst>
          </p:cNvPr>
          <p:cNvSpPr txBox="1"/>
          <p:nvPr/>
        </p:nvSpPr>
        <p:spPr>
          <a:xfrm>
            <a:off x="3378994" y="5712618"/>
            <a:ext cx="54459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ea typeface="+mn-lt"/>
                <a:cs typeface="+mn-lt"/>
              </a:rPr>
              <a:t>Виробництво ВДЕ по регіонах станом на I квартал 2018 </a:t>
            </a:r>
            <a:r>
              <a:rPr lang="ru-RU" dirty="0">
                <a:ea typeface="+mn-lt"/>
                <a:cs typeface="+mn-lt"/>
              </a:rPr>
              <a:t>року. Джерело: Renewable energy sector: Unlocking sustainable energy potential</a:t>
            </a:r>
            <a:endParaRPr lang="ru-RU" dirty="0"/>
          </a:p>
        </p:txBody>
      </p:sp>
    </p:spTree>
    <p:extLst>
      <p:ext uri="{BB962C8B-B14F-4D97-AF65-F5344CB8AC3E}">
        <p14:creationId xmlns:p14="http://schemas.microsoft.com/office/powerpoint/2010/main" val="18160617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Oval 9">
            <a:extLst>
              <a:ext uri="{FF2B5EF4-FFF2-40B4-BE49-F238E27FC236}">
                <a16:creationId xmlns:a16="http://schemas.microsoft.com/office/drawing/2014/main" xmlns="" id="{A99050EE-26AF-4253-BD50-F0FCD965A8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0284" y="575361"/>
            <a:ext cx="5707277" cy="570727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C2E4A073-2016-4A71-89B8-11B3671E1DFE}"/>
              </a:ext>
            </a:extLst>
          </p:cNvPr>
          <p:cNvSpPr>
            <a:spLocks noGrp="1"/>
          </p:cNvSpPr>
          <p:nvPr>
            <p:ph type="title"/>
          </p:nvPr>
        </p:nvSpPr>
        <p:spPr>
          <a:xfrm>
            <a:off x="838200" y="1748452"/>
            <a:ext cx="4974771" cy="3587786"/>
          </a:xfrm>
        </p:spPr>
        <p:txBody>
          <a:bodyPr>
            <a:normAutofit/>
          </a:bodyPr>
          <a:lstStyle/>
          <a:p>
            <a:pPr algn="ctr"/>
            <a:r>
              <a:rPr lang="ru-RU" b="1" dirty="0" err="1">
                <a:ea typeface="Source Sans Pro"/>
              </a:rPr>
              <a:t>Переваги</a:t>
            </a:r>
            <a:r>
              <a:rPr lang="ru-RU" b="1" dirty="0">
                <a:ea typeface="Source Sans Pro"/>
              </a:rPr>
              <a:t> </a:t>
            </a:r>
            <a:r>
              <a:rPr lang="ru-RU" b="1" dirty="0" err="1">
                <a:ea typeface="Source Sans Pro"/>
              </a:rPr>
              <a:t>сонячної</a:t>
            </a:r>
            <a:r>
              <a:rPr lang="ru-RU" b="1" dirty="0">
                <a:ea typeface="Source Sans Pro"/>
              </a:rPr>
              <a:t> </a:t>
            </a:r>
            <a:r>
              <a:rPr lang="ru-RU" b="1" dirty="0" err="1">
                <a:ea typeface="Source Sans Pro"/>
              </a:rPr>
              <a:t>енергетики</a:t>
            </a:r>
            <a:r>
              <a:rPr lang="ru-RU" dirty="0">
                <a:ea typeface="Source Sans Pro"/>
              </a:rPr>
              <a:t> </a:t>
            </a:r>
            <a:endParaRPr lang="ru-RU"/>
          </a:p>
        </p:txBody>
      </p:sp>
      <p:grpSp>
        <p:nvGrpSpPr>
          <p:cNvPr id="12" name="Graphic 190">
            <a:extLst>
              <a:ext uri="{FF2B5EF4-FFF2-40B4-BE49-F238E27FC236}">
                <a16:creationId xmlns:a16="http://schemas.microsoft.com/office/drawing/2014/main" xmlns="" id="{00E015F5-1A99-4E40-BC3D-7707802996B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93117" y="1193254"/>
            <a:ext cx="1291642" cy="429215"/>
            <a:chOff x="2504802" y="1755501"/>
            <a:chExt cx="1598829" cy="531293"/>
          </a:xfrm>
          <a:solidFill>
            <a:schemeClr val="tx1"/>
          </a:solidFill>
        </p:grpSpPr>
        <p:sp>
          <p:nvSpPr>
            <p:cNvPr id="13" name="Freeform: Shape 12">
              <a:extLst>
                <a:ext uri="{FF2B5EF4-FFF2-40B4-BE49-F238E27FC236}">
                  <a16:creationId xmlns:a16="http://schemas.microsoft.com/office/drawing/2014/main" xmlns="" id="{3FE6F571-2BB7-46DA-A3D9-B32ADDC16A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A905CC16-753C-4B9F-B3E2-C456795AE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xmlns="" id="{D0C78466-EB6E-45A0-99A6-A00789ACD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xmlns="" id="{E99F76E4-5DFD-4DBE-B042-66FBCD118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xmlns="" id="{5468B3A9-705E-43C3-A742-0619B0D8F2E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80915" y="4748271"/>
            <a:ext cx="1330536" cy="1330521"/>
            <a:chOff x="5734037" y="3067039"/>
            <a:chExt cx="724483" cy="724489"/>
          </a:xfrm>
          <a:solidFill>
            <a:schemeClr val="tx1"/>
          </a:solidFill>
        </p:grpSpPr>
        <p:sp>
          <p:nvSpPr>
            <p:cNvPr id="21" name="Freeform: Shape 20">
              <a:extLst>
                <a:ext uri="{FF2B5EF4-FFF2-40B4-BE49-F238E27FC236}">
                  <a16:creationId xmlns:a16="http://schemas.microsoft.com/office/drawing/2014/main" xmlns="" id="{29D439AD-5D67-497C-B831-D17FC3E592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23F54BF2-C71C-45C5-9408-3B5E011B0F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2BBABE17-DB56-44AB-934B-63C07C79F0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CB483D20-A128-4076-AF54-88646172B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E5EFA818-FDDA-49E9-B11F-E9DC1854A9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EA1F8728-F8F7-4828-A718-A15E7663EA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8DA1F73F-AA1D-41D7-BAAB-292FD94A3E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D9441DEA-C85E-4B9C-A48D-8437854C4C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15EBAA20-1368-4495-8D7C-820FAD8ECF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0FB92591-626C-4D2B-A3E6-EC8742D67B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D392448D-513F-4528-9D8D-A151982041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61946BAE-1546-4EA4-A108-A799BF5D2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42A8EC93-6A35-4D37-A8CB-59362BF875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AFC3ECA2-E914-4D83-ABF9-B9FFD96E92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712B1108-9AAC-4F10-A64F-0D6963E518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284CDA0C-B2AB-4791-83B1-C053C061D6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F857BF6B-E0CA-49C0-8827-B44CE8B928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6D7B06A7-ADDF-4F27-B11F-08422FC18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E8B0DA6C-71D7-4FCB-AE4C-035E0ADB50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EB078173-ADFB-480D-91A4-4D71C01098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AAA4027A-C97B-4C9A-B04C-EBE2112200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C06DA92D-C6D0-4C7D-98CF-D9576912E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D6601653-3941-4C9B-BD39-62EECE23AE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2BC4A394-4FFE-4BFE-9A59-2B624E071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EB4EABA5-FDCF-4F6F-8FF1-6FDFF50580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10F3C940-2320-488A-B24C-AB0A4FB539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F525BA82-37D8-47ED-AFF6-AE57124A4E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C2D78955-C80F-4DA3-83AA-D28A5A6FA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BC23DAAC-7C06-4012-8CBB-8E3126B68B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60D19F80-DC80-49EC-8EDD-7889092C18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11F50BB3-EA39-4693-BAE1-1101EF0A41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00EFD45B-69A8-47F6-A5BF-779F7EB49F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9E53C464-7272-4EBC-830B-CB29A96988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B6BF10CE-C2AD-487A-9402-8D5C746ECF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1064C7FE-F8EB-47EF-97FA-348A520599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A991C553-06A1-4F26-BBBC-80F7E11E7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BCE9C081-2191-4C84-956E-F106BB015C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292F6F03-BC34-40C6-8F17-7A169CD72F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A5101B80-7351-4F0F-AB7D-3E40B4D266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0570EE1D-95AC-4660-8E96-7C8A36FEB6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385D9A56-2D15-4E0A-B981-E168F09064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28D0BA2F-9273-4EAA-AD17-C4EFE11403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512CC54E-7976-4DC9-984C-45C2A23A72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C8A3FC72-9FF9-41F6-97E0-45A0FEE946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48918C16-C9B6-40D5-93A0-DB547B644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A05612C6-4858-4854-A3D3-90CF1E1C7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A8E88D77-C726-4008-849C-DA7361F885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24CFE7CA-C955-4365-90C3-6272CB9A3C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38B43FC8-B81C-490A-A346-4C6235DA8A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214D0221-0C97-4C71-B535-7506956EF8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ED0C44EA-BD25-49A3-9EB8-9D8DED7C19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A3C9CCF2-15CC-4F7D-87F5-7FFEBAC9C2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8AA321D8-1D2C-472C-A2DB-EBB74498DD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724680C1-4BB5-45DB-A558-82514418CF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C94F4CEF-82DD-4CFB-8EE3-4AB115F6A0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4F186C9C-C620-4426-A674-E40F808F66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8929942C-BA3F-40EF-94DD-4A5C22C5B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D234974B-3555-465B-95A7-1C63CE738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0E38F9FD-48AC-4C3E-9E75-D1C0B555E0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3AA72E26-5C3D-4231-9042-E00AE43E80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6684433D-3C9E-4C19-A801-D51CF3064F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DADB0C3D-A021-4F40-93B3-76B61334F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41781C18-F408-401D-8A86-99FFBB9895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9D958D9F-E4B0-48B1-ADA4-3053AFB5D9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43EFCD46-F0FB-499C-81B9-3508FE5C8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2B6A130F-CB85-4BDA-8DDF-8DAAB2F7D0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9359DA40-CA94-4B1F-9BE6-C800BEEC7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73304FCD-8DAD-4BC8-A16E-84DDCA07FF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BCB4864C-8F67-4BE7-89CC-664EA25EC5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845F543D-67FC-4640-A2A1-69DA6D0528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DBDB2A9C-60E5-4F7E-BA2B-4DD1595FB9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72B10DA2-D88E-4952-BDB5-102E61B4B2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AC5F5BED-3698-4F52-9977-D8CA2DC031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E19CCEBC-AD20-45B2-A751-42B40BB31C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3A978AD9-9A35-4B89-B3BC-61E54AD9EB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77D8C808-AFC9-42DD-B253-0048903791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EECD0BF1-7C64-407E-8306-4C447B1D32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953B0F94-AC35-4CB2-878D-1DC7D68BE9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08EA50C2-BB5F-4368-AA91-67B207C1AB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DE45A7FE-0A45-45F6-8417-EBDA5A12D8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DA8B8DC8-F88C-432E-A8C2-8D13FE874F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D02C5430-233D-49F7-B852-181D2B2F61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76DB286F-9E15-441C-8697-57007B76C1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534DC0EE-15B7-44AE-A7DC-8B5E22688A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4FBE9900-F640-4248-9C4C-EDBE5E00AF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37FF04AF-F86B-49F8-AAB5-DA696591A1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710DCFEA-4572-47A3-A6BE-7B21F5758C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BA42ED8E-CCC8-478F-9EF4-625B633071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146DF8F4-DF09-4E6C-887F-C9269E56A5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7FF3916E-5C82-4956-A88B-81BFAC91B8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7E5CF7AE-ED45-4AB5-9AEB-56FC964BFA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7CFB132C-BEB1-4897-B1A4-97422811F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4EE49F21-E336-41BC-8256-85A9AB597F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C62510EE-BDCD-4393-9AD7-2D0C9A722D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2420F94B-4F00-4C6C-97E3-BA5B5E6871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E712560A-A110-4132-85D5-21BBBFA8C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D1E3102B-23D5-43AE-A67D-583AAA52B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9D5ABE4E-EB80-423C-BBCE-9C1B77D9B0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BEB8CCC5-38F5-4892-A00B-14B645BBDF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8860175F-F7D5-4464-AD61-5B435528FE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E28C20B0-98AA-4A5B-8CE1-236A3F6CAA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8A56719F-13F0-4B75-8C04-DAACD8FD86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B30555DA-285C-4859-83DE-B16FF6DB13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67AF00E9-C8D6-41C4-9703-5468F51639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D07F88BD-A2E8-4F25-BB43-9372C6C9F3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DFAE35DA-8283-4F4B-8C00-FF8EFE39B3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4340DEBE-A255-48E2-B7B2-AE881651CE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FE968FB9-507A-4F2E-B346-15995081B1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4DA99BD8-9C2B-46BF-AA27-ED405540D1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50C84F67-D2C2-48DF-8537-DF99C6024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F5CAEB9A-26A6-4FBF-916B-19FC9B0BFC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E4DEDE1B-4819-4E4B-849E-330D7DF56C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C441B73E-F19C-4313-8F46-F600603B36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014FE805-EF51-4859-A6DF-CF75F9A0F5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624CF2A5-BD9E-4570-8560-063BC70F26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6BEC415C-7946-43B2-9AC8-348B6B5CD0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1B615AD5-3365-43D4-8E16-377A2A2F9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9D184DFD-DD33-491E-90FF-6E4ECA2668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31B62FE1-0262-4B09-ABEA-8AA010137D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20C539C6-FAA9-4EBE-93D9-1F946E1449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8C6EF3FF-09E5-4099-A49B-CA364A6E83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B3C5E06F-8F1E-4771-AAE4-B34B1D6A3D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538D5AE9-76CC-4AE4-B026-656EDCB01B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30F1A9B9-52AB-4527-BD4A-1802F7C960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46A57D78-C020-4EEF-971D-0C8802889A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7666D7A3-5ABF-4EDE-A0C5-F2099B2D86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13BC460A-E0FF-4658-A2FD-A3AF4D51DF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26467CC2-3AB3-4D37-8323-385B7399F7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563A1F58-33CE-4EDF-B902-3F43F69DA2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DDCFAB2F-7E88-4A57-999A-2506A1FE7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571BEB66-3787-441F-BB54-80C05C6F13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641DC095-611E-4979-8664-6C0EB878FC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210B9ECF-D859-4919-A9D6-3208548F00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4FBC31D4-7E98-452C-8A87-822DE0432C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E302346C-F328-435B-87ED-447C6F8542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B94F507E-9E94-432E-AE8A-A6CB2C5D05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1FFAC4F0-FD7F-4943-B60E-E276F8B23F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A8A5D871-92FD-43C3-BF94-0B524FA7D3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6A79A241-1665-453E-ADD4-18892D4F8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81EABE18-4189-4E07-93C9-9B76673E3E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B658A0EE-6F09-4EF7-B5E7-F23A556BDA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15EB019C-C95B-4DE3-BD17-DC20F8007A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2948B3ED-79C1-47C8-B712-0BFB5536C3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13387DB9-900B-422D-90F7-C5C7EB5D59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48FDCCF3-E6D6-4CD0-9D47-02FE785C7A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BC14E8F6-33F6-47CE-9A24-EA71D71496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F78CC38F-63FC-4552-B17B-8D79D3C8F8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89042823-A002-49CE-B03D-ED1291DC13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96EFC6CE-198B-489B-B1EE-72CE842628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49FEA23D-54D9-45D7-9325-1E2F638C9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2DB04EE3-370F-49CE-BCFE-C2999C3CF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8BCBCC34-797D-41A8-8AD1-7E03E1BBFF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AFF5C1F8-0EDE-4835-89E6-1FCB2EA395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6171D504-6300-457C-AFCC-064DBB3FCC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62ACE739-C8C4-4495-B04C-C3AFC4481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3F4771CD-CDCA-4FFE-8EF5-E42D1781E7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A10C0BFE-A8F9-4E21-9DFD-37A4D26C62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4D8D4EF9-4EF7-4538-A4AE-439F9335EA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7E0500AB-5662-43B9-95C2-2EC80CC54F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984021AD-A6A2-4CDA-A953-72FBA7598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FD1FBF47-CAC8-4385-9DC7-C9BB6167E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FBAEE482-005F-4288-8D66-09EA246C45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2C5DCF49-33DE-4AFF-818E-42F59F2804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866903F3-208B-46D5-925B-254DC74291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2550D219-E342-4A38-BB89-575C1EE7A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5B5485FC-95D0-4660-9594-2C9BD3B776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2EA358DA-C7E8-4DF8-B7D6-CC58295655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7990E8BB-4369-4845-8436-A6F3FE1D1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D6C050C5-1951-434B-A7FE-D271E73F8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xmlns="" id="{773717CC-ECEE-4ABF-BA61-C59F468017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80915" y="4748271"/>
            <a:ext cx="1330536" cy="1330521"/>
            <a:chOff x="5734037" y="3067039"/>
            <a:chExt cx="724483" cy="724489"/>
          </a:xfrm>
          <a:solidFill>
            <a:schemeClr val="tx1">
              <a:alpha val="60000"/>
            </a:schemeClr>
          </a:solidFill>
        </p:grpSpPr>
        <p:sp>
          <p:nvSpPr>
            <p:cNvPr id="192" name="Freeform: Shape 191">
              <a:extLst>
                <a:ext uri="{FF2B5EF4-FFF2-40B4-BE49-F238E27FC236}">
                  <a16:creationId xmlns:a16="http://schemas.microsoft.com/office/drawing/2014/main" xmlns="" id="{9A4FAE41-62DF-4B8E-BD66-8EC206E0E3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564C7F1F-5546-40DC-A16B-C9A3E45777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45583216-FC24-4B75-9703-DBEC401FF8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2FD0A70D-2E7E-4048-8145-0F45EDBBCE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B703C78E-D176-4455-B7B5-2DB4F418DB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AD23B98E-D1FB-4BD9-BA4A-060BC8266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C1541992-EEDB-4D6B-BDA9-B66E58A17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08072B3B-B852-4186-ACFE-F614251324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7B5DD2CA-BCBA-4F3E-B472-840067686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C7335DFE-05E4-4D45-B035-1D85E7648E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ADCF9375-A092-491A-960D-A4DBB376C3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95341599-7E99-490F-9AF8-07EAE5C8D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E1C55EB0-818A-46E6-8D53-5503100290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319B036C-5BD8-4F3B-8935-96D50F410D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A8445880-106C-4DC8-A250-D132F0D6F3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952AA1DD-5DBE-43CD-9B85-63C7626929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2A412466-ED73-4944-83CE-224B1769C2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807E195A-10DB-494C-A547-E1D0C6F616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4CD4AECE-734D-4B90-984F-B2ABFA2B6F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2927072E-8001-4AD1-A4C4-2EDBA3BF87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499D6F50-E593-46A3-81D8-73389276B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7A96E600-84B4-452B-AE40-295FC5807E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CBBA17AC-C1AB-4BFC-A051-457275D1D6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488E850C-90D5-4D0F-A57D-7809327EF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9F98D808-AB13-4D8D-B4C5-9D32153462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95AFFBC0-FF37-4117-86FA-21ABDA17AB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ED0AC42A-17B0-4154-968C-CAE2A04C28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4A7A31A0-8490-4B9D-B9CC-7FF28053EB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8188899C-6A74-43D8-B36C-F86B278C89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1537EAA6-95B6-4674-A7B9-40F9AB7F59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F4B29507-C08F-4764-B703-0EB33A0FAC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4200E500-6A99-47FC-A30F-FA4C85DA8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9558677C-76AD-451F-AEEE-C5FEE4179C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79E472E5-A81A-44E7-AEBA-C3A593497B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5CD54F54-9E41-4635-A533-6CC6515E13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B22D6F46-74C0-49D9-8CD8-BC125E973D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C6FAA6EC-EDF6-4522-ACD8-8D4F7FF872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5F8364DC-ED1A-482D-A418-7941B199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1896D361-70A8-4528-940B-F306550F88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4D1CB00A-0CE1-4E25-ADCE-9562845F54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E1B6761E-B7C6-4218-B95F-F6DEC0066D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CA081177-DAC3-4667-91A1-4CC885D4A1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435007DC-BB8D-43BA-9598-AE79AA262E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46628B8A-02EC-44EF-B52C-5EBAFBCF9C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2DACEC99-8F4C-495C-8EAA-670A3A02ED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C8EFEAD4-1425-4357-9D8A-F326DABC6E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FDA70E94-A082-47D4-B4F8-142AEF1DC3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10E96E8A-1EEA-4F1D-8CFE-12DC9B9E7A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B12D7CC4-A548-4FF7-A6B2-9151CFA9E3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CB3F1C68-B597-4669-87F8-C80124ABE0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A57037D2-0958-4F34-815F-C8CA7F86AE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30AF3969-3F11-4157-B4B9-33B1314623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51D613E3-18F5-4426-ADEB-DEC123E16B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1DC25548-A3A9-4018-A29B-6972D353F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7EDE6372-94D2-435D-BD43-A20072D807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729575A6-77E2-4199-8F0A-27C89330A0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12EB506D-59AD-4011-80F8-36A2BDB954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92FD46FA-14EB-46A2-B4A3-ECD1F49BAC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1CD84E07-49A9-40E3-B34C-91C156C9C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F3090306-C384-44A0-8C38-77397133BA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3515E97E-31A4-4273-AB55-8EAD74CB9E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792F63CA-0494-43E2-A0AA-37C35C8326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5389A040-E4CC-4CE7-8B9F-40ECA9ACE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1BA51B23-705C-49BE-B606-8A9B623E0A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xmlns="" id="{B16EF17A-F451-4B5B-9052-33A9116E9D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1B20B7D1-27D7-4E1A-A317-E9E7A105A9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1E3FADAF-FD1D-45B2-A40D-EBDD536E75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301257BA-BCE2-4479-A04F-A9DBFAF92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619D0ABC-04D9-405A-A52F-5EEC01762A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123AE5C7-608A-47A7-B7A1-55662B70B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957BDA1A-3081-45EB-A31E-3F98EC6DC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683DDA50-C794-4DC5-8297-CFDEB8DCB4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FA42024A-A832-4635-9CE6-B968232CE8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564D00AA-3E68-4F56-80A0-08D5DFFB61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D988A711-E3E8-4172-AFE1-60E93FF10A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7A89FF34-EE34-461C-A3EF-73AC3801B9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80D55E43-BE59-444D-B32B-9C0306A126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639C823F-B16B-4DF7-BA6E-0D832AAB27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2E623C08-172F-41EA-90CB-59ED0D583B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94C0577F-0FF9-47D5-8C6D-FC7B4CC318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30C80E9D-7909-4C52-ACAD-80FF874F99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2B9598CE-4E74-4A54-BAB8-59379D2114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E7188EAA-47E1-4B73-8682-C74A0421BE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36900E8B-61F2-411F-B29F-A9CDC6E811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xmlns="" id="{0A25598A-334A-487D-9604-4753EAE81E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xmlns="" id="{C8DBE472-045A-491C-AB7C-4153EE2B00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2F6DD374-5D5F-48BB-8135-8F37EE2C23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386B8A5A-00D0-4291-937B-931B3F19CD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89C10BFA-8067-495D-810E-1F4085F7B4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51F94E69-8294-4AB3-A457-3BD4ACF085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AD2859C5-45C5-4EE2-8272-0FA7A02353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14AFB321-1B9D-41AF-9686-8C689A3F4B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5C4403F4-D893-4E4C-8DFE-E79AE6A62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BA894316-677B-4B51-AF19-0D3FAF96A7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07FDE9AD-8F5A-44B0-AC7E-30148150D0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A4D0E6BA-489D-4EA4-994E-225F7D078B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7EDFBCCB-EC92-4860-BBDB-2EC6355FE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459DBA8E-2EB0-4C51-A161-2C595B89D4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FB1BA285-9A95-49B7-A098-F38400D92B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D29C405E-90F5-4AB5-8B5F-3CA2F1815A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F7214FFD-3321-412F-9CA5-4BC6E874F9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5F16C3D8-64A1-443D-92A7-EA97518A63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7E4EFAB9-436A-4B6B-A16B-8DA3F614A8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xmlns="" id="{037DDFC3-D7A5-443D-8417-D723296DA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253AC142-F4B4-47E8-BBEE-F7D0F8547F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xmlns="" id="{890AAA82-94E2-41D0-AE92-9C87195CC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xmlns="" id="{FD33B856-EF4E-40FC-BDA0-9E26203D0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xmlns="" id="{24AEBF58-C8A2-4D00-9AFB-B5012AEA36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xmlns="" id="{21270E55-4211-4529-BDC3-29B80BDF5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xmlns="" id="{16DD7E91-EFBB-4DD7-B30F-4A13C20BED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xmlns="" id="{96260F31-66FB-4E2C-801E-701C2B859A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xmlns="" id="{B5FEE1C9-3961-4400-AD3E-B5AD93A474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xmlns="" id="{34E1BE05-269F-4A13-99FE-2A973A0E77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xmlns="" id="{2D591FBD-65C6-46C4-AF19-875D652DCF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xmlns="" id="{85F7E635-CB45-4346-BBFB-10FF0576AF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xmlns="" id="{3BDAC885-F0B3-4D66-8587-4384652983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xmlns="" id="{3427A7E1-71C9-42CC-9CAF-53642DC4D0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xmlns="" id="{20BF60C4-2E5D-473E-96B6-D22BB8536F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xmlns="" id="{C4703732-1088-4448-ACC0-D8BD901B2C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xmlns="" id="{6777D706-23BF-4962-98D3-D5AE7DF4EC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xmlns="" id="{783FF777-4C59-44D0-9441-2B40E0A70E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xmlns="" id="{2037F33C-65F4-44B6-9CB2-D32D1552C6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xmlns="" id="{E73BA403-F3FD-4D76-A516-5698375D6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xmlns="" id="{0AF0D29B-415A-4327-A4B4-B5DC8F0AC0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xmlns="" id="{374A9388-F55E-4F94-817D-5BFF0B59E7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xmlns="" id="{30C52183-F223-4E0A-B713-C91589CEB8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A6BEE030-DC6B-4CB1-A01B-95CC825525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xmlns="" id="{2D41CF67-37BB-443C-85CF-2A05174FD4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xmlns="" id="{65A449CF-396F-45B8-B268-6824A4E89B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xmlns="" id="{9C20A7EF-7013-4D6C-ADD8-868A931DF2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xmlns="" id="{F787692C-3BA9-4D4D-82F8-E497797AAE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xmlns="" id="{A6D539D6-A55E-40F5-83AC-A77340524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xmlns="" id="{D4D7922F-CA55-4202-B99F-ED303E7044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xmlns="" id="{4120C846-A602-4B6C-9C07-11D2B0F8A4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xmlns="" id="{84B5D527-4684-45F5-84CE-73642492DB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xmlns="" id="{FF31CF21-8169-4D45-A115-9CF8D37189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xmlns="" id="{DA8762B9-9CD8-4676-93F5-6C9358A940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xmlns="" id="{A183E80A-70D1-4F52-A92D-D396648CCB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xmlns="" id="{83FBB0F7-E17E-4890-9B66-3625BA1468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xmlns="" id="{708E7BF1-2D4D-44AB-A5CC-0ED91B8462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xmlns="" id="{4B468C4E-6F63-4172-AE1F-8965744DBC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xmlns="" id="{974C7149-F567-4D55-8F48-511DCF3A81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xmlns="" id="{54A551FA-7E10-4D28-9A10-B9A06C0780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xmlns="" id="{1D04F3C0-CE2C-4B8D-A5BD-0E994FD8D9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xmlns="" id="{D2EA9230-DD52-48A9-B268-56744EA506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xmlns="" id="{043A05F5-A8CF-4D01-AF12-95D1ECAE4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xmlns="" id="{1F47C6BC-BD1A-4291-B018-05E5A72E4B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xmlns="" id="{E5B89844-FD17-4048-A3F5-35E390C6EF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xmlns="" id="{B5593F34-8B0E-4D34-9781-B594E2F5D7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xmlns="" id="{4428E4BB-2263-4D19-8254-C9B54B856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xmlns="" id="{2366216E-6EA2-4872-8370-C5EC22520F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xmlns="" id="{D66F8E3F-BF33-4F99-A1F0-EB5885BF2C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xmlns="" id="{EB506747-ED9D-43EA-BD67-DF7971849E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xmlns="" id="{AC803CE8-FFF7-40EA-AF62-102724C324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xmlns="" id="{7EF6FFCA-06CC-4395-AEB0-425719A42D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xmlns="" id="{0D95F285-AAC0-4F32-8665-2677878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xmlns="" id="{8DFCCA2E-BF12-4D26-A5A4-A03387546A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xmlns="" id="{2ABEAC60-6AC3-4D6A-95F9-2E79F6BE00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xmlns="" id="{FA6015B7-49FE-4729-B2F4-585F0F305F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xmlns="" id="{D611DEB1-76FE-4625-9449-88E52D15F4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xmlns="" id="{97F031C1-1AA7-4CA7-ADD3-E0577626E1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xmlns="" id="{96F5D0CB-22E6-4536-8403-F42527F31F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xmlns="" id="{A32718AB-7401-4F66-9C77-E06C3CF7CD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xmlns="" id="{85B6B5F1-D1E4-45A3-8117-348D02D2A3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xmlns="" id="{534869FD-184C-42DB-B9DA-293DB67E5E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xmlns="" id="{A781504F-CAFD-4201-B288-8B4A809B43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xmlns="" id="{D9FC8348-2BA6-4631-8AA7-D63CD898C5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xmlns="" id="{C1AF95A2-64EA-45E2-A43B-1EBD56910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xmlns="" id="{CFC80050-240D-434A-BFCB-DE4DA4FAF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Объект 2">
            <a:extLst>
              <a:ext uri="{FF2B5EF4-FFF2-40B4-BE49-F238E27FC236}">
                <a16:creationId xmlns:a16="http://schemas.microsoft.com/office/drawing/2014/main" xmlns="" id="{DC75898B-C9E9-494E-B79D-BF8AEEAACE22}"/>
              </a:ext>
            </a:extLst>
          </p:cNvPr>
          <p:cNvSpPr>
            <a:spLocks noGrp="1"/>
          </p:cNvSpPr>
          <p:nvPr>
            <p:ph idx="1"/>
          </p:nvPr>
        </p:nvSpPr>
        <p:spPr>
          <a:xfrm>
            <a:off x="6477270" y="1130846"/>
            <a:ext cx="4974771" cy="4351338"/>
          </a:xfrm>
        </p:spPr>
        <p:txBody>
          <a:bodyPr vert="horz" lIns="91440" tIns="45720" rIns="91440" bIns="45720" rtlCol="0">
            <a:normAutofit lnSpcReduction="10000"/>
          </a:bodyPr>
          <a:lstStyle/>
          <a:p>
            <a:r>
              <a:rPr lang="ru-RU" sz="2000">
                <a:ea typeface="+mn-lt"/>
                <a:cs typeface="+mn-lt"/>
              </a:rPr>
              <a:t>1. </a:t>
            </a:r>
            <a:r>
              <a:rPr lang="ru-RU" sz="2000" err="1">
                <a:ea typeface="+mn-lt"/>
                <a:cs typeface="+mn-lt"/>
              </a:rPr>
              <a:t>Загальнодоступність</a:t>
            </a:r>
            <a:r>
              <a:rPr lang="ru-RU" sz="2000">
                <a:ea typeface="+mn-lt"/>
                <a:cs typeface="+mn-lt"/>
              </a:rPr>
              <a:t> і </a:t>
            </a:r>
            <a:r>
              <a:rPr lang="ru-RU" sz="2000" err="1">
                <a:ea typeface="+mn-lt"/>
                <a:cs typeface="+mn-lt"/>
              </a:rPr>
              <a:t>невичерпність</a:t>
            </a:r>
            <a:r>
              <a:rPr lang="ru-RU" sz="2000">
                <a:ea typeface="+mn-lt"/>
                <a:cs typeface="+mn-lt"/>
              </a:rPr>
              <a:t> </a:t>
            </a:r>
            <a:r>
              <a:rPr lang="ru-RU" sz="2000" err="1">
                <a:ea typeface="+mn-lt"/>
                <a:cs typeface="+mn-lt"/>
              </a:rPr>
              <a:t>джерела</a:t>
            </a:r>
            <a:r>
              <a:rPr lang="ru-RU" sz="2000">
                <a:ea typeface="+mn-lt"/>
                <a:cs typeface="+mn-lt"/>
              </a:rPr>
              <a:t>.</a:t>
            </a:r>
            <a:endParaRPr lang="ru-RU" sz="2000">
              <a:ea typeface="Source Sans Pro"/>
            </a:endParaRPr>
          </a:p>
          <a:p>
            <a:r>
              <a:rPr lang="ru-RU" sz="2000">
                <a:ea typeface="+mn-lt"/>
                <a:cs typeface="+mn-lt"/>
              </a:rPr>
              <a:t>2. Теоретично </a:t>
            </a:r>
            <a:r>
              <a:rPr lang="ru-RU" sz="2000" err="1">
                <a:ea typeface="+mn-lt"/>
                <a:cs typeface="+mn-lt"/>
              </a:rPr>
              <a:t>повна</a:t>
            </a:r>
            <a:r>
              <a:rPr lang="ru-RU" sz="2000">
                <a:ea typeface="+mn-lt"/>
                <a:cs typeface="+mn-lt"/>
              </a:rPr>
              <a:t> </a:t>
            </a:r>
            <a:r>
              <a:rPr lang="ru-RU" sz="2000" err="1">
                <a:ea typeface="+mn-lt"/>
                <a:cs typeface="+mn-lt"/>
              </a:rPr>
              <a:t>безпека</a:t>
            </a:r>
            <a:r>
              <a:rPr lang="ru-RU" sz="2000">
                <a:ea typeface="+mn-lt"/>
                <a:cs typeface="+mn-lt"/>
              </a:rPr>
              <a:t> для </a:t>
            </a:r>
            <a:r>
              <a:rPr lang="ru-RU" sz="2000" err="1">
                <a:ea typeface="+mn-lt"/>
                <a:cs typeface="+mn-lt"/>
              </a:rPr>
              <a:t>довкілля</a:t>
            </a:r>
            <a:r>
              <a:rPr lang="ru-RU" sz="2000">
                <a:ea typeface="+mn-lt"/>
                <a:cs typeface="+mn-lt"/>
              </a:rPr>
              <a:t> (</a:t>
            </a:r>
            <a:r>
              <a:rPr lang="ru-RU" sz="2000" err="1">
                <a:ea typeface="+mn-lt"/>
                <a:cs typeface="+mn-lt"/>
              </a:rPr>
              <a:t>проте</a:t>
            </a:r>
            <a:r>
              <a:rPr lang="ru-RU" sz="2000">
                <a:ea typeface="+mn-lt"/>
                <a:cs typeface="+mn-lt"/>
              </a:rPr>
              <a:t> в даний час у </a:t>
            </a:r>
            <a:r>
              <a:rPr lang="ru-RU" sz="2000" err="1">
                <a:ea typeface="+mn-lt"/>
                <a:cs typeface="+mn-lt"/>
              </a:rPr>
              <a:t>виробництві</a:t>
            </a:r>
            <a:r>
              <a:rPr lang="ru-RU" sz="2000">
                <a:ea typeface="+mn-lt"/>
                <a:cs typeface="+mn-lt"/>
              </a:rPr>
              <a:t> </a:t>
            </a:r>
            <a:r>
              <a:rPr lang="ru-RU" sz="2000" err="1">
                <a:ea typeface="+mn-lt"/>
                <a:cs typeface="+mn-lt"/>
              </a:rPr>
              <a:t>фотоелементів</a:t>
            </a:r>
            <a:r>
              <a:rPr lang="ru-RU" sz="2000">
                <a:ea typeface="+mn-lt"/>
                <a:cs typeface="+mn-lt"/>
              </a:rPr>
              <a:t> і в них самих </a:t>
            </a:r>
            <a:r>
              <a:rPr lang="ru-RU" sz="2000" err="1">
                <a:ea typeface="+mn-lt"/>
                <a:cs typeface="+mn-lt"/>
              </a:rPr>
              <a:t>використовуються</a:t>
            </a:r>
            <a:r>
              <a:rPr lang="ru-RU" sz="2000">
                <a:ea typeface="+mn-lt"/>
                <a:cs typeface="+mn-lt"/>
              </a:rPr>
              <a:t> </a:t>
            </a:r>
            <a:r>
              <a:rPr lang="ru-RU" sz="2000" err="1">
                <a:ea typeface="+mn-lt"/>
                <a:cs typeface="+mn-lt"/>
              </a:rPr>
              <a:t>шкідливі</a:t>
            </a:r>
            <a:r>
              <a:rPr lang="ru-RU" sz="2000">
                <a:ea typeface="+mn-lt"/>
                <a:cs typeface="+mn-lt"/>
              </a:rPr>
              <a:t> </a:t>
            </a:r>
            <a:r>
              <a:rPr lang="ru-RU" sz="2000" err="1">
                <a:ea typeface="+mn-lt"/>
                <a:cs typeface="+mn-lt"/>
              </a:rPr>
              <a:t>речовини</a:t>
            </a:r>
            <a:r>
              <a:rPr lang="ru-RU" sz="2000">
                <a:ea typeface="+mn-lt"/>
                <a:cs typeface="+mn-lt"/>
              </a:rPr>
              <a:t>).</a:t>
            </a:r>
            <a:endParaRPr lang="ru-RU" sz="2000"/>
          </a:p>
          <a:p>
            <a:pPr marL="0" indent="0">
              <a:buNone/>
            </a:pPr>
            <a:endParaRPr lang="ru-RU" sz="2000">
              <a:ea typeface="+mn-lt"/>
              <a:cs typeface="+mn-lt"/>
            </a:endParaRPr>
          </a:p>
          <a:p>
            <a:pPr marL="0" indent="0">
              <a:buNone/>
            </a:pPr>
            <a:endParaRPr lang="ru-RU" sz="2000">
              <a:ea typeface="+mn-lt"/>
              <a:cs typeface="+mn-lt"/>
            </a:endParaRPr>
          </a:p>
          <a:p>
            <a:pPr marL="0" indent="0">
              <a:buNone/>
            </a:pPr>
            <a:r>
              <a:rPr lang="ru-RU" sz="2000" err="1">
                <a:ea typeface="+mn-lt"/>
                <a:cs typeface="+mn-lt"/>
              </a:rPr>
              <a:t>Єдина</a:t>
            </a:r>
            <a:r>
              <a:rPr lang="ru-RU" sz="2000">
                <a:ea typeface="+mn-lt"/>
                <a:cs typeface="+mn-lt"/>
              </a:rPr>
              <a:t> проблема </a:t>
            </a:r>
            <a:r>
              <a:rPr lang="ru-RU" sz="2000" err="1">
                <a:ea typeface="+mn-lt"/>
                <a:cs typeface="+mn-lt"/>
              </a:rPr>
              <a:t>пов'язана</a:t>
            </a:r>
            <a:r>
              <a:rPr lang="ru-RU" sz="2000">
                <a:ea typeface="+mn-lt"/>
                <a:cs typeface="+mn-lt"/>
              </a:rPr>
              <a:t> з </a:t>
            </a:r>
            <a:r>
              <a:rPr lang="ru-RU" sz="2000" err="1">
                <a:ea typeface="+mn-lt"/>
                <a:cs typeface="+mn-lt"/>
              </a:rPr>
              <a:t>тим</a:t>
            </a:r>
            <a:r>
              <a:rPr lang="ru-RU" sz="2000">
                <a:ea typeface="+mn-lt"/>
                <a:cs typeface="+mn-lt"/>
              </a:rPr>
              <a:t>, </a:t>
            </a:r>
            <a:r>
              <a:rPr lang="ru-RU" sz="2000" err="1">
                <a:ea typeface="+mn-lt"/>
                <a:cs typeface="+mn-lt"/>
              </a:rPr>
              <a:t>що</a:t>
            </a:r>
            <a:r>
              <a:rPr lang="ru-RU" sz="2000">
                <a:ea typeface="+mn-lt"/>
                <a:cs typeface="+mn-lt"/>
              </a:rPr>
              <a:t> </a:t>
            </a:r>
            <a:r>
              <a:rPr lang="ru-RU" sz="2000" err="1">
                <a:ea typeface="+mn-lt"/>
                <a:cs typeface="+mn-lt"/>
              </a:rPr>
              <a:t>глобальне</a:t>
            </a:r>
            <a:r>
              <a:rPr lang="ru-RU" sz="2000">
                <a:ea typeface="+mn-lt"/>
                <a:cs typeface="+mn-lt"/>
              </a:rPr>
              <a:t> </a:t>
            </a:r>
            <a:r>
              <a:rPr lang="ru-RU" sz="2000" err="1">
                <a:ea typeface="+mn-lt"/>
                <a:cs typeface="+mn-lt"/>
              </a:rPr>
              <a:t>використання</a:t>
            </a:r>
            <a:r>
              <a:rPr lang="ru-RU" sz="2000">
                <a:ea typeface="+mn-lt"/>
                <a:cs typeface="+mn-lt"/>
              </a:rPr>
              <a:t> </a:t>
            </a:r>
            <a:r>
              <a:rPr lang="ru-RU" sz="2000" err="1">
                <a:ea typeface="+mn-lt"/>
                <a:cs typeface="+mn-lt"/>
              </a:rPr>
              <a:t>сонячної</a:t>
            </a:r>
            <a:r>
              <a:rPr lang="ru-RU" sz="2000">
                <a:ea typeface="+mn-lt"/>
                <a:cs typeface="+mn-lt"/>
              </a:rPr>
              <a:t> </a:t>
            </a:r>
            <a:r>
              <a:rPr lang="ru-RU" sz="2000" err="1">
                <a:ea typeface="+mn-lt"/>
                <a:cs typeface="+mn-lt"/>
              </a:rPr>
              <a:t>енергетики</a:t>
            </a:r>
            <a:r>
              <a:rPr lang="ru-RU" sz="2000">
                <a:ea typeface="+mn-lt"/>
                <a:cs typeface="+mn-lt"/>
              </a:rPr>
              <a:t> </a:t>
            </a:r>
            <a:r>
              <a:rPr lang="ru-RU" sz="2000" err="1">
                <a:ea typeface="+mn-lt"/>
                <a:cs typeface="+mn-lt"/>
              </a:rPr>
              <a:t>може</a:t>
            </a:r>
            <a:r>
              <a:rPr lang="ru-RU" sz="2000">
                <a:ea typeface="+mn-lt"/>
                <a:cs typeface="+mn-lt"/>
              </a:rPr>
              <a:t> </a:t>
            </a:r>
            <a:r>
              <a:rPr lang="ru-RU" sz="2000" err="1">
                <a:ea typeface="+mn-lt"/>
                <a:cs typeface="+mn-lt"/>
              </a:rPr>
              <a:t>змінити</a:t>
            </a:r>
            <a:r>
              <a:rPr lang="ru-RU" sz="2000">
                <a:ea typeface="+mn-lt"/>
                <a:cs typeface="+mn-lt"/>
              </a:rPr>
              <a:t> альбедо </a:t>
            </a:r>
            <a:r>
              <a:rPr lang="ru-RU" sz="2000" err="1">
                <a:ea typeface="+mn-lt"/>
                <a:cs typeface="+mn-lt"/>
              </a:rPr>
              <a:t>земної</a:t>
            </a:r>
            <a:r>
              <a:rPr lang="ru-RU" sz="2000">
                <a:ea typeface="+mn-lt"/>
                <a:cs typeface="+mn-lt"/>
              </a:rPr>
              <a:t> </a:t>
            </a:r>
            <a:r>
              <a:rPr lang="ru-RU" sz="2000" err="1">
                <a:ea typeface="+mn-lt"/>
                <a:cs typeface="+mn-lt"/>
              </a:rPr>
              <a:t>поверхні</a:t>
            </a:r>
            <a:r>
              <a:rPr lang="ru-RU" sz="2000">
                <a:ea typeface="+mn-lt"/>
                <a:cs typeface="+mn-lt"/>
              </a:rPr>
              <a:t> і привести до </a:t>
            </a:r>
            <a:r>
              <a:rPr lang="ru-RU" sz="2000" err="1">
                <a:ea typeface="+mn-lt"/>
                <a:cs typeface="+mn-lt"/>
              </a:rPr>
              <a:t>зміни</a:t>
            </a:r>
            <a:r>
              <a:rPr lang="ru-RU" sz="2000">
                <a:ea typeface="+mn-lt"/>
                <a:cs typeface="+mn-lt"/>
              </a:rPr>
              <a:t> </a:t>
            </a:r>
            <a:r>
              <a:rPr lang="ru-RU" sz="2000" err="1">
                <a:ea typeface="+mn-lt"/>
                <a:cs typeface="+mn-lt"/>
              </a:rPr>
              <a:t>клімату</a:t>
            </a:r>
            <a:r>
              <a:rPr lang="ru-RU" sz="2000">
                <a:ea typeface="+mn-lt"/>
                <a:cs typeface="+mn-lt"/>
              </a:rPr>
              <a:t>.</a:t>
            </a:r>
            <a:endParaRPr lang="ru-RU" sz="2000">
              <a:ea typeface="Source Sans Pro"/>
            </a:endParaRPr>
          </a:p>
          <a:p>
            <a:endParaRPr lang="ru-RU" sz="2000">
              <a:ea typeface="Source Sans Pro"/>
            </a:endParaRPr>
          </a:p>
        </p:txBody>
      </p:sp>
    </p:spTree>
    <p:extLst>
      <p:ext uri="{BB962C8B-B14F-4D97-AF65-F5344CB8AC3E}">
        <p14:creationId xmlns:p14="http://schemas.microsoft.com/office/powerpoint/2010/main" val="28338644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xmlns="" id="{4E0A5C5C-2A95-428E-9F6A-0D29EBD57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xmlns="" id="{1056F38F-7C4E-461D-8709-7D0024AE1F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9411" y="1029607"/>
            <a:ext cx="4754948" cy="4754948"/>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7" name="Oval 146">
            <a:extLst>
              <a:ext uri="{FF2B5EF4-FFF2-40B4-BE49-F238E27FC236}">
                <a16:creationId xmlns:a16="http://schemas.microsoft.com/office/drawing/2014/main" xmlns="" id="{C7278469-3C3C-49CE-AEEE-E176A4900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960" y="934855"/>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BF10A933-E189-4690-B699-A666F28541AB}"/>
              </a:ext>
            </a:extLst>
          </p:cNvPr>
          <p:cNvSpPr>
            <a:spLocks noGrp="1"/>
          </p:cNvSpPr>
          <p:nvPr>
            <p:ph type="title"/>
          </p:nvPr>
        </p:nvSpPr>
        <p:spPr>
          <a:xfrm>
            <a:off x="804711" y="2234680"/>
            <a:ext cx="4601633" cy="2250967"/>
          </a:xfrm>
        </p:spPr>
        <p:txBody>
          <a:bodyPr>
            <a:normAutofit/>
          </a:bodyPr>
          <a:lstStyle/>
          <a:p>
            <a:pPr algn="ctr"/>
            <a:r>
              <a:rPr lang="ru-RU" b="1" err="1">
                <a:ea typeface="Source Sans Pro"/>
              </a:rPr>
              <a:t>Недоліки</a:t>
            </a:r>
            <a:r>
              <a:rPr lang="ru-RU" b="1" dirty="0">
                <a:ea typeface="Source Sans Pro"/>
              </a:rPr>
              <a:t> </a:t>
            </a:r>
            <a:r>
              <a:rPr lang="ru-RU" b="1" err="1">
                <a:ea typeface="Source Sans Pro"/>
              </a:rPr>
              <a:t>сонячної</a:t>
            </a:r>
            <a:r>
              <a:rPr lang="ru-RU" b="1" dirty="0">
                <a:ea typeface="Source Sans Pro"/>
              </a:rPr>
              <a:t> </a:t>
            </a:r>
            <a:r>
              <a:rPr lang="ru-RU" b="1" err="1">
                <a:ea typeface="Source Sans Pro"/>
              </a:rPr>
              <a:t>енергетики</a:t>
            </a:r>
            <a:endParaRPr lang="ru-RU" b="1" err="1"/>
          </a:p>
        </p:txBody>
      </p:sp>
      <p:grpSp>
        <p:nvGrpSpPr>
          <p:cNvPr id="149" name="Group 148">
            <a:extLst>
              <a:ext uri="{FF2B5EF4-FFF2-40B4-BE49-F238E27FC236}">
                <a16:creationId xmlns:a16="http://schemas.microsoft.com/office/drawing/2014/main" xmlns="" id="{93DC754C-7E09-422D-A8BB-AF632E90DF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tx1"/>
          </a:solidFill>
        </p:grpSpPr>
        <p:sp>
          <p:nvSpPr>
            <p:cNvPr id="150" name="Freeform: Shape 149">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1" name="Freeform: Shape 150">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153" name="Graphic 212">
            <a:extLst>
              <a:ext uri="{FF2B5EF4-FFF2-40B4-BE49-F238E27FC236}">
                <a16:creationId xmlns:a16="http://schemas.microsoft.com/office/drawing/2014/main" xmlns="" id="{4C6598AB-1C17-4D54-951C-A082D94AC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5" name="Graphic 212">
            <a:extLst>
              <a:ext uri="{FF2B5EF4-FFF2-40B4-BE49-F238E27FC236}">
                <a16:creationId xmlns:a16="http://schemas.microsoft.com/office/drawing/2014/main" xmlns="" id="{C83B66D7-137D-4AC1-B172-53D60F08BE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7" name="Oval 156">
            <a:extLst>
              <a:ext uri="{FF2B5EF4-FFF2-40B4-BE49-F238E27FC236}">
                <a16:creationId xmlns:a16="http://schemas.microsoft.com/office/drawing/2014/main" xmlns="" id="{F6B92503-6984-4D15-8B98-8718709B7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Oval 158">
            <a:extLst>
              <a:ext uri="{FF2B5EF4-FFF2-40B4-BE49-F238E27FC236}">
                <a16:creationId xmlns:a16="http://schemas.microsoft.com/office/drawing/2014/main" xmlns="" id="{08DDF938-524E-4C18-A47D-C006278323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2976" y="4946663"/>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Объект 2">
            <a:extLst>
              <a:ext uri="{FF2B5EF4-FFF2-40B4-BE49-F238E27FC236}">
                <a16:creationId xmlns:a16="http://schemas.microsoft.com/office/drawing/2014/main" xmlns="" id="{F06FD47B-9CB4-4E0D-9A9C-57EF56810237}"/>
              </a:ext>
            </a:extLst>
          </p:cNvPr>
          <p:cNvSpPr>
            <a:spLocks noGrp="1"/>
          </p:cNvSpPr>
          <p:nvPr>
            <p:ph idx="1"/>
          </p:nvPr>
        </p:nvSpPr>
        <p:spPr>
          <a:xfrm>
            <a:off x="5710993" y="309315"/>
            <a:ext cx="5217173" cy="4351338"/>
          </a:xfrm>
        </p:spPr>
        <p:txBody>
          <a:bodyPr vert="horz" lIns="91440" tIns="45720" rIns="91440" bIns="45720" rtlCol="0" anchor="t">
            <a:noAutofit/>
          </a:bodyPr>
          <a:lstStyle/>
          <a:p>
            <a:r>
              <a:rPr lang="ru-RU" sz="1400" dirty="0">
                <a:ea typeface="+mn-lt"/>
                <a:cs typeface="+mn-lt"/>
              </a:rPr>
              <a:t>1. Через </a:t>
            </a:r>
            <a:r>
              <a:rPr lang="ru-RU" sz="1400" dirty="0" err="1">
                <a:ea typeface="+mn-lt"/>
                <a:cs typeface="+mn-lt"/>
              </a:rPr>
              <a:t>відносно</a:t>
            </a:r>
            <a:r>
              <a:rPr lang="ru-RU" sz="1400" dirty="0">
                <a:ea typeface="+mn-lt"/>
                <a:cs typeface="+mn-lt"/>
              </a:rPr>
              <a:t> </a:t>
            </a:r>
            <a:r>
              <a:rPr lang="ru-RU" sz="1400" dirty="0" err="1">
                <a:ea typeface="+mn-lt"/>
                <a:cs typeface="+mn-lt"/>
              </a:rPr>
              <a:t>невеликі</a:t>
            </a:r>
            <a:r>
              <a:rPr lang="ru-RU" sz="1400" dirty="0">
                <a:ea typeface="+mn-lt"/>
                <a:cs typeface="+mn-lt"/>
              </a:rPr>
              <a:t> </a:t>
            </a:r>
            <a:r>
              <a:rPr lang="ru-RU" sz="1400" dirty="0" err="1">
                <a:ea typeface="+mn-lt"/>
                <a:cs typeface="+mn-lt"/>
              </a:rPr>
              <a:t>величини</a:t>
            </a:r>
            <a:r>
              <a:rPr lang="ru-RU" sz="1400" dirty="0">
                <a:ea typeface="+mn-lt"/>
                <a:cs typeface="+mn-lt"/>
              </a:rPr>
              <a:t> </a:t>
            </a:r>
            <a:r>
              <a:rPr lang="ru-RU" sz="1400" dirty="0" err="1">
                <a:ea typeface="+mn-lt"/>
                <a:cs typeface="+mn-lt"/>
              </a:rPr>
              <a:t>сонячної</a:t>
            </a:r>
            <a:r>
              <a:rPr lang="ru-RU" sz="1400" dirty="0">
                <a:ea typeface="+mn-lt"/>
                <a:cs typeface="+mn-lt"/>
              </a:rPr>
              <a:t> </a:t>
            </a:r>
            <a:r>
              <a:rPr lang="ru-RU" sz="1400" dirty="0" err="1">
                <a:ea typeface="+mn-lt"/>
                <a:cs typeface="+mn-lt"/>
              </a:rPr>
              <a:t>постійної</a:t>
            </a:r>
            <a:r>
              <a:rPr lang="ru-RU" sz="1400" dirty="0">
                <a:ea typeface="+mn-lt"/>
                <a:cs typeface="+mn-lt"/>
              </a:rPr>
              <a:t> для </a:t>
            </a:r>
            <a:r>
              <a:rPr lang="ru-RU" sz="1400" dirty="0" err="1">
                <a:ea typeface="+mn-lt"/>
                <a:cs typeface="+mn-lt"/>
              </a:rPr>
              <a:t>сонячної</a:t>
            </a:r>
            <a:r>
              <a:rPr lang="ru-RU" sz="1400" dirty="0">
                <a:ea typeface="+mn-lt"/>
                <a:cs typeface="+mn-lt"/>
              </a:rPr>
              <a:t> </a:t>
            </a:r>
            <a:r>
              <a:rPr lang="ru-RU" sz="1400" dirty="0" err="1">
                <a:ea typeface="+mn-lt"/>
                <a:cs typeface="+mn-lt"/>
              </a:rPr>
              <a:t>енергетики</a:t>
            </a:r>
            <a:r>
              <a:rPr lang="ru-RU" sz="1400" dirty="0">
                <a:ea typeface="+mn-lt"/>
                <a:cs typeface="+mn-lt"/>
              </a:rPr>
              <a:t> </a:t>
            </a:r>
            <a:r>
              <a:rPr lang="ru-RU" sz="1400" dirty="0" err="1">
                <a:ea typeface="+mn-lt"/>
                <a:cs typeface="+mn-lt"/>
              </a:rPr>
              <a:t>потрібне</a:t>
            </a:r>
            <a:r>
              <a:rPr lang="ru-RU" sz="1400" dirty="0">
                <a:ea typeface="+mn-lt"/>
                <a:cs typeface="+mn-lt"/>
              </a:rPr>
              <a:t> </a:t>
            </a:r>
            <a:r>
              <a:rPr lang="ru-RU" sz="1400" dirty="0" err="1">
                <a:ea typeface="+mn-lt"/>
                <a:cs typeface="+mn-lt"/>
              </a:rPr>
              <a:t>використання</a:t>
            </a:r>
            <a:r>
              <a:rPr lang="ru-RU" sz="1400" dirty="0">
                <a:ea typeface="+mn-lt"/>
                <a:cs typeface="+mn-lt"/>
              </a:rPr>
              <a:t> великих </a:t>
            </a:r>
            <a:r>
              <a:rPr lang="ru-RU" sz="1400" dirty="0" err="1">
                <a:ea typeface="+mn-lt"/>
                <a:cs typeface="+mn-lt"/>
              </a:rPr>
              <a:t>площ</a:t>
            </a:r>
            <a:r>
              <a:rPr lang="ru-RU" sz="1400" dirty="0">
                <a:ea typeface="+mn-lt"/>
                <a:cs typeface="+mn-lt"/>
              </a:rPr>
              <a:t> </a:t>
            </a:r>
            <a:r>
              <a:rPr lang="ru-RU" sz="1400" dirty="0" err="1">
                <a:ea typeface="+mn-lt"/>
                <a:cs typeface="+mn-lt"/>
              </a:rPr>
              <a:t>землі</a:t>
            </a:r>
            <a:r>
              <a:rPr lang="ru-RU" sz="1400" dirty="0">
                <a:ea typeface="+mn-lt"/>
                <a:cs typeface="+mn-lt"/>
              </a:rPr>
              <a:t> </a:t>
            </a:r>
            <a:r>
              <a:rPr lang="ru-RU" sz="1400" dirty="0" err="1">
                <a:ea typeface="+mn-lt"/>
                <a:cs typeface="+mn-lt"/>
              </a:rPr>
              <a:t>під</a:t>
            </a:r>
            <a:r>
              <a:rPr lang="ru-RU" sz="1400" dirty="0">
                <a:ea typeface="+mn-lt"/>
                <a:cs typeface="+mn-lt"/>
              </a:rPr>
              <a:t> </a:t>
            </a:r>
            <a:r>
              <a:rPr lang="ru-RU" sz="1400" dirty="0" err="1">
                <a:ea typeface="+mn-lt"/>
                <a:cs typeface="+mn-lt"/>
              </a:rPr>
              <a:t>електростанції</a:t>
            </a:r>
            <a:r>
              <a:rPr lang="ru-RU" sz="1400" dirty="0">
                <a:ea typeface="+mn-lt"/>
                <a:cs typeface="+mn-lt"/>
              </a:rPr>
              <a:t> (</a:t>
            </a:r>
            <a:r>
              <a:rPr lang="ru-RU" sz="1400" dirty="0" err="1">
                <a:ea typeface="+mn-lt"/>
                <a:cs typeface="+mn-lt"/>
              </a:rPr>
              <a:t>наприклад</a:t>
            </a:r>
            <a:r>
              <a:rPr lang="ru-RU" sz="1400" dirty="0">
                <a:ea typeface="+mn-lt"/>
                <a:cs typeface="+mn-lt"/>
              </a:rPr>
              <a:t>, для </a:t>
            </a:r>
            <a:r>
              <a:rPr lang="ru-RU" sz="1400" dirty="0" err="1">
                <a:ea typeface="+mn-lt"/>
                <a:cs typeface="+mn-lt"/>
              </a:rPr>
              <a:t>електростанції</a:t>
            </a:r>
            <a:r>
              <a:rPr lang="ru-RU" sz="1400" dirty="0">
                <a:ea typeface="+mn-lt"/>
                <a:cs typeface="+mn-lt"/>
              </a:rPr>
              <a:t> </a:t>
            </a:r>
            <a:r>
              <a:rPr lang="ru-RU" sz="1400" dirty="0" err="1">
                <a:ea typeface="+mn-lt"/>
                <a:cs typeface="+mn-lt"/>
              </a:rPr>
              <a:t>потужністю</a:t>
            </a:r>
            <a:r>
              <a:rPr lang="ru-RU" sz="1400" dirty="0">
                <a:ea typeface="+mn-lt"/>
                <a:cs typeface="+mn-lt"/>
              </a:rPr>
              <a:t> 1 ГВт </a:t>
            </a:r>
            <a:r>
              <a:rPr lang="ru-RU" sz="1400" dirty="0" err="1">
                <a:ea typeface="+mn-lt"/>
                <a:cs typeface="+mn-lt"/>
              </a:rPr>
              <a:t>це</a:t>
            </a:r>
            <a:r>
              <a:rPr lang="ru-RU" sz="1400" dirty="0">
                <a:ea typeface="+mn-lt"/>
                <a:cs typeface="+mn-lt"/>
              </a:rPr>
              <a:t> </a:t>
            </a:r>
            <a:r>
              <a:rPr lang="ru-RU" sz="1400" dirty="0" err="1">
                <a:ea typeface="+mn-lt"/>
                <a:cs typeface="+mn-lt"/>
              </a:rPr>
              <a:t>може</a:t>
            </a:r>
            <a:r>
              <a:rPr lang="ru-RU" sz="1400" dirty="0">
                <a:ea typeface="+mn-lt"/>
                <a:cs typeface="+mn-lt"/>
              </a:rPr>
              <a:t> бути пара </a:t>
            </a:r>
            <a:r>
              <a:rPr lang="ru-RU" sz="1400" dirty="0" err="1">
                <a:ea typeface="+mn-lt"/>
                <a:cs typeface="+mn-lt"/>
              </a:rPr>
              <a:t>десятків</a:t>
            </a:r>
            <a:r>
              <a:rPr lang="ru-RU" sz="1400" dirty="0">
                <a:ea typeface="+mn-lt"/>
                <a:cs typeface="+mn-lt"/>
              </a:rPr>
              <a:t> </a:t>
            </a:r>
            <a:r>
              <a:rPr lang="ru-RU" sz="1400" dirty="0" err="1">
                <a:ea typeface="+mn-lt"/>
                <a:cs typeface="+mn-lt"/>
              </a:rPr>
              <a:t>квадратних</a:t>
            </a:r>
            <a:r>
              <a:rPr lang="ru-RU" sz="1400" dirty="0">
                <a:ea typeface="+mn-lt"/>
                <a:cs typeface="+mn-lt"/>
              </a:rPr>
              <a:t> </a:t>
            </a:r>
            <a:r>
              <a:rPr lang="ru-RU" sz="1400" dirty="0" err="1">
                <a:ea typeface="+mn-lt"/>
                <a:cs typeface="+mn-lt"/>
              </a:rPr>
              <a:t>кілометрів</a:t>
            </a:r>
            <a:r>
              <a:rPr lang="ru-RU" sz="1400" dirty="0">
                <a:ea typeface="+mn-lt"/>
                <a:cs typeface="+mn-lt"/>
              </a:rPr>
              <a:t>). </a:t>
            </a:r>
            <a:r>
              <a:rPr lang="ru-RU" sz="1400" dirty="0" err="1">
                <a:ea typeface="+mn-lt"/>
                <a:cs typeface="+mn-lt"/>
              </a:rPr>
              <a:t>Проте</a:t>
            </a:r>
            <a:r>
              <a:rPr lang="ru-RU" sz="1400" dirty="0">
                <a:ea typeface="+mn-lt"/>
                <a:cs typeface="+mn-lt"/>
              </a:rPr>
              <a:t> </a:t>
            </a:r>
            <a:r>
              <a:rPr lang="ru-RU" sz="1400" dirty="0" err="1">
                <a:ea typeface="+mn-lt"/>
                <a:cs typeface="+mn-lt"/>
              </a:rPr>
              <a:t>цей</a:t>
            </a:r>
            <a:r>
              <a:rPr lang="ru-RU" sz="1400" dirty="0">
                <a:ea typeface="+mn-lt"/>
                <a:cs typeface="+mn-lt"/>
              </a:rPr>
              <a:t> </a:t>
            </a:r>
            <a:r>
              <a:rPr lang="ru-RU" sz="1400" dirty="0" err="1">
                <a:ea typeface="+mn-lt"/>
                <a:cs typeface="+mn-lt"/>
              </a:rPr>
              <a:t>недолік</a:t>
            </a:r>
            <a:r>
              <a:rPr lang="ru-RU" sz="1400" dirty="0">
                <a:ea typeface="+mn-lt"/>
                <a:cs typeface="+mn-lt"/>
              </a:rPr>
              <a:t> не </a:t>
            </a:r>
            <a:r>
              <a:rPr lang="ru-RU" sz="1400" dirty="0" err="1">
                <a:ea typeface="+mn-lt"/>
                <a:cs typeface="+mn-lt"/>
              </a:rPr>
              <a:t>такий</a:t>
            </a:r>
            <a:r>
              <a:rPr lang="ru-RU" sz="1400" dirty="0">
                <a:ea typeface="+mn-lt"/>
                <a:cs typeface="+mn-lt"/>
              </a:rPr>
              <a:t> великий. </a:t>
            </a:r>
            <a:r>
              <a:rPr lang="ru-RU" sz="1400" dirty="0" err="1">
                <a:ea typeface="+mn-lt"/>
                <a:cs typeface="+mn-lt"/>
              </a:rPr>
              <a:t>Наприклад</a:t>
            </a:r>
            <a:r>
              <a:rPr lang="ru-RU" sz="1400" dirty="0">
                <a:ea typeface="+mn-lt"/>
                <a:cs typeface="+mn-lt"/>
              </a:rPr>
              <a:t>, </a:t>
            </a:r>
            <a:r>
              <a:rPr lang="ru-RU" sz="1400" dirty="0" err="1">
                <a:ea typeface="+mn-lt"/>
                <a:cs typeface="+mn-lt"/>
              </a:rPr>
              <a:t>гідроенергетика</a:t>
            </a:r>
            <a:r>
              <a:rPr lang="ru-RU" sz="1400" dirty="0">
                <a:ea typeface="+mn-lt"/>
                <a:cs typeface="+mn-lt"/>
              </a:rPr>
              <a:t> </a:t>
            </a:r>
            <a:r>
              <a:rPr lang="ru-RU" sz="1400" dirty="0" err="1">
                <a:ea typeface="+mn-lt"/>
                <a:cs typeface="+mn-lt"/>
              </a:rPr>
              <a:t>виводить</a:t>
            </a:r>
            <a:r>
              <a:rPr lang="ru-RU" sz="1400" dirty="0">
                <a:ea typeface="+mn-lt"/>
                <a:cs typeface="+mn-lt"/>
              </a:rPr>
              <a:t> з </a:t>
            </a:r>
            <a:r>
              <a:rPr lang="ru-RU" sz="1400" dirty="0" err="1">
                <a:ea typeface="+mn-lt"/>
                <a:cs typeface="+mn-lt"/>
              </a:rPr>
              <a:t>користування</a:t>
            </a:r>
            <a:r>
              <a:rPr lang="ru-RU" sz="1400" dirty="0">
                <a:ea typeface="+mn-lt"/>
                <a:cs typeface="+mn-lt"/>
              </a:rPr>
              <a:t> </a:t>
            </a:r>
            <a:r>
              <a:rPr lang="ru-RU" sz="1400" dirty="0" err="1">
                <a:ea typeface="+mn-lt"/>
                <a:cs typeface="+mn-lt"/>
              </a:rPr>
              <a:t>ще</a:t>
            </a:r>
            <a:r>
              <a:rPr lang="ru-RU" sz="1400" dirty="0">
                <a:ea typeface="+mn-lt"/>
                <a:cs typeface="+mn-lt"/>
              </a:rPr>
              <a:t> </a:t>
            </a:r>
            <a:r>
              <a:rPr lang="ru-RU" sz="1400" dirty="0" err="1">
                <a:ea typeface="+mn-lt"/>
                <a:cs typeface="+mn-lt"/>
              </a:rPr>
              <a:t>більші</a:t>
            </a:r>
            <a:r>
              <a:rPr lang="ru-RU" sz="1400" dirty="0">
                <a:ea typeface="+mn-lt"/>
                <a:cs typeface="+mn-lt"/>
              </a:rPr>
              <a:t> </a:t>
            </a:r>
            <a:r>
              <a:rPr lang="ru-RU" sz="1400" dirty="0" err="1">
                <a:ea typeface="+mn-lt"/>
                <a:cs typeface="+mn-lt"/>
              </a:rPr>
              <a:t>ділянки</a:t>
            </a:r>
            <a:r>
              <a:rPr lang="ru-RU" sz="1400" dirty="0">
                <a:ea typeface="+mn-lt"/>
                <a:cs typeface="+mn-lt"/>
              </a:rPr>
              <a:t> </a:t>
            </a:r>
            <a:r>
              <a:rPr lang="ru-RU" sz="1400" dirty="0" err="1">
                <a:ea typeface="+mn-lt"/>
                <a:cs typeface="+mn-lt"/>
              </a:rPr>
              <a:t>землі</a:t>
            </a:r>
            <a:r>
              <a:rPr lang="ru-RU" sz="1400" dirty="0">
                <a:ea typeface="+mn-lt"/>
                <a:cs typeface="+mn-lt"/>
              </a:rPr>
              <a:t>.</a:t>
            </a:r>
            <a:endParaRPr lang="ru-RU" sz="1400">
              <a:ea typeface="Source Sans Pro"/>
            </a:endParaRPr>
          </a:p>
          <a:p>
            <a:r>
              <a:rPr lang="ru-RU" sz="1400" dirty="0">
                <a:ea typeface="+mn-lt"/>
                <a:cs typeface="+mn-lt"/>
              </a:rPr>
              <a:t>2. </a:t>
            </a:r>
            <a:r>
              <a:rPr lang="ru-RU" sz="1400" dirty="0" err="1">
                <a:ea typeface="+mn-lt"/>
                <a:cs typeface="+mn-lt"/>
              </a:rPr>
              <a:t>Потік</a:t>
            </a:r>
            <a:r>
              <a:rPr lang="ru-RU" sz="1400" dirty="0">
                <a:ea typeface="+mn-lt"/>
                <a:cs typeface="+mn-lt"/>
              </a:rPr>
              <a:t> </a:t>
            </a:r>
            <a:r>
              <a:rPr lang="ru-RU" sz="1400" dirty="0" err="1">
                <a:ea typeface="+mn-lt"/>
                <a:cs typeface="+mn-lt"/>
              </a:rPr>
              <a:t>сонячної</a:t>
            </a:r>
            <a:r>
              <a:rPr lang="ru-RU" sz="1400" dirty="0">
                <a:ea typeface="+mn-lt"/>
                <a:cs typeface="+mn-lt"/>
              </a:rPr>
              <a:t> </a:t>
            </a:r>
            <a:r>
              <a:rPr lang="ru-RU" sz="1400" dirty="0" err="1">
                <a:ea typeface="+mn-lt"/>
                <a:cs typeface="+mn-lt"/>
              </a:rPr>
              <a:t>енергії</a:t>
            </a:r>
            <a:r>
              <a:rPr lang="ru-RU" sz="1400" dirty="0">
                <a:ea typeface="+mn-lt"/>
                <a:cs typeface="+mn-lt"/>
              </a:rPr>
              <a:t> на </a:t>
            </a:r>
            <a:r>
              <a:rPr lang="ru-RU" sz="1400" dirty="0" err="1">
                <a:ea typeface="+mn-lt"/>
                <a:cs typeface="+mn-lt"/>
              </a:rPr>
              <a:t>поверхні</a:t>
            </a:r>
            <a:r>
              <a:rPr lang="ru-RU" sz="1400" dirty="0">
                <a:ea typeface="+mn-lt"/>
                <a:cs typeface="+mn-lt"/>
              </a:rPr>
              <a:t> </a:t>
            </a:r>
            <a:r>
              <a:rPr lang="ru-RU" sz="1400" dirty="0" err="1">
                <a:ea typeface="+mn-lt"/>
                <a:cs typeface="+mn-lt"/>
              </a:rPr>
              <a:t>Землі</a:t>
            </a:r>
            <a:r>
              <a:rPr lang="ru-RU" sz="1400" dirty="0">
                <a:ea typeface="+mn-lt"/>
                <a:cs typeface="+mn-lt"/>
              </a:rPr>
              <a:t> </a:t>
            </a:r>
            <a:r>
              <a:rPr lang="ru-RU" sz="1400" dirty="0" err="1">
                <a:ea typeface="+mn-lt"/>
                <a:cs typeface="+mn-lt"/>
              </a:rPr>
              <a:t>залежить</a:t>
            </a:r>
            <a:r>
              <a:rPr lang="ru-RU" sz="1400" dirty="0">
                <a:ea typeface="+mn-lt"/>
                <a:cs typeface="+mn-lt"/>
              </a:rPr>
              <a:t> </a:t>
            </a:r>
            <a:r>
              <a:rPr lang="ru-RU" sz="1400" dirty="0" err="1">
                <a:ea typeface="+mn-lt"/>
                <a:cs typeface="+mn-lt"/>
              </a:rPr>
              <a:t>від</a:t>
            </a:r>
            <a:r>
              <a:rPr lang="ru-RU" sz="1400" dirty="0">
                <a:ea typeface="+mn-lt"/>
                <a:cs typeface="+mn-lt"/>
              </a:rPr>
              <a:t> </a:t>
            </a:r>
            <a:r>
              <a:rPr lang="ru-RU" sz="1400" dirty="0" err="1">
                <a:ea typeface="+mn-lt"/>
                <a:cs typeface="+mn-lt"/>
              </a:rPr>
              <a:t>географічної</a:t>
            </a:r>
            <a:r>
              <a:rPr lang="ru-RU" sz="1400" dirty="0">
                <a:ea typeface="+mn-lt"/>
                <a:cs typeface="+mn-lt"/>
              </a:rPr>
              <a:t> </a:t>
            </a:r>
            <a:r>
              <a:rPr lang="ru-RU" sz="1400" dirty="0" err="1">
                <a:ea typeface="+mn-lt"/>
                <a:cs typeface="+mn-lt"/>
              </a:rPr>
              <a:t>широти</a:t>
            </a:r>
            <a:r>
              <a:rPr lang="ru-RU" sz="1400" dirty="0">
                <a:ea typeface="+mn-lt"/>
                <a:cs typeface="+mn-lt"/>
              </a:rPr>
              <a:t>. У </a:t>
            </a:r>
            <a:r>
              <a:rPr lang="ru-RU" sz="1400" dirty="0" err="1">
                <a:ea typeface="+mn-lt"/>
                <a:cs typeface="+mn-lt"/>
              </a:rPr>
              <a:t>різних</a:t>
            </a:r>
            <a:r>
              <a:rPr lang="ru-RU" sz="1400" dirty="0">
                <a:ea typeface="+mn-lt"/>
                <a:cs typeface="+mn-lt"/>
              </a:rPr>
              <a:t> </a:t>
            </a:r>
            <a:r>
              <a:rPr lang="ru-RU" sz="1400" dirty="0" err="1">
                <a:ea typeface="+mn-lt"/>
                <a:cs typeface="+mn-lt"/>
              </a:rPr>
              <a:t>місцях</a:t>
            </a:r>
            <a:r>
              <a:rPr lang="ru-RU" sz="1400" dirty="0">
                <a:ea typeface="+mn-lt"/>
                <a:cs typeface="+mn-lt"/>
              </a:rPr>
              <a:t> </a:t>
            </a:r>
            <a:r>
              <a:rPr lang="ru-RU" sz="1400" dirty="0" err="1">
                <a:ea typeface="+mn-lt"/>
                <a:cs typeface="+mn-lt"/>
              </a:rPr>
              <a:t>середня</a:t>
            </a:r>
            <a:r>
              <a:rPr lang="ru-RU" sz="1400" dirty="0">
                <a:ea typeface="+mn-lt"/>
                <a:cs typeface="+mn-lt"/>
              </a:rPr>
              <a:t> </a:t>
            </a:r>
            <a:r>
              <a:rPr lang="ru-RU" sz="1400" dirty="0" err="1">
                <a:ea typeface="+mn-lt"/>
                <a:cs typeface="+mn-lt"/>
              </a:rPr>
              <a:t>кількість</a:t>
            </a:r>
            <a:r>
              <a:rPr lang="ru-RU" sz="1400" dirty="0">
                <a:ea typeface="+mn-lt"/>
                <a:cs typeface="+mn-lt"/>
              </a:rPr>
              <a:t> </a:t>
            </a:r>
            <a:r>
              <a:rPr lang="ru-RU" sz="1400" dirty="0" err="1">
                <a:ea typeface="+mn-lt"/>
                <a:cs typeface="+mn-lt"/>
              </a:rPr>
              <a:t>сонячних</a:t>
            </a:r>
            <a:r>
              <a:rPr lang="ru-RU" sz="1400" dirty="0">
                <a:ea typeface="+mn-lt"/>
                <a:cs typeface="+mn-lt"/>
              </a:rPr>
              <a:t> </a:t>
            </a:r>
            <a:r>
              <a:rPr lang="ru-RU" sz="1400" dirty="0" err="1">
                <a:ea typeface="+mn-lt"/>
                <a:cs typeface="+mn-lt"/>
              </a:rPr>
              <a:t>днів</a:t>
            </a:r>
            <a:r>
              <a:rPr lang="ru-RU" sz="1400" dirty="0">
                <a:ea typeface="+mn-lt"/>
                <a:cs typeface="+mn-lt"/>
              </a:rPr>
              <a:t> за </a:t>
            </a:r>
            <a:r>
              <a:rPr lang="ru-RU" sz="1400" dirty="0" err="1">
                <a:ea typeface="+mn-lt"/>
                <a:cs typeface="+mn-lt"/>
              </a:rPr>
              <a:t>рік</a:t>
            </a:r>
            <a:r>
              <a:rPr lang="ru-RU" sz="1400" dirty="0">
                <a:ea typeface="+mn-lt"/>
                <a:cs typeface="+mn-lt"/>
              </a:rPr>
              <a:t> </a:t>
            </a:r>
            <a:r>
              <a:rPr lang="ru-RU" sz="1400" dirty="0" err="1">
                <a:ea typeface="+mn-lt"/>
                <a:cs typeface="+mn-lt"/>
              </a:rPr>
              <a:t>може</a:t>
            </a:r>
            <a:r>
              <a:rPr lang="ru-RU" sz="1400" dirty="0">
                <a:ea typeface="+mn-lt"/>
                <a:cs typeface="+mn-lt"/>
              </a:rPr>
              <a:t> </a:t>
            </a:r>
            <a:r>
              <a:rPr lang="ru-RU" sz="1400" dirty="0" err="1">
                <a:ea typeface="+mn-lt"/>
                <a:cs typeface="+mn-lt"/>
              </a:rPr>
              <a:t>розрізнятися</a:t>
            </a:r>
            <a:r>
              <a:rPr lang="ru-RU" sz="1400" dirty="0">
                <a:ea typeface="+mn-lt"/>
                <a:cs typeface="+mn-lt"/>
              </a:rPr>
              <a:t> </a:t>
            </a:r>
            <a:r>
              <a:rPr lang="ru-RU" sz="1400" dirty="0" err="1">
                <a:ea typeface="+mn-lt"/>
                <a:cs typeface="+mn-lt"/>
              </a:rPr>
              <a:t>дуже</a:t>
            </a:r>
            <a:r>
              <a:rPr lang="ru-RU" sz="1400" dirty="0">
                <a:ea typeface="+mn-lt"/>
                <a:cs typeface="+mn-lt"/>
              </a:rPr>
              <a:t> сильно.</a:t>
            </a:r>
            <a:endParaRPr lang="ru-RU" sz="1400">
              <a:ea typeface="Source Sans Pro"/>
            </a:endParaRPr>
          </a:p>
          <a:p>
            <a:r>
              <a:rPr lang="ru-RU" sz="1400" dirty="0">
                <a:ea typeface="+mn-lt"/>
                <a:cs typeface="+mn-lt"/>
              </a:rPr>
              <a:t>3. </a:t>
            </a:r>
            <a:r>
              <a:rPr lang="ru-RU" sz="1400" dirty="0" err="1">
                <a:ea typeface="+mn-lt"/>
                <a:cs typeface="+mn-lt"/>
              </a:rPr>
              <a:t>Сонячна</a:t>
            </a:r>
            <a:r>
              <a:rPr lang="ru-RU" sz="1400" dirty="0">
                <a:ea typeface="+mn-lt"/>
                <a:cs typeface="+mn-lt"/>
              </a:rPr>
              <a:t> </a:t>
            </a:r>
            <a:r>
              <a:rPr lang="ru-RU" sz="1400" dirty="0" err="1">
                <a:ea typeface="+mn-lt"/>
                <a:cs typeface="+mn-lt"/>
              </a:rPr>
              <a:t>електростанція</a:t>
            </a:r>
            <a:r>
              <a:rPr lang="ru-RU" sz="1400" dirty="0">
                <a:ea typeface="+mn-lt"/>
                <a:cs typeface="+mn-lt"/>
              </a:rPr>
              <a:t> не </a:t>
            </a:r>
            <a:r>
              <a:rPr lang="ru-RU" sz="1400" dirty="0" err="1">
                <a:ea typeface="+mn-lt"/>
                <a:cs typeface="+mn-lt"/>
              </a:rPr>
              <a:t>працює</a:t>
            </a:r>
            <a:r>
              <a:rPr lang="ru-RU" sz="1400" dirty="0">
                <a:ea typeface="+mn-lt"/>
                <a:cs typeface="+mn-lt"/>
              </a:rPr>
              <a:t> </a:t>
            </a:r>
            <a:r>
              <a:rPr lang="ru-RU" sz="1400" dirty="0" err="1">
                <a:ea typeface="+mn-lt"/>
                <a:cs typeface="+mn-lt"/>
              </a:rPr>
              <a:t>вночі</a:t>
            </a:r>
            <a:r>
              <a:rPr lang="ru-RU" sz="1400" dirty="0">
                <a:ea typeface="+mn-lt"/>
                <a:cs typeface="+mn-lt"/>
              </a:rPr>
              <a:t> і не </a:t>
            </a:r>
            <a:r>
              <a:rPr lang="ru-RU" sz="1400" dirty="0" err="1">
                <a:ea typeface="+mn-lt"/>
                <a:cs typeface="+mn-lt"/>
              </a:rPr>
              <a:t>дуже</a:t>
            </a:r>
            <a:r>
              <a:rPr lang="ru-RU" sz="1400" dirty="0">
                <a:ea typeface="+mn-lt"/>
                <a:cs typeface="+mn-lt"/>
              </a:rPr>
              <a:t> </a:t>
            </a:r>
            <a:r>
              <a:rPr lang="ru-RU" sz="1400" dirty="0" err="1">
                <a:ea typeface="+mn-lt"/>
                <a:cs typeface="+mn-lt"/>
              </a:rPr>
              <a:t>ефективно</a:t>
            </a:r>
            <a:r>
              <a:rPr lang="ru-RU" sz="1400" dirty="0">
                <a:ea typeface="+mn-lt"/>
                <a:cs typeface="+mn-lt"/>
              </a:rPr>
              <a:t> </a:t>
            </a:r>
            <a:r>
              <a:rPr lang="ru-RU" sz="1400" dirty="0" err="1">
                <a:ea typeface="+mn-lt"/>
                <a:cs typeface="+mn-lt"/>
              </a:rPr>
              <a:t>працює</a:t>
            </a:r>
            <a:r>
              <a:rPr lang="ru-RU" sz="1400" dirty="0">
                <a:ea typeface="+mn-lt"/>
                <a:cs typeface="+mn-lt"/>
              </a:rPr>
              <a:t> в </a:t>
            </a:r>
            <a:r>
              <a:rPr lang="ru-RU" sz="1400" dirty="0" err="1">
                <a:ea typeface="+mn-lt"/>
                <a:cs typeface="+mn-lt"/>
              </a:rPr>
              <a:t>уранішніх</a:t>
            </a:r>
            <a:r>
              <a:rPr lang="ru-RU" sz="1400" dirty="0">
                <a:ea typeface="+mn-lt"/>
                <a:cs typeface="+mn-lt"/>
              </a:rPr>
              <a:t> і </a:t>
            </a:r>
            <a:r>
              <a:rPr lang="ru-RU" sz="1400" dirty="0" err="1">
                <a:ea typeface="+mn-lt"/>
                <a:cs typeface="+mn-lt"/>
              </a:rPr>
              <a:t>вечірніх</a:t>
            </a:r>
            <a:r>
              <a:rPr lang="ru-RU" sz="1400" dirty="0">
                <a:ea typeface="+mn-lt"/>
                <a:cs typeface="+mn-lt"/>
              </a:rPr>
              <a:t> </a:t>
            </a:r>
            <a:r>
              <a:rPr lang="ru-RU" sz="1400" dirty="0" err="1">
                <a:ea typeface="+mn-lt"/>
                <a:cs typeface="+mn-lt"/>
              </a:rPr>
              <a:t>сутінках</a:t>
            </a:r>
            <a:r>
              <a:rPr lang="ru-RU" sz="1400" dirty="0">
                <a:ea typeface="+mn-lt"/>
                <a:cs typeface="+mn-lt"/>
              </a:rPr>
              <a:t>. При </a:t>
            </a:r>
            <a:r>
              <a:rPr lang="ru-RU" sz="1400" dirty="0" err="1">
                <a:ea typeface="+mn-lt"/>
                <a:cs typeface="+mn-lt"/>
              </a:rPr>
              <a:t>цьому</a:t>
            </a:r>
            <a:r>
              <a:rPr lang="ru-RU" sz="1400" dirty="0">
                <a:ea typeface="+mn-lt"/>
                <a:cs typeface="+mn-lt"/>
              </a:rPr>
              <a:t> </a:t>
            </a:r>
            <a:r>
              <a:rPr lang="ru-RU" sz="1400" dirty="0" err="1">
                <a:ea typeface="+mn-lt"/>
                <a:cs typeface="+mn-lt"/>
              </a:rPr>
              <a:t>пік</a:t>
            </a:r>
            <a:r>
              <a:rPr lang="ru-RU" sz="1400" dirty="0">
                <a:ea typeface="+mn-lt"/>
                <a:cs typeface="+mn-lt"/>
              </a:rPr>
              <a:t> </a:t>
            </a:r>
            <a:r>
              <a:rPr lang="ru-RU" sz="1400" dirty="0" err="1">
                <a:ea typeface="+mn-lt"/>
                <a:cs typeface="+mn-lt"/>
              </a:rPr>
              <a:t>електровжитку</a:t>
            </a:r>
            <a:r>
              <a:rPr lang="ru-RU" sz="1400" dirty="0">
                <a:ea typeface="+mn-lt"/>
                <a:cs typeface="+mn-lt"/>
              </a:rPr>
              <a:t> доводиться </a:t>
            </a:r>
            <a:r>
              <a:rPr lang="ru-RU" sz="1400" dirty="0" err="1">
                <a:ea typeface="+mn-lt"/>
                <a:cs typeface="+mn-lt"/>
              </a:rPr>
              <a:t>саме</a:t>
            </a:r>
            <a:r>
              <a:rPr lang="ru-RU" sz="1400" dirty="0">
                <a:ea typeface="+mn-lt"/>
                <a:cs typeface="+mn-lt"/>
              </a:rPr>
              <a:t> на </a:t>
            </a:r>
            <a:r>
              <a:rPr lang="ru-RU" sz="1400" dirty="0" err="1">
                <a:ea typeface="+mn-lt"/>
                <a:cs typeface="+mn-lt"/>
              </a:rPr>
              <a:t>вечірні</a:t>
            </a:r>
            <a:r>
              <a:rPr lang="ru-RU" sz="1400" dirty="0">
                <a:ea typeface="+mn-lt"/>
                <a:cs typeface="+mn-lt"/>
              </a:rPr>
              <a:t> </a:t>
            </a:r>
            <a:r>
              <a:rPr lang="ru-RU" sz="1400" dirty="0" err="1">
                <a:ea typeface="+mn-lt"/>
                <a:cs typeface="+mn-lt"/>
              </a:rPr>
              <a:t>години</a:t>
            </a:r>
            <a:r>
              <a:rPr lang="ru-RU" sz="1400" dirty="0">
                <a:ea typeface="+mn-lt"/>
                <a:cs typeface="+mn-lt"/>
              </a:rPr>
              <a:t>. </a:t>
            </a:r>
            <a:r>
              <a:rPr lang="ru-RU" sz="1400" dirty="0" err="1">
                <a:ea typeface="+mn-lt"/>
                <a:cs typeface="+mn-lt"/>
              </a:rPr>
              <a:t>Крім</a:t>
            </a:r>
            <a:r>
              <a:rPr lang="ru-RU" sz="1400" dirty="0">
                <a:ea typeface="+mn-lt"/>
                <a:cs typeface="+mn-lt"/>
              </a:rPr>
              <a:t> того, </a:t>
            </a:r>
            <a:r>
              <a:rPr lang="ru-RU" sz="1400" dirty="0" err="1">
                <a:ea typeface="+mn-lt"/>
                <a:cs typeface="+mn-lt"/>
              </a:rPr>
              <a:t>потужність</a:t>
            </a:r>
            <a:r>
              <a:rPr lang="ru-RU" sz="1400" dirty="0">
                <a:ea typeface="+mn-lt"/>
                <a:cs typeface="+mn-lt"/>
              </a:rPr>
              <a:t> </a:t>
            </a:r>
            <a:r>
              <a:rPr lang="ru-RU" sz="1400" dirty="0" err="1">
                <a:ea typeface="+mn-lt"/>
                <a:cs typeface="+mn-lt"/>
              </a:rPr>
              <a:t>електростанції</a:t>
            </a:r>
            <a:r>
              <a:rPr lang="ru-RU" sz="1400" dirty="0">
                <a:ea typeface="+mn-lt"/>
                <a:cs typeface="+mn-lt"/>
              </a:rPr>
              <a:t> </a:t>
            </a:r>
            <a:r>
              <a:rPr lang="ru-RU" sz="1400" dirty="0" err="1">
                <a:ea typeface="+mn-lt"/>
                <a:cs typeface="+mn-lt"/>
              </a:rPr>
              <a:t>може</a:t>
            </a:r>
            <a:r>
              <a:rPr lang="ru-RU" sz="1400" dirty="0">
                <a:ea typeface="+mn-lt"/>
                <a:cs typeface="+mn-lt"/>
              </a:rPr>
              <a:t> </a:t>
            </a:r>
            <a:r>
              <a:rPr lang="ru-RU" sz="1400" dirty="0" err="1">
                <a:ea typeface="+mn-lt"/>
                <a:cs typeface="+mn-lt"/>
              </a:rPr>
              <a:t>різко</a:t>
            </a:r>
            <a:r>
              <a:rPr lang="ru-RU" sz="1400" dirty="0">
                <a:ea typeface="+mn-lt"/>
                <a:cs typeface="+mn-lt"/>
              </a:rPr>
              <a:t> і </a:t>
            </a:r>
            <a:r>
              <a:rPr lang="ru-RU" sz="1400" dirty="0" err="1">
                <a:ea typeface="+mn-lt"/>
                <a:cs typeface="+mn-lt"/>
              </a:rPr>
              <a:t>несподівано</a:t>
            </a:r>
            <a:r>
              <a:rPr lang="ru-RU" sz="1400" dirty="0">
                <a:ea typeface="+mn-lt"/>
                <a:cs typeface="+mn-lt"/>
              </a:rPr>
              <a:t> </a:t>
            </a:r>
            <a:r>
              <a:rPr lang="ru-RU" sz="1400" dirty="0" err="1">
                <a:ea typeface="+mn-lt"/>
                <a:cs typeface="+mn-lt"/>
              </a:rPr>
              <a:t>вагатися</a:t>
            </a:r>
            <a:r>
              <a:rPr lang="ru-RU" sz="1400" dirty="0">
                <a:ea typeface="+mn-lt"/>
                <a:cs typeface="+mn-lt"/>
              </a:rPr>
              <a:t> через </a:t>
            </a:r>
            <a:r>
              <a:rPr lang="ru-RU" sz="1400" dirty="0" err="1">
                <a:ea typeface="+mn-lt"/>
                <a:cs typeface="+mn-lt"/>
              </a:rPr>
              <a:t>зміни</a:t>
            </a:r>
            <a:r>
              <a:rPr lang="ru-RU" sz="1400" dirty="0">
                <a:ea typeface="+mn-lt"/>
                <a:cs typeface="+mn-lt"/>
              </a:rPr>
              <a:t> погоди.</a:t>
            </a:r>
            <a:endParaRPr lang="ru-RU" sz="1400">
              <a:ea typeface="Source Sans Pro"/>
            </a:endParaRPr>
          </a:p>
          <a:p>
            <a:r>
              <a:rPr lang="ru-RU" sz="1400" dirty="0">
                <a:ea typeface="+mn-lt"/>
                <a:cs typeface="+mn-lt"/>
              </a:rPr>
              <a:t>4. </a:t>
            </a:r>
            <a:r>
              <a:rPr lang="ru-RU" sz="1400" dirty="0" err="1">
                <a:ea typeface="+mn-lt"/>
                <a:cs typeface="+mn-lt"/>
              </a:rPr>
              <a:t>Дорожнеча</a:t>
            </a:r>
            <a:r>
              <a:rPr lang="ru-RU" sz="1400" dirty="0">
                <a:ea typeface="+mn-lt"/>
                <a:cs typeface="+mn-lt"/>
              </a:rPr>
              <a:t> </a:t>
            </a:r>
            <a:r>
              <a:rPr lang="ru-RU" sz="1400" dirty="0" err="1">
                <a:ea typeface="+mn-lt"/>
                <a:cs typeface="+mn-lt"/>
              </a:rPr>
              <a:t>сонячних</a:t>
            </a:r>
            <a:r>
              <a:rPr lang="ru-RU" sz="1400" dirty="0">
                <a:ea typeface="+mn-lt"/>
                <a:cs typeface="+mn-lt"/>
              </a:rPr>
              <a:t> </a:t>
            </a:r>
            <a:r>
              <a:rPr lang="ru-RU" sz="1400" dirty="0" err="1">
                <a:ea typeface="+mn-lt"/>
                <a:cs typeface="+mn-lt"/>
              </a:rPr>
              <a:t>фотоелементів</a:t>
            </a:r>
            <a:r>
              <a:rPr lang="ru-RU" sz="1400" dirty="0">
                <a:ea typeface="+mn-lt"/>
                <a:cs typeface="+mn-lt"/>
              </a:rPr>
              <a:t>. </a:t>
            </a:r>
            <a:r>
              <a:rPr lang="ru-RU" sz="1400" dirty="0" err="1">
                <a:ea typeface="+mn-lt"/>
                <a:cs typeface="+mn-lt"/>
              </a:rPr>
              <a:t>Ймовірно</a:t>
            </a:r>
            <a:r>
              <a:rPr lang="ru-RU" sz="1400" dirty="0">
                <a:ea typeface="+mn-lt"/>
                <a:cs typeface="+mn-lt"/>
              </a:rPr>
              <a:t>, з </a:t>
            </a:r>
            <a:r>
              <a:rPr lang="ru-RU" sz="1400" dirty="0" err="1">
                <a:ea typeface="+mn-lt"/>
                <a:cs typeface="+mn-lt"/>
              </a:rPr>
              <a:t>розвитком</a:t>
            </a:r>
            <a:r>
              <a:rPr lang="ru-RU" sz="1400" dirty="0">
                <a:ea typeface="+mn-lt"/>
                <a:cs typeface="+mn-lt"/>
              </a:rPr>
              <a:t> </a:t>
            </a:r>
            <a:r>
              <a:rPr lang="ru-RU" sz="1400" dirty="0" err="1">
                <a:ea typeface="+mn-lt"/>
                <a:cs typeface="+mn-lt"/>
              </a:rPr>
              <a:t>технології</a:t>
            </a:r>
            <a:r>
              <a:rPr lang="ru-RU" sz="1400" dirty="0">
                <a:ea typeface="+mn-lt"/>
                <a:cs typeface="+mn-lt"/>
              </a:rPr>
              <a:t> </a:t>
            </a:r>
            <a:r>
              <a:rPr lang="ru-RU" sz="1400" dirty="0" err="1">
                <a:ea typeface="+mn-lt"/>
                <a:cs typeface="+mn-lt"/>
              </a:rPr>
              <a:t>цей</a:t>
            </a:r>
            <a:r>
              <a:rPr lang="ru-RU" sz="1400" dirty="0">
                <a:ea typeface="+mn-lt"/>
                <a:cs typeface="+mn-lt"/>
              </a:rPr>
              <a:t> </a:t>
            </a:r>
            <a:r>
              <a:rPr lang="ru-RU" sz="1400" dirty="0" err="1">
                <a:ea typeface="+mn-lt"/>
                <a:cs typeface="+mn-lt"/>
              </a:rPr>
              <a:t>недолік</a:t>
            </a:r>
            <a:r>
              <a:rPr lang="ru-RU" sz="1400" dirty="0">
                <a:ea typeface="+mn-lt"/>
                <a:cs typeface="+mn-lt"/>
              </a:rPr>
              <a:t> </a:t>
            </a:r>
            <a:r>
              <a:rPr lang="ru-RU" sz="1400" dirty="0" err="1">
                <a:ea typeface="+mn-lt"/>
                <a:cs typeface="+mn-lt"/>
              </a:rPr>
              <a:t>подолають</a:t>
            </a:r>
            <a:r>
              <a:rPr lang="ru-RU" sz="1400" dirty="0">
                <a:ea typeface="+mn-lt"/>
                <a:cs typeface="+mn-lt"/>
              </a:rPr>
              <a:t>( </a:t>
            </a:r>
            <a:r>
              <a:rPr lang="ru-RU" sz="1400" dirty="0" err="1">
                <a:ea typeface="+mn-lt"/>
                <a:cs typeface="+mn-lt"/>
              </a:rPr>
              <a:t>ціни</a:t>
            </a:r>
            <a:r>
              <a:rPr lang="ru-RU" sz="1400" dirty="0">
                <a:ea typeface="+mn-lt"/>
                <a:cs typeface="+mn-lt"/>
              </a:rPr>
              <a:t> на </a:t>
            </a:r>
            <a:r>
              <a:rPr lang="ru-RU" sz="1400" dirty="0" err="1">
                <a:ea typeface="+mn-lt"/>
                <a:cs typeface="+mn-lt"/>
              </a:rPr>
              <a:t>фотоелементи</a:t>
            </a:r>
            <a:r>
              <a:rPr lang="ru-RU" sz="1400" dirty="0">
                <a:ea typeface="+mn-lt"/>
                <a:cs typeface="+mn-lt"/>
              </a:rPr>
              <a:t> </a:t>
            </a:r>
            <a:r>
              <a:rPr lang="ru-RU" sz="1400" dirty="0" err="1">
                <a:ea typeface="+mn-lt"/>
                <a:cs typeface="+mn-lt"/>
              </a:rPr>
              <a:t>знижувалися</a:t>
            </a:r>
            <a:r>
              <a:rPr lang="ru-RU" sz="1400" dirty="0">
                <a:ea typeface="+mn-lt"/>
                <a:cs typeface="+mn-lt"/>
              </a:rPr>
              <a:t> в </a:t>
            </a:r>
            <a:r>
              <a:rPr lang="ru-RU" sz="1400" dirty="0" err="1">
                <a:ea typeface="+mn-lt"/>
                <a:cs typeface="+mn-lt"/>
              </a:rPr>
              <a:t>середньому</a:t>
            </a:r>
            <a:r>
              <a:rPr lang="ru-RU" sz="1400" dirty="0">
                <a:ea typeface="+mn-lt"/>
                <a:cs typeface="+mn-lt"/>
              </a:rPr>
              <a:t> на 4% в </a:t>
            </a:r>
            <a:r>
              <a:rPr lang="ru-RU" sz="1400" dirty="0" err="1">
                <a:ea typeface="+mn-lt"/>
                <a:cs typeface="+mn-lt"/>
              </a:rPr>
              <a:t>рік</a:t>
            </a:r>
            <a:r>
              <a:rPr lang="ru-RU" sz="1400" dirty="0">
                <a:ea typeface="+mn-lt"/>
                <a:cs typeface="+mn-lt"/>
              </a:rPr>
              <a:t>).</a:t>
            </a:r>
            <a:endParaRPr lang="ru-RU" sz="1400" dirty="0">
              <a:ea typeface="Source Sans Pro"/>
            </a:endParaRPr>
          </a:p>
          <a:p>
            <a:r>
              <a:rPr lang="ru-RU" sz="1400" dirty="0">
                <a:ea typeface="+mn-lt"/>
                <a:cs typeface="+mn-lt"/>
              </a:rPr>
              <a:t>5. </a:t>
            </a:r>
            <a:r>
              <a:rPr lang="ru-RU" sz="1400" dirty="0" err="1">
                <a:ea typeface="+mn-lt"/>
                <a:cs typeface="+mn-lt"/>
              </a:rPr>
              <a:t>Недостатній</a:t>
            </a:r>
            <a:r>
              <a:rPr lang="ru-RU" sz="1400" dirty="0">
                <a:ea typeface="+mn-lt"/>
                <a:cs typeface="+mn-lt"/>
              </a:rPr>
              <a:t> ККД </a:t>
            </a:r>
            <a:r>
              <a:rPr lang="ru-RU" sz="1400" dirty="0" err="1">
                <a:ea typeface="+mn-lt"/>
                <a:cs typeface="+mn-lt"/>
              </a:rPr>
              <a:t>сонячних</a:t>
            </a:r>
            <a:r>
              <a:rPr lang="ru-RU" sz="1400" dirty="0">
                <a:ea typeface="+mn-lt"/>
                <a:cs typeface="+mn-lt"/>
              </a:rPr>
              <a:t> </a:t>
            </a:r>
            <a:r>
              <a:rPr lang="ru-RU" sz="1400" dirty="0" err="1">
                <a:ea typeface="+mn-lt"/>
                <a:cs typeface="+mn-lt"/>
              </a:rPr>
              <a:t>елементів</a:t>
            </a:r>
            <a:r>
              <a:rPr lang="ru-RU" sz="1400" dirty="0">
                <a:ea typeface="+mn-lt"/>
                <a:cs typeface="+mn-lt"/>
              </a:rPr>
              <a:t>.</a:t>
            </a:r>
            <a:endParaRPr lang="ru-RU" sz="1400" dirty="0">
              <a:ea typeface="Source Sans Pro"/>
            </a:endParaRPr>
          </a:p>
          <a:p>
            <a:r>
              <a:rPr lang="ru-RU" sz="1400" dirty="0">
                <a:ea typeface="+mn-lt"/>
                <a:cs typeface="+mn-lt"/>
              </a:rPr>
              <a:t>6. </a:t>
            </a:r>
            <a:r>
              <a:rPr lang="ru-RU" sz="1400" err="1">
                <a:ea typeface="+mn-lt"/>
                <a:cs typeface="+mn-lt"/>
              </a:rPr>
              <a:t>Поверхню</a:t>
            </a:r>
            <a:r>
              <a:rPr lang="ru-RU" sz="1400" dirty="0">
                <a:ea typeface="+mn-lt"/>
                <a:cs typeface="+mn-lt"/>
              </a:rPr>
              <a:t> </a:t>
            </a:r>
            <a:r>
              <a:rPr lang="ru-RU" sz="1400" err="1">
                <a:ea typeface="+mn-lt"/>
                <a:cs typeface="+mn-lt"/>
              </a:rPr>
              <a:t>фотопанелей</a:t>
            </a:r>
            <a:r>
              <a:rPr lang="ru-RU" sz="1400" dirty="0">
                <a:ea typeface="+mn-lt"/>
                <a:cs typeface="+mn-lt"/>
              </a:rPr>
              <a:t> </a:t>
            </a:r>
            <a:r>
              <a:rPr lang="ru-RU" sz="1400" err="1">
                <a:ea typeface="+mn-lt"/>
                <a:cs typeface="+mn-lt"/>
              </a:rPr>
              <a:t>потрібно</a:t>
            </a:r>
            <a:r>
              <a:rPr lang="ru-RU" sz="1400" dirty="0">
                <a:ea typeface="+mn-lt"/>
                <a:cs typeface="+mn-lt"/>
              </a:rPr>
              <a:t> </a:t>
            </a:r>
            <a:r>
              <a:rPr lang="ru-RU" sz="1400" err="1">
                <a:ea typeface="+mn-lt"/>
                <a:cs typeface="+mn-lt"/>
              </a:rPr>
              <a:t>очищати</a:t>
            </a:r>
            <a:r>
              <a:rPr lang="ru-RU" sz="1400" dirty="0">
                <a:ea typeface="+mn-lt"/>
                <a:cs typeface="+mn-lt"/>
              </a:rPr>
              <a:t> </a:t>
            </a:r>
            <a:r>
              <a:rPr lang="ru-RU" sz="1400" err="1">
                <a:ea typeface="+mn-lt"/>
                <a:cs typeface="+mn-lt"/>
              </a:rPr>
              <a:t>від</a:t>
            </a:r>
            <a:r>
              <a:rPr lang="ru-RU" sz="1400" dirty="0">
                <a:ea typeface="+mn-lt"/>
                <a:cs typeface="+mn-lt"/>
              </a:rPr>
              <a:t> пилу і </a:t>
            </a:r>
            <a:r>
              <a:rPr lang="ru-RU" sz="1400" err="1">
                <a:ea typeface="+mn-lt"/>
                <a:cs typeface="+mn-lt"/>
              </a:rPr>
              <a:t>інших</a:t>
            </a:r>
            <a:r>
              <a:rPr lang="ru-RU" sz="1400" dirty="0">
                <a:ea typeface="+mn-lt"/>
                <a:cs typeface="+mn-lt"/>
              </a:rPr>
              <a:t> </a:t>
            </a:r>
            <a:r>
              <a:rPr lang="ru-RU" sz="1400" err="1">
                <a:ea typeface="+mn-lt"/>
                <a:cs typeface="+mn-lt"/>
              </a:rPr>
              <a:t>забруднень</a:t>
            </a:r>
            <a:r>
              <a:rPr lang="ru-RU" sz="1400" dirty="0">
                <a:ea typeface="+mn-lt"/>
                <a:cs typeface="+mn-lt"/>
              </a:rPr>
              <a:t>. При </a:t>
            </a:r>
            <a:r>
              <a:rPr lang="ru-RU" sz="1400" err="1">
                <a:ea typeface="+mn-lt"/>
                <a:cs typeface="+mn-lt"/>
              </a:rPr>
              <a:t>площі</a:t>
            </a:r>
            <a:r>
              <a:rPr lang="ru-RU" sz="1400" dirty="0">
                <a:ea typeface="+mn-lt"/>
                <a:cs typeface="+mn-lt"/>
              </a:rPr>
              <a:t> в </a:t>
            </a:r>
            <a:r>
              <a:rPr lang="ru-RU" sz="1400" err="1">
                <a:ea typeface="+mn-lt"/>
                <a:cs typeface="+mn-lt"/>
              </a:rPr>
              <a:t>декілька</a:t>
            </a:r>
            <a:r>
              <a:rPr lang="ru-RU" sz="1400" dirty="0">
                <a:ea typeface="+mn-lt"/>
                <a:cs typeface="+mn-lt"/>
              </a:rPr>
              <a:t> </a:t>
            </a:r>
            <a:r>
              <a:rPr lang="ru-RU" sz="1400" err="1">
                <a:ea typeface="+mn-lt"/>
                <a:cs typeface="+mn-lt"/>
              </a:rPr>
              <a:t>квадратних</a:t>
            </a:r>
            <a:r>
              <a:rPr lang="ru-RU" sz="1400" dirty="0">
                <a:ea typeface="+mn-lt"/>
                <a:cs typeface="+mn-lt"/>
              </a:rPr>
              <a:t> </a:t>
            </a:r>
            <a:r>
              <a:rPr lang="ru-RU" sz="1400" err="1">
                <a:ea typeface="+mn-lt"/>
                <a:cs typeface="+mn-lt"/>
              </a:rPr>
              <a:t>кілометрів</a:t>
            </a:r>
            <a:r>
              <a:rPr lang="ru-RU" sz="1400" dirty="0">
                <a:ea typeface="+mn-lt"/>
                <a:cs typeface="+mn-lt"/>
              </a:rPr>
              <a:t> </a:t>
            </a:r>
            <a:r>
              <a:rPr lang="ru-RU" sz="1400" err="1">
                <a:ea typeface="+mn-lt"/>
                <a:cs typeface="+mn-lt"/>
              </a:rPr>
              <a:t>це</a:t>
            </a:r>
            <a:r>
              <a:rPr lang="ru-RU" sz="1400" dirty="0">
                <a:ea typeface="+mn-lt"/>
                <a:cs typeface="+mn-lt"/>
              </a:rPr>
              <a:t> </a:t>
            </a:r>
            <a:r>
              <a:rPr lang="ru-RU" sz="1400" err="1">
                <a:ea typeface="+mn-lt"/>
                <a:cs typeface="+mn-lt"/>
              </a:rPr>
              <a:t>може</a:t>
            </a:r>
            <a:r>
              <a:rPr lang="ru-RU" sz="1400" dirty="0">
                <a:ea typeface="+mn-lt"/>
                <a:cs typeface="+mn-lt"/>
              </a:rPr>
              <a:t> привести до великих </a:t>
            </a:r>
            <a:r>
              <a:rPr lang="ru-RU" sz="1400" err="1">
                <a:ea typeface="+mn-lt"/>
                <a:cs typeface="+mn-lt"/>
              </a:rPr>
              <a:t>витрат</a:t>
            </a:r>
            <a:r>
              <a:rPr lang="ru-RU" sz="1400" dirty="0">
                <a:ea typeface="+mn-lt"/>
                <a:cs typeface="+mn-lt"/>
              </a:rPr>
              <a:t>.</a:t>
            </a:r>
            <a:endParaRPr lang="ru-RU" sz="1400" dirty="0">
              <a:ea typeface="Source Sans Pro"/>
            </a:endParaRPr>
          </a:p>
          <a:p>
            <a:r>
              <a:rPr lang="ru-RU" sz="1400" dirty="0">
                <a:ea typeface="+mn-lt"/>
                <a:cs typeface="+mn-lt"/>
              </a:rPr>
              <a:t>7. </a:t>
            </a:r>
            <a:r>
              <a:rPr lang="ru-RU" sz="1400" err="1">
                <a:ea typeface="+mn-lt"/>
                <a:cs typeface="+mn-lt"/>
              </a:rPr>
              <a:t>Ефективність</a:t>
            </a:r>
            <a:r>
              <a:rPr lang="ru-RU" sz="1400" dirty="0">
                <a:ea typeface="+mn-lt"/>
                <a:cs typeface="+mn-lt"/>
              </a:rPr>
              <a:t> </a:t>
            </a:r>
            <a:r>
              <a:rPr lang="ru-RU" sz="1400" err="1">
                <a:ea typeface="+mn-lt"/>
                <a:cs typeface="+mn-lt"/>
              </a:rPr>
              <a:t>фотоелектричних</a:t>
            </a:r>
            <a:r>
              <a:rPr lang="ru-RU" sz="1400" dirty="0">
                <a:ea typeface="+mn-lt"/>
                <a:cs typeface="+mn-lt"/>
              </a:rPr>
              <a:t> </a:t>
            </a:r>
            <a:r>
              <a:rPr lang="ru-RU" sz="1400" err="1">
                <a:ea typeface="+mn-lt"/>
                <a:cs typeface="+mn-lt"/>
              </a:rPr>
              <a:t>елементів</a:t>
            </a:r>
            <a:r>
              <a:rPr lang="ru-RU" sz="1400" dirty="0">
                <a:ea typeface="+mn-lt"/>
                <a:cs typeface="+mn-lt"/>
              </a:rPr>
              <a:t> </a:t>
            </a:r>
            <a:r>
              <a:rPr lang="ru-RU" sz="1400" err="1">
                <a:ea typeface="+mn-lt"/>
                <a:cs typeface="+mn-lt"/>
              </a:rPr>
              <a:t>помітно</a:t>
            </a:r>
            <a:r>
              <a:rPr lang="ru-RU" sz="1400" dirty="0">
                <a:ea typeface="+mn-lt"/>
                <a:cs typeface="+mn-lt"/>
              </a:rPr>
              <a:t> </a:t>
            </a:r>
            <a:r>
              <a:rPr lang="ru-RU" sz="1400" err="1">
                <a:ea typeface="+mn-lt"/>
                <a:cs typeface="+mn-lt"/>
              </a:rPr>
              <a:t>падає</a:t>
            </a:r>
            <a:r>
              <a:rPr lang="ru-RU" sz="1400" dirty="0">
                <a:ea typeface="+mn-lt"/>
                <a:cs typeface="+mn-lt"/>
              </a:rPr>
              <a:t> при </a:t>
            </a:r>
            <a:r>
              <a:rPr lang="ru-RU" sz="1400" err="1">
                <a:ea typeface="+mn-lt"/>
                <a:cs typeface="+mn-lt"/>
              </a:rPr>
              <a:t>їх</a:t>
            </a:r>
            <a:r>
              <a:rPr lang="ru-RU" sz="1400" dirty="0">
                <a:ea typeface="+mn-lt"/>
                <a:cs typeface="+mn-lt"/>
              </a:rPr>
              <a:t> </a:t>
            </a:r>
            <a:r>
              <a:rPr lang="ru-RU" sz="1400" err="1">
                <a:ea typeface="+mn-lt"/>
                <a:cs typeface="+mn-lt"/>
              </a:rPr>
              <a:t>нагріві</a:t>
            </a:r>
            <a:r>
              <a:rPr lang="ru-RU" sz="1400" dirty="0">
                <a:ea typeface="+mn-lt"/>
                <a:cs typeface="+mn-lt"/>
              </a:rPr>
              <a:t>, тому </a:t>
            </a:r>
            <a:r>
              <a:rPr lang="ru-RU" sz="1400" err="1">
                <a:ea typeface="+mn-lt"/>
                <a:cs typeface="+mn-lt"/>
              </a:rPr>
              <a:t>виникає</a:t>
            </a:r>
            <a:r>
              <a:rPr lang="ru-RU" sz="1400" dirty="0">
                <a:ea typeface="+mn-lt"/>
                <a:cs typeface="+mn-lt"/>
              </a:rPr>
              <a:t> </a:t>
            </a:r>
            <a:r>
              <a:rPr lang="ru-RU" sz="1400" err="1">
                <a:ea typeface="+mn-lt"/>
                <a:cs typeface="+mn-lt"/>
              </a:rPr>
              <a:t>необхідність</a:t>
            </a:r>
            <a:r>
              <a:rPr lang="ru-RU" sz="1400" dirty="0">
                <a:ea typeface="+mn-lt"/>
                <a:cs typeface="+mn-lt"/>
              </a:rPr>
              <a:t> в </a:t>
            </a:r>
            <a:r>
              <a:rPr lang="ru-RU" sz="1400" err="1">
                <a:ea typeface="+mn-lt"/>
                <a:cs typeface="+mn-lt"/>
              </a:rPr>
              <a:t>установці</a:t>
            </a:r>
            <a:r>
              <a:rPr lang="ru-RU" sz="1400" dirty="0">
                <a:ea typeface="+mn-lt"/>
                <a:cs typeface="+mn-lt"/>
              </a:rPr>
              <a:t> систем </a:t>
            </a:r>
            <a:r>
              <a:rPr lang="ru-RU" sz="1400" err="1">
                <a:ea typeface="+mn-lt"/>
                <a:cs typeface="+mn-lt"/>
              </a:rPr>
              <a:t>охолоджування</a:t>
            </a:r>
            <a:r>
              <a:rPr lang="ru-RU" sz="1400" dirty="0">
                <a:ea typeface="+mn-lt"/>
                <a:cs typeface="+mn-lt"/>
              </a:rPr>
              <a:t>, </a:t>
            </a:r>
            <a:r>
              <a:rPr lang="ru-RU" sz="1400" err="1">
                <a:ea typeface="+mn-lt"/>
                <a:cs typeface="+mn-lt"/>
              </a:rPr>
              <a:t>зазвичай</a:t>
            </a:r>
            <a:r>
              <a:rPr lang="ru-RU" sz="1400" dirty="0">
                <a:ea typeface="+mn-lt"/>
                <a:cs typeface="+mn-lt"/>
              </a:rPr>
              <a:t> </a:t>
            </a:r>
            <a:r>
              <a:rPr lang="ru-RU" sz="1400" err="1">
                <a:ea typeface="+mn-lt"/>
                <a:cs typeface="+mn-lt"/>
              </a:rPr>
              <a:t>водяних</a:t>
            </a:r>
            <a:r>
              <a:rPr lang="ru-RU" sz="1400" dirty="0">
                <a:ea typeface="+mn-lt"/>
                <a:cs typeface="+mn-lt"/>
              </a:rPr>
              <a:t>.</a:t>
            </a:r>
            <a:endParaRPr lang="ru-RU" sz="1400">
              <a:ea typeface="Source Sans Pro"/>
            </a:endParaRPr>
          </a:p>
          <a:p>
            <a:endParaRPr lang="ru-RU" sz="1100">
              <a:ea typeface="Source Sans Pro"/>
            </a:endParaRPr>
          </a:p>
        </p:txBody>
      </p:sp>
      <p:grpSp>
        <p:nvGrpSpPr>
          <p:cNvPr id="161" name="Graphic 185">
            <a:extLst>
              <a:ext uri="{FF2B5EF4-FFF2-40B4-BE49-F238E27FC236}">
                <a16:creationId xmlns:a16="http://schemas.microsoft.com/office/drawing/2014/main" xmlns="" id="{3773FAF5-C452-4455-9411-D6AF5EBD4C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581034" y="5750136"/>
            <a:ext cx="1054466" cy="469689"/>
            <a:chOff x="9841624" y="4115729"/>
            <a:chExt cx="602169" cy="268223"/>
          </a:xfrm>
          <a:solidFill>
            <a:schemeClr val="tx1"/>
          </a:solidFill>
        </p:grpSpPr>
        <p:sp>
          <p:nvSpPr>
            <p:cNvPr id="162" name="Freeform: Shape 161">
              <a:extLst>
                <a:ext uri="{FF2B5EF4-FFF2-40B4-BE49-F238E27FC236}">
                  <a16:creationId xmlns:a16="http://schemas.microsoft.com/office/drawing/2014/main" xmlns="" id="{1ECA0D96-F63C-4F7B-BE16-0F3FE76D7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74F83A81-0546-400A-918A-90C9C48B81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9741F692-A5B6-4215-86D9-B1FD4FF26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CC0876CB-9C60-4580-8FED-CD64EC7664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A879B3B7-48DB-4D3A-BB33-02766EAD3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787201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xmlns=""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Заголовок 1">
            <a:extLst>
              <a:ext uri="{FF2B5EF4-FFF2-40B4-BE49-F238E27FC236}">
                <a16:creationId xmlns:a16="http://schemas.microsoft.com/office/drawing/2014/main" xmlns="" id="{2E5C54E8-F94D-46A3-8EE7-3FE58D249F37}"/>
              </a:ext>
            </a:extLst>
          </p:cNvPr>
          <p:cNvSpPr>
            <a:spLocks noGrp="1"/>
          </p:cNvSpPr>
          <p:nvPr>
            <p:ph type="title"/>
          </p:nvPr>
        </p:nvSpPr>
        <p:spPr>
          <a:xfrm>
            <a:off x="2232252" y="633046"/>
            <a:ext cx="4463623" cy="1314996"/>
          </a:xfrm>
        </p:spPr>
        <p:txBody>
          <a:bodyPr anchor="b">
            <a:normAutofit/>
          </a:bodyPr>
          <a:lstStyle/>
          <a:p>
            <a:r>
              <a:rPr lang="ru-RU" sz="2800" b="1">
                <a:ea typeface="+mj-lt"/>
                <a:cs typeface="+mj-lt"/>
              </a:rPr>
              <a:t>Сонячна батарея. Фотогальванічний елемент</a:t>
            </a:r>
            <a:endParaRPr lang="ru-RU" sz="2800"/>
          </a:p>
        </p:txBody>
      </p:sp>
      <p:sp>
        <p:nvSpPr>
          <p:cNvPr id="74" name="Freeform: Shape 73">
            <a:extLst>
              <a:ext uri="{FF2B5EF4-FFF2-40B4-BE49-F238E27FC236}">
                <a16:creationId xmlns:a16="http://schemas.microsoft.com/office/drawing/2014/main" xmlns=""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76" name="Freeform: Shape 75">
            <a:extLst>
              <a:ext uri="{FF2B5EF4-FFF2-40B4-BE49-F238E27FC236}">
                <a16:creationId xmlns:a16="http://schemas.microsoft.com/office/drawing/2014/main" xmlns=""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Объект 2">
            <a:extLst>
              <a:ext uri="{FF2B5EF4-FFF2-40B4-BE49-F238E27FC236}">
                <a16:creationId xmlns:a16="http://schemas.microsoft.com/office/drawing/2014/main" xmlns="" id="{F19BC1DC-770A-498E-8734-E9D505E7968E}"/>
              </a:ext>
            </a:extLst>
          </p:cNvPr>
          <p:cNvSpPr>
            <a:spLocks noGrp="1"/>
          </p:cNvSpPr>
          <p:nvPr>
            <p:ph idx="1"/>
          </p:nvPr>
        </p:nvSpPr>
        <p:spPr>
          <a:xfrm>
            <a:off x="2232252" y="2125737"/>
            <a:ext cx="4463623" cy="4044463"/>
          </a:xfrm>
        </p:spPr>
        <p:txBody>
          <a:bodyPr vert="horz" lIns="91440" tIns="45720" rIns="91440" bIns="45720" rtlCol="0" anchor="t">
            <a:normAutofit/>
          </a:bodyPr>
          <a:lstStyle/>
          <a:p>
            <a:pPr marL="0" indent="0">
              <a:buNone/>
            </a:pPr>
            <a:r>
              <a:rPr lang="uk" sz="1300">
                <a:latin typeface="Source Sans Pro"/>
                <a:ea typeface="Source Sans Pro"/>
              </a:rPr>
              <a:t>Сонячна батарея - об'єднання фотоелектричних перетворювачів (фотоелементів) - напівпровідникових пристроїв, прямо перетворюють сонячну енергію в постійний електричний струм.</a:t>
            </a:r>
          </a:p>
          <a:p>
            <a:pPr marL="0" indent="0">
              <a:buNone/>
            </a:pPr>
            <a:r>
              <a:rPr lang="uk" sz="1300" dirty="0">
                <a:ea typeface="+mn-lt"/>
                <a:cs typeface="+mn-lt"/>
              </a:rPr>
              <a:t>Якщо у напівпровідниковий матеріал вносити незначні кількості відповідних домішок, то можна змінювати його електричні властивості та отримувати напівпровідникові матеріали з електропровідністю двох основних </a:t>
            </a:r>
            <a:r>
              <a:rPr lang="uk" sz="1300">
                <a:ea typeface="+mn-lt"/>
                <a:cs typeface="+mn-lt"/>
              </a:rPr>
              <a:t>типів:      p–типу зі зв’язаними носіями позитивного </a:t>
            </a:r>
            <a:r>
              <a:rPr lang="uk" sz="1300" dirty="0">
                <a:ea typeface="+mn-lt"/>
                <a:cs typeface="+mn-lt"/>
              </a:rPr>
              <a:t>заряду та вільними носіями позитивного заряду та n–типу зв’язаними позитивно зарядженими та вільними негативно зарядженими носіями. Якщо в одному кристалі напівпровідника створити шар двох вказаних типів та освітити поверхню кристала сонячними променями, то носії будуть дифиндувати через p-n– перехід назустріч один одному, спричиняючи у зовнішньому ланцюгу електричний струм. Принцип використовується у сонячних батареях, що можуть встановлюватися на різних спорудах, транспорті та побутових предметах.</a:t>
            </a:r>
            <a:endParaRPr lang="uk" sz="1300">
              <a:ea typeface="Source Sans Pro"/>
            </a:endParaRPr>
          </a:p>
        </p:txBody>
      </p:sp>
      <p:sp>
        <p:nvSpPr>
          <p:cNvPr id="78" name="Freeform: Shape 77">
            <a:extLst>
              <a:ext uri="{FF2B5EF4-FFF2-40B4-BE49-F238E27FC236}">
                <a16:creationId xmlns:a16="http://schemas.microsoft.com/office/drawing/2014/main" xmlns="" id="{83C8019B-3985-409B-9B87-494B974EE9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80" name="Freeform: Shape 79">
            <a:extLst>
              <a:ext uri="{FF2B5EF4-FFF2-40B4-BE49-F238E27FC236}">
                <a16:creationId xmlns:a16="http://schemas.microsoft.com/office/drawing/2014/main" xmlns=""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Freeform: Shape 81">
            <a:extLst>
              <a:ext uri="{FF2B5EF4-FFF2-40B4-BE49-F238E27FC236}">
                <a16:creationId xmlns:a16="http://schemas.microsoft.com/office/drawing/2014/main" xmlns="" id="{B85A4DB3-61AA-49A1-85A9-B3397CD51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Рисунок 4" descr="Изображение выглядит как фотоэлемент, синий, наружный объект&#10;&#10;Автоматически созданное описание">
            <a:extLst>
              <a:ext uri="{FF2B5EF4-FFF2-40B4-BE49-F238E27FC236}">
                <a16:creationId xmlns:a16="http://schemas.microsoft.com/office/drawing/2014/main" xmlns="" id="{875D19CE-EA2F-4DC0-A4B0-389253494A20}"/>
              </a:ext>
            </a:extLst>
          </p:cNvPr>
          <p:cNvPicPr>
            <a:picLocks noChangeAspect="1"/>
          </p:cNvPicPr>
          <p:nvPr/>
        </p:nvPicPr>
        <p:blipFill rotWithShape="1">
          <a:blip r:embed="rId2"/>
          <a:srcRect l="12325" r="31426" b="3"/>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84" name="Graphic 185">
            <a:extLst>
              <a:ext uri="{FF2B5EF4-FFF2-40B4-BE49-F238E27FC236}">
                <a16:creationId xmlns:a16="http://schemas.microsoft.com/office/drawing/2014/main" xmlns=""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tx1"/>
          </a:solidFill>
        </p:grpSpPr>
        <p:sp>
          <p:nvSpPr>
            <p:cNvPr id="85" name="Freeform: Shape 84">
              <a:extLst>
                <a:ext uri="{FF2B5EF4-FFF2-40B4-BE49-F238E27FC236}">
                  <a16:creationId xmlns:a16="http://schemas.microsoft.com/office/drawing/2014/main" xmlns=""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66952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Oval 9">
            <a:extLst>
              <a:ext uri="{FF2B5EF4-FFF2-40B4-BE49-F238E27FC236}">
                <a16:creationId xmlns:a16="http://schemas.microsoft.com/office/drawing/2014/main" xmlns="" id="{A99050EE-26AF-4253-BD50-F0FCD965A8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0284" y="575361"/>
            <a:ext cx="5707277" cy="570727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7C0C3977-247A-49F4-AD60-80AF1A8ABE26}"/>
              </a:ext>
            </a:extLst>
          </p:cNvPr>
          <p:cNvSpPr>
            <a:spLocks noGrp="1"/>
          </p:cNvSpPr>
          <p:nvPr>
            <p:ph type="title"/>
          </p:nvPr>
        </p:nvSpPr>
        <p:spPr>
          <a:xfrm>
            <a:off x="838200" y="1748452"/>
            <a:ext cx="4974771" cy="3587786"/>
          </a:xfrm>
        </p:spPr>
        <p:txBody>
          <a:bodyPr>
            <a:normAutofit/>
          </a:bodyPr>
          <a:lstStyle/>
          <a:p>
            <a:pPr algn="ctr"/>
            <a:r>
              <a:rPr lang="ru-RU" b="1">
                <a:ea typeface="+mj-lt"/>
                <a:cs typeface="+mj-lt"/>
              </a:rPr>
              <a:t>Сонячний колектор </a:t>
            </a:r>
            <a:endParaRPr lang="ru-RU"/>
          </a:p>
        </p:txBody>
      </p:sp>
      <p:grpSp>
        <p:nvGrpSpPr>
          <p:cNvPr id="12" name="Graphic 190">
            <a:extLst>
              <a:ext uri="{FF2B5EF4-FFF2-40B4-BE49-F238E27FC236}">
                <a16:creationId xmlns:a16="http://schemas.microsoft.com/office/drawing/2014/main" xmlns="" id="{00E015F5-1A99-4E40-BC3D-7707802996B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93117" y="1193254"/>
            <a:ext cx="1291642" cy="429215"/>
            <a:chOff x="2504802" y="1755501"/>
            <a:chExt cx="1598829" cy="531293"/>
          </a:xfrm>
          <a:solidFill>
            <a:schemeClr val="tx1"/>
          </a:solidFill>
        </p:grpSpPr>
        <p:sp>
          <p:nvSpPr>
            <p:cNvPr id="13" name="Freeform: Shape 12">
              <a:extLst>
                <a:ext uri="{FF2B5EF4-FFF2-40B4-BE49-F238E27FC236}">
                  <a16:creationId xmlns:a16="http://schemas.microsoft.com/office/drawing/2014/main" xmlns="" id="{3FE6F571-2BB7-46DA-A3D9-B32ADDC16A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A905CC16-753C-4B9F-B3E2-C456795AE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xmlns="" id="{D0C78466-EB6E-45A0-99A6-A00789ACD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xmlns="" id="{E99F76E4-5DFD-4DBE-B042-66FBCD118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xmlns="" id="{5468B3A9-705E-43C3-A742-0619B0D8F2E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80915" y="4748271"/>
            <a:ext cx="1330536" cy="1330521"/>
            <a:chOff x="5734037" y="3067039"/>
            <a:chExt cx="724483" cy="724489"/>
          </a:xfrm>
          <a:solidFill>
            <a:schemeClr val="tx1"/>
          </a:solidFill>
        </p:grpSpPr>
        <p:sp>
          <p:nvSpPr>
            <p:cNvPr id="21" name="Freeform: Shape 20">
              <a:extLst>
                <a:ext uri="{FF2B5EF4-FFF2-40B4-BE49-F238E27FC236}">
                  <a16:creationId xmlns:a16="http://schemas.microsoft.com/office/drawing/2014/main" xmlns="" id="{29D439AD-5D67-497C-B831-D17FC3E592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23F54BF2-C71C-45C5-9408-3B5E011B0F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2BBABE17-DB56-44AB-934B-63C07C79F0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CB483D20-A128-4076-AF54-88646172B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E5EFA818-FDDA-49E9-B11F-E9DC1854A9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EA1F8728-F8F7-4828-A718-A15E7663EA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8DA1F73F-AA1D-41D7-BAAB-292FD94A3E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D9441DEA-C85E-4B9C-A48D-8437854C4C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15EBAA20-1368-4495-8D7C-820FAD8ECF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0FB92591-626C-4D2B-A3E6-EC8742D67B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D392448D-513F-4528-9D8D-A151982041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61946BAE-1546-4EA4-A108-A799BF5D2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42A8EC93-6A35-4D37-A8CB-59362BF875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AFC3ECA2-E914-4D83-ABF9-B9FFD96E92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712B1108-9AAC-4F10-A64F-0D6963E518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284CDA0C-B2AB-4791-83B1-C053C061D6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F857BF6B-E0CA-49C0-8827-B44CE8B928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6D7B06A7-ADDF-4F27-B11F-08422FC18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E8B0DA6C-71D7-4FCB-AE4C-035E0ADB50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EB078173-ADFB-480D-91A4-4D71C01098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AAA4027A-C97B-4C9A-B04C-EBE2112200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C06DA92D-C6D0-4C7D-98CF-D9576912E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D6601653-3941-4C9B-BD39-62EECE23AE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2BC4A394-4FFE-4BFE-9A59-2B624E071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EB4EABA5-FDCF-4F6F-8FF1-6FDFF50580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10F3C940-2320-488A-B24C-AB0A4FB539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F525BA82-37D8-47ED-AFF6-AE57124A4E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C2D78955-C80F-4DA3-83AA-D28A5A6FA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BC23DAAC-7C06-4012-8CBB-8E3126B68B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60D19F80-DC80-49EC-8EDD-7889092C18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11F50BB3-EA39-4693-BAE1-1101EF0A41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00EFD45B-69A8-47F6-A5BF-779F7EB49F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9E53C464-7272-4EBC-830B-CB29A96988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B6BF10CE-C2AD-487A-9402-8D5C746ECF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1064C7FE-F8EB-47EF-97FA-348A520599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A991C553-06A1-4F26-BBBC-80F7E11E7A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BCE9C081-2191-4C84-956E-F106BB015C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292F6F03-BC34-40C6-8F17-7A169CD72F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A5101B80-7351-4F0F-AB7D-3E40B4D266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0570EE1D-95AC-4660-8E96-7C8A36FEB6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385D9A56-2D15-4E0A-B981-E168F09064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28D0BA2F-9273-4EAA-AD17-C4EFE11403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512CC54E-7976-4DC9-984C-45C2A23A72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C8A3FC72-9FF9-41F6-97E0-45A0FEE946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48918C16-C9B6-40D5-93A0-DB547B644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A05612C6-4858-4854-A3D3-90CF1E1C7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A8E88D77-C726-4008-849C-DA7361F885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24CFE7CA-C955-4365-90C3-6272CB9A3C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38B43FC8-B81C-490A-A346-4C6235DA8A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214D0221-0C97-4C71-B535-7506956EF8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ED0C44EA-BD25-49A3-9EB8-9D8DED7C19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A3C9CCF2-15CC-4F7D-87F5-7FFEBAC9C2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8AA321D8-1D2C-472C-A2DB-EBB74498DD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724680C1-4BB5-45DB-A558-82514418CF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C94F4CEF-82DD-4CFB-8EE3-4AB115F6A0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4F186C9C-C620-4426-A674-E40F808F66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8929942C-BA3F-40EF-94DD-4A5C22C5B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D234974B-3555-465B-95A7-1C63CE738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0E38F9FD-48AC-4C3E-9E75-D1C0B555E0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3AA72E26-5C3D-4231-9042-E00AE43E80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6684433D-3C9E-4C19-A801-D51CF3064F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DADB0C3D-A021-4F40-93B3-76B61334F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41781C18-F408-401D-8A86-99FFBB9895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9D958D9F-E4B0-48B1-ADA4-3053AFB5D9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43EFCD46-F0FB-499C-81B9-3508FE5C8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2B6A130F-CB85-4BDA-8DDF-8DAAB2F7D0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9359DA40-CA94-4B1F-9BE6-C800BEEC7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73304FCD-8DAD-4BC8-A16E-84DDCA07FF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BCB4864C-8F67-4BE7-89CC-664EA25EC5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845F543D-67FC-4640-A2A1-69DA6D0528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DBDB2A9C-60E5-4F7E-BA2B-4DD1595FB9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72B10DA2-D88E-4952-BDB5-102E61B4B2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AC5F5BED-3698-4F52-9977-D8CA2DC031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E19CCEBC-AD20-45B2-A751-42B40BB31C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3A978AD9-9A35-4B89-B3BC-61E54AD9EB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77D8C808-AFC9-42DD-B253-0048903791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EECD0BF1-7C64-407E-8306-4C447B1D32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953B0F94-AC35-4CB2-878D-1DC7D68BE9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08EA50C2-BB5F-4368-AA91-67B207C1AB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DE45A7FE-0A45-45F6-8417-EBDA5A12D8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DA8B8DC8-F88C-432E-A8C2-8D13FE874F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D02C5430-233D-49F7-B852-181D2B2F61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76DB286F-9E15-441C-8697-57007B76C1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534DC0EE-15B7-44AE-A7DC-8B5E22688A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4FBE9900-F640-4248-9C4C-EDBE5E00AF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37FF04AF-F86B-49F8-AAB5-DA696591A1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710DCFEA-4572-47A3-A6BE-7B21F5758C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BA42ED8E-CCC8-478F-9EF4-625B633071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146DF8F4-DF09-4E6C-887F-C9269E56A5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7FF3916E-5C82-4956-A88B-81BFAC91B8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7E5CF7AE-ED45-4AB5-9AEB-56FC964BFA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7CFB132C-BEB1-4897-B1A4-97422811F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4EE49F21-E336-41BC-8256-85A9AB597F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C62510EE-BDCD-4393-9AD7-2D0C9A722D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2420F94B-4F00-4C6C-97E3-BA5B5E6871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E712560A-A110-4132-85D5-21BBBFA8C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D1E3102B-23D5-43AE-A67D-583AAA52B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9D5ABE4E-EB80-423C-BBCE-9C1B77D9B0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BEB8CCC5-38F5-4892-A00B-14B645BBDF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8860175F-F7D5-4464-AD61-5B435528FE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E28C20B0-98AA-4A5B-8CE1-236A3F6CAA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8A56719F-13F0-4B75-8C04-DAACD8FD86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B30555DA-285C-4859-83DE-B16FF6DB13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67AF00E9-C8D6-41C4-9703-5468F51639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D07F88BD-A2E8-4F25-BB43-9372C6C9F3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DFAE35DA-8283-4F4B-8C00-FF8EFE39B3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4340DEBE-A255-48E2-B7B2-AE881651CE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FE968FB9-507A-4F2E-B346-15995081B1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4DA99BD8-9C2B-46BF-AA27-ED405540D1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50C84F67-D2C2-48DF-8537-DF99C6024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F5CAEB9A-26A6-4FBF-916B-19FC9B0BFC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E4DEDE1B-4819-4E4B-849E-330D7DF56C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C441B73E-F19C-4313-8F46-F600603B36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014FE805-EF51-4859-A6DF-CF75F9A0F5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624CF2A5-BD9E-4570-8560-063BC70F26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6BEC415C-7946-43B2-9AC8-348B6B5CD0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1B615AD5-3365-43D4-8E16-377A2A2F9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9D184DFD-DD33-491E-90FF-6E4ECA2668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31B62FE1-0262-4B09-ABEA-8AA010137D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20C539C6-FAA9-4EBE-93D9-1F946E1449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8C6EF3FF-09E5-4099-A49B-CA364A6E83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B3C5E06F-8F1E-4771-AAE4-B34B1D6A3D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538D5AE9-76CC-4AE4-B026-656EDCB01B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30F1A9B9-52AB-4527-BD4A-1802F7C960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46A57D78-C020-4EEF-971D-0C8802889A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7666D7A3-5ABF-4EDE-A0C5-F2099B2D86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13BC460A-E0FF-4658-A2FD-A3AF4D51DF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26467CC2-3AB3-4D37-8323-385B7399F7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563A1F58-33CE-4EDF-B902-3F43F69DA2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DDCFAB2F-7E88-4A57-999A-2506A1FE7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571BEB66-3787-441F-BB54-80C05C6F13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641DC095-611E-4979-8664-6C0EB878FC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210B9ECF-D859-4919-A9D6-3208548F00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4FBC31D4-7E98-452C-8A87-822DE0432C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E302346C-F328-435B-87ED-447C6F8542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B94F507E-9E94-432E-AE8A-A6CB2C5D05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1FFAC4F0-FD7F-4943-B60E-E276F8B23F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A8A5D871-92FD-43C3-BF94-0B524FA7D3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6A79A241-1665-453E-ADD4-18892D4F8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81EABE18-4189-4E07-93C9-9B76673E3E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B658A0EE-6F09-4EF7-B5E7-F23A556BDA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15EB019C-C95B-4DE3-BD17-DC20F8007A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2948B3ED-79C1-47C8-B712-0BFB5536C3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13387DB9-900B-422D-90F7-C5C7EB5D59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48FDCCF3-E6D6-4CD0-9D47-02FE785C7A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BC14E8F6-33F6-47CE-9A24-EA71D71496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F78CC38F-63FC-4552-B17B-8D79D3C8F8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89042823-A002-49CE-B03D-ED1291DC13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96EFC6CE-198B-489B-B1EE-72CE842628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49FEA23D-54D9-45D7-9325-1E2F638C9C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2DB04EE3-370F-49CE-BCFE-C2999C3CF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8BCBCC34-797D-41A8-8AD1-7E03E1BBFF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AFF5C1F8-0EDE-4835-89E6-1FCB2EA395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6171D504-6300-457C-AFCC-064DBB3FCC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62ACE739-C8C4-4495-B04C-C3AFC4481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3F4771CD-CDCA-4FFE-8EF5-E42D1781E7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A10C0BFE-A8F9-4E21-9DFD-37A4D26C62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4D8D4EF9-4EF7-4538-A4AE-439F9335EA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7E0500AB-5662-43B9-95C2-2EC80CC54F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984021AD-A6A2-4CDA-A953-72FBA7598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FD1FBF47-CAC8-4385-9DC7-C9BB6167E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FBAEE482-005F-4288-8D66-09EA246C45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2C5DCF49-33DE-4AFF-818E-42F59F2804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866903F3-208B-46D5-925B-254DC74291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2550D219-E342-4A38-BB89-575C1EE7A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5B5485FC-95D0-4660-9594-2C9BD3B776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2EA358DA-C7E8-4DF8-B7D6-CC58295655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7990E8BB-4369-4845-8436-A6F3FE1D1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D6C050C5-1951-434B-A7FE-D271E73F8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xmlns="" id="{773717CC-ECEE-4ABF-BA61-C59F468017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680915" y="4748271"/>
            <a:ext cx="1330536" cy="1330521"/>
            <a:chOff x="5734037" y="3067039"/>
            <a:chExt cx="724483" cy="724489"/>
          </a:xfrm>
          <a:solidFill>
            <a:schemeClr val="tx1">
              <a:alpha val="60000"/>
            </a:schemeClr>
          </a:solidFill>
        </p:grpSpPr>
        <p:sp>
          <p:nvSpPr>
            <p:cNvPr id="192" name="Freeform: Shape 191">
              <a:extLst>
                <a:ext uri="{FF2B5EF4-FFF2-40B4-BE49-F238E27FC236}">
                  <a16:creationId xmlns:a16="http://schemas.microsoft.com/office/drawing/2014/main" xmlns="" id="{9A4FAE41-62DF-4B8E-BD66-8EC206E0E3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564C7F1F-5546-40DC-A16B-C9A3E45777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45583216-FC24-4B75-9703-DBEC401FF8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2FD0A70D-2E7E-4048-8145-0F45EDBBCE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B703C78E-D176-4455-B7B5-2DB4F418DB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AD23B98E-D1FB-4BD9-BA4A-060BC8266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C1541992-EEDB-4D6B-BDA9-B66E58A17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08072B3B-B852-4186-ACFE-F614251324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7B5DD2CA-BCBA-4F3E-B472-840067686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C7335DFE-05E4-4D45-B035-1D85E7648E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ADCF9375-A092-491A-960D-A4DBB376C3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95341599-7E99-490F-9AF8-07EAE5C8D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E1C55EB0-818A-46E6-8D53-5503100290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319B036C-5BD8-4F3B-8935-96D50F410D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A8445880-106C-4DC8-A250-D132F0D6F3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952AA1DD-5DBE-43CD-9B85-63C7626929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2A412466-ED73-4944-83CE-224B1769C2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807E195A-10DB-494C-A547-E1D0C6F616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4CD4AECE-734D-4B90-984F-B2ABFA2B6F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2927072E-8001-4AD1-A4C4-2EDBA3BF87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499D6F50-E593-46A3-81D8-73389276B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7A96E600-84B4-452B-AE40-295FC5807E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CBBA17AC-C1AB-4BFC-A051-457275D1D6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488E850C-90D5-4D0F-A57D-7809327EF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9F98D808-AB13-4D8D-B4C5-9D32153462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95AFFBC0-FF37-4117-86FA-21ABDA17AB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ED0AC42A-17B0-4154-968C-CAE2A04C28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4A7A31A0-8490-4B9D-B9CC-7FF28053EB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8188899C-6A74-43D8-B36C-F86B278C89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1537EAA6-95B6-4674-A7B9-40F9AB7F59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F4B29507-C08F-4764-B703-0EB33A0FAC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4200E500-6A99-47FC-A30F-FA4C85DA8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9558677C-76AD-451F-AEEE-C5FEE4179C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79E472E5-A81A-44E7-AEBA-C3A593497B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5CD54F54-9E41-4635-A533-6CC6515E13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B22D6F46-74C0-49D9-8CD8-BC125E973D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C6FAA6EC-EDF6-4522-ACD8-8D4F7FF872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5F8364DC-ED1A-482D-A418-7941B199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1896D361-70A8-4528-940B-F306550F88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4D1CB00A-0CE1-4E25-ADCE-9562845F54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E1B6761E-B7C6-4218-B95F-F6DEC0066D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CA081177-DAC3-4667-91A1-4CC885D4A1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435007DC-BB8D-43BA-9598-AE79AA262E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46628B8A-02EC-44EF-B52C-5EBAFBCF9C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2DACEC99-8F4C-495C-8EAA-670A3A02ED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C8EFEAD4-1425-4357-9D8A-F326DABC6E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FDA70E94-A082-47D4-B4F8-142AEF1DC3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10E96E8A-1EEA-4F1D-8CFE-12DC9B9E7A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B12D7CC4-A548-4FF7-A6B2-9151CFA9E3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CB3F1C68-B597-4669-87F8-C80124ABE0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A57037D2-0958-4F34-815F-C8CA7F86AE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30AF3969-3F11-4157-B4B9-33B1314623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51D613E3-18F5-4426-ADEB-DEC123E16B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1DC25548-A3A9-4018-A29B-6972D353F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7EDE6372-94D2-435D-BD43-A20072D807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729575A6-77E2-4199-8F0A-27C89330A0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12EB506D-59AD-4011-80F8-36A2BDB954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92FD46FA-14EB-46A2-B4A3-ECD1F49BAC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1CD84E07-49A9-40E3-B34C-91C156C9C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F3090306-C384-44A0-8C38-77397133BA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3515E97E-31A4-4273-AB55-8EAD74CB9E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792F63CA-0494-43E2-A0AA-37C35C8326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5389A040-E4CC-4CE7-8B9F-40ECA9ACE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1BA51B23-705C-49BE-B606-8A9B623E0A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xmlns="" id="{B16EF17A-F451-4B5B-9052-33A9116E9D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1B20B7D1-27D7-4E1A-A317-E9E7A105A9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1E3FADAF-FD1D-45B2-A40D-EBDD536E75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301257BA-BCE2-4479-A04F-A9DBFAF928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619D0ABC-04D9-405A-A52F-5EEC01762A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123AE5C7-608A-47A7-B7A1-55662B70B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957BDA1A-3081-45EB-A31E-3F98EC6DC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683DDA50-C794-4DC5-8297-CFDEB8DCB4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FA42024A-A832-4635-9CE6-B968232CE8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564D00AA-3E68-4F56-80A0-08D5DFFB61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D988A711-E3E8-4172-AFE1-60E93FF10A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7A89FF34-EE34-461C-A3EF-73AC3801B9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80D55E43-BE59-444D-B32B-9C0306A126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639C823F-B16B-4DF7-BA6E-0D832AAB27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2E623C08-172F-41EA-90CB-59ED0D583B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94C0577F-0FF9-47D5-8C6D-FC7B4CC318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30C80E9D-7909-4C52-ACAD-80FF874F99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2B9598CE-4E74-4A54-BAB8-59379D2114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E7188EAA-47E1-4B73-8682-C74A0421BE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36900E8B-61F2-411F-B29F-A9CDC6E811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xmlns="" id="{0A25598A-334A-487D-9604-4753EAE81E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xmlns="" id="{C8DBE472-045A-491C-AB7C-4153EE2B00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2F6DD374-5D5F-48BB-8135-8F37EE2C23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386B8A5A-00D0-4291-937B-931B3F19CD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89C10BFA-8067-495D-810E-1F4085F7B4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51F94E69-8294-4AB3-A457-3BD4ACF085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AD2859C5-45C5-4EE2-8272-0FA7A02353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14AFB321-1B9D-41AF-9686-8C689A3F4B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5C4403F4-D893-4E4C-8DFE-E79AE6A62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BA894316-677B-4B51-AF19-0D3FAF96A7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07FDE9AD-8F5A-44B0-AC7E-30148150D0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A4D0E6BA-489D-4EA4-994E-225F7D078B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7EDFBCCB-EC92-4860-BBDB-2EC6355FE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459DBA8E-2EB0-4C51-A161-2C595B89D4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FB1BA285-9A95-49B7-A098-F38400D92B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D29C405E-90F5-4AB5-8B5F-3CA2F1815A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F7214FFD-3321-412F-9CA5-4BC6E874F9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5F16C3D8-64A1-443D-92A7-EA97518A63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7E4EFAB9-436A-4B6B-A16B-8DA3F614A8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xmlns="" id="{037DDFC3-D7A5-443D-8417-D723296DA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253AC142-F4B4-47E8-BBEE-F7D0F8547F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xmlns="" id="{890AAA82-94E2-41D0-AE92-9C87195CC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xmlns="" id="{FD33B856-EF4E-40FC-BDA0-9E26203D0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xmlns="" id="{24AEBF58-C8A2-4D00-9AFB-B5012AEA36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xmlns="" id="{21270E55-4211-4529-BDC3-29B80BDF5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xmlns="" id="{16DD7E91-EFBB-4DD7-B30F-4A13C20BED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xmlns="" id="{96260F31-66FB-4E2C-801E-701C2B859A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xmlns="" id="{B5FEE1C9-3961-4400-AD3E-B5AD93A474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xmlns="" id="{34E1BE05-269F-4A13-99FE-2A973A0E77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xmlns="" id="{2D591FBD-65C6-46C4-AF19-875D652DCF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xmlns="" id="{85F7E635-CB45-4346-BBFB-10FF0576AF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xmlns="" id="{3BDAC885-F0B3-4D66-8587-4384652983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xmlns="" id="{3427A7E1-71C9-42CC-9CAF-53642DC4D0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xmlns="" id="{20BF60C4-2E5D-473E-96B6-D22BB8536F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xmlns="" id="{C4703732-1088-4448-ACC0-D8BD901B2C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xmlns="" id="{6777D706-23BF-4962-98D3-D5AE7DF4EC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xmlns="" id="{783FF777-4C59-44D0-9441-2B40E0A70E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xmlns="" id="{2037F33C-65F4-44B6-9CB2-D32D1552C6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xmlns="" id="{E73BA403-F3FD-4D76-A516-5698375D6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xmlns="" id="{0AF0D29B-415A-4327-A4B4-B5DC8F0AC0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xmlns="" id="{374A9388-F55E-4F94-817D-5BFF0B59E7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xmlns="" id="{30C52183-F223-4E0A-B713-C91589CEB8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xmlns="" id="{A6BEE030-DC6B-4CB1-A01B-95CC825525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xmlns="" id="{2D41CF67-37BB-443C-85CF-2A05174FD4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xmlns="" id="{65A449CF-396F-45B8-B268-6824A4E89B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xmlns="" id="{9C20A7EF-7013-4D6C-ADD8-868A931DF2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xmlns="" id="{F787692C-3BA9-4D4D-82F8-E497797AAE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xmlns="" id="{A6D539D6-A55E-40F5-83AC-A77340524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xmlns="" id="{D4D7922F-CA55-4202-B99F-ED303E7044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xmlns="" id="{4120C846-A602-4B6C-9C07-11D2B0F8A4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xmlns="" id="{84B5D527-4684-45F5-84CE-73642492DB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xmlns="" id="{FF31CF21-8169-4D45-A115-9CF8D37189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xmlns="" id="{DA8762B9-9CD8-4676-93F5-6C9358A940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xmlns="" id="{A183E80A-70D1-4F52-A92D-D396648CCB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xmlns="" id="{83FBB0F7-E17E-4890-9B66-3625BA1468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xmlns="" id="{708E7BF1-2D4D-44AB-A5CC-0ED91B8462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xmlns="" id="{4B468C4E-6F63-4172-AE1F-8965744DBC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xmlns="" id="{974C7149-F567-4D55-8F48-511DCF3A81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xmlns="" id="{54A551FA-7E10-4D28-9A10-B9A06C0780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xmlns="" id="{1D04F3C0-CE2C-4B8D-A5BD-0E994FD8D9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xmlns="" id="{D2EA9230-DD52-48A9-B268-56744EA506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xmlns="" id="{043A05F5-A8CF-4D01-AF12-95D1ECAE4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xmlns="" id="{1F47C6BC-BD1A-4291-B018-05E5A72E4B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xmlns="" id="{E5B89844-FD17-4048-A3F5-35E390C6EF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xmlns="" id="{B5593F34-8B0E-4D34-9781-B594E2F5D7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xmlns="" id="{4428E4BB-2263-4D19-8254-C9B54B856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xmlns="" id="{2366216E-6EA2-4872-8370-C5EC22520F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xmlns="" id="{D66F8E3F-BF33-4F99-A1F0-EB5885BF2C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xmlns="" id="{EB506747-ED9D-43EA-BD67-DF7971849E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xmlns="" id="{AC803CE8-FFF7-40EA-AF62-102724C324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xmlns="" id="{7EF6FFCA-06CC-4395-AEB0-425719A42D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xmlns="" id="{0D95F285-AAC0-4F32-8665-2677878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xmlns="" id="{8DFCCA2E-BF12-4D26-A5A4-A03387546A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xmlns="" id="{2ABEAC60-6AC3-4D6A-95F9-2E79F6BE00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xmlns="" id="{FA6015B7-49FE-4729-B2F4-585F0F305F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xmlns="" id="{D611DEB1-76FE-4625-9449-88E52D15F4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xmlns="" id="{97F031C1-1AA7-4CA7-ADD3-E0577626E1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xmlns="" id="{96F5D0CB-22E6-4536-8403-F42527F31F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xmlns="" id="{A32718AB-7401-4F66-9C77-E06C3CF7CD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xmlns="" id="{85B6B5F1-D1E4-45A3-8117-348D02D2A3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xmlns="" id="{534869FD-184C-42DB-B9DA-293DB67E5E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xmlns="" id="{A781504F-CAFD-4201-B288-8B4A809B43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xmlns="" id="{D9FC8348-2BA6-4631-8AA7-D63CD898C5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xmlns="" id="{C1AF95A2-64EA-45E2-A43B-1EBD56910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xmlns="" id="{CFC80050-240D-434A-BFCB-DE4DA4FAF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Объект 2">
            <a:extLst>
              <a:ext uri="{FF2B5EF4-FFF2-40B4-BE49-F238E27FC236}">
                <a16:creationId xmlns:a16="http://schemas.microsoft.com/office/drawing/2014/main" xmlns="" id="{33134BAD-9BC9-48E9-8BED-46AE16E00C64}"/>
              </a:ext>
            </a:extLst>
          </p:cNvPr>
          <p:cNvSpPr>
            <a:spLocks noGrp="1"/>
          </p:cNvSpPr>
          <p:nvPr>
            <p:ph idx="1"/>
          </p:nvPr>
        </p:nvSpPr>
        <p:spPr>
          <a:xfrm>
            <a:off x="6477270" y="1130846"/>
            <a:ext cx="4974771" cy="4351338"/>
          </a:xfrm>
        </p:spPr>
        <p:txBody>
          <a:bodyPr vert="horz" lIns="91440" tIns="45720" rIns="91440" bIns="45720" rtlCol="0" anchor="t">
            <a:normAutofit/>
          </a:bodyPr>
          <a:lstStyle/>
          <a:p>
            <a:pPr marL="0" indent="0">
              <a:buNone/>
            </a:pPr>
            <a:r>
              <a:rPr lang="ru-RU">
                <a:ea typeface="+mn-lt"/>
                <a:cs typeface="+mn-lt"/>
              </a:rPr>
              <a:t>Пристрій для збору теплової енергії Сонця, переносимою видимим світлом і ближнім інфрачервоним випромінюванням . На відміну від сонячних батарей, що виробляють безпосередньо електрикові, сонячний колектор виробляє нагрів матеріалу-теплоносія.</a:t>
            </a:r>
          </a:p>
          <a:p>
            <a:pPr marL="0" indent="0">
              <a:buNone/>
            </a:pPr>
            <a:endParaRPr lang="ru-RU" dirty="0">
              <a:ea typeface="Source Sans Pro"/>
            </a:endParaRPr>
          </a:p>
        </p:txBody>
      </p:sp>
    </p:spTree>
    <p:extLst>
      <p:ext uri="{BB962C8B-B14F-4D97-AF65-F5344CB8AC3E}">
        <p14:creationId xmlns:p14="http://schemas.microsoft.com/office/powerpoint/2010/main" val="33295326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xmlns=""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Заголовок 1">
            <a:extLst>
              <a:ext uri="{FF2B5EF4-FFF2-40B4-BE49-F238E27FC236}">
                <a16:creationId xmlns:a16="http://schemas.microsoft.com/office/drawing/2014/main" xmlns="" id="{C649958C-561A-44BB-BCE5-F2FFE92DBA54}"/>
              </a:ext>
            </a:extLst>
          </p:cNvPr>
          <p:cNvSpPr>
            <a:spLocks noGrp="1"/>
          </p:cNvSpPr>
          <p:nvPr>
            <p:ph type="title"/>
          </p:nvPr>
        </p:nvSpPr>
        <p:spPr>
          <a:xfrm>
            <a:off x="2232252" y="633046"/>
            <a:ext cx="4463623" cy="1314996"/>
          </a:xfrm>
        </p:spPr>
        <p:txBody>
          <a:bodyPr anchor="b">
            <a:normAutofit fontScale="90000"/>
          </a:bodyPr>
          <a:lstStyle/>
          <a:p>
            <a:r>
              <a:rPr lang="ru-RU" sz="3700" b="1">
                <a:ea typeface="Source Sans Pro"/>
              </a:rPr>
              <a:t>Плоский </a:t>
            </a:r>
            <a:r>
              <a:rPr lang="ru-RU" sz="3700" b="1" dirty="0">
                <a:ea typeface="Source Sans Pro"/>
              </a:rPr>
              <a:t/>
            </a:r>
            <a:br>
              <a:rPr lang="ru-RU" sz="3700" b="1" dirty="0">
                <a:ea typeface="Source Sans Pro"/>
              </a:rPr>
            </a:br>
            <a:r>
              <a:rPr lang="ru-RU" sz="3700" b="1">
                <a:ea typeface="Source Sans Pro"/>
              </a:rPr>
              <a:t>сонячний колектор</a:t>
            </a:r>
            <a:endParaRPr lang="ru-RU" sz="3700" b="1"/>
          </a:p>
        </p:txBody>
      </p:sp>
      <p:sp>
        <p:nvSpPr>
          <p:cNvPr id="46" name="Freeform: Shape 45">
            <a:extLst>
              <a:ext uri="{FF2B5EF4-FFF2-40B4-BE49-F238E27FC236}">
                <a16:creationId xmlns:a16="http://schemas.microsoft.com/office/drawing/2014/main" xmlns=""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48" name="Freeform: Shape 47">
            <a:extLst>
              <a:ext uri="{FF2B5EF4-FFF2-40B4-BE49-F238E27FC236}">
                <a16:creationId xmlns:a16="http://schemas.microsoft.com/office/drawing/2014/main" xmlns=""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Объект 2">
            <a:extLst>
              <a:ext uri="{FF2B5EF4-FFF2-40B4-BE49-F238E27FC236}">
                <a16:creationId xmlns:a16="http://schemas.microsoft.com/office/drawing/2014/main" xmlns="" id="{37A6E958-749F-4D73-B3BF-E36F41BCCCCF}"/>
              </a:ext>
            </a:extLst>
          </p:cNvPr>
          <p:cNvSpPr>
            <a:spLocks noGrp="1"/>
          </p:cNvSpPr>
          <p:nvPr>
            <p:ph idx="1"/>
          </p:nvPr>
        </p:nvSpPr>
        <p:spPr>
          <a:xfrm>
            <a:off x="2232252" y="2125737"/>
            <a:ext cx="4463623" cy="4044463"/>
          </a:xfrm>
        </p:spPr>
        <p:txBody>
          <a:bodyPr vert="horz" lIns="91440" tIns="45720" rIns="91440" bIns="45720" rtlCol="0" anchor="t">
            <a:normAutofit lnSpcReduction="10000"/>
          </a:bodyPr>
          <a:lstStyle/>
          <a:p>
            <a:endParaRPr lang="ru-RU" sz="1500" b="1">
              <a:ea typeface="Source Sans Pro"/>
            </a:endParaRPr>
          </a:p>
          <a:p>
            <a:r>
              <a:rPr lang="ru-RU" sz="1600">
                <a:ea typeface="+mn-lt"/>
                <a:cs typeface="+mn-lt"/>
              </a:rPr>
              <a:t>Плоский колектор складається з елементу, який поглинає сонячне випромінювання, прозорого покриття і термоізолюючогошару. Поглинаючий елемент називається абсорбером; він зв'язаний з теплопровідною системою. Прозорий елемент (скло) зазвичай виконується із загартованого скла з пониженим вмістом металів.</a:t>
            </a:r>
            <a:endParaRPr lang="ru-RU" sz="1600">
              <a:ea typeface="Source Sans Pro"/>
            </a:endParaRPr>
          </a:p>
          <a:p>
            <a:r>
              <a:rPr lang="ru-RU" sz="1600">
                <a:ea typeface="+mn-lt"/>
                <a:cs typeface="+mn-lt"/>
              </a:rPr>
              <a:t>За відсутності розбору тепла (застої) плоскі колектори здатні нагрівати воду.</a:t>
            </a:r>
            <a:endParaRPr lang="ru-RU" sz="1600">
              <a:ea typeface="Source Sans Pro"/>
            </a:endParaRPr>
          </a:p>
          <a:p>
            <a:r>
              <a:rPr lang="ru-RU" sz="1600">
                <a:ea typeface="+mn-lt"/>
                <a:cs typeface="+mn-lt"/>
              </a:rPr>
              <a:t>Чим більше падаючої енергії передається теплоносію, який протікає в колекторі, тим вище його ефективність. Підвищити її можна, застосовуючи спеціальні оптичні покриття, не випромінюючі тепло в інфрачервоному спектрі</a:t>
            </a:r>
            <a:r>
              <a:rPr lang="ru-RU" sz="1500">
                <a:ea typeface="+mn-lt"/>
                <a:cs typeface="+mn-lt"/>
              </a:rPr>
              <a:t>.</a:t>
            </a:r>
            <a:endParaRPr lang="ru-RU" sz="1500"/>
          </a:p>
          <a:p>
            <a:endParaRPr lang="ru-RU" sz="1500">
              <a:ea typeface="Source Sans Pro"/>
            </a:endParaRPr>
          </a:p>
        </p:txBody>
      </p:sp>
      <p:sp>
        <p:nvSpPr>
          <p:cNvPr id="50" name="Freeform: Shape 49">
            <a:extLst>
              <a:ext uri="{FF2B5EF4-FFF2-40B4-BE49-F238E27FC236}">
                <a16:creationId xmlns:a16="http://schemas.microsoft.com/office/drawing/2014/main" xmlns="" id="{83C8019B-3985-409B-9B87-494B974EE9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2" name="Freeform: Shape 51">
            <a:extLst>
              <a:ext uri="{FF2B5EF4-FFF2-40B4-BE49-F238E27FC236}">
                <a16:creationId xmlns:a16="http://schemas.microsoft.com/office/drawing/2014/main" xmlns=""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Freeform: Shape 53">
            <a:extLst>
              <a:ext uri="{FF2B5EF4-FFF2-40B4-BE49-F238E27FC236}">
                <a16:creationId xmlns:a16="http://schemas.microsoft.com/office/drawing/2014/main" xmlns="" id="{B85A4DB3-61AA-49A1-85A9-B3397CD51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Рисунок 4" descr="Изображение выглядит как гора, внешний, небо, не замечает&#10;&#10;Автоматически созданное описание">
            <a:extLst>
              <a:ext uri="{FF2B5EF4-FFF2-40B4-BE49-F238E27FC236}">
                <a16:creationId xmlns:a16="http://schemas.microsoft.com/office/drawing/2014/main" xmlns="" id="{C1EE1E55-F43A-47E5-8F1E-2DB63207F514}"/>
              </a:ext>
            </a:extLst>
          </p:cNvPr>
          <p:cNvPicPr>
            <a:picLocks noChangeAspect="1"/>
          </p:cNvPicPr>
          <p:nvPr/>
        </p:nvPicPr>
        <p:blipFill rotWithShape="1">
          <a:blip r:embed="rId2"/>
          <a:srcRect l="32051" r="28199"/>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56" name="Graphic 185">
            <a:extLst>
              <a:ext uri="{FF2B5EF4-FFF2-40B4-BE49-F238E27FC236}">
                <a16:creationId xmlns:a16="http://schemas.microsoft.com/office/drawing/2014/main" xmlns=""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tx1"/>
          </a:solidFill>
        </p:grpSpPr>
        <p:sp>
          <p:nvSpPr>
            <p:cNvPr id="57" name="Freeform: Shape 56">
              <a:extLst>
                <a:ext uri="{FF2B5EF4-FFF2-40B4-BE49-F238E27FC236}">
                  <a16:creationId xmlns:a16="http://schemas.microsoft.com/office/drawing/2014/main" xmlns=""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566056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5" name="Rectangle 364">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xmlns="" id="{1DC29A3A-2ECD-40C9-962C-A012E7D3E2B5}"/>
              </a:ext>
            </a:extLst>
          </p:cNvPr>
          <p:cNvSpPr>
            <a:spLocks noGrp="1"/>
          </p:cNvSpPr>
          <p:nvPr>
            <p:ph type="title"/>
          </p:nvPr>
        </p:nvSpPr>
        <p:spPr>
          <a:xfrm>
            <a:off x="946521" y="396117"/>
            <a:ext cx="5217172" cy="1158857"/>
          </a:xfrm>
        </p:spPr>
        <p:txBody>
          <a:bodyPr anchor="b">
            <a:normAutofit/>
          </a:bodyPr>
          <a:lstStyle/>
          <a:p>
            <a:r>
              <a:rPr lang="ru-RU" sz="3700" b="1">
                <a:ea typeface="Source Sans Pro"/>
              </a:rPr>
              <a:t>Вакуумний сонячний колектор</a:t>
            </a:r>
            <a:endParaRPr lang="ru-RU" sz="3700" b="1"/>
          </a:p>
        </p:txBody>
      </p:sp>
      <p:grpSp>
        <p:nvGrpSpPr>
          <p:cNvPr id="367" name="Group 366">
            <a:extLst>
              <a:ext uri="{FF2B5EF4-FFF2-40B4-BE49-F238E27FC236}">
                <a16:creationId xmlns:a16="http://schemas.microsoft.com/office/drawing/2014/main" xmlns="" id="{268C940D-4516-4630-B49F-65C1A82FEA0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791258" y="619275"/>
            <a:ext cx="932200" cy="932200"/>
            <a:chOff x="10791258" y="619275"/>
            <a:chExt cx="932200" cy="932200"/>
          </a:xfrm>
        </p:grpSpPr>
        <p:sp>
          <p:nvSpPr>
            <p:cNvPr id="368" name="Graphic 212">
              <a:extLst>
                <a:ext uri="{FF2B5EF4-FFF2-40B4-BE49-F238E27FC236}">
                  <a16:creationId xmlns:a16="http://schemas.microsoft.com/office/drawing/2014/main" xmlns="" id="{160C130F-E752-44CF-98A8-75490C2A2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69" name="Graphic 212">
              <a:extLst>
                <a:ext uri="{FF2B5EF4-FFF2-40B4-BE49-F238E27FC236}">
                  <a16:creationId xmlns:a16="http://schemas.microsoft.com/office/drawing/2014/main" xmlns="" id="{9690DAC5-9FBA-4943-959B-751AF2B46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3" name="Объект 2">
            <a:extLst>
              <a:ext uri="{FF2B5EF4-FFF2-40B4-BE49-F238E27FC236}">
                <a16:creationId xmlns:a16="http://schemas.microsoft.com/office/drawing/2014/main" xmlns="" id="{5C121DE3-F207-4EE5-9BB5-6C8BA7B61957}"/>
              </a:ext>
            </a:extLst>
          </p:cNvPr>
          <p:cNvSpPr>
            <a:spLocks noGrp="1"/>
          </p:cNvSpPr>
          <p:nvPr>
            <p:ph idx="1"/>
          </p:nvPr>
        </p:nvSpPr>
        <p:spPr>
          <a:xfrm>
            <a:off x="946520" y="1747592"/>
            <a:ext cx="5217173" cy="4351338"/>
          </a:xfrm>
        </p:spPr>
        <p:txBody>
          <a:bodyPr vert="horz" lIns="91440" tIns="45720" rIns="91440" bIns="45720" rtlCol="0" anchor="t">
            <a:noAutofit/>
          </a:bodyPr>
          <a:lstStyle/>
          <a:p>
            <a:r>
              <a:rPr lang="ru-RU" sz="1600">
                <a:ea typeface="+mn-lt"/>
                <a:cs typeface="+mn-lt"/>
              </a:rPr>
              <a:t>Можливе підвищення температур теплоносія аж до 250-300 °C у режимі обмеження відбору тепла. Досягти цього можна за рахунок зменшення теплових втрат в результаті використання багатошарового скляного покриття, герметизації або створення в колекторах вакууму .</a:t>
            </a:r>
            <a:endParaRPr lang="ru-RU" sz="1600">
              <a:ea typeface="Source Sans Pro"/>
            </a:endParaRPr>
          </a:p>
          <a:p>
            <a:r>
              <a:rPr lang="ru-RU" sz="1600">
                <a:ea typeface="+mn-lt"/>
                <a:cs typeface="+mn-lt"/>
              </a:rPr>
              <a:t>Фактично сонячна теплова труба має пристрій схоже з побутовими термосами. Лише зовнішня частина труби прозора, а на внутрішній трубці нанесено високоселективне покриття що уловлює сонячну енергію. між зовнішньою і внутрішньою скляною трубкою знаходиться вакуум. Саме вакуумний прошарок дає можливість зберегти близько 95% уловлюваної теплової енергії.</a:t>
            </a:r>
            <a:endParaRPr lang="ru-RU" sz="1600">
              <a:ea typeface="Source Sans Pro"/>
            </a:endParaRPr>
          </a:p>
          <a:p>
            <a:r>
              <a:rPr lang="ru-RU" sz="1600">
                <a:ea typeface="+mn-lt"/>
                <a:cs typeface="+mn-lt"/>
              </a:rPr>
              <a:t>Використання даної схеми дозволяє досягти більшого ККД (в порівнянні з плоскими колекторами).</a:t>
            </a:r>
            <a:endParaRPr lang="ru-RU" sz="1600">
              <a:ea typeface="Source Sans Pro"/>
            </a:endParaRPr>
          </a:p>
          <a:p>
            <a:r>
              <a:rPr lang="ru-RU" sz="1600">
                <a:ea typeface="+mn-lt"/>
                <a:cs typeface="+mn-lt"/>
              </a:rPr>
              <a:t>Сучасні побутові сонячні колектори здатні нагрівати воду аж до температури кипіння навіть при негативній довколишній температурі.</a:t>
            </a:r>
            <a:endParaRPr lang="ru-RU" sz="1600"/>
          </a:p>
          <a:p>
            <a:endParaRPr lang="ru-RU" sz="1300">
              <a:ea typeface="Source Sans Pro"/>
            </a:endParaRPr>
          </a:p>
        </p:txBody>
      </p:sp>
      <p:grpSp>
        <p:nvGrpSpPr>
          <p:cNvPr id="371" name="Group 370">
            <a:extLst>
              <a:ext uri="{FF2B5EF4-FFF2-40B4-BE49-F238E27FC236}">
                <a16:creationId xmlns:a16="http://schemas.microsoft.com/office/drawing/2014/main" xmlns="" id="{C93F2521-5FCA-4EE4-ADB9-C71AB81B88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491531" y="1216299"/>
            <a:ext cx="1598829" cy="531293"/>
            <a:chOff x="6491531" y="1420258"/>
            <a:chExt cx="1598829" cy="531293"/>
          </a:xfrm>
          <a:solidFill>
            <a:schemeClr val="tx1"/>
          </a:solidFill>
        </p:grpSpPr>
        <p:grpSp>
          <p:nvGrpSpPr>
            <p:cNvPr id="372" name="Graphic 190">
              <a:extLst>
                <a:ext uri="{FF2B5EF4-FFF2-40B4-BE49-F238E27FC236}">
                  <a16:creationId xmlns:a16="http://schemas.microsoft.com/office/drawing/2014/main" xmlns="" id="{701F4A7E-EE52-4FFF-847D-941A57F6EDA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6491531" y="1420258"/>
              <a:ext cx="1598829" cy="531293"/>
              <a:chOff x="2504802" y="1755501"/>
              <a:chExt cx="1598829" cy="531293"/>
            </a:xfrm>
            <a:grpFill/>
          </p:grpSpPr>
          <p:sp>
            <p:nvSpPr>
              <p:cNvPr id="376" name="Freeform: Shape 375">
                <a:extLst>
                  <a:ext uri="{FF2B5EF4-FFF2-40B4-BE49-F238E27FC236}">
                    <a16:creationId xmlns:a16="http://schemas.microsoft.com/office/drawing/2014/main" xmlns="" id="{44C45BFB-2AD2-45F8-9F4B-9151A686E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xmlns="" id="{82FD8094-5F5E-411D-96E3-0D8E76B94F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373" name="Graphic 190">
              <a:extLst>
                <a:ext uri="{FF2B5EF4-FFF2-40B4-BE49-F238E27FC236}">
                  <a16:creationId xmlns:a16="http://schemas.microsoft.com/office/drawing/2014/main" xmlns="" id="{F3FB933A-7D1C-4A1F-9589-2006261FD96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6491531" y="1420258"/>
              <a:ext cx="1598829" cy="531293"/>
              <a:chOff x="2504802" y="1755501"/>
              <a:chExt cx="1598829" cy="531293"/>
            </a:xfrm>
            <a:grpFill/>
          </p:grpSpPr>
          <p:sp>
            <p:nvSpPr>
              <p:cNvPr id="374" name="Freeform: Shape 373">
                <a:extLst>
                  <a:ext uri="{FF2B5EF4-FFF2-40B4-BE49-F238E27FC236}">
                    <a16:creationId xmlns:a16="http://schemas.microsoft.com/office/drawing/2014/main" xmlns="" id="{965C4036-D195-4D1E-B436-A03795967C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xmlns="" id="{54F38E9F-35FC-437D-BE4E-33FDF60565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4" name="Рисунок 4" descr="Изображение выглядит как фотоэлемент, наружный объект&#10;&#10;Автоматически созданное описание">
            <a:extLst>
              <a:ext uri="{FF2B5EF4-FFF2-40B4-BE49-F238E27FC236}">
                <a16:creationId xmlns:a16="http://schemas.microsoft.com/office/drawing/2014/main" xmlns="" id="{021B7A75-E209-4C4A-9544-2595666F067A}"/>
              </a:ext>
            </a:extLst>
          </p:cNvPr>
          <p:cNvPicPr>
            <a:picLocks noChangeAspect="1"/>
          </p:cNvPicPr>
          <p:nvPr/>
        </p:nvPicPr>
        <p:blipFill rotWithShape="1">
          <a:blip r:embed="rId2"/>
          <a:srcRect r="4" b="9503"/>
          <a:stretch/>
        </p:blipFill>
        <p:spPr>
          <a:xfrm>
            <a:off x="7253021" y="1820334"/>
            <a:ext cx="3555043" cy="3217333"/>
          </a:xfrm>
          <a:prstGeom prst="rect">
            <a:avLst/>
          </a:prstGeom>
        </p:spPr>
      </p:pic>
      <p:grpSp>
        <p:nvGrpSpPr>
          <p:cNvPr id="379" name="Group 378">
            <a:extLst>
              <a:ext uri="{FF2B5EF4-FFF2-40B4-BE49-F238E27FC236}">
                <a16:creationId xmlns:a16="http://schemas.microsoft.com/office/drawing/2014/main" xmlns="" id="{2B7E220D-70BE-46E1-87EA-9239C10828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154385" y="4466592"/>
            <a:ext cx="1443404" cy="1443428"/>
            <a:chOff x="10154385" y="4452524"/>
            <a:chExt cx="1443404" cy="1443428"/>
          </a:xfrm>
          <a:solidFill>
            <a:schemeClr val="tx1"/>
          </a:solidFill>
        </p:grpSpPr>
        <p:grpSp>
          <p:nvGrpSpPr>
            <p:cNvPr id="380" name="Graphic 4">
              <a:extLst>
                <a:ext uri="{FF2B5EF4-FFF2-40B4-BE49-F238E27FC236}">
                  <a16:creationId xmlns:a16="http://schemas.microsoft.com/office/drawing/2014/main" xmlns="" id="{FC1A5110-77D2-40E7-81AD-268BA675FE7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0154385" y="4452524"/>
              <a:ext cx="1443404" cy="1443428"/>
              <a:chOff x="5734037" y="3067039"/>
              <a:chExt cx="724483" cy="724489"/>
            </a:xfrm>
            <a:grpFill/>
          </p:grpSpPr>
          <p:sp>
            <p:nvSpPr>
              <p:cNvPr id="551" name="Freeform: Shape 550">
                <a:extLst>
                  <a:ext uri="{FF2B5EF4-FFF2-40B4-BE49-F238E27FC236}">
                    <a16:creationId xmlns:a16="http://schemas.microsoft.com/office/drawing/2014/main" xmlns="" id="{4FA2A3FD-1B3F-42AF-BC02-85F36E0565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xmlns="" id="{7AD487CA-8FBC-4540-AC49-97AE50C651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xmlns="" id="{0D84CF57-47D1-43F3-A27F-4554C8874D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xmlns="" id="{CBEE7FBD-98AD-4AD4-8928-24BF44632D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xmlns="" id="{84FD382E-B389-4D8F-A55E-6DFA291F0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xmlns="" id="{98382AB7-ABEA-406A-BC9C-E929CB72C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xmlns="" id="{687410AC-739F-4AF0-B3F3-BA1EE2D846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xmlns="" id="{297F7ECB-7025-4A18-B6C1-9A8F179D81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xmlns="" id="{E8BF277F-8AC7-4B9F-A748-658BC32F47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xmlns="" id="{3861EEE4-BFC2-47F9-B33D-2CF7EF91D1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xmlns="" id="{6EDB4948-A661-493E-A726-89FD160435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xmlns="" id="{690295D3-F01C-40D4-AC18-38CDB597DD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xmlns="" id="{DE279E4F-F139-423E-AF42-7C309EE9E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xmlns="" id="{BE503EF8-F0B7-4F0E-B82E-742BB8DB8E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xmlns="" id="{8BF1F2E6-2E0A-4F5C-AF29-167B9214D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xmlns="" id="{D465F6F4-1BA9-4F7B-9980-3571C7C5CC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xmlns="" id="{FFF3428D-3135-4073-AB27-8292AA4211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xmlns="" id="{2EE4FAE5-DC40-43E2-BACB-84C2CCDA3A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xmlns="" id="{97E1E565-91F8-469C-998D-413D4E3D00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xmlns="" id="{7AADD30B-6564-45CD-A760-00AD0ED73C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xmlns="" id="{3B9ABBD5-5E76-4812-A4CF-2A8B16ADA6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xmlns="" id="{2F97912E-EDA5-4A75-A106-B25426BB66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xmlns="" id="{A8D15062-DCA7-43EE-AB75-CD9C80F379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xmlns="" id="{80EB5712-3433-46B4-A8DF-04A8D03E3E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xmlns="" id="{6F3BFE28-EB41-4640-802B-FAA4F73787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xmlns="" id="{203F4E0E-E3AE-4B10-B1BC-529CC3CD03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xmlns="" id="{1B83F41D-7419-46EC-8C00-37127DC3A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xmlns="" id="{9991303F-ED54-4483-97A9-3143D1CA72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xmlns="" id="{0B99A87F-D826-40DC-B688-B209D5253B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xmlns="" id="{3CB798D6-E3C9-41B2-8F20-F0CF870681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xmlns="" id="{9CF03CDA-070F-49AE-B37C-4D08A1BAD2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xmlns="" id="{D4CBFC42-413D-4BC6-9BEA-078040C01E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xmlns="" id="{24A02437-3BDD-4242-9C52-0DB006A35E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xmlns="" id="{7209D1D0-DC11-43F3-8050-D8C01D3B62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xmlns="" id="{8A37369D-62F1-4A67-B1A1-658CBED41D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xmlns="" id="{68CD3744-B811-40BE-B10F-4D5B1AA93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xmlns="" id="{3048B8EA-2CD0-40CF-B570-BD99E0F77C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xmlns="" id="{2D8EA840-350B-405A-A1BB-40D93A00ED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xmlns="" id="{6BFAC7FE-90ED-4400-9E88-D3EB802CF4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xmlns="" id="{F8A49AFF-4D6A-4290-A811-6ADBC2A2A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xmlns="" id="{A5267CD0-3312-488A-ADC9-2A215FC9B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xmlns="" id="{734AF3AE-4171-471C-AFDE-0A4B563D95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xmlns="" id="{9761283D-6867-470C-85BB-833A5997B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xmlns="" id="{232907EC-87D6-4A76-97C7-ED83798B87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xmlns="" id="{9AE06A14-FDDB-4888-9F8A-C027B6FC7A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xmlns="" id="{408FBBF8-91F0-43DF-84FE-8585BD4C01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xmlns="" id="{40F8B312-3204-4812-9CED-599503CC06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xmlns="" id="{B3163C36-49A9-42CD-84AB-945A548107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xmlns="" id="{C737819E-C741-419C-8B07-6CBF226F4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xmlns="" id="{86094C82-164A-490B-A711-CBC5914A7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xmlns="" id="{B97614F7-51E5-4AEF-B768-8C452874D2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xmlns="" id="{B6227872-28BD-445D-96AD-EF00622F8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xmlns="" id="{C1DC2CF0-2FA0-43FC-9509-0C6DB072B6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xmlns="" id="{9795B481-57FF-4E8E-83AA-E5D2E3E2F7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xmlns="" id="{148378AF-5FAD-46E5-9709-EA405E6749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xmlns="" id="{A673CCD4-0D19-45A5-A1E8-0C6F8E2C41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xmlns="" id="{EE686E15-638D-450E-BD41-9EEC16695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xmlns="" id="{19970629-2923-493A-A315-FA7EDF1312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xmlns="" id="{D8839461-CBD3-4A9A-BBCF-09A883587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xmlns="" id="{06ACA65A-A638-4499-9A58-4BBB2D850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xmlns="" id="{1E2A7DEF-7652-4468-8E3F-6FF0C0A9F9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xmlns="" id="{B20F00C4-6808-4F91-8495-A7C27E49A1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xmlns="" id="{4254291C-CB21-424F-AF32-0C70F16421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xmlns="" id="{C6D37468-BE92-4741-86A9-1417F2AA43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xmlns="" id="{2A361414-EF46-4101-B08C-BA761D10D3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xmlns="" id="{62B99449-370E-4EEE-9DB6-159197F278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xmlns="" id="{FAA977E9-699A-4D73-B0CF-CE0C4EB20C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xmlns="" id="{9EDD115C-F555-4352-B8FB-C7F9829FAA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xmlns="" id="{9454379A-04D7-4413-8E59-262DB6BCD1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xmlns="" id="{8E65F25A-79A5-4F0D-A340-475979F2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xmlns="" id="{838E1E5B-3968-49BD-843C-C8C0F44C6E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xmlns="" id="{94CA466D-7602-4464-BAB2-071A59F8A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xmlns="" id="{4A1357E7-09DA-4B68-A637-F277764E94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xmlns="" id="{1EFCA436-DAC9-4B9E-82BE-E0DE3F5C8A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xmlns="" id="{FA482722-F397-4F01-97DD-D018FE6378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xmlns="" id="{5CF6C289-6A1B-4031-84CC-4DA52D08ED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xmlns="" id="{42F190D1-D9E1-46D5-A212-6560B860B6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xmlns="" id="{08ADD086-4DD1-4EBA-BC75-CD93AE4D4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xmlns="" id="{75A280D7-478F-468E-9644-B09B8FDEB7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xmlns="" id="{C9BE9354-BB23-458F-9AE3-DD8AC4F1E6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xmlns="" id="{861A354D-F521-44EF-9140-7393D26D2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xmlns="" id="{C76B3340-3BF4-4FB9-B7FA-751617C73B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xmlns="" id="{C802BF6D-7C7F-41BF-B0CA-C5E6AFABB3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xmlns="" id="{712FB0EF-009B-4384-BD25-D3C6EBCC97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xmlns="" id="{922F2BA9-9373-465D-8F24-F58DB9B1B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xmlns="" id="{4FAD72B3-1B8B-4B05-B201-419A776FB7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xmlns="" id="{AC81E68B-1417-445D-9B51-60A0F91E5B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xmlns="" id="{7D5A9E27-E07F-4466-9021-D25D85CDC9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xmlns="" id="{CF5DC41D-2B9C-4659-9F3E-C3A2BDE8B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xmlns="" id="{5AA3263F-DADF-4BDD-82AC-F44BC4FE0F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xmlns="" id="{8999662B-626A-4D98-920C-CDA407F83B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xmlns="" id="{D6C410A6-2F1A-4222-8D50-2781C5D7E5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xmlns="" id="{9221CD39-A736-45F1-92AA-8533C1D277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xmlns="" id="{B3025FBC-7A41-410A-AC63-DD483277D2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xmlns="" id="{09A5D562-F236-406C-A6FF-163F8FE290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xmlns="" id="{98086E1B-8B11-4A2D-BB70-33C51E4762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xmlns="" id="{7B908F0B-B32A-46B3-8587-82EC271B8C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xmlns="" id="{B2687ECF-D561-41B0-AD3C-7F627A412B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xmlns="" id="{F7F6218A-89E1-41D8-8C8C-6CF0F70F5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xmlns="" id="{CAFE4E14-C851-4334-9F44-DFD70DD46D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xmlns="" id="{7011BCD2-D4B9-4726-8FF7-FF4B12983A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xmlns="" id="{D21E20DA-52FD-41FC-AB37-5468D9F208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xmlns="" id="{69EB0F03-97F9-4207-9552-FD5F92185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xmlns="" id="{F1675131-367D-4E22-8170-BE1BCA565B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xmlns="" id="{8CA3664D-20A4-4FCC-9CD3-E7A452C5B4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xmlns="" id="{A9515CFE-D1C5-4594-A572-DB2235C694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xmlns="" id="{DCFB6755-EA85-4DA9-A570-59F500E95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xmlns="" id="{824F6828-D6CE-44D4-BF48-6FA7F58862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xmlns="" id="{97E302B6-BC6F-4DF5-B1FA-3BEE992671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xmlns="" id="{42327E29-F07F-4C06-A1E3-19EBCABEE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xmlns="" id="{1FF70127-1DB3-4507-ABD4-BE6242907A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xmlns="" id="{9655D743-D6D1-4AAF-8644-B7B6053308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xmlns="" id="{AEB3D1EA-07D1-4406-BF5A-AEA41D7D2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xmlns="" id="{0DFB99DC-1A5F-455D-9AD5-B84298D1CB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xmlns="" id="{30CD14F4-787A-4CB1-87CB-FD4A288166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xmlns="" id="{A23CE74A-BDFD-4B56-84CA-734581FCF2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xmlns="" id="{9E4FE61F-77E6-40E1-97B9-2B88B7CE9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xmlns="" id="{3C5471DE-7760-4942-9752-D8676B2BED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xmlns="" id="{AFC6266D-DA02-4614-88F2-7077DCC291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xmlns="" id="{AE1A43A2-78D9-4279-B715-FED7BD949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xmlns="" id="{A2B18DEA-1741-42E2-9097-7B5DE00183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xmlns="" id="{A78E9B74-5DCA-4B60-89A6-2B3A85E24A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xmlns="" id="{057B4547-96DD-4BA0-994D-C76DE93AD3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xmlns="" id="{30454D66-4E7A-44FE-9822-3D34133AB3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xmlns="" id="{29051627-5724-440D-8B81-D4F83BE986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xmlns="" id="{38507626-34D1-4BBF-B9EF-BDE8BBBFD6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xmlns="" id="{209CB8E9-BC41-4D95-B65F-8285256ADF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xmlns="" id="{FB597DBE-D5A0-45B1-A659-8452BF04AB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xmlns="" id="{053D2250-26AE-4ED4-8644-0A23D1CBC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xmlns="" id="{932173CC-8796-4913-BFB5-DEABBA8553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xmlns="" id="{79FC0C90-AECD-45F4-8BAD-CA3DAC393C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xmlns="" id="{9475113E-1AC5-4621-A394-9D0657FC01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xmlns="" id="{EF8491AB-6DD8-4293-B4D7-550388F1BB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xmlns="" id="{1851A60B-8BBD-4C38-9143-0AF1DC783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xmlns="" id="{B9810BA7-727E-4871-A866-A0CD5EE6CD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xmlns="" id="{E2252C24-7565-4F9E-81B7-F0385F30CB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xmlns="" id="{91095F58-4C7C-4261-AF74-4C8BEA99F8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xmlns="" id="{A79FED60-FFC3-4420-BB54-25D7E3D20C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xmlns="" id="{1B619CEC-F915-4E63-AF98-E4212F9F66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xmlns="" id="{03FBB620-A91A-4FF4-B380-DC4FEC600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xmlns="" id="{912F7E0D-8362-4060-BB77-EC596B279A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xmlns="" id="{4F11F9EE-F36A-4206-AE5B-60825B153B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xmlns="" id="{F342A80B-ACB4-4C6F-8250-212611A28B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xmlns="" id="{D4EC40C9-93C0-498E-A05D-17EF46BB9B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xmlns="" id="{E42CF2F2-4895-495A-B10B-EE6C93BDBD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xmlns="" id="{2AFEDFDC-CB51-46B4-8294-26B55F973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xmlns="" id="{AD19ED5F-B560-4366-AD14-9EC71C7ED6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xmlns="" id="{42E95D3F-2E55-4021-9D6F-B6E7224C9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xmlns="" id="{F45660DB-2DA2-4937-B362-69FA55D2B5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xmlns="" id="{FA488514-5D26-42FF-BD81-E9F2E1DE3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xmlns="" id="{421E4366-604D-4893-BE4C-08D448A06C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xmlns="" id="{9128E702-7B78-4B59-BAB4-530DF53A8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xmlns="" id="{97456D98-32F2-4486-81EE-5CBDC5137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xmlns="" id="{F3173B06-C53D-4E52-B3D3-7D10BB963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xmlns="" id="{A5E08649-A0F1-4F92-9B1A-23DD0768E2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xmlns="" id="{0386755E-BD00-42F5-8AFD-3FE177FD6E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xmlns="" id="{38479D89-3237-4F5A-9785-2F84E973F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xmlns="" id="{F86502C8-2734-48E5-9834-A8435644CD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xmlns="" id="{CEA77AA6-BB37-4CE8-9E75-DB4F595BA2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xmlns="" id="{CF79F8C8-5618-4880-A26B-8310380F0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xmlns="" id="{880EE80C-A78F-4B21-985E-50CACEF2EB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xmlns="" id="{0EDC8879-9797-42E5-AB8E-E36229BF3F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xmlns="" id="{1B37764D-AF04-4F2C-81D9-5EFA3E5C02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xmlns="" id="{31C6105B-1E1B-4444-A6E5-5B157F3C16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xmlns="" id="{559B4EC8-EFFF-4DCA-AAB8-26AF6679DE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xmlns="" id="{ED93E274-9D58-4EC9-80D4-33D9D3A090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xmlns="" id="{6E5616A1-0B5F-4D6D-910E-792B393B33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xmlns="" id="{BDD0D9C8-A2E7-4C95-BBC5-5E2D62D670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xmlns="" id="{509401FA-7222-4A17-828C-1729888E93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381" name="Graphic 4">
              <a:extLst>
                <a:ext uri="{FF2B5EF4-FFF2-40B4-BE49-F238E27FC236}">
                  <a16:creationId xmlns:a16="http://schemas.microsoft.com/office/drawing/2014/main" xmlns="" id="{7B025375-9B31-46A6-87EC-BA8E94E6788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0154385" y="4452524"/>
              <a:ext cx="1443404" cy="1443428"/>
              <a:chOff x="5734037" y="3067039"/>
              <a:chExt cx="724483" cy="724489"/>
            </a:xfrm>
            <a:grpFill/>
          </p:grpSpPr>
          <p:sp>
            <p:nvSpPr>
              <p:cNvPr id="382" name="Freeform: Shape 381">
                <a:extLst>
                  <a:ext uri="{FF2B5EF4-FFF2-40B4-BE49-F238E27FC236}">
                    <a16:creationId xmlns:a16="http://schemas.microsoft.com/office/drawing/2014/main" xmlns="" id="{454AFC84-3FCF-4783-9CE6-BE7BCF5CB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xmlns="" id="{EEC3B2D5-1605-4334-8CC6-33D5D53E7F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xmlns="" id="{893286B7-109A-47DD-BD18-3A8E2FCDF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xmlns="" id="{A6E4611D-D180-45CC-95F3-4D780BF21A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xmlns="" id="{075D9DF6-64E6-48A9-89BE-1AEDF3DBA2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xmlns="" id="{A77E91B6-62FE-4219-8648-2FA062EE04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xmlns="" id="{E05794AA-8ED8-4FEB-B9E2-3D68295520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xmlns="" id="{0CEF7D50-E12D-4F46-9B10-16E903FB7F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xmlns="" id="{4D885088-5CE2-4ABB-AC5F-8E295C63A4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xmlns="" id="{B7F9B5BB-81CC-442B-B607-5F084799EE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xmlns="" id="{1CC6AB35-BB47-42CE-9492-77B57C3613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xmlns="" id="{E13E089E-A0F7-4B85-BFEF-EABBF38248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xmlns="" id="{9306C271-11BD-4ACA-99FC-BC847B6AB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xmlns="" id="{A51C39C2-B68B-4FB3-AF93-3B6EFC5EB8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xmlns="" id="{D19A9E62-BA64-414F-9053-428828BD4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xmlns="" id="{90F1A2A5-D670-4734-B018-570175184E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xmlns="" id="{D896E20F-D59A-4E5C-AAC2-ED79FCAC3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xmlns="" id="{B3B49622-0DD4-4378-A974-3EC752B2DE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xmlns="" id="{8BF83D4D-5E95-4F61-8A1C-624625209F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xmlns="" id="{FB270157-AA6D-4EE4-9506-368F8C97C6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xmlns="" id="{94DA0BEE-AE9D-4CE8-B249-C229E628E8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xmlns="" id="{AD089CCA-7A85-405E-9AF7-96F814E3B8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xmlns="" id="{5E30352E-9DBA-4777-A093-B6F3D60607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xmlns="" id="{264C5F14-2A45-42AA-948A-6C7D19578F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xmlns="" id="{B3CF5D72-A8B6-4A2B-8F09-46F06C3B96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xmlns="" id="{8D32D7ED-2507-43E0-BCA0-69F1D92198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xmlns="" id="{6029896F-72B5-4FBB-98D7-A4A6B7A8EB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xmlns="" id="{C735037E-DA25-4564-960C-F744D00E1C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xmlns="" id="{975717CD-2FAA-46E2-825A-5A409DC36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xmlns="" id="{9ABAD2C5-9937-47FF-9A17-132CEA54C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xmlns="" id="{5319C0FD-333B-49B2-B54F-959084B1C6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xmlns="" id="{A3F88462-C743-4DF3-9A31-09108B3DD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xmlns="" id="{5A47CC3C-9310-422C-8AF8-CF56E286B3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xmlns="" id="{64CBAB0F-DFA6-4370-AF0D-EAEA0DA18E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xmlns="" id="{CB75D567-78A7-4986-B241-E03EB5B6A7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xmlns="" id="{A6065FE5-5B5D-426F-A331-FFB91E483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xmlns="" id="{48748863-F066-4C39-BA9E-951EA19F14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xmlns="" id="{2988B46B-EC58-4704-8960-75C617B2CE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xmlns="" id="{3C8F94F3-22A8-4403-BAF4-DA1344D120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xmlns="" id="{6144F6B6-FBD2-44C5-93F2-36FB060AB8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xmlns="" id="{FDFF1114-943E-4377-9482-AC35E9B91E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xmlns="" id="{E29A169E-8860-41C6-B2BA-656C9E87F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xmlns="" id="{D1DA92F1-025A-41CC-892D-006269B6C0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xmlns="" id="{5B423574-AD0E-466C-A690-E3BF7ABCC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xmlns="" id="{C37E67DD-12D5-49FA-AE92-B1F4186329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xmlns="" id="{3E085075-A03E-4D1C-A2BE-219D51E77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xmlns="" id="{A552ECBE-4DF7-4004-80CB-33A3864DC1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xmlns="" id="{BB1DFB18-112F-43BE-938F-949ACF4CE4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xmlns="" id="{7107EA75-B66F-478F-A9A4-8BE4090A18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xmlns="" id="{B032A1FF-0163-4F65-9627-3D0E330E79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xmlns="" id="{68F81DD7-3941-40F3-A5C5-1D25AD61E7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xmlns="" id="{767D955C-E4A5-47E9-B07D-7C7FD8E395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xmlns="" id="{331DEA5B-7DF4-4F3E-B837-7388E6701C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xmlns="" id="{F640D8A9-2845-4810-99AA-3464C47FB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xmlns="" id="{C1AA428D-A610-40EA-926D-72664C6A3A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xmlns="" id="{088B6BF5-3A26-476D-AF79-46892B0AE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xmlns="" id="{A0D38E94-BDA0-466A-866C-7D754B54B6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xmlns="" id="{2E4807B4-64BB-4BB1-A6C7-B9F8B78FE5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xmlns="" id="{AB74427A-2B27-4328-8ECD-0166E61D8A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xmlns="" id="{058C6F50-4093-4240-B613-EA20F73E29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xmlns="" id="{341C2F64-B446-495C-B3ED-DA19115FD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xmlns="" id="{DEDDACDA-D780-49ED-88B3-AC1E6CECD3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xmlns="" id="{3B6F340F-6BFF-4869-B569-850333B1C4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xmlns="" id="{C4FC277F-1805-46F5-8D99-EE30A5FCD1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xmlns="" id="{DE3D8861-A4CB-46F2-812C-4857D1E763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xmlns="" id="{5C3AD847-D9CA-4EC5-890E-21244786F3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xmlns="" id="{CA89CE44-4244-411C-A74F-1446D8BC13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xmlns="" id="{60E6026F-2714-4620-8EE9-3C55C2D6C2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xmlns="" id="{C0A828ED-45A9-4D69-975D-19CD36650C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xmlns="" id="{970CBCD0-B8B7-483D-A17D-9351A1A47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xmlns="" id="{8BDEF120-B9AE-44F5-B98D-937D9C9293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xmlns="" id="{A8C22314-7ABA-46AF-98F6-EA626787D8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xmlns="" id="{8E57EC52-CDFD-4DC8-8C7F-DA76CBC94D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xmlns="" id="{2E44CDAD-CC81-4519-A934-3E75CB58F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xmlns="" id="{D7234B76-B5E7-497F-8C9A-BEADE7D2A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xmlns="" id="{D308AC98-72DE-4623-8351-5CDBA5F858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xmlns="" id="{16BCA60F-A345-4A89-8E76-8F628DE249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xmlns="" id="{B712711F-FF52-40E0-8B6D-7AB132EFBB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xmlns="" id="{EBB99ABA-6734-4713-A9AA-6A0613DB3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xmlns="" id="{A8DBC39A-A841-4DAD-A5EE-BAD254A4FA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xmlns="" id="{E88E8002-19BD-4C58-ACEF-D092676D50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xmlns="" id="{637DEA0B-D0C3-4386-B016-901208881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xmlns="" id="{1E085198-3B84-4E70-8004-5B739F0D0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xmlns="" id="{1F8854E4-646B-4843-9429-2E68B3AE9A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xmlns="" id="{D75E4420-1C5B-4C29-9622-F3DA7E0BFB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xmlns="" id="{69099746-E839-480D-A294-3851848558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xmlns="" id="{35C60C66-6A6A-42B6-82CE-9F5BCAD5F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xmlns="" id="{A85425DE-B5F8-4166-8F76-168A6E6F58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xmlns="" id="{AF5E9558-8664-40E2-818A-C90536250A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xmlns="" id="{620CC716-8E51-492E-95F3-7DF5778E85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xmlns="" id="{87956267-D439-4A6C-8779-9864DDF69C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xmlns="" id="{E566625F-0177-4163-AAC6-DD5AA35254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xmlns="" id="{01580694-1781-46F9-B2C4-76F4689BAD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xmlns="" id="{1635D9A5-51BC-49A2-9AE2-4C8147FC5E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xmlns="" id="{B6D58AC8-F8B3-4C3D-AE9F-26677AE638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xmlns="" id="{53CA316E-6515-47CF-9F53-7A0EE31AF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xmlns="" id="{F8E79866-F842-47A5-8D8C-0185FD69D0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xmlns="" id="{A1939D2F-E660-4CFF-BF9C-2146DD9CC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xmlns="" id="{3F048F16-4CC3-406C-93A3-3CEDF31C42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xmlns="" id="{BA5658A8-AB7B-409C-A206-50CDD581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xmlns="" id="{1A4F8AC2-9FA1-4E5B-ACB2-661CAABFEE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xmlns="" id="{6438DDE6-AE18-4B2A-92CE-57D6032A1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xmlns="" id="{19B002FA-1035-4DE8-8097-3675A4FB2E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xmlns="" id="{699ADFD1-CBA1-4C59-A545-CA6EEAF2C4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xmlns="" id="{85DDA6CB-B8BF-4E57-BF2E-5C880FAF87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xmlns="" id="{6A8B2946-9D70-4DD4-B9B2-606E8F83A0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xmlns="" id="{C319A466-F3AE-4F1F-BD2F-77D9F148B0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xmlns="" id="{C6CF0A07-A757-404E-9880-5AF3D52DE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xmlns="" id="{DD3C2686-5B08-4159-865F-1B0A72E7EB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xmlns="" id="{5AAB7354-0524-4F71-83F0-35FAFA9EE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xmlns="" id="{C93C7EEE-727B-4A0D-AA01-3B0893F866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xmlns="" id="{7F98C909-0D3D-402C-86A1-9647DA57BA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xmlns="" id="{29CF4616-0FC7-4D90-97D4-47F26C31BF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xmlns="" id="{A5151952-7057-44BC-B171-EC280CDD3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xmlns="" id="{0CC14CA9-836E-4131-9614-CC7AF80C7A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xmlns="" id="{B9227461-A59A-437A-A371-0B3DD0510E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xmlns="" id="{4564435B-AE59-45CC-A733-1D61AB9A5F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xmlns="" id="{24964014-4F54-4767-B2A1-1E68A49A2E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xmlns="" id="{AB12DA42-BE2F-486C-A207-50F0B2A0D6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xmlns="" id="{F35083CD-4EE4-48A6-BDE4-DCEB0CD087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xmlns="" id="{2ACA69B4-304D-4E76-91E8-B824CC474C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xmlns="" id="{05FBB8B7-7087-4F0C-8A80-BA19FA3C59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xmlns="" id="{708B546A-B18E-4E08-B52F-1F1FB4515C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xmlns="" id="{4D083028-5844-4BA9-91D6-6066256F89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xmlns="" id="{46BDB7B8-D976-4509-BB67-E960BEB6E3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xmlns="" id="{1F8D90CC-4AD0-49F4-B215-61FD0A2FE8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xmlns="" id="{FA255F4C-2D85-48C3-A425-B1B090100A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xmlns="" id="{64D88F2F-ACB0-4172-BB9F-71ABC334DB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xmlns="" id="{6102F024-AF29-4883-BE6C-52EFD02071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xmlns="" id="{809DB4B0-EDB8-4635-9A3D-B48E596585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xmlns="" id="{BA4BB9B4-19AF-4964-8FDE-1C02C01F37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xmlns="" id="{3466ACF5-678D-47AC-A8E1-250FBEA6E5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xmlns="" id="{CF4BE354-56F1-4CC0-ABC3-CFA2255599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xmlns="" id="{1FF6AB4A-7E14-48F4-B58E-D3BCD7F55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xmlns="" id="{826A8026-2DFD-4691-81ED-CF8C6C8101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xmlns="" id="{DCBE85A3-D478-4EBF-A094-768EDE80E0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xmlns="" id="{9B03629E-D0C6-47D9-9E55-FB00BFBAD0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xmlns="" id="{7ECA1C99-3F19-4C93-9683-CDDBE2840F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xmlns="" id="{6E53F2EA-BC30-4BEC-BBA5-FF485FD8B6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xmlns="" id="{4FE941FB-7EBE-489D-B1D8-06BC9E2F78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xmlns="" id="{4FCECFFB-D979-4814-99CC-B8C0CCE047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xmlns="" id="{5218BC88-1436-4861-9108-ED5C49172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xmlns="" id="{7C43492A-8ADB-4CDA-976F-F9159DE140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xmlns="" id="{448A8C4E-CD2B-4E83-895D-6B1071C5E9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xmlns="" id="{2315E315-11E8-4514-BE71-EEA42E2372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xmlns="" id="{26C36A72-5D83-400B-9DC6-D6A4F7D365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xmlns="" id="{DF388598-6DD8-4B12-8DBD-1F8933348E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xmlns="" id="{42ADD8C0-C6F0-46A9-8D78-B6026B55BD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xmlns="" id="{B5CC1749-FD2F-40FD-AA5A-CAFE9C6E2F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xmlns="" id="{38F5A197-D6C9-4BDB-A9DE-7FFE84B351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xmlns="" id="{0B6C64F3-7126-4337-9067-15A64EF535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xmlns="" id="{5A902BCF-C9BF-4566-AC1E-1E91502F2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xmlns="" id="{09B1FBFF-C965-462A-9B34-D01689CAFE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xmlns="" id="{C13CFECF-7502-40A2-92A6-3DBC74DF93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xmlns="" id="{01280C84-683C-4088-8E3C-8A98A6749E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xmlns="" id="{3747508C-3AE5-4D8D-A086-A46FDBEDEE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xmlns="" id="{EEC02501-119D-4C07-AB8C-A131B125B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xmlns="" id="{8F899201-EDD3-4F1A-89A6-345290E70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xmlns="" id="{225488C2-1481-42C0-AE4D-4052F7EFF7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xmlns="" id="{84F224FC-B0FB-4A2E-A9BD-0F7CFB241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xmlns="" id="{D04F68AF-F37B-4407-8471-E549ADCFAA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xmlns="" id="{6030291B-8F7B-4D02-A35F-561C0DAA8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xmlns="" id="{3E961417-D5BB-4D51-8FD8-340228425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xmlns="" id="{133EAFF3-FE9C-4606-89F9-19982C0FE9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xmlns="" id="{01882DC7-070C-47B0-B378-FA112A6CAC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xmlns="" id="{BDF1B4B0-0A75-4538-A610-7272090817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xmlns="" id="{6E4AD28E-F206-45E2-9B00-A2E68FFB43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xmlns="" id="{735023C8-4EFD-461A-8FFD-C780358566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xmlns="" id="{7FFEB6B5-C11C-4B5F-BCC4-C86C5659E6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2170373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xmlns="" id="{053BBE5C-7886-4FC2-9582-E8319A2DE341}"/>
              </a:ext>
            </a:extLst>
          </p:cNvPr>
          <p:cNvSpPr>
            <a:spLocks noGrp="1"/>
          </p:cNvSpPr>
          <p:nvPr>
            <p:ph type="title"/>
          </p:nvPr>
        </p:nvSpPr>
        <p:spPr>
          <a:xfrm>
            <a:off x="6234865" y="568517"/>
            <a:ext cx="5248221" cy="886379"/>
          </a:xfrm>
        </p:spPr>
        <p:txBody>
          <a:bodyPr>
            <a:normAutofit/>
          </a:bodyPr>
          <a:lstStyle/>
          <a:p>
            <a:r>
              <a:rPr lang="ru-RU" b="1">
                <a:ea typeface="+mj-lt"/>
                <a:cs typeface="+mj-lt"/>
              </a:rPr>
              <a:t>Сонячні башти</a:t>
            </a:r>
            <a:endParaRPr lang="ru-RU"/>
          </a:p>
        </p:txBody>
      </p:sp>
      <p:pic>
        <p:nvPicPr>
          <p:cNvPr id="5" name="Рисунок 5" descr="Изображение выглядит как гора, внешний&#10;&#10;Автоматически созданное описание">
            <a:extLst>
              <a:ext uri="{FF2B5EF4-FFF2-40B4-BE49-F238E27FC236}">
                <a16:creationId xmlns:a16="http://schemas.microsoft.com/office/drawing/2014/main" xmlns="" id="{E856D785-28F6-461B-BD9A-9FF396930744}"/>
              </a:ext>
            </a:extLst>
          </p:cNvPr>
          <p:cNvPicPr>
            <a:picLocks noChangeAspect="1"/>
          </p:cNvPicPr>
          <p:nvPr/>
        </p:nvPicPr>
        <p:blipFill rotWithShape="1">
          <a:blip r:embed="rId2"/>
          <a:srcRect l="23875" r="14376"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26" name="Group 125">
            <a:extLst>
              <a:ext uri="{FF2B5EF4-FFF2-40B4-BE49-F238E27FC236}">
                <a16:creationId xmlns:a16="http://schemas.microsoft.com/office/drawing/2014/main" xmlns="" id="{B894EFA8-F425-4D19-A94B-445388B31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tx1"/>
          </a:solidFill>
        </p:grpSpPr>
        <p:sp>
          <p:nvSpPr>
            <p:cNvPr id="127" name="Freeform: Shape 126">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28" name="Freeform: Shape 127">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130" name="Group 129">
            <a:extLst>
              <a:ext uri="{FF2B5EF4-FFF2-40B4-BE49-F238E27FC236}">
                <a16:creationId xmlns:a16="http://schemas.microsoft.com/office/drawing/2014/main" xmlns="" id="{C28CAB86-AA69-4EF8-A4E2-4E020497D0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tx1">
              <a:alpha val="20000"/>
            </a:schemeClr>
          </a:solidFill>
        </p:grpSpPr>
        <p:sp>
          <p:nvSpPr>
            <p:cNvPr id="131" name="Freeform: Shape 130">
              <a:extLst>
                <a:ext uri="{FF2B5EF4-FFF2-40B4-BE49-F238E27FC236}">
                  <a16:creationId xmlns:a16="http://schemas.microsoft.com/office/drawing/2014/main" xmlns="" id="{29A36BEE-5544-45FB-88F3-9E156F32EE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2" name="Freeform: Shape 131">
              <a:extLst>
                <a:ext uri="{FF2B5EF4-FFF2-40B4-BE49-F238E27FC236}">
                  <a16:creationId xmlns:a16="http://schemas.microsoft.com/office/drawing/2014/main" xmlns="" id="{5B49ECF4-1585-4D6B-AB63-D49C92945E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134" name="Graphic 185">
            <a:extLst>
              <a:ext uri="{FF2B5EF4-FFF2-40B4-BE49-F238E27FC236}">
                <a16:creationId xmlns:a16="http://schemas.microsoft.com/office/drawing/2014/main" xmlns="" id="{617CAA5F-37E3-4DF6-9DD0-68A40D21611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tx1">
              <a:alpha val="20000"/>
            </a:schemeClr>
          </a:solidFill>
        </p:grpSpPr>
        <p:sp>
          <p:nvSpPr>
            <p:cNvPr id="135" name="Freeform: Shape 134">
              <a:extLst>
                <a:ext uri="{FF2B5EF4-FFF2-40B4-BE49-F238E27FC236}">
                  <a16:creationId xmlns:a16="http://schemas.microsoft.com/office/drawing/2014/main" xmlns="" id="{2FCF03A3-80B7-45BC-AA40-A335CC8168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E9D3C77A-275B-4C9E-A407-B09450E564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DC6C5B5B-80BB-41D8-A377-C653EF1B01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DCA5D93A-E913-46A0-9684-20B6B4B8CA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FE6EFE8A-51D2-4AF6-A18C-29A9E5EF5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Объект 2">
            <a:extLst>
              <a:ext uri="{FF2B5EF4-FFF2-40B4-BE49-F238E27FC236}">
                <a16:creationId xmlns:a16="http://schemas.microsoft.com/office/drawing/2014/main" xmlns="" id="{867261C1-1A37-4159-8EC9-536DCFDC7A18}"/>
              </a:ext>
            </a:extLst>
          </p:cNvPr>
          <p:cNvSpPr>
            <a:spLocks noGrp="1"/>
          </p:cNvSpPr>
          <p:nvPr>
            <p:ph idx="1"/>
          </p:nvPr>
        </p:nvSpPr>
        <p:spPr>
          <a:xfrm>
            <a:off x="6234868" y="1820369"/>
            <a:ext cx="5217173" cy="4351338"/>
          </a:xfrm>
        </p:spPr>
        <p:txBody>
          <a:bodyPr vert="horz" lIns="91440" tIns="45720" rIns="91440" bIns="45720" rtlCol="0" anchor="t">
            <a:normAutofit lnSpcReduction="10000"/>
          </a:bodyPr>
          <a:lstStyle/>
          <a:p>
            <a:r>
              <a:rPr lang="ru-RU" sz="1400">
                <a:ea typeface="+mn-lt"/>
                <a:cs typeface="+mn-lt"/>
              </a:rPr>
              <a:t>Вперше ідея створення сонячної електростанції промислового типа була висунута радянським инженером Н. В. Лініцким в 1930-х рр. Тоді ж ним була запропонована схема сонячної станції з центральним приймачем на башті. У ній система уловлювання сонячних променів складалася з поля геліостатів - плоских відбивачів, керованих по двох координатах. Кожен геліостат відображує промені сонця на поверхню центрального приймача, який для усунення впливу взаємного затінювання піднятий над полем геліостатів. По своїх розмірах і параметрах приймач аналогічний паровому казану звичайного типу.</a:t>
            </a:r>
            <a:endParaRPr lang="ru-RU" sz="1400">
              <a:ea typeface="Source Sans Pro"/>
            </a:endParaRPr>
          </a:p>
          <a:p>
            <a:r>
              <a:rPr lang="ru-RU" sz="1400">
                <a:ea typeface="+mn-lt"/>
                <a:cs typeface="+mn-lt"/>
              </a:rPr>
              <a:t>Економічні оцінки показали доцільність використання на таких станціях крупних турбогенераторів потужністю 100 МВт. Для них типовими параметрами є температура 500 °C і тиск 15 МПа. З врахуванням втрат для забезпечення таких параметрів була потрібна концентрація порядка 1000. Така концентрація досягалася за допомогою управління геліостатами по двох координатах. Станції повинні були мати теплові аккумулятори для забезпечення роботи теплової машини за відсутності сонячного випромінювання.</a:t>
            </a:r>
            <a:endParaRPr lang="ru-RU" sz="1400"/>
          </a:p>
          <a:p>
            <a:endParaRPr lang="ru-RU" sz="1300">
              <a:ea typeface="Source Sans Pro"/>
            </a:endParaRPr>
          </a:p>
        </p:txBody>
      </p:sp>
      <p:grpSp>
        <p:nvGrpSpPr>
          <p:cNvPr id="141" name="Graphic 185">
            <a:extLst>
              <a:ext uri="{FF2B5EF4-FFF2-40B4-BE49-F238E27FC236}">
                <a16:creationId xmlns:a16="http://schemas.microsoft.com/office/drawing/2014/main" xmlns="" id="{582A903B-6B78-4F0A-B7C9-3D80499020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tx1"/>
          </a:solidFill>
        </p:grpSpPr>
        <p:sp>
          <p:nvSpPr>
            <p:cNvPr id="142" name="Freeform: Shape 141">
              <a:extLst>
                <a:ext uri="{FF2B5EF4-FFF2-40B4-BE49-F238E27FC236}">
                  <a16:creationId xmlns:a16="http://schemas.microsoft.com/office/drawing/2014/main" xmlns="" id="{D510EA93-8F64-42C8-A630-D449506E9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06CB53FC-E4DA-4001-928B-9998A85EA5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D210B969-4FDF-4AAC-9397-63D5434958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570B3EF0-84EA-4F47-86A3-1EA1F644A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259369A8-EF57-42A1-8EC8-F6A9F92A3A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987144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xmlns="" id="{B4169754-B203-4561-BBD8-9B3F214AFE9F}"/>
              </a:ext>
            </a:extLst>
          </p:cNvPr>
          <p:cNvSpPr>
            <a:spLocks noGrp="1"/>
          </p:cNvSpPr>
          <p:nvPr>
            <p:ph type="title"/>
          </p:nvPr>
        </p:nvSpPr>
        <p:spPr>
          <a:xfrm>
            <a:off x="938907" y="402336"/>
            <a:ext cx="5217172" cy="1169137"/>
          </a:xfrm>
        </p:spPr>
        <p:txBody>
          <a:bodyPr anchor="b">
            <a:normAutofit/>
          </a:bodyPr>
          <a:lstStyle/>
          <a:p>
            <a:r>
              <a:rPr lang="ru-RU" sz="3700" b="1">
                <a:ea typeface="+mj-lt"/>
                <a:cs typeface="+mj-lt"/>
              </a:rPr>
              <a:t>Параболоциліндрічні концентратори</a:t>
            </a:r>
            <a:endParaRPr lang="ru-RU" sz="3700" b="1"/>
          </a:p>
        </p:txBody>
      </p:sp>
      <p:grpSp>
        <p:nvGrpSpPr>
          <p:cNvPr id="34" name="Graphic 38">
            <a:extLst>
              <a:ext uri="{FF2B5EF4-FFF2-40B4-BE49-F238E27FC236}">
                <a16:creationId xmlns:a16="http://schemas.microsoft.com/office/drawing/2014/main" xmlns="" id="{7F54B1E7-DA9D-4422-98EA-A4C079A0C4A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22669" y="824532"/>
            <a:ext cx="1910252" cy="709660"/>
            <a:chOff x="2267504" y="2540250"/>
            <a:chExt cx="1990951" cy="739640"/>
          </a:xfrm>
          <a:solidFill>
            <a:schemeClr val="tx1"/>
          </a:solidFill>
        </p:grpSpPr>
        <p:sp>
          <p:nvSpPr>
            <p:cNvPr id="35" name="Freeform: Shape 34">
              <a:extLst>
                <a:ext uri="{FF2B5EF4-FFF2-40B4-BE49-F238E27FC236}">
                  <a16:creationId xmlns:a16="http://schemas.microsoft.com/office/drawing/2014/main" xmlns="" id="{13681A6B-8745-4B5F-9106-8375152B5E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xmlns="" id="{728FA7BA-0A88-455D-9C83-95E77FCE24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38" name="Graphic 38">
            <a:extLst>
              <a:ext uri="{FF2B5EF4-FFF2-40B4-BE49-F238E27FC236}">
                <a16:creationId xmlns:a16="http://schemas.microsoft.com/office/drawing/2014/main" xmlns="" id="{1311CB1A-9AC1-4FB7-9A52-638777EF82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22669" y="824532"/>
            <a:ext cx="1910252" cy="709660"/>
            <a:chOff x="2267504" y="2540250"/>
            <a:chExt cx="1990951" cy="739640"/>
          </a:xfrm>
          <a:solidFill>
            <a:schemeClr val="tx1">
              <a:alpha val="60000"/>
            </a:schemeClr>
          </a:solidFill>
        </p:grpSpPr>
        <p:sp>
          <p:nvSpPr>
            <p:cNvPr id="39" name="Freeform: Shape 38">
              <a:extLst>
                <a:ext uri="{FF2B5EF4-FFF2-40B4-BE49-F238E27FC236}">
                  <a16:creationId xmlns:a16="http://schemas.microsoft.com/office/drawing/2014/main" xmlns="" id="{5EFB3B0F-E155-4761-B899-77272AD6A2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xmlns="" id="{2CC30820-F8FC-4CEE-96EB-90CB8B0A42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3" name="Объект 2">
            <a:extLst>
              <a:ext uri="{FF2B5EF4-FFF2-40B4-BE49-F238E27FC236}">
                <a16:creationId xmlns:a16="http://schemas.microsoft.com/office/drawing/2014/main" xmlns="" id="{F2DFBC2D-2526-4FD7-9807-21FF237D56B2}"/>
              </a:ext>
            </a:extLst>
          </p:cNvPr>
          <p:cNvSpPr>
            <a:spLocks noGrp="1"/>
          </p:cNvSpPr>
          <p:nvPr>
            <p:ph idx="1"/>
          </p:nvPr>
        </p:nvSpPr>
        <p:spPr>
          <a:xfrm>
            <a:off x="938906" y="1751727"/>
            <a:ext cx="5217173" cy="4351338"/>
          </a:xfrm>
        </p:spPr>
        <p:txBody>
          <a:bodyPr vert="horz" lIns="91440" tIns="45720" rIns="91440" bIns="45720" rtlCol="0" anchor="t">
            <a:normAutofit/>
          </a:bodyPr>
          <a:lstStyle/>
          <a:p>
            <a:r>
              <a:rPr lang="ru-RU" sz="1600">
                <a:ea typeface="+mn-lt"/>
                <a:cs typeface="+mn-lt"/>
              </a:rPr>
              <a:t>Параболоциліндрічні концентратори мають форму параболи, протягнуту уподовж прямої.</a:t>
            </a:r>
            <a:endParaRPr lang="ru-RU" sz="1600">
              <a:ea typeface="Source Sans Pro"/>
            </a:endParaRPr>
          </a:p>
          <a:p>
            <a:r>
              <a:rPr lang="ru-RU" sz="1600">
                <a:ea typeface="+mn-lt"/>
                <a:cs typeface="+mn-lt"/>
              </a:rPr>
              <a:t>Параболоциліндрічний дзеркальний концентратор фокусує сонячне випромінювання в лінію і може забезпечити його стократну концентрацію. У фокусі параболи розміщується трубка з теплоносієм, або фотоелектричний елемент. Масло нагрівається в трубці до температури 300-390 °C. Параболоциліндрічні дзеркала виготовляють завдовжки до 50 метрів. Дзеркала орієнтують по осі північ-південь, і мають в своєму розпорядженні ряди через декілька метрів. Теплоносій поступає в тепловий акумулятор для подальшого вироблення електроенергії паротурбинним генератором</a:t>
            </a:r>
            <a:endParaRPr lang="ru-RU" sz="1600"/>
          </a:p>
          <a:p>
            <a:endParaRPr lang="ru-RU" sz="1500">
              <a:ea typeface="Source Sans Pro"/>
            </a:endParaRPr>
          </a:p>
        </p:txBody>
      </p:sp>
      <p:sp>
        <p:nvSpPr>
          <p:cNvPr id="42" name="Oval 41">
            <a:extLst>
              <a:ext uri="{FF2B5EF4-FFF2-40B4-BE49-F238E27FC236}">
                <a16:creationId xmlns:a16="http://schemas.microsoft.com/office/drawing/2014/main" xmlns="" id="{3F785A8F-002E-4E7C-A4EE-0423F24488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6045" y="380207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xmlns="" id="{5552F9A4-B078-4FA2-A29A-E70F60451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6045" y="3802078"/>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Рисунок 4" descr="Изображение выглядит как посадочная полоса&#10;&#10;Автоматически созданное описание">
            <a:extLst>
              <a:ext uri="{FF2B5EF4-FFF2-40B4-BE49-F238E27FC236}">
                <a16:creationId xmlns:a16="http://schemas.microsoft.com/office/drawing/2014/main" xmlns="" id="{2B4E10F6-1950-4DA5-AAC0-78424757D85E}"/>
              </a:ext>
            </a:extLst>
          </p:cNvPr>
          <p:cNvPicPr>
            <a:picLocks noChangeAspect="1"/>
          </p:cNvPicPr>
          <p:nvPr/>
        </p:nvPicPr>
        <p:blipFill rotWithShape="1">
          <a:blip r:embed="rId2"/>
          <a:srcRect l="8170" r="25029" b="-2"/>
          <a:stretch/>
        </p:blipFill>
        <p:spPr>
          <a:xfrm>
            <a:off x="7572995" y="1820333"/>
            <a:ext cx="3217333" cy="3217333"/>
          </a:xfrm>
          <a:prstGeom prst="rect">
            <a:avLst/>
          </a:prstGeom>
        </p:spPr>
      </p:pic>
      <p:grpSp>
        <p:nvGrpSpPr>
          <p:cNvPr id="46" name="Graphic 4">
            <a:extLst>
              <a:ext uri="{FF2B5EF4-FFF2-40B4-BE49-F238E27FC236}">
                <a16:creationId xmlns:a16="http://schemas.microsoft.com/office/drawing/2014/main" xmlns="" id="{E7EEFC47-5A1A-4BC0-9CCE-8E2F1C8837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135753" y="4898353"/>
            <a:ext cx="975169" cy="975171"/>
            <a:chOff x="5829300" y="3162300"/>
            <a:chExt cx="532256" cy="532257"/>
          </a:xfrm>
          <a:solidFill>
            <a:schemeClr val="tx1"/>
          </a:solidFill>
        </p:grpSpPr>
        <p:sp>
          <p:nvSpPr>
            <p:cNvPr id="47" name="Freeform: Shape 46">
              <a:extLst>
                <a:ext uri="{FF2B5EF4-FFF2-40B4-BE49-F238E27FC236}">
                  <a16:creationId xmlns:a16="http://schemas.microsoft.com/office/drawing/2014/main" xmlns="" id="{569E79C8-38A5-45F9-945F-935B056618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1F23F4A9-D368-45FC-BE17-5AE7B3D2BC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30E359B9-2553-4BF7-9253-DD7C6C725D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DF9101C1-DB2F-4A51-BFCF-E56AA9D7B8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76A0E25F-E8AC-43C3-92E1-630040C0EB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8FEFC1B0-3611-4239-A35C-0A72C1AA44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0BC7390E-9D9D-4C6A-B8B7-168D94FAFB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B8A0E0EA-1232-409E-BEAC-059E2E0980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630765A6-867B-4402-BC11-C0D43452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1F6BB45C-BD66-4CD7-A522-A10F8B077B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6116CBF8-8641-4F3A-8D12-6EAF96CF39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C8FC9AA3-7B63-4082-885D-8FCEE9798A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348DC3B5-F54E-4473-A0BB-948DEF2ECE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pSp>
        <p:nvGrpSpPr>
          <p:cNvPr id="61" name="Graphic 4">
            <a:extLst>
              <a:ext uri="{FF2B5EF4-FFF2-40B4-BE49-F238E27FC236}">
                <a16:creationId xmlns:a16="http://schemas.microsoft.com/office/drawing/2014/main" xmlns="" id="{1FF507E3-BA7A-40FD-AA5A-25D99D470B3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135753" y="4898353"/>
            <a:ext cx="975169" cy="975171"/>
            <a:chOff x="5829300" y="3162300"/>
            <a:chExt cx="532256" cy="532257"/>
          </a:xfrm>
          <a:solidFill>
            <a:schemeClr val="tx1">
              <a:alpha val="60000"/>
            </a:schemeClr>
          </a:solidFill>
        </p:grpSpPr>
        <p:sp>
          <p:nvSpPr>
            <p:cNvPr id="62" name="Freeform: Shape 61">
              <a:extLst>
                <a:ext uri="{FF2B5EF4-FFF2-40B4-BE49-F238E27FC236}">
                  <a16:creationId xmlns:a16="http://schemas.microsoft.com/office/drawing/2014/main" xmlns="" id="{300A9522-B994-4391-8102-8445B58547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8BEDD2B3-194D-4EC3-AF22-18876AFA7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BFECD9CE-87C5-4B66-B08E-522187EDFC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92C718D2-9EDD-466F-AC0F-228D36C434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7B59CBFD-22E8-48BF-8B69-0EA0B7EDB7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8B351CD2-A889-4360-9FFF-D2F7EA88C5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33D4147F-B4C8-4F56-A95B-22E67D0807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6348CD5F-236C-4E35-958A-DAA3D2CDDD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642B0084-6A61-4D01-B273-95FBA380A5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FB9340D4-E554-443E-80FD-3F4C8A2B1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61701EE3-B190-4F46-91F7-E72AB32C61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D5969FC5-CC4B-44DA-B750-7C38558D58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6DA99042-0C0C-494A-ABC8-DA905A1986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7483332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kyShapesVTI" id="{A7F40C41-3FB2-45B0-B0D6-DFB7FDD9B7AD}" vid="{C49381A0-09CD-46EE-B141-E2CDD87ABFE3}"/>
    </a:ext>
  </a:extLst>
</a:theme>
</file>

<file path=docProps/app.xml><?xml version="1.0" encoding="utf-8"?>
<Properties xmlns="http://schemas.openxmlformats.org/officeDocument/2006/extended-properties" xmlns:vt="http://schemas.openxmlformats.org/officeDocument/2006/docPropsVTypes">
  <TotalTime>0</TotalTime>
  <Words>1312</Words>
  <Application>Microsoft Office PowerPoint</Application>
  <PresentationFormat>Произвольный</PresentationFormat>
  <Paragraphs>63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FunkyShapesVTI</vt:lpstr>
      <vt:lpstr>Сонячна енергетика</vt:lpstr>
      <vt:lpstr>Переваги сонячної енергетики </vt:lpstr>
      <vt:lpstr>Недоліки сонячної енергетики</vt:lpstr>
      <vt:lpstr>Сонячна батарея. Фотогальванічний елемент</vt:lpstr>
      <vt:lpstr>Сонячний колектор </vt:lpstr>
      <vt:lpstr>Плоский  сонячний колектор</vt:lpstr>
      <vt:lpstr>Вакуумний сонячний колектор</vt:lpstr>
      <vt:lpstr>Сонячні башти</vt:lpstr>
      <vt:lpstr>Параболоциліндрічні концентратори</vt:lpstr>
      <vt:lpstr>Параболічні концентратори</vt:lpstr>
      <vt:lpstr>Перспективи розвитку сонячної енергетики в Україні</vt:lpstr>
      <vt:lpstr>Список використаних джерел:</vt:lpstr>
      <vt:lpstr>Дякую за увагу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Merlin</cp:lastModifiedBy>
  <cp:revision>313</cp:revision>
  <dcterms:created xsi:type="dcterms:W3CDTF">2021-02-14T13:49:40Z</dcterms:created>
  <dcterms:modified xsi:type="dcterms:W3CDTF">2021-02-23T10:10:03Z</dcterms:modified>
</cp:coreProperties>
</file>