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4" d="100"/>
          <a:sy n="8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 smtClean="0">
                <a:solidFill>
                  <a:schemeClr val="tx1"/>
                </a:solidFill>
              </a:rPr>
              <a:t>Фактори</a:t>
            </a:r>
            <a:r>
              <a:rPr lang="uk-UA" baseline="0" dirty="0" smtClean="0">
                <a:solidFill>
                  <a:schemeClr val="tx1"/>
                </a:solidFill>
              </a:rPr>
              <a:t> процесу навчання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743315508021386"/>
          <c:y val="5.191582374589861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Фактори процесу навчання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Час</c:v>
                </c:pt>
                <c:pt idx="1">
                  <c:v>Навчальний матеріал</c:v>
                </c:pt>
                <c:pt idx="2">
                  <c:v>навч.учнів</c:v>
                </c:pt>
                <c:pt idx="3">
                  <c:v>орган.-пед. вплив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25</c:v>
                </c:pt>
                <c:pt idx="2">
                  <c:v>28</c:v>
                </c:pt>
                <c:pt idx="3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548681"/>
            <a:ext cx="7416824" cy="2160239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Методика навчання історії як педагогічна наука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404664"/>
            <a:ext cx="7704856" cy="381642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endParaRPr lang="uk-UA" sz="2800" dirty="0" smtClean="0">
              <a:solidFill>
                <a:srgbClr val="0070C0"/>
              </a:solidFill>
              <a:latin typeface="Franklin Gothic Medium" panose="020B0603020102020204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2800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800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Метод</a:t>
            </a:r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- це спосіб взаємодії вчителя і учня в процесі навчання, спрямований на досягнення мети.</a:t>
            </a:r>
          </a:p>
          <a:p>
            <a:pPr algn="just">
              <a:lnSpc>
                <a:spcPct val="150000"/>
              </a:lnSpc>
            </a:pPr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Існує багато класифікацій методів навчання історії за різними критеріями.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uk-UA" sz="2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32004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Класифікація за джерелом знань:</a:t>
            </a:r>
            <a:endParaRPr lang="ru-RU" sz="3600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772816"/>
            <a:ext cx="7378981" cy="432048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Словесні методи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Наочні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Практичні</a:t>
            </a:r>
          </a:p>
          <a:p>
            <a:endParaRPr lang="uk-UA" sz="2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050" name="Picture 2" descr="C:\Users\Ольга\AppData\Local\Microsoft\Windows\Temporary Internet Files\Content.IE5\ZZC3EWHG\MC9004282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316835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1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Класифікація за ознакою самостійності:</a:t>
            </a:r>
            <a:endParaRPr lang="ru-RU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chemeClr val="tx1"/>
                </a:solidFill>
              </a:rPr>
              <a:t>Пояснювально-ілюстративний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Репродуктивний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Проблемного викладу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Частково пошуковий 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Дослідницький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80928"/>
            <a:ext cx="28803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548680"/>
            <a:ext cx="7992888" cy="581483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uk-UA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Кожен з методів є складним за структурою і передбачає застосування певної сукупності </a:t>
            </a:r>
            <a:r>
              <a:rPr lang="uk-UA" sz="24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прийомів</a:t>
            </a:r>
            <a:r>
              <a:rPr lang="uk-UA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(операцій, що виконують під час навчання вчитель і учні) та </a:t>
            </a:r>
            <a:r>
              <a:rPr lang="uk-UA" sz="24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засобів</a:t>
            </a:r>
            <a:r>
              <a:rPr lang="uk-UA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навчання (до них відносять тексти, приладдя, посібники тощо</a:t>
            </a:r>
            <a:r>
              <a:rPr lang="uk-UA" sz="2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).</a:t>
            </a:r>
            <a:r>
              <a:rPr lang="uk-UA" sz="2400" dirty="0">
                <a:latin typeface="Franklin Gothic Medium" panose="020B0603020102020204" pitchFamily="34" charset="0"/>
              </a:rPr>
              <a:t> </a:t>
            </a:r>
            <a:endParaRPr lang="uk-UA" sz="2400" dirty="0" smtClean="0">
              <a:latin typeface="Franklin Gothic Medium" panose="020B06030201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uk-UA" sz="2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Добре </a:t>
            </a:r>
            <a:r>
              <a:rPr lang="uk-UA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продумана та побудована методична організація (техно­логія) навчального процесу дозволяє найбільш ефективно формувати в учнів історичні знання, пізнавальні вміння, ключові й предметні компетентності, розвивати їх історичну свідомість, здібності, вихову­вати громадянські цінності та якості.</a:t>
            </a:r>
            <a:endParaRPr lang="ru-RU" sz="24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uk-UA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Зміст освіти та методична організація навчання мають відповідати цілям навчання історії, забезпечувати їх здійсненність.</a:t>
            </a:r>
            <a:endParaRPr lang="ru-RU" sz="24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831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4294967295"/>
          </p:nvPr>
        </p:nvSpPr>
        <p:spPr>
          <a:xfrm>
            <a:off x="755576" y="692696"/>
            <a:ext cx="7486327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  Педагогічна технологія </a:t>
            </a:r>
            <a:r>
              <a:rPr lang="uk-UA" sz="2800" dirty="0" smtClean="0">
                <a:latin typeface="Franklin Gothic Medium" panose="020B0603020102020204" pitchFamily="34" charset="0"/>
              </a:rPr>
              <a:t>– </a:t>
            </a:r>
            <a:r>
              <a:rPr lang="uk-UA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це організація навчального процесу, яка передбачає:</a:t>
            </a:r>
          </a:p>
          <a:p>
            <a:pPr algn="just"/>
            <a:endParaRPr lang="uk-UA" sz="2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Уточнення навчальних цілей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Розроблення послідовності процедури їх досягнення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Добір критеріїв виміру і досягнення цілей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Точний опис умов навчання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Гарантованість результату</a:t>
            </a:r>
          </a:p>
          <a:p>
            <a:endParaRPr lang="ru-RU" dirty="0"/>
          </a:p>
        </p:txBody>
      </p:sp>
      <p:pic>
        <p:nvPicPr>
          <p:cNvPr id="3076" name="Picture 4" descr="C:\Users\Ольга\AppData\Local\Microsoft\Windows\Temporary Internet Files\Content.IE5\ZZC3EWHG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6"/>
            <a:ext cx="24482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6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Навчальні досягнення учнів </a:t>
            </a:r>
            <a:r>
              <a:rPr lang="uk-UA" sz="2400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(результати </a:t>
            </a:r>
            <a:r>
              <a:rPr lang="uk-UA" sz="2400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навчання) </a:t>
            </a:r>
            <a:r>
              <a:rPr lang="uk-UA" sz="2400" i="1" dirty="0" smtClean="0">
                <a:latin typeface="Franklin Gothic Medium" panose="020B0603020102020204" pitchFamily="34" charset="0"/>
              </a:rPr>
              <a:t>- це </a:t>
            </a:r>
            <a:r>
              <a:rPr lang="uk-UA" sz="2400" dirty="0" smtClean="0">
                <a:latin typeface="Franklin Gothic Medium" panose="020B0603020102020204" pitchFamily="34" charset="0"/>
              </a:rPr>
              <a:t>реалізацією </a:t>
            </a:r>
            <a:r>
              <a:rPr lang="uk-UA" sz="2400" dirty="0">
                <a:latin typeface="Franklin Gothic Medium" panose="020B0603020102020204" pitchFamily="34" charset="0"/>
              </a:rPr>
              <a:t>цілей і завдань шкільної історичної освіти і відбивають досягнутий рівень знань, умінь, навичок, </a:t>
            </a:r>
            <a:r>
              <a:rPr lang="uk-UA" sz="2400" dirty="0" err="1" smtClean="0">
                <a:latin typeface="Franklin Gothic Medium" panose="020B0603020102020204" pitchFamily="34" charset="0"/>
              </a:rPr>
              <a:t>компетентностей</a:t>
            </a:r>
            <a:r>
              <a:rPr lang="uk-UA" sz="2400" dirty="0" smtClean="0">
                <a:latin typeface="Franklin Gothic Medium" panose="020B0603020102020204" pitchFamily="34" charset="0"/>
              </a:rPr>
              <a:t> </a:t>
            </a:r>
            <a:r>
              <a:rPr lang="uk-UA" sz="2400" dirty="0">
                <a:latin typeface="Franklin Gothic Medium" panose="020B0603020102020204" pitchFamily="34" charset="0"/>
              </a:rPr>
              <a:t>учнів, рівні розвитку їх інтелектуальної, мотиваційно-вольової та емоційної сфери. Засвоєння знань передбачає здатність учнів </a:t>
            </a:r>
            <a:r>
              <a:rPr lang="uk-UA" sz="2400" dirty="0" smtClean="0">
                <a:latin typeface="Franklin Gothic Medium" panose="020B0603020102020204" pitchFamily="34" charset="0"/>
              </a:rPr>
              <a:t>міркува</a:t>
            </a:r>
            <a:r>
              <a:rPr lang="uk-UA" sz="2400" dirty="0">
                <a:latin typeface="Franklin Gothic Medium" panose="020B0603020102020204" pitchFamily="34" charset="0"/>
              </a:rPr>
              <a:t>ти, доводити, обґрунтовувати, виділяти головне, виявляти </a:t>
            </a:r>
            <a:r>
              <a:rPr lang="uk-UA" sz="2400" dirty="0" smtClean="0">
                <a:latin typeface="Franklin Gothic Medium" panose="020B0603020102020204" pitchFamily="34" charset="0"/>
              </a:rPr>
              <a:t>причинно-наслідкові </a:t>
            </a:r>
            <a:r>
              <a:rPr lang="uk-UA" sz="2400" dirty="0">
                <a:latin typeface="Franklin Gothic Medium" panose="020B0603020102020204" pitchFamily="34" charset="0"/>
              </a:rPr>
              <a:t>та інші зв'язки між подіями і явищами, застосовувати знан­ня для розв'язання проблемних питань та ситуацій тощо.</a:t>
            </a:r>
            <a:endParaRPr lang="ru-RU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19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022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Результати навчання</a:t>
            </a:r>
            <a:r>
              <a:rPr lang="uk-UA" sz="2800" dirty="0">
                <a:latin typeface="Franklin Gothic Medium" panose="020B0603020102020204" pitchFamily="34" charset="0"/>
              </a:rPr>
              <a:t>, що досягаються на одному уроці, на бага­тьох уроках при вивченні теми, розділу, навчального курсу, всіх курсів історії в основній школі, можуть вимірюватись </a:t>
            </a:r>
            <a:r>
              <a:rPr lang="uk-UA" sz="2800" dirty="0" smtClean="0">
                <a:latin typeface="Franklin Gothic Medium" panose="020B0603020102020204" pitchFamily="34" charset="0"/>
              </a:rPr>
              <a:t>рівнем: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Franklin Gothic Medium" panose="020B0603020102020204" pitchFamily="34" charset="0"/>
              </a:rPr>
              <a:t>історичної </a:t>
            </a:r>
            <a:r>
              <a:rPr lang="uk-UA" sz="2800" dirty="0">
                <a:latin typeface="Franklin Gothic Medium" panose="020B0603020102020204" pitchFamily="34" charset="0"/>
              </a:rPr>
              <a:t>освіченості </a:t>
            </a:r>
            <a:r>
              <a:rPr lang="uk-UA" sz="2800" dirty="0" smtClean="0">
                <a:latin typeface="Franklin Gothic Medium" panose="020B0603020102020204" pitchFamily="34" charset="0"/>
              </a:rPr>
              <a:t>учня;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Franklin Gothic Medium" panose="020B0603020102020204" pitchFamily="34" charset="0"/>
              </a:rPr>
              <a:t>сформованості </a:t>
            </a:r>
            <a:r>
              <a:rPr lang="uk-UA" sz="2800" dirty="0">
                <a:latin typeface="Franklin Gothic Medium" panose="020B0603020102020204" pitchFamily="34" charset="0"/>
              </a:rPr>
              <a:t>історичної свідомості </a:t>
            </a:r>
            <a:r>
              <a:rPr lang="uk-UA" sz="2800" dirty="0" smtClean="0">
                <a:latin typeface="Franklin Gothic Medium" panose="020B0603020102020204" pitchFamily="34" charset="0"/>
              </a:rPr>
              <a:t>учнів;</a:t>
            </a:r>
            <a:endParaRPr lang="ru-RU" sz="28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Franklin Gothic Medium" panose="020B0603020102020204" pitchFamily="34" charset="0"/>
              </a:rPr>
              <a:t>розвитку </a:t>
            </a:r>
            <a:r>
              <a:rPr lang="uk-UA" sz="2800" dirty="0">
                <a:latin typeface="Franklin Gothic Medium" panose="020B0603020102020204" pitchFamily="34" charset="0"/>
              </a:rPr>
              <a:t>пізнавальних можливостей </a:t>
            </a:r>
            <a:r>
              <a:rPr lang="uk-UA" sz="2800" dirty="0" smtClean="0">
                <a:latin typeface="Franklin Gothic Medium" panose="020B0603020102020204" pitchFamily="34" charset="0"/>
              </a:rPr>
              <a:t>школярів;</a:t>
            </a:r>
            <a:endParaRPr lang="ru-RU" sz="28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Franklin Gothic Medium" panose="020B0603020102020204" pitchFamily="34" charset="0"/>
              </a:rPr>
              <a:t>розвитку </a:t>
            </a:r>
            <a:r>
              <a:rPr lang="uk-UA" sz="2800" dirty="0">
                <a:latin typeface="Franklin Gothic Medium" panose="020B0603020102020204" pitchFamily="34" charset="0"/>
              </a:rPr>
              <a:t>ключових та </a:t>
            </a:r>
            <a:r>
              <a:rPr lang="uk-UA" sz="2800" dirty="0" smtClean="0">
                <a:latin typeface="Franklin Gothic Medium" panose="020B0603020102020204" pitchFamily="34" charset="0"/>
              </a:rPr>
              <a:t>предметних </a:t>
            </a:r>
            <a:r>
              <a:rPr lang="uk-UA" sz="2800" dirty="0" err="1" smtClean="0">
                <a:latin typeface="Franklin Gothic Medium" panose="020B0603020102020204" pitchFamily="34" charset="0"/>
              </a:rPr>
              <a:t>компетентностей</a:t>
            </a:r>
            <a:r>
              <a:rPr lang="uk-UA" sz="2800" dirty="0" smtClean="0">
                <a:latin typeface="Franklin Gothic Medium" panose="020B0603020102020204" pitchFamily="34" charset="0"/>
              </a:rPr>
              <a:t> учнів;</a:t>
            </a:r>
            <a:endParaRPr lang="ru-RU" sz="28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Franklin Gothic Medium" panose="020B0603020102020204" pitchFamily="34" charset="0"/>
              </a:rPr>
              <a:t>вихованості </a:t>
            </a:r>
            <a:r>
              <a:rPr lang="uk-UA" sz="2800" dirty="0">
                <a:latin typeface="Franklin Gothic Medium" panose="020B0603020102020204" pitchFamily="34" charset="0"/>
              </a:rPr>
              <a:t>й загальної культури.</a:t>
            </a:r>
            <a:endParaRPr lang="ru-RU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4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6696744" cy="650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dirty="0" smtClean="0">
                <a:latin typeface="Franklin Gothic Medium" panose="020B0603020102020204" pitchFamily="34" charset="0"/>
              </a:rPr>
              <a:t>Отже, </a:t>
            </a:r>
            <a:r>
              <a:rPr lang="uk-UA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процес </a:t>
            </a:r>
            <a:r>
              <a:rPr lang="uk-UA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навчання історії в школі </a:t>
            </a:r>
            <a:r>
              <a:rPr lang="uk-UA" dirty="0" smtClean="0">
                <a:latin typeface="Franklin Gothic Medium" panose="020B0603020102020204" pitchFamily="34" charset="0"/>
              </a:rPr>
              <a:t>- це складне педагогічне </a:t>
            </a:r>
            <a:r>
              <a:rPr lang="uk-UA" dirty="0">
                <a:latin typeface="Franklin Gothic Medium" panose="020B0603020102020204" pitchFamily="34" charset="0"/>
              </a:rPr>
              <a:t>явище. Його закономірності можуть бути досліджені на основі об'єктивних зв'язків, що існують між основними його </a:t>
            </a:r>
            <a:r>
              <a:rPr lang="uk-UA" dirty="0" smtClean="0">
                <a:latin typeface="Franklin Gothic Medium" panose="020B0603020102020204" pitchFamily="34" charset="0"/>
              </a:rPr>
              <a:t>компонентами. </a:t>
            </a:r>
            <a:r>
              <a:rPr lang="uk-UA" dirty="0">
                <a:latin typeface="Franklin Gothic Medium" panose="020B0603020102020204" pitchFamily="34" charset="0"/>
              </a:rPr>
              <a:t>Методика вивчає навчально-пізнавальну діяльність учнів у зв'язку з цілями і змістом навчання історії та прийомами керівництва </a:t>
            </a:r>
            <a:r>
              <a:rPr lang="uk-UA" dirty="0" smtClean="0">
                <a:latin typeface="Franklin Gothic Medium" panose="020B0603020102020204" pitchFamily="34" charset="0"/>
              </a:rPr>
              <a:t>нею.</a:t>
            </a:r>
            <a:endParaRPr lang="ru-RU" dirty="0">
              <a:latin typeface="Franklin Gothic Medium" panose="020B06030201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Цілі </a:t>
            </a:r>
            <a:r>
              <a:rPr lang="uk-UA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та завдання </a:t>
            </a:r>
            <a:r>
              <a:rPr lang="uk-UA" dirty="0">
                <a:latin typeface="Franklin Gothic Medium" panose="020B0603020102020204" pitchFamily="34" charset="0"/>
              </a:rPr>
              <a:t>навчання визначають </a:t>
            </a:r>
            <a:r>
              <a:rPr lang="uk-UA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зміст історичної освіти</a:t>
            </a:r>
            <a:r>
              <a:rPr lang="uk-UA" dirty="0">
                <a:latin typeface="Franklin Gothic Medium" panose="020B0603020102020204" pitchFamily="34" charset="0"/>
              </a:rPr>
              <a:t>. Від­повідно до цілей і змісту обирається оптимальна організація (техно­логія) викладання і навчання. Цілі, зміст і </a:t>
            </a:r>
            <a:r>
              <a:rPr lang="uk-UA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організація (технологія) навчання </a:t>
            </a:r>
            <a:r>
              <a:rPr lang="uk-UA" dirty="0">
                <a:latin typeface="Franklin Gothic Medium" panose="020B0603020102020204" pitchFamily="34" charset="0"/>
              </a:rPr>
              <a:t>мають бути відповідними, адекватними пізнавальним мож­ливостям </a:t>
            </a:r>
            <a:r>
              <a:rPr lang="uk-UA" dirty="0" smtClean="0">
                <a:latin typeface="Franklin Gothic Medium" panose="020B0603020102020204" pitchFamily="34" charset="0"/>
              </a:rPr>
              <a:t>учнів. </a:t>
            </a:r>
            <a:r>
              <a:rPr lang="uk-UA" dirty="0">
                <a:latin typeface="Franklin Gothic Medium" panose="020B0603020102020204" pitchFamily="34" charset="0"/>
              </a:rPr>
              <a:t>Ефективність організації педагогічного процесу перевіряється отриманими результатами. </a:t>
            </a:r>
            <a:endParaRPr lang="uk-UA" dirty="0" smtClean="0">
              <a:latin typeface="Franklin Gothic Medium" panose="020B0603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9443" y="188640"/>
            <a:ext cx="7125113" cy="92447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Висновок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3595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dirty="0">
                <a:latin typeface="Franklin Gothic Medium" panose="020B0603020102020204" pitchFamily="34" charset="0"/>
              </a:rPr>
              <a:t>При плануванні та проектуванні процесу навчання, формулю­ванні цілей і завдань конкретного уроку, курсу, відборі змісту, форм, методів тощо необхідно враховувати пізнавальні можливості тих, ко­го ми будемо навчати.</a:t>
            </a:r>
          </a:p>
          <a:p>
            <a:pPr indent="457200" algn="just">
              <a:lnSpc>
                <a:spcPct val="150000"/>
              </a:lnSpc>
            </a:pP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Методика навчання історії </a:t>
            </a:r>
            <a:r>
              <a:rPr lang="uk-UA" dirty="0">
                <a:latin typeface="Franklin Gothic Medium" panose="020B0603020102020204" pitchFamily="34" charset="0"/>
              </a:rPr>
              <a:t>- це наукова дисципліна, що досліджує процес навчання історії як системи у її взаємозв'язках, про­тиріччях і закономірностях для забезпечення якісної історичної освіти учнів.</a:t>
            </a:r>
            <a:endParaRPr lang="ru-RU" dirty="0">
              <a:latin typeface="Franklin Gothic Medium" panose="020B06030201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ru-RU" dirty="0">
              <a:latin typeface="Franklin Gothic Medium" panose="020B0603020102020204" pitchFamily="34" charset="0"/>
            </a:endParaRPr>
          </a:p>
          <a:p>
            <a:pPr indent="457200" algn="just"/>
            <a:endParaRPr lang="ru-RU" dirty="0"/>
          </a:p>
        </p:txBody>
      </p:sp>
      <p:pic>
        <p:nvPicPr>
          <p:cNvPr id="6146" name="Picture 2" descr="C:\Users\Ольга\AppData\Local\Microsoft\Windows\Temporary Internet Files\Content.IE5\QRV6UM94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25" y="4005064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980728"/>
            <a:ext cx="7848872" cy="48787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28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Методика навчання історії </a:t>
            </a:r>
            <a:r>
              <a:rPr lang="uk-UA" sz="2800" dirty="0" smtClean="0">
                <a:latin typeface="Franklin Gothic Demi" panose="020B0703020102020204" pitchFamily="34" charset="0"/>
              </a:rPr>
              <a:t>- </a:t>
            </a:r>
            <a:r>
              <a:rPr lang="uk-UA" sz="2800" dirty="0" smtClean="0">
                <a:solidFill>
                  <a:schemeClr val="tx1"/>
                </a:solidFill>
                <a:latin typeface="Franklin Gothic Demi" panose="020B0703020102020204" pitchFamily="34" charset="0"/>
              </a:rPr>
              <a:t>це педагогічна наука, яка розробляє питання цілей, змісту, організації і методів навчання історії у вигляді системи педагогічних впливів відповідно з віковими особливостями учня.</a:t>
            </a:r>
          </a:p>
        </p:txBody>
      </p:sp>
    </p:spTree>
    <p:extLst>
      <p:ext uri="{BB962C8B-B14F-4D97-AF65-F5344CB8AC3E}">
        <p14:creationId xmlns:p14="http://schemas.microsoft.com/office/powerpoint/2010/main" val="24675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35292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4294967295"/>
          </p:nvPr>
        </p:nvSpPr>
        <p:spPr>
          <a:xfrm>
            <a:off x="1115616" y="908720"/>
            <a:ext cx="6840760" cy="47347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Об</a:t>
            </a:r>
            <a:r>
              <a:rPr lang="en-US" sz="28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’</a:t>
            </a:r>
            <a:r>
              <a:rPr lang="uk-UA" sz="2800" dirty="0" err="1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єктом</a:t>
            </a:r>
            <a:r>
              <a:rPr lang="uk-UA" sz="28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Franklin Gothic Demi" panose="020B0703020102020204" pitchFamily="34" charset="0"/>
              </a:rPr>
              <a:t>методики навчання історії є процес навчання історії.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Предмет</a:t>
            </a:r>
            <a:r>
              <a:rPr lang="uk-UA" sz="2800" dirty="0" smtClean="0">
                <a:latin typeface="Franklin Gothic Demi" panose="020B0703020102020204" pitchFamily="34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Franklin Gothic Demi" panose="020B0703020102020204" pitchFamily="34" charset="0"/>
              </a:rPr>
              <a:t>– закономірності навчально-пізнавальної діяльності.</a:t>
            </a:r>
            <a:endParaRPr lang="ru-RU" sz="2800" dirty="0">
              <a:solidFill>
                <a:schemeClr val="tx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rgbClr val="0070C0"/>
                </a:solidFill>
                <a:latin typeface="Franklin Gothic Demi" panose="020B0703020102020204" pitchFamily="34" charset="0"/>
              </a:rPr>
              <a:t>Основні завдання:</a:t>
            </a:r>
            <a:endParaRPr lang="ru-RU" sz="4000" dirty="0">
              <a:solidFill>
                <a:srgbClr val="0070C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30909" cy="352839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Навіщо навчати?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Чого навчати?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Як навчати?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280831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6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112352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Цілі навчання історії: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739021" cy="482453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підготовка учнів до взаємодії з соціальним середовищем, до 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самореалізації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їх як особистостей в умовах багатоманітного світу через 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засвоєння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комплексу знань, формування відповідних </a:t>
            </a:r>
            <a:r>
              <a:rPr lang="uk-UA" sz="16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компетенцій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формування в учнів національних та загальнолюдських цінно­стей, толерантного ставлення та поваги до інших народів, правової свідомості, економічного мислення; формування в учнів критичного мислення, навичок оцінювання суспільних явищ і процесів, життєвих 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та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прикладних особистісно-життєтворчих, </a:t>
            </a:r>
            <a:r>
              <a:rPr lang="uk-UA" sz="16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соціалізуючих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комуніка­ційних, інтелектуально-інформаційних навичок;</a:t>
            </a:r>
            <a:endParaRPr lang="ru-RU" sz="16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формування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в учнів почуття власної гідності, відповідальності, </a:t>
            </a:r>
            <a:r>
              <a:rPr lang="uk-UA" sz="16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особистішого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ставлення до подій і явищ суспільного життя, досвіду е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моційно-оцінної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діяльності, здатності визначати власну активну життєву позицію, робити свідомий вибір, встановлювати особисті 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цілі, </a:t>
            </a:r>
            <a:r>
              <a:rPr lang="uk-UA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спрямовані на розвиток суспільства, держави, забезпечення влас­ного добробуту та добробуту своєї </a:t>
            </a:r>
            <a:r>
              <a:rPr lang="uk-UA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родини</a:t>
            </a:r>
            <a:r>
              <a:rPr lang="uk-UA" sz="1600" dirty="0" smtClean="0">
                <a:latin typeface="Franklin Gothic Medium" panose="020B0603020102020204" pitchFamily="34" charset="0"/>
              </a:rPr>
              <a:t>.</a:t>
            </a:r>
            <a:endParaRPr lang="ru-RU" sz="1600" dirty="0"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C:\Users\Ольга\AppData\Local\Microsoft\Windows\Temporary Internet Files\Content.IE5\ZZC3EWHG\MC9004282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830" y="260648"/>
            <a:ext cx="19621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2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43608" y="1052736"/>
            <a:ext cx="7344816" cy="48067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2800" i="1" dirty="0">
                <a:solidFill>
                  <a:srgbClr val="0070C0"/>
                </a:solidFill>
                <a:latin typeface="Franklin Gothic Demi" panose="020B0703020102020204" pitchFamily="34" charset="0"/>
              </a:rPr>
              <a:t>Процес навчання історії </a:t>
            </a:r>
            <a:r>
              <a:rPr lang="uk-UA" sz="2800" dirty="0">
                <a:solidFill>
                  <a:schemeClr val="tx1"/>
                </a:solidFill>
                <a:latin typeface="Franklin Gothic Demi" panose="020B0703020102020204" pitchFamily="34" charset="0"/>
              </a:rPr>
              <a:t>має на меті насамперед розвиток індивіду­альності школяра, його особистісних якостей. Він забезпечує гармо­нійну реалізацію всіх своїх функцій (розвиток, навчання, виховання). </a:t>
            </a:r>
            <a:endParaRPr lang="ru-RU" sz="2800" dirty="0">
              <a:solidFill>
                <a:schemeClr val="tx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5122" name="Picture 2" descr="C:\Users\Ольга\AppData\Local\Microsoft\Windows\Temporary Internet Files\Content.IE5\ZZC3EWHG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4116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4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7816912"/>
              </p:ext>
            </p:extLst>
          </p:nvPr>
        </p:nvGraphicFramePr>
        <p:xfrm>
          <a:off x="899592" y="1484784"/>
          <a:ext cx="7124700" cy="415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25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Зміст історичної освіти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19094"/>
              </p:ext>
            </p:extLst>
          </p:nvPr>
        </p:nvGraphicFramePr>
        <p:xfrm>
          <a:off x="467542" y="1806574"/>
          <a:ext cx="8064900" cy="2486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8"/>
                <a:gridCol w="1368152"/>
                <a:gridCol w="2016225"/>
                <a:gridCol w="2016225"/>
              </a:tblGrid>
              <a:tr h="912141">
                <a:tc>
                  <a:txBody>
                    <a:bodyPr/>
                    <a:lstStyle/>
                    <a:p>
                      <a:r>
                        <a:rPr lang="uk-UA" dirty="0" smtClean="0"/>
                        <a:t>Знання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Уміння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Творчість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Цінності</a:t>
                      </a:r>
                      <a:endParaRPr lang="ru-RU" dirty="0"/>
                    </a:p>
                  </a:txBody>
                  <a:tcPr/>
                </a:tc>
              </a:tr>
              <a:tr h="1574380">
                <a:tc>
                  <a:txBody>
                    <a:bodyPr/>
                    <a:lstStyle/>
                    <a:p>
                      <a:r>
                        <a:rPr lang="uk-UA" dirty="0" smtClean="0"/>
                        <a:t>Що?</a:t>
                      </a:r>
                    </a:p>
                    <a:p>
                      <a:r>
                        <a:rPr lang="uk-UA" dirty="0" err="1" smtClean="0"/>
                        <a:t>-іст.уявлення</a:t>
                      </a:r>
                      <a:endParaRPr lang="uk-UA" dirty="0" smtClean="0"/>
                    </a:p>
                    <a:p>
                      <a:r>
                        <a:rPr lang="uk-UA" baseline="0" dirty="0" err="1" smtClean="0"/>
                        <a:t>-іст.поняття</a:t>
                      </a:r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-іст.закономірності</a:t>
                      </a:r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Як?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Чому?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Навіщо?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9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99592" y="764704"/>
            <a:ext cx="7484740" cy="5544616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Зміст </a:t>
            </a:r>
            <a:r>
              <a:rPr lang="uk-UA" sz="20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шкільної історичної освіти </a:t>
            </a:r>
            <a:r>
              <a:rPr lang="uk-UA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є сукупністю змісту всіх курсів історії, що вивчаються сьогодні у 5-11(12)-х класах середніх загально­освітніх навчальних закладів. Він має формуватися на основі відбору та структурування фактів і понять історичної науки відповідно до цілей і завдань навчання історії в </a:t>
            </a: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школі;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Зміст - обов'язковий компонент процесу навчання. </a:t>
            </a:r>
            <a:r>
              <a:rPr lang="uk-UA" sz="20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Історично обу­мовлена перебудова цілей і завдань завжди змінює і навчальний зміст</a:t>
            </a:r>
            <a:r>
              <a:rPr lang="uk-UA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. Розвиток історії, педагогіки і психології, методики також впливає на зміст навчального матеріалу, на його обсяг і </a:t>
            </a: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глибину;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Зміст освіти засвоюється учнями за допомогою </a:t>
            </a:r>
            <a:r>
              <a:rPr lang="uk-UA" sz="2000" i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методичної ор­ганізації (технології) навчання</a:t>
            </a:r>
            <a:r>
              <a:rPr lang="uk-UA" sz="2000" i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 </a:t>
            </a:r>
            <a:r>
              <a:rPr lang="uk-UA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яка передбачає певні форми, методи, методичні прийоми та засоби </a:t>
            </a:r>
            <a:r>
              <a:rPr lang="uk-UA" sz="20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навчання.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2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179</TotalTime>
  <Words>831</Words>
  <Application>Microsoft Office PowerPoint</Application>
  <PresentationFormat>Екран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Spring</vt:lpstr>
      <vt:lpstr>Методика навчання історії як педагогічна наука</vt:lpstr>
      <vt:lpstr>Презентація PowerPoint</vt:lpstr>
      <vt:lpstr>Презентація PowerPoint</vt:lpstr>
      <vt:lpstr>Основні завдання:</vt:lpstr>
      <vt:lpstr>Цілі навчання історії:</vt:lpstr>
      <vt:lpstr>Презентація PowerPoint</vt:lpstr>
      <vt:lpstr>Презентація PowerPoint</vt:lpstr>
      <vt:lpstr>Зміст історичної освіти</vt:lpstr>
      <vt:lpstr>Презентація PowerPoint</vt:lpstr>
      <vt:lpstr>Презентація PowerPoint</vt:lpstr>
      <vt:lpstr>Класифікація за джерелом знань:</vt:lpstr>
      <vt:lpstr>Класифікація за ознакою самостійності: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Висновок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навчання історії як педагогічна наука</dc:title>
  <dc:creator>Ольга</dc:creator>
  <cp:lastModifiedBy>Сергій Терно</cp:lastModifiedBy>
  <cp:revision>19</cp:revision>
  <dcterms:created xsi:type="dcterms:W3CDTF">2013-11-22T20:23:39Z</dcterms:created>
  <dcterms:modified xsi:type="dcterms:W3CDTF">2014-09-20T20:06:21Z</dcterms:modified>
</cp:coreProperties>
</file>