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3" autoAdjust="0"/>
    <p:restoredTop sz="94660"/>
  </p:normalViewPr>
  <p:slideViewPr>
    <p:cSldViewPr>
      <p:cViewPr varScale="1">
        <p:scale>
          <a:sx n="83" d="100"/>
          <a:sy n="83" d="100"/>
        </p:scale>
        <p:origin x="-181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2E59-A547-464C-A314-2A477DD64D2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52E817-2DC6-47A8-AA6F-E391C92F8A2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2E59-A547-464C-A314-2A477DD64D2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E817-2DC6-47A8-AA6F-E391C92F8A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2E59-A547-464C-A314-2A477DD64D2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E817-2DC6-47A8-AA6F-E391C92F8A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2E59-A547-464C-A314-2A477DD64D2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E817-2DC6-47A8-AA6F-E391C92F8A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2E59-A547-464C-A314-2A477DD64D2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E817-2DC6-47A8-AA6F-E391C92F8A2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2E59-A547-464C-A314-2A477DD64D2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E817-2DC6-47A8-AA6F-E391C92F8A2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2E59-A547-464C-A314-2A477DD64D2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E817-2DC6-47A8-AA6F-E391C92F8A2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2E59-A547-464C-A314-2A477DD64D2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E817-2DC6-47A8-AA6F-E391C92F8A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2E59-A547-464C-A314-2A477DD64D2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E817-2DC6-47A8-AA6F-E391C92F8A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2E59-A547-464C-A314-2A477DD64D2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E817-2DC6-47A8-AA6F-E391C92F8A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2E59-A547-464C-A314-2A477DD64D2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E817-2DC6-47A8-AA6F-E391C92F8A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7CF2E59-A547-464C-A314-2A477DD64D2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52E817-2DC6-47A8-AA6F-E391C92F8A2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5400" b="1" dirty="0">
                <a:effectLst/>
              </a:rPr>
              <a:t>Лекція 4. </a:t>
            </a:r>
            <a:r>
              <a:rPr lang="uk-UA" sz="5400" b="1" dirty="0" smtClean="0">
                <a:effectLst/>
              </a:rPr>
              <a:t/>
            </a:r>
            <a:br>
              <a:rPr lang="uk-UA" sz="5400" b="1" dirty="0" smtClean="0">
                <a:effectLst/>
              </a:rPr>
            </a:br>
            <a:r>
              <a:rPr lang="uk-UA" sz="5400" b="1" dirty="0" smtClean="0">
                <a:effectLst/>
              </a:rPr>
              <a:t>Планування </a:t>
            </a:r>
            <a:br>
              <a:rPr lang="uk-UA" sz="5400" b="1" dirty="0" smtClean="0">
                <a:effectLst/>
              </a:rPr>
            </a:br>
            <a:r>
              <a:rPr lang="en-US" sz="5400" b="1" dirty="0" smtClean="0">
                <a:effectLst/>
              </a:rPr>
              <a:t>PR-</a:t>
            </a:r>
            <a:r>
              <a:rPr lang="uk-UA" sz="5400" b="1" dirty="0">
                <a:effectLst/>
              </a:rPr>
              <a:t>діяльності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17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Дослідження умов </a:t>
            </a:r>
            <a:r>
              <a:rPr lang="uk-UA" sz="1800" b="1" i="1" dirty="0" err="1">
                <a:effectLst/>
              </a:rPr>
              <a:t>ПР</a:t>
            </a:r>
            <a:r>
              <a:rPr lang="uk-UA" sz="1800" b="1" i="1" dirty="0">
                <a:effectLst/>
              </a:rPr>
              <a:t>-активності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554461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290511"/>
              </p:ext>
            </p:extLst>
          </p:nvPr>
        </p:nvGraphicFramePr>
        <p:xfrm>
          <a:off x="755576" y="1556790"/>
          <a:ext cx="7920883" cy="4680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8755"/>
                <a:gridCol w="477390"/>
                <a:gridCol w="477390"/>
                <a:gridCol w="477390"/>
                <a:gridCol w="477390"/>
                <a:gridCol w="478252"/>
                <a:gridCol w="478252"/>
                <a:gridCol w="477390"/>
                <a:gridCol w="477390"/>
                <a:gridCol w="477390"/>
                <a:gridCol w="477390"/>
                <a:gridCol w="478252"/>
                <a:gridCol w="478252"/>
              </a:tblGrid>
              <a:tr h="542942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Долучені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групи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Загрози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en-US" sz="1200" dirty="0" err="1">
                          <a:effectLst/>
                        </a:rPr>
                        <a:t>SWOT</a:t>
                      </a:r>
                      <a:r>
                        <a:rPr lang="ru-RU" sz="1200" dirty="0" smtClean="0">
                          <a:effectLst/>
                        </a:rPr>
                        <a:t>-</a:t>
                      </a:r>
                      <a:r>
                        <a:rPr lang="ru-RU" sz="1200" dirty="0" err="1" smtClean="0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3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2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r>
                        <a:rPr lang="ru-RU" sz="1400" baseline="30000" dirty="0">
                          <a:effectLst/>
                        </a:rPr>
                        <a:t>*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4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Конкуренти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4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Оппоненти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4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Прихильники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4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Споживачі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/>
          <a:lstStyle/>
          <a:p>
            <a:pPr algn="r"/>
            <a:r>
              <a:rPr lang="ru-RU" sz="1800" dirty="0" err="1">
                <a:effectLst/>
              </a:rPr>
              <a:t>Стратегія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паблік</a:t>
            </a:r>
            <a:r>
              <a:rPr lang="ru-RU" sz="1800" dirty="0">
                <a:effectLst/>
              </a:rPr>
              <a:t> </a:t>
            </a:r>
            <a:r>
              <a:rPr lang="ru-RU" sz="1800" dirty="0" err="1" smtClean="0">
                <a:effectLst/>
              </a:rPr>
              <a:t>рілейшнз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5544616"/>
          </a:xfrm>
        </p:spPr>
        <p:txBody>
          <a:bodyPr/>
          <a:lstStyle/>
          <a:p>
            <a:pPr algn="l"/>
            <a:r>
              <a:rPr lang="ru-RU" dirty="0" err="1" smtClean="0">
                <a:solidFill>
                  <a:schemeClr val="tx1"/>
                </a:solidFill>
              </a:rPr>
              <a:t>Ключовим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етапом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планування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зв'язків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громадськістю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процес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постановки </a:t>
            </a:r>
            <a:r>
              <a:rPr lang="ru-RU" dirty="0" err="1">
                <a:solidFill>
                  <a:schemeClr val="tx1"/>
                </a:solidFill>
              </a:rPr>
              <a:t>цілей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ПР-активності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прийняття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рішень</a:t>
            </a:r>
            <a:r>
              <a:rPr lang="ru-RU" dirty="0">
                <a:solidFill>
                  <a:schemeClr val="tx1"/>
                </a:solidFill>
              </a:rPr>
              <a:t> про </a:t>
            </a:r>
            <a:r>
              <a:rPr lang="ru-RU" dirty="0" err="1">
                <a:solidFill>
                  <a:schemeClr val="tx1"/>
                </a:solidFill>
              </a:rPr>
              <a:t>вибір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шляхів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досягнення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формування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стратегії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комунікаційного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супроводу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38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/>
          <a:lstStyle/>
          <a:p>
            <a:pPr algn="r"/>
            <a:r>
              <a:rPr lang="ru-RU" sz="1800" dirty="0" err="1">
                <a:effectLst/>
              </a:rPr>
              <a:t>Стратегія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паблік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рілейшнз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5544616"/>
          </a:xfrm>
        </p:spPr>
        <p:txBody>
          <a:bodyPr>
            <a:normAutofit lnSpcReduction="10000"/>
          </a:bodyPr>
          <a:lstStyle/>
          <a:p>
            <a:pPr algn="l"/>
            <a:r>
              <a:rPr lang="uk-UA" b="1" dirty="0" smtClean="0">
                <a:solidFill>
                  <a:schemeClr val="tx1"/>
                </a:solidFill>
              </a:rPr>
              <a:t>організація </a:t>
            </a:r>
            <a:r>
              <a:rPr lang="uk-UA" b="1" dirty="0">
                <a:solidFill>
                  <a:schemeClr val="tx1"/>
                </a:solidFill>
              </a:rPr>
              <a:t>повинна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розробити </a:t>
            </a:r>
            <a:r>
              <a:rPr lang="uk-UA" dirty="0">
                <a:solidFill>
                  <a:schemeClr val="tx1"/>
                </a:solidFill>
              </a:rPr>
              <a:t>план дій, прямо спрямованих на досягнення мети, 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передбачити </a:t>
            </a:r>
            <a:r>
              <a:rPr lang="uk-UA" dirty="0">
                <a:solidFill>
                  <a:schemeClr val="tx1"/>
                </a:solidFill>
              </a:rPr>
              <a:t>найбільш ефективний варіант стратегічного реагування на несподівані загрози чи перешкоди.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uk-UA" b="1" dirty="0" err="1" smtClean="0">
                <a:solidFill>
                  <a:schemeClr val="tx1"/>
                </a:solidFill>
              </a:rPr>
              <a:t>ПР</a:t>
            </a:r>
            <a:r>
              <a:rPr lang="uk-UA" b="1" dirty="0" smtClean="0">
                <a:solidFill>
                  <a:schemeClr val="tx1"/>
                </a:solidFill>
              </a:rPr>
              <a:t>-стратегії </a:t>
            </a:r>
            <a:r>
              <a:rPr lang="uk-UA" b="1" dirty="0">
                <a:solidFill>
                  <a:schemeClr val="tx1"/>
                </a:solidFill>
              </a:rPr>
              <a:t>реагування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uk-UA" i="1" dirty="0" smtClean="0">
                <a:solidFill>
                  <a:schemeClr val="tx1"/>
                </a:solidFill>
              </a:rPr>
              <a:t>Рон Сміт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uk-UA" dirty="0" smtClean="0">
                <a:solidFill>
                  <a:schemeClr val="tx1"/>
                </a:solidFill>
              </a:rPr>
              <a:t> :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попереджувальна;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активна наступальна;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оборонна;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відволікаюча;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uk-UA" dirty="0" err="1" smtClean="0">
                <a:solidFill>
                  <a:schemeClr val="tx1"/>
                </a:solidFill>
              </a:rPr>
              <a:t>емонстрація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активної </a:t>
            </a:r>
            <a:r>
              <a:rPr lang="uk-UA" dirty="0" smtClean="0">
                <a:solidFill>
                  <a:schemeClr val="tx1"/>
                </a:solidFill>
              </a:rPr>
              <a:t>участі;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виправлення ситуації;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стратегічна бездіяльність.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/>
          <a:lstStyle/>
          <a:p>
            <a:pPr algn="r"/>
            <a:r>
              <a:rPr lang="ru-RU" sz="1800" dirty="0" err="1">
                <a:effectLst/>
              </a:rPr>
              <a:t>Стратегія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паблік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рілейшнз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5544616"/>
          </a:xfrm>
        </p:spPr>
        <p:txBody>
          <a:bodyPr>
            <a:normAutofit/>
          </a:bodyPr>
          <a:lstStyle/>
          <a:p>
            <a:pPr algn="l"/>
            <a:r>
              <a:rPr lang="uk-UA" b="1" i="1" dirty="0" smtClean="0">
                <a:solidFill>
                  <a:schemeClr val="tx1"/>
                </a:solidFill>
              </a:rPr>
              <a:t>розподіл </a:t>
            </a:r>
            <a:r>
              <a:rPr lang="uk-UA" b="1" i="1" dirty="0" err="1">
                <a:solidFill>
                  <a:schemeClr val="tx1"/>
                </a:solidFill>
              </a:rPr>
              <a:t>ПР</a:t>
            </a:r>
            <a:r>
              <a:rPr lang="uk-UA" b="1" i="1" dirty="0">
                <a:solidFill>
                  <a:schemeClr val="tx1"/>
                </a:solidFill>
              </a:rPr>
              <a:t>-звернень </a:t>
            </a:r>
            <a:r>
              <a:rPr lang="uk-UA" dirty="0">
                <a:solidFill>
                  <a:schemeClr val="tx1"/>
                </a:solidFill>
              </a:rPr>
              <a:t>за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типами</a:t>
            </a:r>
            <a:r>
              <a:rPr lang="uk-UA" dirty="0">
                <a:solidFill>
                  <a:schemeClr val="tx1"/>
                </a:solidFill>
              </a:rPr>
              <a:t>,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каналами </a:t>
            </a:r>
            <a:r>
              <a:rPr lang="uk-UA" dirty="0">
                <a:solidFill>
                  <a:schemeClr val="tx1"/>
                </a:solidFill>
              </a:rPr>
              <a:t>поширення,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джерелом </a:t>
            </a:r>
            <a:r>
              <a:rPr lang="uk-UA" dirty="0">
                <a:solidFill>
                  <a:schemeClr val="tx1"/>
                </a:solidFill>
              </a:rPr>
              <a:t>передачі інформації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змістом </a:t>
            </a:r>
          </a:p>
          <a:p>
            <a:pPr algn="l"/>
            <a:endParaRPr lang="uk-UA" b="1" i="1" dirty="0" smtClean="0">
              <a:solidFill>
                <a:schemeClr val="tx1"/>
              </a:solidFill>
            </a:endParaRPr>
          </a:p>
          <a:p>
            <a:pPr algn="l"/>
            <a:endParaRPr lang="uk-UA" b="1" i="1" dirty="0">
              <a:solidFill>
                <a:schemeClr val="tx1"/>
              </a:solidFill>
            </a:endParaRPr>
          </a:p>
          <a:p>
            <a:pPr algn="l"/>
            <a:r>
              <a:rPr lang="uk-UA" b="1" i="1" dirty="0" smtClean="0">
                <a:solidFill>
                  <a:schemeClr val="tx1"/>
                </a:solidFill>
              </a:rPr>
              <a:t>поєднання </a:t>
            </a:r>
            <a:r>
              <a:rPr lang="uk-UA" b="1" i="1" dirty="0">
                <a:solidFill>
                  <a:schemeClr val="tx1"/>
                </a:solidFill>
              </a:rPr>
              <a:t>в </a:t>
            </a:r>
            <a:r>
              <a:rPr lang="uk-UA" b="1" i="1" dirty="0" err="1">
                <a:solidFill>
                  <a:schemeClr val="tx1"/>
                </a:solidFill>
              </a:rPr>
              <a:t>ПР</a:t>
            </a:r>
            <a:r>
              <a:rPr lang="uk-UA" b="1" i="1" dirty="0">
                <a:solidFill>
                  <a:schemeClr val="tx1"/>
                </a:solidFill>
              </a:rPr>
              <a:t>-програмі вербальних і невербальних комунікацій</a:t>
            </a:r>
            <a:r>
              <a:rPr lang="uk-UA" dirty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/>
          <a:lstStyle/>
          <a:p>
            <a:pPr algn="r"/>
            <a:r>
              <a:rPr lang="uk-UA" sz="1800" dirty="0">
                <a:effectLst/>
              </a:rPr>
              <a:t>Тактики реалізації </a:t>
            </a:r>
            <a:r>
              <a:rPr lang="uk-UA" sz="1800" dirty="0" err="1">
                <a:effectLst/>
              </a:rPr>
              <a:t>ПР</a:t>
            </a:r>
            <a:r>
              <a:rPr lang="uk-UA" sz="1800" dirty="0">
                <a:effectLst/>
              </a:rPr>
              <a:t>-стратегій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5544616"/>
          </a:xfrm>
        </p:spPr>
        <p:txBody>
          <a:bodyPr anchor="ctr"/>
          <a:lstStyle/>
          <a:p>
            <a:pPr algn="l"/>
            <a:r>
              <a:rPr lang="uk-UA" b="1" i="1" dirty="0">
                <a:solidFill>
                  <a:schemeClr val="tx1"/>
                </a:solidFill>
              </a:rPr>
              <a:t>Робота </a:t>
            </a:r>
            <a:r>
              <a:rPr lang="uk-UA" b="1" i="1" dirty="0" smtClean="0">
                <a:solidFill>
                  <a:schemeClr val="tx1"/>
                </a:solidFill>
              </a:rPr>
              <a:t>на </a:t>
            </a:r>
            <a:r>
              <a:rPr lang="uk-UA" b="1" i="1" dirty="0">
                <a:solidFill>
                  <a:schemeClr val="tx1"/>
                </a:solidFill>
              </a:rPr>
              <a:t>рівні міжособистісного спілкування </a:t>
            </a:r>
            <a:r>
              <a:rPr lang="uk-UA" dirty="0">
                <a:solidFill>
                  <a:schemeClr val="tx1"/>
                </a:solidFill>
              </a:rPr>
              <a:t>може проводитися </a:t>
            </a:r>
            <a:endParaRPr lang="uk-UA" dirty="0" smtClean="0">
              <a:solidFill>
                <a:schemeClr val="tx1"/>
              </a:solidFill>
            </a:endParaRPr>
          </a:p>
          <a:p>
            <a:pPr algn="l"/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на </a:t>
            </a:r>
            <a:r>
              <a:rPr lang="uk-UA" dirty="0">
                <a:solidFill>
                  <a:schemeClr val="tx1"/>
                </a:solidFill>
              </a:rPr>
              <a:t>території організації,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На території </a:t>
            </a:r>
            <a:r>
              <a:rPr lang="uk-UA" dirty="0">
                <a:solidFill>
                  <a:schemeClr val="tx1"/>
                </a:solidFill>
              </a:rPr>
              <a:t>публіки. </a:t>
            </a:r>
            <a:endParaRPr lang="uk-UA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/>
          <a:lstStyle/>
          <a:p>
            <a:pPr algn="r"/>
            <a:r>
              <a:rPr lang="uk-UA" sz="1800" dirty="0">
                <a:effectLst/>
              </a:rPr>
              <a:t>Тактики реалізації </a:t>
            </a:r>
            <a:r>
              <a:rPr lang="uk-UA" sz="1800" dirty="0" err="1">
                <a:effectLst/>
              </a:rPr>
              <a:t>ПР</a:t>
            </a:r>
            <a:r>
              <a:rPr lang="uk-UA" sz="1800" dirty="0">
                <a:effectLst/>
              </a:rPr>
              <a:t>-стратегій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5544616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tx1"/>
                </a:solidFill>
              </a:rPr>
              <a:t>засоби </a:t>
            </a:r>
            <a:r>
              <a:rPr lang="uk-UA" b="1" i="1" dirty="0">
                <a:solidFill>
                  <a:schemeClr val="tx1"/>
                </a:solidFill>
              </a:rPr>
              <a:t>неособової передачі </a:t>
            </a:r>
            <a:r>
              <a:rPr lang="uk-UA" b="1" i="1" dirty="0" smtClean="0">
                <a:solidFill>
                  <a:schemeClr val="tx1"/>
                </a:solidFill>
              </a:rPr>
              <a:t>інформації</a:t>
            </a:r>
            <a:r>
              <a:rPr lang="uk-UA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періодичні </a:t>
            </a:r>
            <a:r>
              <a:rPr lang="uk-UA" dirty="0">
                <a:solidFill>
                  <a:schemeClr val="tx1"/>
                </a:solidFill>
              </a:rPr>
              <a:t>публікації (бюлетені</a:t>
            </a:r>
            <a:r>
              <a:rPr lang="uk-UA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спеціальні </a:t>
            </a:r>
            <a:r>
              <a:rPr lang="uk-UA" dirty="0">
                <a:solidFill>
                  <a:schemeClr val="tx1"/>
                </a:solidFill>
              </a:rPr>
              <a:t>одноразові публікації (брошури, буклети, внутрішні релізи новин</a:t>
            </a:r>
            <a:r>
              <a:rPr lang="uk-UA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Звіти </a:t>
            </a:r>
            <a:r>
              <a:rPr lang="uk-UA" dirty="0">
                <a:solidFill>
                  <a:schemeClr val="tx1"/>
                </a:solidFill>
              </a:rPr>
              <a:t>про розвиток (річні, щоквартальні звіти</a:t>
            </a:r>
            <a:r>
              <a:rPr lang="uk-UA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матеріали </a:t>
            </a:r>
            <a:r>
              <a:rPr lang="uk-UA" dirty="0">
                <a:solidFill>
                  <a:schemeClr val="tx1"/>
                </a:solidFill>
              </a:rPr>
              <a:t>для розсилки (листи, звернення, запрошення, каталоги</a:t>
            </a:r>
            <a:r>
              <a:rPr lang="uk-UA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різноманітні </a:t>
            </a:r>
            <a:r>
              <a:rPr lang="uk-UA" dirty="0">
                <a:solidFill>
                  <a:schemeClr val="tx1"/>
                </a:solidFill>
              </a:rPr>
              <a:t>друковані засоби (</a:t>
            </a:r>
            <a:r>
              <a:rPr lang="uk-UA" dirty="0" err="1">
                <a:solidFill>
                  <a:schemeClr val="tx1"/>
                </a:solidFill>
              </a:rPr>
              <a:t>постери</a:t>
            </a:r>
            <a:r>
              <a:rPr lang="uk-UA" dirty="0">
                <a:solidFill>
                  <a:schemeClr val="tx1"/>
                </a:solidFill>
              </a:rPr>
              <a:t>, сертифікати);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комп'ютерні </a:t>
            </a:r>
            <a:r>
              <a:rPr lang="uk-UA" dirty="0">
                <a:solidFill>
                  <a:schemeClr val="tx1"/>
                </a:solidFill>
              </a:rPr>
              <a:t>засоби (електронна пошта, веб-сайти)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3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/>
          <a:lstStyle/>
          <a:p>
            <a:pPr algn="r"/>
            <a:r>
              <a:rPr lang="uk-UA" sz="1800" dirty="0">
                <a:effectLst/>
              </a:rPr>
              <a:t>Тактики реалізації </a:t>
            </a:r>
            <a:r>
              <a:rPr lang="uk-UA" sz="1800" dirty="0" err="1">
                <a:effectLst/>
              </a:rPr>
              <a:t>ПР</a:t>
            </a:r>
            <a:r>
              <a:rPr lang="uk-UA" sz="1800" dirty="0">
                <a:effectLst/>
              </a:rPr>
              <a:t>-стратегій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5544616"/>
          </a:xfrm>
        </p:spPr>
        <p:txBody>
          <a:bodyPr>
            <a:normAutofit/>
          </a:bodyPr>
          <a:lstStyle/>
          <a:p>
            <a:pPr algn="l"/>
            <a:r>
              <a:rPr lang="uk-UA" dirty="0" smtClean="0">
                <a:solidFill>
                  <a:schemeClr val="tx1"/>
                </a:solidFill>
              </a:rPr>
              <a:t>При </a:t>
            </a:r>
            <a:r>
              <a:rPr lang="uk-UA" dirty="0">
                <a:solidFill>
                  <a:schemeClr val="tx1"/>
                </a:solidFill>
              </a:rPr>
              <a:t>використанні внутрішніх і зовнішніх каналів передачі інформації ключову роль грає </a:t>
            </a:r>
            <a:r>
              <a:rPr lang="uk-UA" b="1" i="1" dirty="0">
                <a:solidFill>
                  <a:schemeClr val="tx1"/>
                </a:solidFill>
              </a:rPr>
              <a:t>саме </a:t>
            </a:r>
            <a:r>
              <a:rPr lang="uk-UA" b="1" i="1" dirty="0" err="1" smtClean="0">
                <a:solidFill>
                  <a:schemeClr val="tx1"/>
                </a:solidFill>
              </a:rPr>
              <a:t>ПР</a:t>
            </a:r>
            <a:r>
              <a:rPr lang="uk-UA" b="1" i="1" dirty="0" smtClean="0">
                <a:solidFill>
                  <a:schemeClr val="tx1"/>
                </a:solidFill>
              </a:rPr>
              <a:t>-звернення</a:t>
            </a: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Вимоги до каналів </a:t>
            </a:r>
            <a:r>
              <a:rPr lang="uk-UA" dirty="0">
                <a:solidFill>
                  <a:schemeClr val="tx1"/>
                </a:solidFill>
              </a:rPr>
              <a:t>розповсюдження </a:t>
            </a:r>
            <a:r>
              <a:rPr lang="uk-UA" dirty="0" err="1" smtClean="0">
                <a:solidFill>
                  <a:schemeClr val="tx1"/>
                </a:solidFill>
              </a:rPr>
              <a:t>ПР</a:t>
            </a:r>
            <a:r>
              <a:rPr lang="uk-UA" dirty="0" smtClean="0">
                <a:solidFill>
                  <a:schemeClr val="tx1"/>
                </a:solidFill>
              </a:rPr>
              <a:t>-звернень: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канали </a:t>
            </a:r>
            <a:r>
              <a:rPr lang="uk-UA" dirty="0">
                <a:solidFill>
                  <a:schemeClr val="tx1"/>
                </a:solidFill>
              </a:rPr>
              <a:t>доставляють </a:t>
            </a:r>
            <a:r>
              <a:rPr lang="uk-UA" dirty="0" err="1">
                <a:solidFill>
                  <a:schemeClr val="tx1"/>
                </a:solidFill>
              </a:rPr>
              <a:t>ПР</a:t>
            </a:r>
            <a:r>
              <a:rPr lang="uk-UA" dirty="0">
                <a:solidFill>
                  <a:schemeClr val="tx1"/>
                </a:solidFill>
              </a:rPr>
              <a:t>-звернення до цільових аудиторій найкоротшим шляхом;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канали </a:t>
            </a:r>
            <a:r>
              <a:rPr lang="uk-UA" dirty="0">
                <a:solidFill>
                  <a:schemeClr val="tx1"/>
                </a:solidFill>
              </a:rPr>
              <a:t>охоплюють всю чи більшу частину цільової аудиторії;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канали </a:t>
            </a:r>
            <a:r>
              <a:rPr lang="uk-UA" dirty="0">
                <a:solidFill>
                  <a:schemeClr val="tx1"/>
                </a:solidFill>
              </a:rPr>
              <a:t>передачі </a:t>
            </a:r>
            <a:r>
              <a:rPr lang="uk-UA" dirty="0" err="1">
                <a:solidFill>
                  <a:schemeClr val="tx1"/>
                </a:solidFill>
              </a:rPr>
              <a:t>ПР</a:t>
            </a:r>
            <a:r>
              <a:rPr lang="uk-UA" dirty="0">
                <a:solidFill>
                  <a:schemeClr val="tx1"/>
                </a:solidFill>
              </a:rPr>
              <a:t>-звернення взаємодоповнюють один одного;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вони </a:t>
            </a:r>
            <a:r>
              <a:rPr lang="uk-UA" dirty="0">
                <a:solidFill>
                  <a:schemeClr val="tx1"/>
                </a:solidFill>
              </a:rPr>
              <a:t>авторитетні в очах відповідних груп громадськості та не викликають негативних емоцій у цільових аудиторій.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3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/>
          <a:lstStyle/>
          <a:p>
            <a:pPr algn="r"/>
            <a:r>
              <a:rPr lang="uk-UA" sz="1800" dirty="0">
                <a:effectLst/>
              </a:rPr>
              <a:t>Тактики реалізації </a:t>
            </a:r>
            <a:r>
              <a:rPr lang="uk-UA" sz="1800" dirty="0" err="1">
                <a:effectLst/>
              </a:rPr>
              <a:t>ПР</a:t>
            </a:r>
            <a:r>
              <a:rPr lang="uk-UA" sz="1800" dirty="0">
                <a:effectLst/>
              </a:rPr>
              <a:t>-стратегій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5544616"/>
          </a:xfrm>
        </p:spPr>
        <p:txBody>
          <a:bodyPr/>
          <a:lstStyle/>
          <a:p>
            <a:r>
              <a:rPr lang="uk-UA" b="1" i="1" dirty="0" smtClean="0">
                <a:solidFill>
                  <a:schemeClr val="tx1"/>
                </a:solidFill>
              </a:rPr>
              <a:t>фактори </a:t>
            </a:r>
            <a:r>
              <a:rPr lang="uk-UA" b="1" i="1" dirty="0">
                <a:solidFill>
                  <a:schemeClr val="tx1"/>
                </a:solidFill>
              </a:rPr>
              <a:t>залучення та утримання уваги </a:t>
            </a:r>
            <a:endParaRPr lang="uk-UA" b="1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несподіванка </a:t>
            </a:r>
            <a:r>
              <a:rPr lang="uk-UA" dirty="0">
                <a:solidFill>
                  <a:schemeClr val="tx1"/>
                </a:solidFill>
              </a:rPr>
              <a:t>(ідеї, аргументації, слогана, форми подачі матеріалу),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новизна</a:t>
            </a:r>
            <a:r>
              <a:rPr lang="uk-UA" dirty="0">
                <a:solidFill>
                  <a:schemeClr val="tx1"/>
                </a:solidFill>
              </a:rPr>
              <a:t>,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оригінальність</a:t>
            </a:r>
            <a:r>
              <a:rPr lang="uk-UA" dirty="0">
                <a:solidFill>
                  <a:schemeClr val="tx1"/>
                </a:solidFill>
              </a:rPr>
              <a:t>,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гумористичність</a:t>
            </a:r>
            <a:r>
              <a:rPr lang="uk-UA" dirty="0">
                <a:solidFill>
                  <a:schemeClr val="tx1"/>
                </a:solidFill>
              </a:rPr>
              <a:t>,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залучення </a:t>
            </a:r>
            <a:r>
              <a:rPr lang="uk-UA" dirty="0">
                <a:solidFill>
                  <a:schemeClr val="tx1"/>
                </a:solidFill>
              </a:rPr>
              <a:t>відомих особистостей,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контрасти </a:t>
            </a:r>
            <a:r>
              <a:rPr lang="uk-UA" dirty="0">
                <a:solidFill>
                  <a:schemeClr val="tx1"/>
                </a:solidFill>
              </a:rPr>
              <a:t>звернення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аудіо-візуальні </a:t>
            </a:r>
            <a:r>
              <a:rPr lang="uk-UA" dirty="0">
                <a:solidFill>
                  <a:schemeClr val="tx1"/>
                </a:solidFill>
              </a:rPr>
              <a:t>ефекти.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3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8278688" cy="360039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Етичні норми застосування інструментів </a:t>
            </a:r>
            <a:r>
              <a:rPr lang="uk-UA" sz="1800" b="1" i="1" dirty="0" err="1">
                <a:effectLst/>
              </a:rPr>
              <a:t>зв'язків</a:t>
            </a:r>
            <a:r>
              <a:rPr lang="uk-UA" sz="1800" b="1" i="1" dirty="0">
                <a:effectLst/>
              </a:rPr>
              <a:t> із громадськістю</a:t>
            </a:r>
            <a:endParaRPr lang="ru-RU" sz="1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5544616"/>
          </a:xfrm>
        </p:spPr>
        <p:txBody>
          <a:bodyPr/>
          <a:lstStyle/>
          <a:p>
            <a:pPr algn="l"/>
            <a:r>
              <a:rPr lang="uk-UA" b="1" dirty="0">
                <a:solidFill>
                  <a:schemeClr val="tx1"/>
                </a:solidFill>
              </a:rPr>
              <a:t>Етичні норми</a:t>
            </a:r>
            <a:r>
              <a:rPr lang="uk-UA" dirty="0">
                <a:solidFill>
                  <a:schemeClr val="tx1"/>
                </a:solidFill>
              </a:rPr>
              <a:t>, які мають враховуватись у роботі зі </a:t>
            </a:r>
            <a:r>
              <a:rPr lang="uk-UA" dirty="0" err="1">
                <a:solidFill>
                  <a:schemeClr val="tx1"/>
                </a:solidFill>
              </a:rPr>
              <a:t>зв'язків</a:t>
            </a:r>
            <a:r>
              <a:rPr lang="uk-UA" dirty="0">
                <a:solidFill>
                  <a:schemeClr val="tx1"/>
                </a:solidFill>
              </a:rPr>
              <a:t> із громадськістю, складаються з кількох елементів </a:t>
            </a:r>
            <a:endParaRPr lang="uk-UA" dirty="0" smtClean="0">
              <a:solidFill>
                <a:schemeClr val="tx1"/>
              </a:solidFill>
            </a:endParaRPr>
          </a:p>
          <a:p>
            <a:pPr algn="l"/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загальнолюдські </a:t>
            </a:r>
            <a:r>
              <a:rPr lang="uk-UA" dirty="0">
                <a:solidFill>
                  <a:schemeClr val="tx1"/>
                </a:solidFill>
              </a:rPr>
              <a:t>цінності та </a:t>
            </a:r>
            <a:r>
              <a:rPr lang="uk-UA" dirty="0" smtClean="0">
                <a:solidFill>
                  <a:schemeClr val="tx1"/>
                </a:solidFill>
              </a:rPr>
              <a:t>норми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етичні </a:t>
            </a:r>
            <a:r>
              <a:rPr lang="uk-UA" dirty="0">
                <a:solidFill>
                  <a:schemeClr val="tx1"/>
                </a:solidFill>
              </a:rPr>
              <a:t>норми ведення підприємницької діяльності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визначення </a:t>
            </a:r>
            <a:r>
              <a:rPr lang="uk-UA" dirty="0">
                <a:solidFill>
                  <a:schemeClr val="tx1"/>
                </a:solidFill>
              </a:rPr>
              <a:t>ставлення </a:t>
            </a:r>
            <a:r>
              <a:rPr lang="uk-UA" dirty="0" err="1">
                <a:solidFill>
                  <a:schemeClr val="tx1"/>
                </a:solidFill>
              </a:rPr>
              <a:t>ПР</a:t>
            </a:r>
            <a:r>
              <a:rPr lang="uk-UA" dirty="0">
                <a:solidFill>
                  <a:schemeClr val="tx1"/>
                </a:solidFill>
              </a:rPr>
              <a:t>-структури до певних видів </a:t>
            </a:r>
            <a:r>
              <a:rPr lang="uk-UA" dirty="0" smtClean="0">
                <a:solidFill>
                  <a:schemeClr val="tx1"/>
                </a:solidFill>
              </a:rPr>
              <a:t>діяльності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32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Етапи планування діяльності з </a:t>
            </a:r>
            <a:r>
              <a:rPr lang="uk-UA" sz="1800" b="1" i="1" dirty="0" err="1">
                <a:effectLst/>
              </a:rPr>
              <a:t>паблік</a:t>
            </a:r>
            <a:r>
              <a:rPr lang="uk-UA" sz="1800" b="1" i="1" dirty="0">
                <a:effectLst/>
              </a:rPr>
              <a:t> </a:t>
            </a:r>
            <a:r>
              <a:rPr lang="uk-UA" sz="1800" b="1" i="1" dirty="0" err="1">
                <a:effectLst/>
              </a:rPr>
              <a:t>рілейшнз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5544616"/>
          </a:xfrm>
        </p:spPr>
        <p:txBody>
          <a:bodyPr>
            <a:normAutofit/>
          </a:bodyPr>
          <a:lstStyle/>
          <a:p>
            <a:pPr algn="l"/>
            <a:r>
              <a:rPr lang="uk-UA" b="1" dirty="0" smtClean="0">
                <a:solidFill>
                  <a:schemeClr val="tx1"/>
                </a:solidFill>
              </a:rPr>
              <a:t>1</a:t>
            </a:r>
            <a:r>
              <a:rPr lang="uk-UA" dirty="0" smtClean="0">
                <a:solidFill>
                  <a:schemeClr val="tx1"/>
                </a:solidFill>
              </a:rPr>
              <a:t> - проведення </a:t>
            </a:r>
            <a:r>
              <a:rPr lang="uk-UA" dirty="0">
                <a:solidFill>
                  <a:schemeClr val="tx1"/>
                </a:solidFill>
              </a:rPr>
              <a:t>досліджень, пов'язаних з ситуацією, в якій в даний час знаходиться організація або інший </a:t>
            </a:r>
            <a:r>
              <a:rPr lang="uk-UA" dirty="0" err="1">
                <a:solidFill>
                  <a:schemeClr val="tx1"/>
                </a:solidFill>
              </a:rPr>
              <a:t>ПР</a:t>
            </a:r>
            <a:r>
              <a:rPr lang="uk-UA" dirty="0">
                <a:solidFill>
                  <a:schemeClr val="tx1"/>
                </a:solidFill>
              </a:rPr>
              <a:t>-об'єкт, з самою організацією, її оточенням і ключовими групами </a:t>
            </a:r>
            <a:r>
              <a:rPr lang="uk-UA" dirty="0" smtClean="0">
                <a:solidFill>
                  <a:schemeClr val="tx1"/>
                </a:solidFill>
              </a:rPr>
              <a:t>громадськості</a:t>
            </a:r>
          </a:p>
          <a:p>
            <a:pPr algn="l"/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2</a:t>
            </a:r>
            <a:r>
              <a:rPr lang="uk-UA" dirty="0" smtClean="0">
                <a:solidFill>
                  <a:schemeClr val="tx1"/>
                </a:solidFill>
              </a:rPr>
              <a:t> - здійснення </a:t>
            </a:r>
            <a:r>
              <a:rPr lang="uk-UA" dirty="0">
                <a:solidFill>
                  <a:schemeClr val="tx1"/>
                </a:solidFill>
              </a:rPr>
              <a:t>стратегічного планування, що включає визначення місії, цілей і завдань </a:t>
            </a:r>
            <a:r>
              <a:rPr lang="uk-UA" dirty="0" smtClean="0">
                <a:solidFill>
                  <a:schemeClr val="tx1"/>
                </a:solidFill>
              </a:rPr>
              <a:t>організації </a:t>
            </a:r>
          </a:p>
          <a:p>
            <a:pPr algn="l"/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 - формулювання </a:t>
            </a:r>
            <a:r>
              <a:rPr lang="uk-UA" dirty="0">
                <a:solidFill>
                  <a:schemeClr val="tx1"/>
                </a:solidFill>
              </a:rPr>
              <a:t>тактики діяльності у зв'язках із громадськістю, що конкретизують стратегічні рішення та формують певні елементи </a:t>
            </a:r>
            <a:r>
              <a:rPr lang="uk-UA" dirty="0" smtClean="0">
                <a:solidFill>
                  <a:schemeClr val="tx1"/>
                </a:solidFill>
              </a:rPr>
              <a:t>плану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Дослідження умов </a:t>
            </a:r>
            <a:r>
              <a:rPr lang="uk-UA" sz="1800" b="1" i="1" dirty="0" err="1" smtClean="0">
                <a:effectLst/>
              </a:rPr>
              <a:t>ПР</a:t>
            </a:r>
            <a:r>
              <a:rPr lang="uk-UA" sz="1800" b="1" i="1" dirty="0" smtClean="0">
                <a:effectLst/>
              </a:rPr>
              <a:t>-активності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621694"/>
              </p:ext>
            </p:extLst>
          </p:nvPr>
        </p:nvGraphicFramePr>
        <p:xfrm>
          <a:off x="323530" y="908720"/>
          <a:ext cx="8496944" cy="5194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78"/>
                <a:gridCol w="2304256"/>
                <a:gridCol w="2664296"/>
                <a:gridCol w="2808314"/>
              </a:tblGrid>
              <a:tr h="197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итуація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Наслідки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Вирішення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</a:tr>
              <a:tr h="880385"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Питання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 vert="vert27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є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склалася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абсолютно новою для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є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модифікацією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явищ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раніше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зустрічалися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важлива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погляду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досягнення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організаційних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знайти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вихід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ситуації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</a:tr>
              <a:tr h="28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дозволяє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доступна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вирішити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ситуацію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склалася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</a:tr>
              <a:tr h="855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тривалість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існування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цієї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9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можна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виділити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конкретну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причину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ситуації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викликає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викликає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причина поточного стану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сумніви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суперечки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кого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впливає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бути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вирішена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урахуванням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задоволення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інтересів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усіх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заінтересованих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сторін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</a:tr>
              <a:tr h="880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ситуації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4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Якою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є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виникнення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існуючої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слід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розглядати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ситуацію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як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сприятливу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загрозу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пріоритети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ПР-фахівців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зумовлює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склалася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</a:tr>
              <a:tr h="944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торкається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взаємини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ПР-об'єкта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конкретними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групами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громадськості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можна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існуючу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негативну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ситуацію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трансформувати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потенційну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сильні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зобов'язання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вирішення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ситуації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683" marR="5968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Дослідження умов </a:t>
            </a:r>
            <a:r>
              <a:rPr lang="uk-UA" sz="1800" b="1" i="1" dirty="0" err="1">
                <a:effectLst/>
              </a:rPr>
              <a:t>ПР</a:t>
            </a:r>
            <a:r>
              <a:rPr lang="uk-UA" sz="1800" b="1" i="1" dirty="0">
                <a:effectLst/>
              </a:rPr>
              <a:t>-активності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084555"/>
              </p:ext>
            </p:extLst>
          </p:nvPr>
        </p:nvGraphicFramePr>
        <p:xfrm>
          <a:off x="1533207" y="1897221"/>
          <a:ext cx="6077585" cy="33832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28625"/>
                <a:gridCol w="2609850"/>
                <a:gridCol w="450850"/>
                <a:gridCol w="2588260"/>
              </a:tblGrid>
              <a:tr h="0">
                <a:tc gridSpan="2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Можливості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Сильні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сторони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…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…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</a:t>
                      </a:r>
                      <a:r>
                        <a:rPr lang="ru-RU" sz="1200" baseline="-250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 </a:t>
                      </a:r>
                      <a:r>
                        <a:rPr lang="ru-RU" sz="1200" baseline="-250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Загрози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Слабкі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сторони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89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07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3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637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…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…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91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</a:t>
                      </a:r>
                      <a:r>
                        <a:rPr lang="ru-RU" sz="1200" baseline="-250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 </a:t>
                      </a:r>
                      <a:r>
                        <a:rPr lang="ru-RU" sz="1200" baseline="-250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Дослідження умов </a:t>
            </a:r>
            <a:r>
              <a:rPr lang="uk-UA" sz="1800" b="1" i="1" dirty="0" err="1">
                <a:effectLst/>
              </a:rPr>
              <a:t>ПР</a:t>
            </a:r>
            <a:r>
              <a:rPr lang="uk-UA" sz="1800" b="1" i="1" dirty="0">
                <a:effectLst/>
              </a:rPr>
              <a:t>-активності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554461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605218"/>
              </p:ext>
            </p:extLst>
          </p:nvPr>
        </p:nvGraphicFramePr>
        <p:xfrm>
          <a:off x="683565" y="908720"/>
          <a:ext cx="7920882" cy="501121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58626"/>
                <a:gridCol w="3401402"/>
                <a:gridCol w="587590"/>
                <a:gridCol w="3373264"/>
              </a:tblGrid>
              <a:tr h="432048">
                <a:tc gridSpan="2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Можливості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Сильні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сторони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98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Сприятливий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клімат</a:t>
                      </a:r>
                      <a:r>
                        <a:rPr lang="ru-RU" sz="1200" dirty="0" smtClean="0">
                          <a:effectLst/>
                        </a:rPr>
                        <a:t> для </a:t>
                      </a:r>
                      <a:r>
                        <a:rPr lang="ru-RU" sz="1200" dirty="0" err="1" smtClean="0">
                          <a:effectLst/>
                        </a:rPr>
                        <a:t>покращення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позицій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організації</a:t>
                      </a:r>
                      <a:r>
                        <a:rPr lang="ru-RU" sz="1200" dirty="0" smtClean="0">
                          <a:effectLst/>
                        </a:rPr>
                        <a:t> на ринку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Позитивний</a:t>
                      </a:r>
                      <a:r>
                        <a:rPr lang="ru-RU" sz="1200" dirty="0" smtClean="0">
                          <a:effectLst/>
                        </a:rPr>
                        <a:t> образ </a:t>
                      </a:r>
                      <a:r>
                        <a:rPr lang="ru-RU" sz="1200" dirty="0" err="1" smtClean="0">
                          <a:effectLst/>
                        </a:rPr>
                        <a:t>компанії</a:t>
                      </a:r>
                      <a:r>
                        <a:rPr lang="ru-RU" sz="1200" dirty="0" smtClean="0">
                          <a:effectLst/>
                        </a:rPr>
                        <a:t> в очах </a:t>
                      </a:r>
                      <a:r>
                        <a:rPr lang="ru-RU" sz="1200" dirty="0" err="1" smtClean="0">
                          <a:effectLst/>
                        </a:rPr>
                        <a:t>громадськості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</a:tr>
              <a:tr h="395324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Підтримка</a:t>
                      </a:r>
                      <a:r>
                        <a:rPr lang="ru-RU" sz="1200" dirty="0" smtClean="0">
                          <a:effectLst/>
                        </a:rPr>
                        <a:t> проекту </a:t>
                      </a:r>
                      <a:r>
                        <a:rPr lang="ru-RU" sz="1200" dirty="0" err="1" smtClean="0">
                          <a:effectLst/>
                        </a:rPr>
                        <a:t>фірми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впливовими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прихильниками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Можливість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виділення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значної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суми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коштів</a:t>
                      </a:r>
                      <a:r>
                        <a:rPr lang="ru-RU" sz="1200" dirty="0" smtClean="0">
                          <a:effectLst/>
                        </a:rPr>
                        <a:t> на </a:t>
                      </a:r>
                      <a:r>
                        <a:rPr lang="ru-RU" sz="1200" dirty="0" err="1" smtClean="0">
                          <a:effectLst/>
                        </a:rPr>
                        <a:t>ПР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</a:tr>
              <a:tr h="59298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Підвищення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уваги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громадськості</a:t>
                      </a:r>
                      <a:r>
                        <a:rPr lang="ru-RU" sz="1200" dirty="0" smtClean="0">
                          <a:effectLst/>
                        </a:rPr>
                        <a:t> до </a:t>
                      </a:r>
                      <a:r>
                        <a:rPr lang="ru-RU" sz="1200" dirty="0" err="1" smtClean="0">
                          <a:effectLst/>
                        </a:rPr>
                        <a:t>діяльності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компанії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Налагоджені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контакти</a:t>
                      </a:r>
                      <a:r>
                        <a:rPr lang="ru-RU" sz="1200" dirty="0" smtClean="0">
                          <a:effectLst/>
                        </a:rPr>
                        <a:t> з </a:t>
                      </a:r>
                      <a:r>
                        <a:rPr lang="ru-RU" sz="1200" dirty="0" err="1" smtClean="0">
                          <a:effectLst/>
                        </a:rPr>
                        <a:t>лідерами</a:t>
                      </a:r>
                      <a:r>
                        <a:rPr lang="ru-RU" sz="1200" dirty="0" smtClean="0">
                          <a:effectLst/>
                        </a:rPr>
                        <a:t> думок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</a:tr>
              <a:tr h="197662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…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…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</a:tr>
              <a:tr h="395324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</a:t>
                      </a:r>
                      <a:r>
                        <a:rPr lang="ru-RU" sz="800" baseline="-25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 </a:t>
                      </a:r>
                      <a:r>
                        <a:rPr lang="ru-RU" sz="1200" baseline="-250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</a:tr>
              <a:tr h="230605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Загрози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Слабкі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сторони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98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Неадекватна </a:t>
                      </a:r>
                      <a:r>
                        <a:rPr lang="ru-RU" sz="1200" dirty="0" err="1" smtClean="0">
                          <a:effectLst/>
                        </a:rPr>
                        <a:t>реакція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ключових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груп</a:t>
                      </a:r>
                      <a:r>
                        <a:rPr lang="ru-RU" sz="1200" dirty="0" smtClean="0">
                          <a:effectLst/>
                        </a:rPr>
                        <a:t> на </a:t>
                      </a:r>
                      <a:r>
                        <a:rPr lang="ru-RU" sz="1200" dirty="0" err="1" smtClean="0">
                          <a:effectLst/>
                        </a:rPr>
                        <a:t>імідж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організації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Нерозвиненість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комунікацій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із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представниками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ЗМІ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</a:tr>
              <a:tr h="59298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Протести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груп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громадськості</a:t>
                      </a:r>
                      <a:r>
                        <a:rPr lang="ru-RU" sz="1200" dirty="0" smtClean="0">
                          <a:effectLst/>
                        </a:rPr>
                        <a:t> (у </a:t>
                      </a:r>
                      <a:r>
                        <a:rPr lang="ru-RU" sz="1200" dirty="0" err="1" smtClean="0">
                          <a:effectLst/>
                        </a:rPr>
                        <a:t>зв'язку</a:t>
                      </a:r>
                      <a:r>
                        <a:rPr lang="ru-RU" sz="1200" dirty="0" smtClean="0">
                          <a:effectLst/>
                        </a:rPr>
                        <a:t> з </a:t>
                      </a:r>
                      <a:r>
                        <a:rPr lang="ru-RU" sz="1200" dirty="0" err="1" smtClean="0">
                          <a:effectLst/>
                        </a:rPr>
                        <a:t>новим</a:t>
                      </a:r>
                      <a:r>
                        <a:rPr lang="ru-RU" sz="1200" dirty="0" smtClean="0">
                          <a:effectLst/>
                        </a:rPr>
                        <a:t> проектом </a:t>
                      </a:r>
                      <a:r>
                        <a:rPr lang="ru-RU" sz="1200" dirty="0" err="1" smtClean="0">
                          <a:effectLst/>
                        </a:rPr>
                        <a:t>фірми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Відсутність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програми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реагування</a:t>
                      </a:r>
                      <a:r>
                        <a:rPr lang="ru-RU" sz="1200" dirty="0" smtClean="0">
                          <a:effectLst/>
                        </a:rPr>
                        <a:t> на </a:t>
                      </a:r>
                      <a:r>
                        <a:rPr lang="ru-RU" sz="1200" dirty="0" err="1" smtClean="0">
                          <a:effectLst/>
                        </a:rPr>
                        <a:t>кризові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ситуації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</a:tr>
              <a:tr h="395324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Втрата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довіри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клієнтів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Поверхневі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відносини</a:t>
                      </a:r>
                      <a:r>
                        <a:rPr lang="ru-RU" sz="1200" dirty="0" smtClean="0">
                          <a:effectLst/>
                        </a:rPr>
                        <a:t> з </a:t>
                      </a:r>
                      <a:r>
                        <a:rPr lang="ru-RU" sz="1200" dirty="0" err="1" smtClean="0">
                          <a:effectLst/>
                        </a:rPr>
                        <a:t>клієнтами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</a:tr>
              <a:tr h="197662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…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…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</a:tr>
              <a:tr h="395324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</a:t>
                      </a:r>
                      <a:r>
                        <a:rPr lang="ru-RU" sz="800" baseline="-25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 </a:t>
                      </a:r>
                      <a:r>
                        <a:rPr lang="ru-RU" sz="1200" baseline="-25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00" marR="465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Дослідження умов </a:t>
            </a:r>
            <a:r>
              <a:rPr lang="uk-UA" sz="1800" b="1" i="1" dirty="0" err="1">
                <a:effectLst/>
              </a:rPr>
              <a:t>ПР</a:t>
            </a:r>
            <a:r>
              <a:rPr lang="uk-UA" sz="1800" b="1" i="1" dirty="0">
                <a:effectLst/>
              </a:rPr>
              <a:t>-активності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5544616"/>
          </a:xfrm>
        </p:spPr>
        <p:txBody>
          <a:bodyPr/>
          <a:lstStyle/>
          <a:p>
            <a:pPr algn="l"/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Аналіз </a:t>
            </a:r>
            <a:r>
              <a:rPr lang="uk-UA" dirty="0">
                <a:solidFill>
                  <a:schemeClr val="tx1"/>
                </a:solidFill>
              </a:rPr>
              <a:t>довкілля непрямого впливу можна проводити з допомогою іншого методу стратегічного аналізу – </a:t>
            </a:r>
            <a:r>
              <a:rPr lang="uk-UA" b="1" i="1" dirty="0" err="1" smtClean="0">
                <a:solidFill>
                  <a:schemeClr val="tx1"/>
                </a:solidFill>
              </a:rPr>
              <a:t>PEST-аналіза</a:t>
            </a:r>
            <a:r>
              <a:rPr lang="uk-UA" b="1" i="1" dirty="0">
                <a:solidFill>
                  <a:schemeClr val="tx1"/>
                </a:solidFill>
              </a:rPr>
              <a:t>. </a:t>
            </a:r>
            <a:endParaRPr lang="uk-UA" b="1" i="1" dirty="0" smtClean="0">
              <a:solidFill>
                <a:schemeClr val="tx1"/>
              </a:solidFill>
            </a:endParaRPr>
          </a:p>
          <a:p>
            <a:pPr algn="l"/>
            <a:endParaRPr lang="uk-UA" b="1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err="1" smtClean="0">
                <a:solidFill>
                  <a:schemeClr val="tx1"/>
                </a:solidFill>
              </a:rPr>
              <a:t>P</a:t>
            </a:r>
            <a:r>
              <a:rPr lang="uk-UA" dirty="0" err="1" smtClean="0">
                <a:solidFill>
                  <a:schemeClr val="tx1"/>
                </a:solidFill>
              </a:rPr>
              <a:t>olicy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- </a:t>
            </a:r>
            <a:r>
              <a:rPr lang="uk-UA" dirty="0" smtClean="0">
                <a:solidFill>
                  <a:schemeClr val="tx1"/>
                </a:solidFill>
              </a:rPr>
              <a:t>політика </a:t>
            </a:r>
          </a:p>
          <a:p>
            <a:pPr algn="l"/>
            <a:r>
              <a:rPr lang="uk-UA" b="1" dirty="0" err="1" smtClean="0">
                <a:solidFill>
                  <a:schemeClr val="tx1"/>
                </a:solidFill>
              </a:rPr>
              <a:t>E</a:t>
            </a:r>
            <a:r>
              <a:rPr lang="uk-UA" dirty="0" err="1" smtClean="0">
                <a:solidFill>
                  <a:schemeClr val="tx1"/>
                </a:solidFill>
              </a:rPr>
              <a:t>conomy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- </a:t>
            </a:r>
            <a:r>
              <a:rPr lang="uk-UA" dirty="0" smtClean="0">
                <a:solidFill>
                  <a:schemeClr val="tx1"/>
                </a:solidFill>
              </a:rPr>
              <a:t>економіка</a:t>
            </a:r>
          </a:p>
          <a:p>
            <a:pPr algn="l"/>
            <a:r>
              <a:rPr lang="uk-UA" b="1" dirty="0" err="1" smtClean="0">
                <a:solidFill>
                  <a:schemeClr val="tx1"/>
                </a:solidFill>
              </a:rPr>
              <a:t>S</a:t>
            </a:r>
            <a:r>
              <a:rPr lang="uk-UA" dirty="0" err="1" smtClean="0">
                <a:solidFill>
                  <a:schemeClr val="tx1"/>
                </a:solidFill>
              </a:rPr>
              <a:t>ociety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- </a:t>
            </a:r>
            <a:r>
              <a:rPr lang="uk-UA" dirty="0" smtClean="0">
                <a:solidFill>
                  <a:schemeClr val="tx1"/>
                </a:solidFill>
              </a:rPr>
              <a:t>суспільство</a:t>
            </a:r>
          </a:p>
          <a:p>
            <a:pPr algn="l"/>
            <a:r>
              <a:rPr lang="uk-UA" b="1" dirty="0" err="1" smtClean="0">
                <a:solidFill>
                  <a:schemeClr val="tx1"/>
                </a:solidFill>
              </a:rPr>
              <a:t>T</a:t>
            </a:r>
            <a:r>
              <a:rPr lang="uk-UA" dirty="0" err="1" smtClean="0">
                <a:solidFill>
                  <a:schemeClr val="tx1"/>
                </a:solidFill>
              </a:rPr>
              <a:t>echnology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- технологія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Дослідження умов </a:t>
            </a:r>
            <a:r>
              <a:rPr lang="uk-UA" sz="1800" b="1" i="1" dirty="0" err="1">
                <a:effectLst/>
              </a:rPr>
              <a:t>ПР</a:t>
            </a:r>
            <a:r>
              <a:rPr lang="uk-UA" sz="1800" b="1" i="1" dirty="0">
                <a:effectLst/>
              </a:rPr>
              <a:t>-активності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5544616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Результатом </a:t>
            </a:r>
            <a:r>
              <a:rPr lang="en-US" dirty="0" smtClean="0">
                <a:solidFill>
                  <a:schemeClr val="tx1"/>
                </a:solidFill>
              </a:rPr>
              <a:t>PEST-</a:t>
            </a:r>
            <a:r>
              <a:rPr lang="ru-RU" dirty="0" err="1" smtClean="0">
                <a:solidFill>
                  <a:schemeClr val="tx1"/>
                </a:solidFill>
              </a:rPr>
              <a:t>аналізу</a:t>
            </a:r>
            <a:r>
              <a:rPr lang="ru-RU" dirty="0" smtClean="0">
                <a:solidFill>
                  <a:schemeClr val="tx1"/>
                </a:solidFill>
              </a:rPr>
              <a:t> є </a:t>
            </a:r>
            <a:r>
              <a:rPr lang="ru-RU" dirty="0" err="1" smtClean="0">
                <a:solidFill>
                  <a:schemeClr val="tx1"/>
                </a:solidFill>
              </a:rPr>
              <a:t>перелік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1) </a:t>
            </a:r>
            <a:r>
              <a:rPr lang="ru-RU" dirty="0" err="1">
                <a:solidFill>
                  <a:schemeClr val="tx1"/>
                </a:solidFill>
              </a:rPr>
              <a:t>факторів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тенденцій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зовнішнього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середовища</a:t>
            </a:r>
            <a:r>
              <a:rPr lang="ru-RU" dirty="0">
                <a:solidFill>
                  <a:schemeClr val="tx1"/>
                </a:solidFill>
              </a:rPr>
              <a:t> непрямого </a:t>
            </a:r>
            <a:r>
              <a:rPr lang="ru-RU" dirty="0" err="1">
                <a:solidFill>
                  <a:schemeClr val="tx1"/>
                </a:solidFill>
              </a:rPr>
              <a:t>впливу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надають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суттєвий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вплив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діяльність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зв'язках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громадськістю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2) </a:t>
            </a:r>
            <a:r>
              <a:rPr lang="ru-RU" dirty="0" err="1">
                <a:solidFill>
                  <a:schemeClr val="tx1"/>
                </a:solidFill>
              </a:rPr>
              <a:t>факторів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містять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потенційні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загрози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3) </a:t>
            </a:r>
            <a:r>
              <a:rPr lang="ru-RU" dirty="0" err="1">
                <a:solidFill>
                  <a:schemeClr val="tx1"/>
                </a:solidFill>
              </a:rPr>
              <a:t>факторів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розвиток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містить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можливості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паблік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рілейшнз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/>
          <a:lstStyle/>
          <a:p>
            <a:pPr algn="r"/>
            <a:r>
              <a:rPr lang="uk-UA" sz="1800" b="1" i="1" dirty="0">
                <a:effectLst/>
              </a:rPr>
              <a:t>Дослідження умов </a:t>
            </a:r>
            <a:r>
              <a:rPr lang="uk-UA" sz="1800" b="1" i="1" dirty="0" err="1">
                <a:effectLst/>
              </a:rPr>
              <a:t>ПР</a:t>
            </a:r>
            <a:r>
              <a:rPr lang="uk-UA" sz="1800" b="1" i="1" dirty="0">
                <a:effectLst/>
              </a:rPr>
              <a:t>-активності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554461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192701"/>
              </p:ext>
            </p:extLst>
          </p:nvPr>
        </p:nvGraphicFramePr>
        <p:xfrm>
          <a:off x="755576" y="1700807"/>
          <a:ext cx="7776864" cy="424847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14788"/>
                <a:gridCol w="2616565"/>
                <a:gridCol w="2545511"/>
              </a:tblGrid>
              <a:tr h="56467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Загрози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Можливості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400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Групи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громадськості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378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Конкуренти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400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Опоненти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400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Прихильники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400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…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400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Споживачі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6858</TotalTime>
  <Words>827</Words>
  <Application>Microsoft Office PowerPoint</Application>
  <PresentationFormat>Экран (4:3)</PresentationFormat>
  <Paragraphs>291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Лекція 4.  Планування  PR-діяльності </vt:lpstr>
      <vt:lpstr>Етичні норми застосування інструментів зв'язків із громадськістю</vt:lpstr>
      <vt:lpstr>Етапи планування діяльності з паблік рілейшнз</vt:lpstr>
      <vt:lpstr>Дослідження умов ПР-активності</vt:lpstr>
      <vt:lpstr>Дослідження умов ПР-активності</vt:lpstr>
      <vt:lpstr>Дослідження умов ПР-активності</vt:lpstr>
      <vt:lpstr>Дослідження умов ПР-активності</vt:lpstr>
      <vt:lpstr>Дослідження умов ПР-активності</vt:lpstr>
      <vt:lpstr>Дослідження умов ПР-активності</vt:lpstr>
      <vt:lpstr>Дослідження умов ПР-активності</vt:lpstr>
      <vt:lpstr>Стратегія паблік рілейшнз</vt:lpstr>
      <vt:lpstr>Стратегія паблік рілейшнз</vt:lpstr>
      <vt:lpstr>Стратегія паблік рілейшнз</vt:lpstr>
      <vt:lpstr>Тактики реалізації ПР-стратегій</vt:lpstr>
      <vt:lpstr>Тактики реалізації ПР-стратегій</vt:lpstr>
      <vt:lpstr>Тактики реалізації ПР-стратегій</vt:lpstr>
      <vt:lpstr>Тактики реалізації ПР-стратегій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31</cp:revision>
  <dcterms:created xsi:type="dcterms:W3CDTF">2023-10-02T18:24:55Z</dcterms:created>
  <dcterms:modified xsi:type="dcterms:W3CDTF">2023-10-08T07:42:54Z</dcterms:modified>
</cp:coreProperties>
</file>