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7DB7B8-9228-4DCA-9FCB-82E716DE44BA}"/>
              </a:ext>
            </a:extLst>
          </p:cNvPr>
          <p:cNvSpPr>
            <a:spLocks noGrp="1"/>
          </p:cNvSpPr>
          <p:nvPr>
            <p:ph type="ctrTitle"/>
          </p:nvPr>
        </p:nvSpPr>
        <p:spPr>
          <a:xfrm>
            <a:off x="1507067" y="2404534"/>
            <a:ext cx="7766936" cy="719666"/>
          </a:xfrm>
        </p:spPr>
        <p:txBody>
          <a:bodyPr/>
          <a:lstStyle/>
          <a:p>
            <a:pPr algn="ctr"/>
            <a:r>
              <a:rPr lang="uk-UA" sz="2800" dirty="0">
                <a:latin typeface="Times New Roman" panose="02020603050405020304" pitchFamily="18" charset="0"/>
                <a:cs typeface="Times New Roman" panose="02020603050405020304" pitchFamily="18" charset="0"/>
              </a:rPr>
              <a:t>Архітектура і пропозиції</a:t>
            </a:r>
            <a:br>
              <a:rPr lang="uk-UA"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надання хмарних послуг у маркетингу</a:t>
            </a:r>
          </a:p>
        </p:txBody>
      </p:sp>
      <p:sp>
        <p:nvSpPr>
          <p:cNvPr id="3" name="Подзаголовок 2">
            <a:extLst>
              <a:ext uri="{FF2B5EF4-FFF2-40B4-BE49-F238E27FC236}">
                <a16:creationId xmlns:a16="http://schemas.microsoft.com/office/drawing/2014/main" id="{47ADEB5D-C199-49B0-AAA5-76FF771A6CDA}"/>
              </a:ext>
            </a:extLst>
          </p:cNvPr>
          <p:cNvSpPr>
            <a:spLocks noGrp="1"/>
          </p:cNvSpPr>
          <p:nvPr>
            <p:ph type="subTitle" idx="1"/>
          </p:nvPr>
        </p:nvSpPr>
        <p:spPr/>
        <p:txBody>
          <a:bodyPr/>
          <a:lstStyle/>
          <a:p>
            <a:pPr algn="ctr"/>
            <a:r>
              <a:rPr lang="uk-UA" dirty="0"/>
              <a:t>Лекція 3</a:t>
            </a:r>
          </a:p>
        </p:txBody>
      </p:sp>
    </p:spTree>
    <p:extLst>
      <p:ext uri="{BB962C8B-B14F-4D97-AF65-F5344CB8AC3E}">
        <p14:creationId xmlns:p14="http://schemas.microsoft.com/office/powerpoint/2010/main" val="2217971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C4FCA36-99DC-4B30-8578-B2D6F630C7A2}"/>
              </a:ext>
            </a:extLst>
          </p:cNvPr>
          <p:cNvSpPr>
            <a:spLocks noGrp="1"/>
          </p:cNvSpPr>
          <p:nvPr>
            <p:ph idx="1"/>
          </p:nvPr>
        </p:nvSpPr>
        <p:spPr>
          <a:xfrm>
            <a:off x="677334" y="698501"/>
            <a:ext cx="8596668" cy="5342862"/>
          </a:xfrm>
        </p:spPr>
        <p:txBody>
          <a:bodyPr>
            <a:normAutofit/>
          </a:bodyPr>
          <a:lstStyle/>
          <a:p>
            <a:pPr marL="0" indent="0">
              <a:buNone/>
            </a:pPr>
            <a:r>
              <a:rPr lang="uk-UA" sz="2400" dirty="0">
                <a:latin typeface="Times New Roman" panose="02020603050405020304" pitchFamily="18" charset="0"/>
                <a:cs typeface="Times New Roman" panose="02020603050405020304" pitchFamily="18" charset="0"/>
              </a:rPr>
              <a:t>Питання:</a:t>
            </a:r>
          </a:p>
          <a:p>
            <a:pPr marL="0" indent="0">
              <a:buNone/>
            </a:pPr>
            <a:r>
              <a:rPr lang="uk-UA" sz="2400" dirty="0">
                <a:latin typeface="Times New Roman" panose="02020603050405020304" pitchFamily="18" charset="0"/>
                <a:cs typeface="Times New Roman" panose="02020603050405020304" pitchFamily="18" charset="0"/>
              </a:rPr>
              <a:t>1. Приватні хмари</a:t>
            </a:r>
          </a:p>
          <a:p>
            <a:pPr marL="0" indent="0">
              <a:buNone/>
            </a:pPr>
            <a:r>
              <a:rPr lang="uk-UA" sz="2400" dirty="0">
                <a:latin typeface="Times New Roman" panose="02020603050405020304" pitchFamily="18" charset="0"/>
                <a:cs typeface="Times New Roman" panose="02020603050405020304" pitchFamily="18" charset="0"/>
              </a:rPr>
              <a:t>2. Загальнодоступні (публічні) хмари</a:t>
            </a:r>
          </a:p>
          <a:p>
            <a:pPr marL="0" indent="0">
              <a:buNone/>
            </a:pPr>
            <a:r>
              <a:rPr lang="uk-UA" sz="2400" dirty="0">
                <a:latin typeface="Times New Roman" panose="02020603050405020304" pitchFamily="18" charset="0"/>
                <a:cs typeface="Times New Roman" panose="02020603050405020304" pitchFamily="18" charset="0"/>
              </a:rPr>
              <a:t>3. Гібридні хмари</a:t>
            </a:r>
          </a:p>
        </p:txBody>
      </p:sp>
    </p:spTree>
    <p:extLst>
      <p:ext uri="{BB962C8B-B14F-4D97-AF65-F5344CB8AC3E}">
        <p14:creationId xmlns:p14="http://schemas.microsoft.com/office/powerpoint/2010/main" val="1780933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775010-DF9E-4FBA-BD4E-7F9DC4F1BB5C}"/>
              </a:ext>
            </a:extLst>
          </p:cNvPr>
          <p:cNvSpPr>
            <a:spLocks noGrp="1"/>
          </p:cNvSpPr>
          <p:nvPr>
            <p:ph type="title"/>
          </p:nvPr>
        </p:nvSpPr>
        <p:spPr>
          <a:xfrm>
            <a:off x="677334" y="609600"/>
            <a:ext cx="8596668" cy="571500"/>
          </a:xfrm>
        </p:spPr>
        <p:txBody>
          <a:bodyPr>
            <a:normAutofit fontScale="90000"/>
          </a:bodyPr>
          <a:lstStyle/>
          <a:p>
            <a:r>
              <a:rPr lang="uk-UA" sz="2400" dirty="0">
                <a:latin typeface="Times New Roman" panose="02020603050405020304" pitchFamily="18" charset="0"/>
                <a:cs typeface="Times New Roman" panose="02020603050405020304" pitchFamily="18" charset="0"/>
              </a:rPr>
              <a:t>1. Приватні хмари</a:t>
            </a:r>
            <a:br>
              <a:rPr lang="uk-UA" sz="2400" dirty="0">
                <a:latin typeface="Times New Roman" panose="02020603050405020304" pitchFamily="18" charset="0"/>
                <a:cs typeface="Times New Roman" panose="02020603050405020304" pitchFamily="18" charset="0"/>
              </a:rPr>
            </a:br>
            <a:endParaRPr lang="uk-UA"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48DF045F-D324-4759-900C-4F13B0636574}"/>
              </a:ext>
            </a:extLst>
          </p:cNvPr>
          <p:cNvSpPr>
            <a:spLocks noGrp="1"/>
          </p:cNvSpPr>
          <p:nvPr>
            <p:ph idx="1"/>
          </p:nvPr>
        </p:nvSpPr>
        <p:spPr>
          <a:xfrm>
            <a:off x="677334" y="1181100"/>
            <a:ext cx="8596668" cy="4860263"/>
          </a:xfrm>
        </p:spPr>
        <p:txBody>
          <a:bodyPr>
            <a:noAutofit/>
          </a:bodyPr>
          <a:lstStyle/>
          <a:p>
            <a:pPr marL="0" indent="0">
              <a:spcBef>
                <a:spcPts val="0"/>
              </a:spcBef>
              <a:buNone/>
            </a:pPr>
            <a:r>
              <a:rPr lang="uk-UA" sz="2000" dirty="0">
                <a:latin typeface="Times New Roman" panose="02020603050405020304" pitchFamily="18" charset="0"/>
                <a:cs typeface="Times New Roman" panose="02020603050405020304" pitchFamily="18" charset="0"/>
              </a:rPr>
              <a:t>Приватні хмари – це внутрішні хмарні інфраструктури і служби підприємства. Ці хмари знаходяться в межах корпоративної мережі. </a:t>
            </a:r>
          </a:p>
          <a:p>
            <a:pPr marL="0" indent="0">
              <a:spcBef>
                <a:spcPts val="0"/>
              </a:spcBef>
              <a:buNone/>
            </a:pPr>
            <a:r>
              <a:rPr lang="uk-UA" sz="2000" dirty="0">
                <a:latin typeface="Times New Roman" panose="02020603050405020304" pitchFamily="18" charset="0"/>
                <a:cs typeface="Times New Roman" panose="02020603050405020304" pitchFamily="18" charset="0"/>
              </a:rPr>
              <a:t>Організація може керувати приватною хмарою самостійно або доручити це </a:t>
            </a:r>
          </a:p>
          <a:p>
            <a:pPr marL="0" indent="0">
              <a:spcBef>
                <a:spcPts val="0"/>
              </a:spcBef>
              <a:buNone/>
            </a:pPr>
            <a:r>
              <a:rPr lang="uk-UA" sz="2000" dirty="0">
                <a:latin typeface="Times New Roman" panose="02020603050405020304" pitchFamily="18" charset="0"/>
                <a:cs typeface="Times New Roman" panose="02020603050405020304" pitchFamily="18" charset="0"/>
              </a:rPr>
              <a:t>завдання зовнішньому підряднику. Інфраструктура може розміщуватися або </a:t>
            </a:r>
          </a:p>
          <a:p>
            <a:pPr marL="0" indent="0">
              <a:spcBef>
                <a:spcPts val="0"/>
              </a:spcBef>
              <a:buNone/>
            </a:pPr>
            <a:r>
              <a:rPr lang="uk-UA" sz="2000" dirty="0">
                <a:latin typeface="Times New Roman" panose="02020603050405020304" pitchFamily="18" charset="0"/>
                <a:cs typeface="Times New Roman" panose="02020603050405020304" pitchFamily="18" charset="0"/>
              </a:rPr>
              <a:t>в приміщеннях замовника, або у зовнішнього оператора, або частково у </a:t>
            </a:r>
          </a:p>
          <a:p>
            <a:pPr marL="0" indent="0">
              <a:spcBef>
                <a:spcPts val="0"/>
              </a:spcBef>
              <a:buNone/>
            </a:pPr>
            <a:r>
              <a:rPr lang="uk-UA" sz="2000" dirty="0">
                <a:latin typeface="Times New Roman" panose="02020603050405020304" pitchFamily="18" charset="0"/>
                <a:cs typeface="Times New Roman" panose="02020603050405020304" pitchFamily="18" charset="0"/>
              </a:rPr>
              <a:t>замовника і частково у оператора. Ідеальний варіант приватної хмари –</a:t>
            </a:r>
          </a:p>
          <a:p>
            <a:pPr marL="0" indent="0">
              <a:spcBef>
                <a:spcPts val="0"/>
              </a:spcBef>
              <a:buNone/>
            </a:pPr>
            <a:r>
              <a:rPr lang="uk-UA" sz="2000" dirty="0">
                <a:latin typeface="Times New Roman" panose="02020603050405020304" pitchFamily="18" charset="0"/>
                <a:cs typeface="Times New Roman" panose="02020603050405020304" pitchFamily="18" charset="0"/>
              </a:rPr>
              <a:t>хмара, розгорнута на території організації, що обслуговується і </a:t>
            </a:r>
          </a:p>
          <a:p>
            <a:pPr marL="0" indent="0">
              <a:spcBef>
                <a:spcPts val="0"/>
              </a:spcBef>
              <a:buNone/>
            </a:pPr>
            <a:r>
              <a:rPr lang="uk-UA" sz="2000" dirty="0">
                <a:latin typeface="Times New Roman" panose="02020603050405020304" pitchFamily="18" charset="0"/>
                <a:cs typeface="Times New Roman" panose="02020603050405020304" pitchFamily="18" charset="0"/>
              </a:rPr>
              <a:t>контрольоване її співробітниками.</a:t>
            </a:r>
          </a:p>
          <a:p>
            <a:pPr marL="0" indent="0">
              <a:spcBef>
                <a:spcPts val="0"/>
              </a:spcBef>
              <a:buNone/>
            </a:pPr>
            <a:r>
              <a:rPr lang="uk-UA" sz="2000" dirty="0">
                <a:latin typeface="Times New Roman" panose="02020603050405020304" pitchFamily="18" charset="0"/>
                <a:cs typeface="Times New Roman" panose="02020603050405020304" pitchFamily="18" charset="0"/>
              </a:rPr>
              <a:t>Приватні хмари володіють тими ж привілеями, що і загальнодоступні, </a:t>
            </a:r>
          </a:p>
          <a:p>
            <a:pPr marL="0" indent="0">
              <a:spcBef>
                <a:spcPts val="0"/>
              </a:spcBef>
              <a:buNone/>
            </a:pPr>
            <a:r>
              <a:rPr lang="uk-UA" sz="2000" dirty="0">
                <a:latin typeface="Times New Roman" panose="02020603050405020304" pitchFamily="18" charset="0"/>
                <a:cs typeface="Times New Roman" panose="02020603050405020304" pitchFamily="18" charset="0"/>
              </a:rPr>
              <a:t>але з однією важливою особливістю: підприємство саме займається </a:t>
            </a:r>
          </a:p>
          <a:p>
            <a:pPr marL="0" indent="0">
              <a:spcBef>
                <a:spcPts val="0"/>
              </a:spcBef>
              <a:buNone/>
            </a:pPr>
            <a:r>
              <a:rPr lang="uk-UA" sz="2000" dirty="0">
                <a:latin typeface="Times New Roman" panose="02020603050405020304" pitchFamily="18" charset="0"/>
                <a:cs typeface="Times New Roman" panose="02020603050405020304" pitchFamily="18" charset="0"/>
              </a:rPr>
              <a:t>установкою і підтримкою хмари. Складність і вартість створення </a:t>
            </a:r>
          </a:p>
          <a:p>
            <a:pPr marL="0" indent="0">
              <a:spcBef>
                <a:spcPts val="0"/>
              </a:spcBef>
              <a:buNone/>
            </a:pPr>
            <a:r>
              <a:rPr lang="uk-UA" sz="2000" dirty="0">
                <a:latin typeface="Times New Roman" panose="02020603050405020304" pitchFamily="18" charset="0"/>
                <a:cs typeface="Times New Roman" panose="02020603050405020304" pitchFamily="18" charset="0"/>
              </a:rPr>
              <a:t>внутрішнього хмари можуть бути дуже високі, а витрати на його </a:t>
            </a:r>
          </a:p>
          <a:p>
            <a:pPr marL="0" indent="0">
              <a:spcBef>
                <a:spcPts val="0"/>
              </a:spcBef>
              <a:buNone/>
            </a:pPr>
            <a:r>
              <a:rPr lang="uk-UA" sz="2000" dirty="0">
                <a:latin typeface="Times New Roman" panose="02020603050405020304" pitchFamily="18" charset="0"/>
                <a:cs typeface="Times New Roman" panose="02020603050405020304" pitchFamily="18" charset="0"/>
              </a:rPr>
              <a:t>експлуатацію можуть перевищувати вартість використання </a:t>
            </a:r>
          </a:p>
          <a:p>
            <a:pPr marL="0" indent="0">
              <a:spcBef>
                <a:spcPts val="0"/>
              </a:spcBef>
              <a:buNone/>
            </a:pPr>
            <a:r>
              <a:rPr lang="uk-UA" sz="2000" dirty="0">
                <a:latin typeface="Times New Roman" panose="02020603050405020304" pitchFamily="18" charset="0"/>
                <a:cs typeface="Times New Roman" panose="02020603050405020304" pitchFamily="18" charset="0"/>
              </a:rPr>
              <a:t>загальнодоступних хмар.</a:t>
            </a:r>
          </a:p>
        </p:txBody>
      </p:sp>
    </p:spTree>
    <p:extLst>
      <p:ext uri="{BB962C8B-B14F-4D97-AF65-F5344CB8AC3E}">
        <p14:creationId xmlns:p14="http://schemas.microsoft.com/office/powerpoint/2010/main" val="256522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D0C79D-E8AE-4DDC-AB1E-59A554D16E09}"/>
              </a:ext>
            </a:extLst>
          </p:cNvPr>
          <p:cNvSpPr>
            <a:spLocks noGrp="1"/>
          </p:cNvSpPr>
          <p:nvPr>
            <p:ph type="title"/>
          </p:nvPr>
        </p:nvSpPr>
        <p:spPr>
          <a:xfrm>
            <a:off x="677334" y="609600"/>
            <a:ext cx="8596668" cy="660400"/>
          </a:xfrm>
        </p:spPr>
        <p:txBody>
          <a:bodyPr>
            <a:normAutofit/>
          </a:bodyPr>
          <a:lstStyle/>
          <a:p>
            <a:r>
              <a:rPr lang="uk-UA" sz="2400" dirty="0">
                <a:latin typeface="Times New Roman" panose="02020603050405020304" pitchFamily="18" charset="0"/>
                <a:cs typeface="Times New Roman" panose="02020603050405020304" pitchFamily="18" charset="0"/>
              </a:rPr>
              <a:t>2. Загальнодоступні (публічні) хмари</a:t>
            </a:r>
          </a:p>
        </p:txBody>
      </p:sp>
      <p:sp>
        <p:nvSpPr>
          <p:cNvPr id="3" name="Объект 2">
            <a:extLst>
              <a:ext uri="{FF2B5EF4-FFF2-40B4-BE49-F238E27FC236}">
                <a16:creationId xmlns:a16="http://schemas.microsoft.com/office/drawing/2014/main" id="{18391DAD-FD90-407E-84FE-50F591830193}"/>
              </a:ext>
            </a:extLst>
          </p:cNvPr>
          <p:cNvSpPr>
            <a:spLocks noGrp="1"/>
          </p:cNvSpPr>
          <p:nvPr>
            <p:ph idx="1"/>
          </p:nvPr>
        </p:nvSpPr>
        <p:spPr>
          <a:xfrm>
            <a:off x="279400" y="1208418"/>
            <a:ext cx="8994602" cy="5649581"/>
          </a:xfrm>
        </p:spPr>
        <p:txBody>
          <a:bodyPr>
            <a:noAutofit/>
          </a:bodyPr>
          <a:lstStyle/>
          <a:p>
            <a:pPr marL="0" indent="0">
              <a:spcBef>
                <a:spcPts val="0"/>
              </a:spcBef>
              <a:buNone/>
            </a:pPr>
            <a:r>
              <a:rPr lang="uk-UA" sz="2400" dirty="0">
                <a:latin typeface="Times New Roman" panose="02020603050405020304" pitchFamily="18" charset="0"/>
                <a:cs typeface="Times New Roman" panose="02020603050405020304" pitchFamily="18" charset="0"/>
              </a:rPr>
              <a:t>Загальнодоступні (публічні) хмари – це хмарні послуги, що надаються для використання.</a:t>
            </a:r>
          </a:p>
          <a:p>
            <a:pPr marL="0" indent="0">
              <a:spcBef>
                <a:spcPts val="0"/>
              </a:spcBef>
              <a:buNone/>
            </a:pPr>
            <a:r>
              <a:rPr lang="uk-UA" sz="2400" dirty="0">
                <a:latin typeface="Times New Roman" panose="02020603050405020304" pitchFamily="18" charset="0"/>
                <a:cs typeface="Times New Roman" panose="02020603050405020304" pitchFamily="18" charset="0"/>
              </a:rPr>
              <a:t>Абонентом пропонованих  постачальником. Вони знаходяться за межами корпоративної мережі. Користувачі даних хмар не мають можливості управляти даною хмарою або обслуговувати її, вся відповідальність покладена на власника цієї хмари. Постачальник хмарних послуг приймає на себе обов'язки по установці, управління, надання та обслуговування програмного забезпечення, інфраструктури додатків або фізичної інфраструктури. Клієнти платять тільки за ресурси, які сервісів може стати будь-яка компанія та індивідуальний користувач. Вони пропонують легкий і доступний за ціною спосіб розгортання веб-сайтів або бізнес-систем з великими можливостями масштабування, які в інших рішень </a:t>
            </a:r>
            <a:r>
              <a:rPr lang="en-US" sz="2400" dirty="0">
                <a:latin typeface="Times New Roman" panose="02020603050405020304" pitchFamily="18" charset="0"/>
                <a:cs typeface="Times New Roman" panose="02020603050405020304" pitchFamily="18" charset="0"/>
              </a:rPr>
              <a:t>Service (S3), </a:t>
            </a:r>
            <a:r>
              <a:rPr lang="en-US" sz="2400" dirty="0" err="1">
                <a:latin typeface="Times New Roman" panose="02020603050405020304" pitchFamily="18" charset="0"/>
                <a:cs typeface="Times New Roman" panose="02020603050405020304" pitchFamily="18" charset="0"/>
              </a:rPr>
              <a:t>GoogleApps</a:t>
            </a:r>
            <a:r>
              <a:rPr lang="en-US" sz="2400" dirty="0">
                <a:latin typeface="Times New Roman" panose="02020603050405020304" pitchFamily="18" charset="0"/>
                <a:cs typeface="Times New Roman" panose="02020603050405020304" pitchFamily="18" charset="0"/>
              </a:rPr>
              <a:t> / Docs, Salesforce.com, Microsoft Office Web</a:t>
            </a:r>
            <a:r>
              <a:rPr lang="uk-UA" sz="2400" dirty="0">
                <a:latin typeface="Times New Roman" panose="02020603050405020304" pitchFamily="18" charset="0"/>
                <a:cs typeface="Times New Roman" panose="02020603050405020304" pitchFamily="18" charset="0"/>
              </a:rPr>
              <a:t> були б недоступні. </a:t>
            </a:r>
          </a:p>
        </p:txBody>
      </p:sp>
    </p:spTree>
    <p:extLst>
      <p:ext uri="{BB962C8B-B14F-4D97-AF65-F5344CB8AC3E}">
        <p14:creationId xmlns:p14="http://schemas.microsoft.com/office/powerpoint/2010/main" val="3461424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512285-A244-43D4-BB91-5AC46172CFE8}"/>
              </a:ext>
            </a:extLst>
          </p:cNvPr>
          <p:cNvSpPr>
            <a:spLocks noGrp="1"/>
          </p:cNvSpPr>
          <p:nvPr>
            <p:ph type="title"/>
          </p:nvPr>
        </p:nvSpPr>
        <p:spPr>
          <a:xfrm>
            <a:off x="677334" y="422938"/>
            <a:ext cx="8596668" cy="787400"/>
          </a:xfrm>
        </p:spPr>
        <p:txBody>
          <a:bodyPr>
            <a:normAutofit/>
          </a:bodyPr>
          <a:lstStyle/>
          <a:p>
            <a:r>
              <a:rPr lang="uk-UA" sz="2400" dirty="0">
                <a:latin typeface="Times New Roman" panose="02020603050405020304" pitchFamily="18" charset="0"/>
                <a:cs typeface="Times New Roman" panose="02020603050405020304" pitchFamily="18" charset="0"/>
              </a:rPr>
              <a:t>3. Гібридні хмари</a:t>
            </a:r>
          </a:p>
        </p:txBody>
      </p:sp>
      <p:sp>
        <p:nvSpPr>
          <p:cNvPr id="3" name="Объект 2">
            <a:extLst>
              <a:ext uri="{FF2B5EF4-FFF2-40B4-BE49-F238E27FC236}">
                <a16:creationId xmlns:a16="http://schemas.microsoft.com/office/drawing/2014/main" id="{49B1775C-2049-4A7A-A961-5931118ADC43}"/>
              </a:ext>
            </a:extLst>
          </p:cNvPr>
          <p:cNvSpPr>
            <a:spLocks noGrp="1"/>
          </p:cNvSpPr>
          <p:nvPr>
            <p:ph idx="1"/>
          </p:nvPr>
        </p:nvSpPr>
        <p:spPr>
          <a:xfrm>
            <a:off x="419100" y="876300"/>
            <a:ext cx="9144000" cy="5651500"/>
          </a:xfrm>
        </p:spPr>
        <p:txBody>
          <a:bodyPr>
            <a:noAutofit/>
          </a:bodyPr>
          <a:lstStyle/>
          <a:p>
            <a:pPr marL="0" indent="0">
              <a:spcBef>
                <a:spcPts val="0"/>
              </a:spcBef>
              <a:buNone/>
            </a:pPr>
            <a:r>
              <a:rPr lang="uk-UA" sz="2400" i="1" dirty="0">
                <a:latin typeface="Times New Roman" panose="02020603050405020304" pitchFamily="18" charset="0"/>
                <a:cs typeface="Times New Roman" panose="02020603050405020304" pitchFamily="18" charset="0"/>
              </a:rPr>
              <a:t>Гібридні хмари </a:t>
            </a:r>
            <a:r>
              <a:rPr lang="uk-UA" sz="2400" dirty="0">
                <a:latin typeface="Times New Roman" panose="02020603050405020304" pitchFamily="18" charset="0"/>
                <a:cs typeface="Times New Roman" panose="02020603050405020304" pitchFamily="18" charset="0"/>
              </a:rPr>
              <a:t>представляють собою поєднання загальнодоступних і приватних хмар. Зазвичай вони створюються підприємством, а обов'язки з управління ними розподіляються між підприємством і постачальником </a:t>
            </a:r>
          </a:p>
          <a:p>
            <a:pPr marL="0" indent="0">
              <a:spcBef>
                <a:spcPts val="0"/>
              </a:spcBef>
              <a:buNone/>
            </a:pPr>
            <a:r>
              <a:rPr lang="uk-UA" sz="2400" dirty="0">
                <a:latin typeface="Times New Roman" panose="02020603050405020304" pitchFamily="18" charset="0"/>
                <a:cs typeface="Times New Roman" panose="02020603050405020304" pitchFamily="18" charset="0"/>
              </a:rPr>
              <a:t>загальнодоступного хмари. Гібридна хмара надає послуги, частина яких відноситься до загальнодоступних, а частина – до приватних. Зазвичай такий тип хмар використовується, коли організація має сезонні періоди активності. </a:t>
            </a:r>
          </a:p>
          <a:p>
            <a:pPr marL="0" indent="0">
              <a:spcBef>
                <a:spcPts val="0"/>
              </a:spcBef>
              <a:buNone/>
            </a:pPr>
            <a:r>
              <a:rPr lang="uk-UA" sz="2400" dirty="0">
                <a:latin typeface="Times New Roman" panose="02020603050405020304" pitchFamily="18" charset="0"/>
                <a:cs typeface="Times New Roman" panose="02020603050405020304" pitchFamily="18" charset="0"/>
              </a:rPr>
              <a:t>Іншими словами, як тільки внутрішня ІТ-інфраструктура не справляється з поточними завданнями, частина </a:t>
            </a:r>
            <a:r>
              <a:rPr lang="uk-UA" sz="2400" dirty="0" err="1">
                <a:latin typeface="Times New Roman" panose="02020603050405020304" pitchFamily="18" charset="0"/>
                <a:cs typeface="Times New Roman" panose="02020603050405020304" pitchFamily="18" charset="0"/>
              </a:rPr>
              <a:t>потужностей</a:t>
            </a:r>
            <a:r>
              <a:rPr lang="uk-UA" sz="2400" dirty="0">
                <a:latin typeface="Times New Roman" panose="02020603050405020304" pitchFamily="18" charset="0"/>
                <a:cs typeface="Times New Roman" panose="02020603050405020304" pitchFamily="18" charset="0"/>
              </a:rPr>
              <a:t> перекидається на публічну хмара (наприклад, великі обсяги статистичної інформації, які в необробленому вигляді не становлять цінності для підприємства), а також для надання доступу користувачам до ресурсів підприємства ( до приватної хмари) через публічну хмару.</a:t>
            </a:r>
          </a:p>
        </p:txBody>
      </p:sp>
    </p:spTree>
    <p:extLst>
      <p:ext uri="{BB962C8B-B14F-4D97-AF65-F5344CB8AC3E}">
        <p14:creationId xmlns:p14="http://schemas.microsoft.com/office/powerpoint/2010/main" val="117389536"/>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405</Words>
  <Application>Microsoft Office PowerPoint</Application>
  <PresentationFormat>Широкоэкранный</PresentationFormat>
  <Paragraphs>27</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Times New Roman</vt:lpstr>
      <vt:lpstr>Trebuchet MS</vt:lpstr>
      <vt:lpstr>Wingdings 3</vt:lpstr>
      <vt:lpstr>Аспект</vt:lpstr>
      <vt:lpstr>Архітектура і пропозиції надання хмарних послуг у маркетингу</vt:lpstr>
      <vt:lpstr>Презентация PowerPoint</vt:lpstr>
      <vt:lpstr>1. Приватні хмари </vt:lpstr>
      <vt:lpstr>2. Загальнодоступні (публічні) хмари</vt:lpstr>
      <vt:lpstr>3. Гібридні хмари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Архітектура і пропозиції надання хмарних послуг у маркетингу</dc:title>
  <dc:creator>M Ivanov</dc:creator>
  <cp:lastModifiedBy>M Ivanov</cp:lastModifiedBy>
  <cp:revision>2</cp:revision>
  <dcterms:created xsi:type="dcterms:W3CDTF">2023-03-01T07:42:05Z</dcterms:created>
  <dcterms:modified xsi:type="dcterms:W3CDTF">2023-03-01T08:04:16Z</dcterms:modified>
</cp:coreProperties>
</file>