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5"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2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CB672-4141-4D0C-A706-82E0846D4812}" type="doc">
      <dgm:prSet loTypeId="urn:microsoft.com/office/officeart/2005/8/layout/hProcess9" loCatId="process" qsTypeId="urn:microsoft.com/office/officeart/2005/8/quickstyle/simple1" qsCatId="simple" csTypeId="urn:microsoft.com/office/officeart/2005/8/colors/accent1_2" csCatId="accent1" phldr="1"/>
      <dgm:spPr/>
    </dgm:pt>
    <dgm:pt modelId="{9E03A498-7ECE-41F4-9841-84A42C5F5F31}">
      <dgm:prSet phldrT="[Текст]"/>
      <dgm:spPr/>
      <dgm:t>
        <a:bodyPr/>
        <a:lstStyle/>
        <a:p>
          <a:r>
            <a:rPr lang="uk-UA" dirty="0" smtClean="0"/>
            <a:t>Прийняття засновниками рішення про утворення суб’єкта господарювання</a:t>
          </a:r>
          <a:endParaRPr lang="ru-RU" dirty="0"/>
        </a:p>
      </dgm:t>
    </dgm:pt>
    <dgm:pt modelId="{FDBDA96B-E163-469A-84C7-F185AA476565}" type="parTrans" cxnId="{65A3A433-56AA-4089-BE74-10DF1E1D6340}">
      <dgm:prSet/>
      <dgm:spPr/>
      <dgm:t>
        <a:bodyPr/>
        <a:lstStyle/>
        <a:p>
          <a:endParaRPr lang="ru-RU"/>
        </a:p>
      </dgm:t>
    </dgm:pt>
    <dgm:pt modelId="{E7DB6E5E-F1E4-43EF-B772-8D92F624BB67}" type="sibTrans" cxnId="{65A3A433-56AA-4089-BE74-10DF1E1D6340}">
      <dgm:prSet/>
      <dgm:spPr/>
      <dgm:t>
        <a:bodyPr/>
        <a:lstStyle/>
        <a:p>
          <a:endParaRPr lang="ru-RU"/>
        </a:p>
      </dgm:t>
    </dgm:pt>
    <dgm:pt modelId="{4707A6FE-A955-45C8-BD63-F93DDFC22587}">
      <dgm:prSet phldrT="[Текст]"/>
      <dgm:spPr/>
      <dgm:t>
        <a:bodyPr/>
        <a:lstStyle/>
        <a:p>
          <a:r>
            <a:rPr lang="uk-UA" dirty="0" smtClean="0"/>
            <a:t>Державна реєстрація суб’єкта господарювання</a:t>
          </a:r>
          <a:endParaRPr lang="ru-RU" dirty="0"/>
        </a:p>
      </dgm:t>
    </dgm:pt>
    <dgm:pt modelId="{26F15435-B145-453E-897D-2DFC3D930C49}" type="parTrans" cxnId="{353753AE-915E-4F00-8558-46EA1EE6053D}">
      <dgm:prSet/>
      <dgm:spPr/>
      <dgm:t>
        <a:bodyPr/>
        <a:lstStyle/>
        <a:p>
          <a:endParaRPr lang="ru-RU"/>
        </a:p>
      </dgm:t>
    </dgm:pt>
    <dgm:pt modelId="{43A1228C-F376-4673-8CC2-4626A7F700FC}" type="sibTrans" cxnId="{353753AE-915E-4F00-8558-46EA1EE6053D}">
      <dgm:prSet/>
      <dgm:spPr/>
      <dgm:t>
        <a:bodyPr/>
        <a:lstStyle/>
        <a:p>
          <a:endParaRPr lang="ru-RU"/>
        </a:p>
      </dgm:t>
    </dgm:pt>
    <dgm:pt modelId="{947F46E5-EC54-4614-9404-B34EBF53D023}">
      <dgm:prSet phldrT="[Текст]"/>
      <dgm:spPr/>
      <dgm:t>
        <a:bodyPr/>
        <a:lstStyle/>
        <a:p>
          <a:r>
            <a:rPr lang="uk-UA" dirty="0" smtClean="0"/>
            <a:t>Набуття суб’єктом господарювання господарської правосуб’єктності</a:t>
          </a:r>
          <a:endParaRPr lang="ru-RU" dirty="0"/>
        </a:p>
      </dgm:t>
    </dgm:pt>
    <dgm:pt modelId="{FA30837C-146C-41F3-9020-4F24F43BDD33}" type="parTrans" cxnId="{58117BE0-1A1B-440D-A65A-F187134F41A6}">
      <dgm:prSet/>
      <dgm:spPr/>
      <dgm:t>
        <a:bodyPr/>
        <a:lstStyle/>
        <a:p>
          <a:endParaRPr lang="ru-RU"/>
        </a:p>
      </dgm:t>
    </dgm:pt>
    <dgm:pt modelId="{7CD35364-EFB6-4B70-BD98-3E64E062496A}" type="sibTrans" cxnId="{58117BE0-1A1B-440D-A65A-F187134F41A6}">
      <dgm:prSet/>
      <dgm:spPr/>
      <dgm:t>
        <a:bodyPr/>
        <a:lstStyle/>
        <a:p>
          <a:endParaRPr lang="ru-RU"/>
        </a:p>
      </dgm:t>
    </dgm:pt>
    <dgm:pt modelId="{1A7C075F-E647-4CED-95BB-015F2D7461C2}" type="pres">
      <dgm:prSet presAssocID="{271CB672-4141-4D0C-A706-82E0846D4812}" presName="CompostProcess" presStyleCnt="0">
        <dgm:presLayoutVars>
          <dgm:dir/>
          <dgm:resizeHandles val="exact"/>
        </dgm:presLayoutVars>
      </dgm:prSet>
      <dgm:spPr/>
    </dgm:pt>
    <dgm:pt modelId="{0DA6BE3E-BCF5-4F36-8B1A-AD6CC650B541}" type="pres">
      <dgm:prSet presAssocID="{271CB672-4141-4D0C-A706-82E0846D4812}" presName="arrow" presStyleLbl="bgShp" presStyleIdx="0" presStyleCnt="1" custLinFactNeighborX="689" custLinFactNeighborY="6164"/>
      <dgm:spPr/>
    </dgm:pt>
    <dgm:pt modelId="{5C0295F9-E78D-42D8-83D6-0FB419551BA5}" type="pres">
      <dgm:prSet presAssocID="{271CB672-4141-4D0C-A706-82E0846D4812}" presName="linearProcess" presStyleCnt="0"/>
      <dgm:spPr/>
    </dgm:pt>
    <dgm:pt modelId="{FE1BE986-59D7-4921-AC5F-DE9D58DAB003}" type="pres">
      <dgm:prSet presAssocID="{9E03A498-7ECE-41F4-9841-84A42C5F5F31}" presName="textNode" presStyleLbl="node1" presStyleIdx="0" presStyleCnt="3">
        <dgm:presLayoutVars>
          <dgm:bulletEnabled val="1"/>
        </dgm:presLayoutVars>
      </dgm:prSet>
      <dgm:spPr/>
      <dgm:t>
        <a:bodyPr/>
        <a:lstStyle/>
        <a:p>
          <a:endParaRPr lang="ru-RU"/>
        </a:p>
      </dgm:t>
    </dgm:pt>
    <dgm:pt modelId="{5E6E3AC7-1EDB-459E-A53C-925268E6767C}" type="pres">
      <dgm:prSet presAssocID="{E7DB6E5E-F1E4-43EF-B772-8D92F624BB67}" presName="sibTrans" presStyleCnt="0"/>
      <dgm:spPr/>
    </dgm:pt>
    <dgm:pt modelId="{F6DB1466-8B06-4938-A338-56EDF386D22A}" type="pres">
      <dgm:prSet presAssocID="{4707A6FE-A955-45C8-BD63-F93DDFC22587}" presName="textNode" presStyleLbl="node1" presStyleIdx="1" presStyleCnt="3">
        <dgm:presLayoutVars>
          <dgm:bulletEnabled val="1"/>
        </dgm:presLayoutVars>
      </dgm:prSet>
      <dgm:spPr/>
      <dgm:t>
        <a:bodyPr/>
        <a:lstStyle/>
        <a:p>
          <a:endParaRPr lang="ru-RU"/>
        </a:p>
      </dgm:t>
    </dgm:pt>
    <dgm:pt modelId="{20FCEC1D-C4D5-49C6-9762-645CAEFFC2F8}" type="pres">
      <dgm:prSet presAssocID="{43A1228C-F376-4673-8CC2-4626A7F700FC}" presName="sibTrans" presStyleCnt="0"/>
      <dgm:spPr/>
    </dgm:pt>
    <dgm:pt modelId="{EA8FC7DB-C818-453B-9659-25474796254C}" type="pres">
      <dgm:prSet presAssocID="{947F46E5-EC54-4614-9404-B34EBF53D023}" presName="textNode" presStyleLbl="node1" presStyleIdx="2" presStyleCnt="3">
        <dgm:presLayoutVars>
          <dgm:bulletEnabled val="1"/>
        </dgm:presLayoutVars>
      </dgm:prSet>
      <dgm:spPr/>
      <dgm:t>
        <a:bodyPr/>
        <a:lstStyle/>
        <a:p>
          <a:endParaRPr lang="ru-RU"/>
        </a:p>
      </dgm:t>
    </dgm:pt>
  </dgm:ptLst>
  <dgm:cxnLst>
    <dgm:cxn modelId="{0DDBC9CE-5051-4A72-AA8A-B3083C098008}" type="presOf" srcId="{271CB672-4141-4D0C-A706-82E0846D4812}" destId="{1A7C075F-E647-4CED-95BB-015F2D7461C2}" srcOrd="0" destOrd="0" presId="urn:microsoft.com/office/officeart/2005/8/layout/hProcess9"/>
    <dgm:cxn modelId="{2D33A2EE-7A42-435B-A5C8-B78B109A3AD5}" type="presOf" srcId="{947F46E5-EC54-4614-9404-B34EBF53D023}" destId="{EA8FC7DB-C818-453B-9659-25474796254C}" srcOrd="0" destOrd="0" presId="urn:microsoft.com/office/officeart/2005/8/layout/hProcess9"/>
    <dgm:cxn modelId="{6FFDABF1-BD64-4CE1-8056-41B91F917ABB}" type="presOf" srcId="{9E03A498-7ECE-41F4-9841-84A42C5F5F31}" destId="{FE1BE986-59D7-4921-AC5F-DE9D58DAB003}" srcOrd="0" destOrd="0" presId="urn:microsoft.com/office/officeart/2005/8/layout/hProcess9"/>
    <dgm:cxn modelId="{65A3A433-56AA-4089-BE74-10DF1E1D6340}" srcId="{271CB672-4141-4D0C-A706-82E0846D4812}" destId="{9E03A498-7ECE-41F4-9841-84A42C5F5F31}" srcOrd="0" destOrd="0" parTransId="{FDBDA96B-E163-469A-84C7-F185AA476565}" sibTransId="{E7DB6E5E-F1E4-43EF-B772-8D92F624BB67}"/>
    <dgm:cxn modelId="{353753AE-915E-4F00-8558-46EA1EE6053D}" srcId="{271CB672-4141-4D0C-A706-82E0846D4812}" destId="{4707A6FE-A955-45C8-BD63-F93DDFC22587}" srcOrd="1" destOrd="0" parTransId="{26F15435-B145-453E-897D-2DFC3D930C49}" sibTransId="{43A1228C-F376-4673-8CC2-4626A7F700FC}"/>
    <dgm:cxn modelId="{58117BE0-1A1B-440D-A65A-F187134F41A6}" srcId="{271CB672-4141-4D0C-A706-82E0846D4812}" destId="{947F46E5-EC54-4614-9404-B34EBF53D023}" srcOrd="2" destOrd="0" parTransId="{FA30837C-146C-41F3-9020-4F24F43BDD33}" sibTransId="{7CD35364-EFB6-4B70-BD98-3E64E062496A}"/>
    <dgm:cxn modelId="{A09325B5-8C55-48B6-B227-161381EBDBC2}" type="presOf" srcId="{4707A6FE-A955-45C8-BD63-F93DDFC22587}" destId="{F6DB1466-8B06-4938-A338-56EDF386D22A}" srcOrd="0" destOrd="0" presId="urn:microsoft.com/office/officeart/2005/8/layout/hProcess9"/>
    <dgm:cxn modelId="{2902FBA3-F436-4C2C-B4E3-D9EB828FF000}" type="presParOf" srcId="{1A7C075F-E647-4CED-95BB-015F2D7461C2}" destId="{0DA6BE3E-BCF5-4F36-8B1A-AD6CC650B541}" srcOrd="0" destOrd="0" presId="urn:microsoft.com/office/officeart/2005/8/layout/hProcess9"/>
    <dgm:cxn modelId="{F60C1E10-0161-4B61-944E-27210857D723}" type="presParOf" srcId="{1A7C075F-E647-4CED-95BB-015F2D7461C2}" destId="{5C0295F9-E78D-42D8-83D6-0FB419551BA5}" srcOrd="1" destOrd="0" presId="urn:microsoft.com/office/officeart/2005/8/layout/hProcess9"/>
    <dgm:cxn modelId="{2821BF5B-7682-4504-B7A2-D84F97EA27BA}" type="presParOf" srcId="{5C0295F9-E78D-42D8-83D6-0FB419551BA5}" destId="{FE1BE986-59D7-4921-AC5F-DE9D58DAB003}" srcOrd="0" destOrd="0" presId="urn:microsoft.com/office/officeart/2005/8/layout/hProcess9"/>
    <dgm:cxn modelId="{8039C755-D58A-4440-B98C-EEE039D07476}" type="presParOf" srcId="{5C0295F9-E78D-42D8-83D6-0FB419551BA5}" destId="{5E6E3AC7-1EDB-459E-A53C-925268E6767C}" srcOrd="1" destOrd="0" presId="urn:microsoft.com/office/officeart/2005/8/layout/hProcess9"/>
    <dgm:cxn modelId="{62175722-A755-4EBE-9E49-ACC786B6BDE1}" type="presParOf" srcId="{5C0295F9-E78D-42D8-83D6-0FB419551BA5}" destId="{F6DB1466-8B06-4938-A338-56EDF386D22A}" srcOrd="2" destOrd="0" presId="urn:microsoft.com/office/officeart/2005/8/layout/hProcess9"/>
    <dgm:cxn modelId="{15EEFD94-C79F-417D-9025-F16133FC3E31}" type="presParOf" srcId="{5C0295F9-E78D-42D8-83D6-0FB419551BA5}" destId="{20FCEC1D-C4D5-49C6-9762-645CAEFFC2F8}" srcOrd="3" destOrd="0" presId="urn:microsoft.com/office/officeart/2005/8/layout/hProcess9"/>
    <dgm:cxn modelId="{2EEA164B-A659-464E-9B26-9194DFF20B64}" type="presParOf" srcId="{5C0295F9-E78D-42D8-83D6-0FB419551BA5}" destId="{EA8FC7DB-C818-453B-9659-25474796254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BE3E-BCF5-4F36-8B1A-AD6CC650B541}">
      <dsp:nvSpPr>
        <dsp:cNvPr id="0" name=""/>
        <dsp:cNvSpPr/>
      </dsp:nvSpPr>
      <dsp:spPr>
        <a:xfrm>
          <a:off x="657201" y="0"/>
          <a:ext cx="6908800" cy="27664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BE986-59D7-4921-AC5F-DE9D58DAB003}">
      <dsp:nvSpPr>
        <dsp:cNvPr id="0" name=""/>
        <dsp:cNvSpPr/>
      </dsp:nvSpPr>
      <dsp:spPr>
        <a:xfrm>
          <a:off x="8731" y="829944"/>
          <a:ext cx="2616200" cy="110659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Прийняття засновниками рішення про утворення суб’єкта господарювання</a:t>
          </a:r>
          <a:endParaRPr lang="ru-RU" sz="1500" kern="1200" dirty="0"/>
        </a:p>
      </dsp:txBody>
      <dsp:txXfrm>
        <a:off x="62750" y="883963"/>
        <a:ext cx="2508162" cy="998555"/>
      </dsp:txXfrm>
    </dsp:sp>
    <dsp:sp modelId="{F6DB1466-8B06-4938-A338-56EDF386D22A}">
      <dsp:nvSpPr>
        <dsp:cNvPr id="0" name=""/>
        <dsp:cNvSpPr/>
      </dsp:nvSpPr>
      <dsp:spPr>
        <a:xfrm>
          <a:off x="2755899" y="829944"/>
          <a:ext cx="2616200" cy="110659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Державна реєстрація суб’єкта господарювання</a:t>
          </a:r>
          <a:endParaRPr lang="ru-RU" sz="1500" kern="1200" dirty="0"/>
        </a:p>
      </dsp:txBody>
      <dsp:txXfrm>
        <a:off x="2809918" y="883963"/>
        <a:ext cx="2508162" cy="998555"/>
      </dsp:txXfrm>
    </dsp:sp>
    <dsp:sp modelId="{EA8FC7DB-C818-453B-9659-25474796254C}">
      <dsp:nvSpPr>
        <dsp:cNvPr id="0" name=""/>
        <dsp:cNvSpPr/>
      </dsp:nvSpPr>
      <dsp:spPr>
        <a:xfrm>
          <a:off x="5503068" y="829944"/>
          <a:ext cx="2616200" cy="110659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smtClean="0"/>
            <a:t>Набуття суб’єктом господарювання господарської правосуб’єктності</a:t>
          </a:r>
          <a:endParaRPr lang="ru-RU" sz="1500" kern="1200" dirty="0"/>
        </a:p>
      </dsp:txBody>
      <dsp:txXfrm>
        <a:off x="5557087" y="883963"/>
        <a:ext cx="2508162" cy="9985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5929" y="366415"/>
            <a:ext cx="8911687" cy="1280890"/>
          </a:xfrm>
        </p:spPr>
        <p:txBody>
          <a:bodyPr/>
          <a:lstStyle/>
          <a:p>
            <a:pPr algn="ctr"/>
            <a:r>
              <a:rPr lang="ru-RU" dirty="0"/>
              <a:t>ОРГАНІЗАЦІЯ БІЗНЕСУ ТА ЗАСНУВАННЯ ВЛАСНОЇ ФІРМИ</a:t>
            </a:r>
          </a:p>
        </p:txBody>
      </p:sp>
      <p:sp>
        <p:nvSpPr>
          <p:cNvPr id="3" name="Объект 2"/>
          <p:cNvSpPr>
            <a:spLocks noGrp="1"/>
          </p:cNvSpPr>
          <p:nvPr>
            <p:ph idx="1"/>
          </p:nvPr>
        </p:nvSpPr>
        <p:spPr/>
        <p:txBody>
          <a:bodyPr>
            <a:normAutofit/>
          </a:bodyPr>
          <a:lstStyle/>
          <a:p>
            <a:pPr marL="0" indent="0" algn="ctr">
              <a:buNone/>
            </a:pPr>
            <a:r>
              <a:rPr lang="uk-UA" sz="3600" dirty="0" smtClean="0">
                <a:solidFill>
                  <a:schemeClr val="tx1"/>
                </a:solidFill>
              </a:rPr>
              <a:t>Роботу виконав</a:t>
            </a:r>
          </a:p>
          <a:p>
            <a:pPr marL="0" indent="0" algn="ctr">
              <a:buNone/>
            </a:pPr>
            <a:r>
              <a:rPr lang="uk-UA" sz="3600" dirty="0" smtClean="0">
                <a:solidFill>
                  <a:schemeClr val="tx1"/>
                </a:solidFill>
              </a:rPr>
              <a:t>Студент ЗНУ</a:t>
            </a:r>
          </a:p>
          <a:p>
            <a:pPr marL="0" indent="0" algn="ctr">
              <a:buNone/>
            </a:pPr>
            <a:r>
              <a:rPr lang="uk-UA" sz="3600" dirty="0" smtClean="0">
                <a:solidFill>
                  <a:schemeClr val="tx1"/>
                </a:solidFill>
              </a:rPr>
              <a:t>Групи 6.0729-фк</a:t>
            </a:r>
          </a:p>
          <a:p>
            <a:pPr marL="0" indent="0" algn="ctr">
              <a:buNone/>
            </a:pPr>
            <a:r>
              <a:rPr lang="uk-UA" sz="3600" dirty="0" smtClean="0">
                <a:solidFill>
                  <a:schemeClr val="tx1"/>
                </a:solidFill>
              </a:rPr>
              <a:t>Смирнов Ілля</a:t>
            </a:r>
            <a:endParaRPr lang="uk-UA" sz="3600" dirty="0">
              <a:solidFill>
                <a:schemeClr val="tx1"/>
              </a:solidFill>
            </a:endParaRPr>
          </a:p>
        </p:txBody>
      </p:sp>
    </p:spTree>
    <p:extLst>
      <p:ext uri="{BB962C8B-B14F-4D97-AF65-F5344CB8AC3E}">
        <p14:creationId xmlns:p14="http://schemas.microsoft.com/office/powerpoint/2010/main" val="140095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0"/>
            <a:ext cx="8911687" cy="1154814"/>
          </a:xfrm>
        </p:spPr>
        <p:txBody>
          <a:bodyPr>
            <a:normAutofit fontScale="90000"/>
          </a:bodyPr>
          <a:lstStyle/>
          <a:p>
            <a:pPr algn="ctr"/>
            <a:r>
              <a:rPr lang="uk-UA" dirty="0" smtClean="0">
                <a:solidFill>
                  <a:srgbClr val="C00000"/>
                </a:solidFill>
              </a:rPr>
              <a:t>Вимоги щодо стилю написання бізнес-плану</a:t>
            </a:r>
            <a:endParaRPr lang="ru-RU" dirty="0">
              <a:solidFill>
                <a:srgbClr val="C00000"/>
              </a:solidFill>
            </a:endParaRPr>
          </a:p>
        </p:txBody>
      </p:sp>
      <p:sp>
        <p:nvSpPr>
          <p:cNvPr id="3" name="Объект 2"/>
          <p:cNvSpPr>
            <a:spLocks noGrp="1"/>
          </p:cNvSpPr>
          <p:nvPr>
            <p:ph idx="1"/>
          </p:nvPr>
        </p:nvSpPr>
        <p:spPr>
          <a:xfrm>
            <a:off x="1662545" y="1080655"/>
            <a:ext cx="10529455" cy="5777345"/>
          </a:xfrm>
        </p:spPr>
        <p:txBody>
          <a:bodyPr/>
          <a:lstStyle/>
          <a:p>
            <a:r>
              <a:rPr lang="uk-UA" dirty="0" smtClean="0">
                <a:solidFill>
                  <a:schemeClr val="tx1"/>
                </a:solidFill>
              </a:rPr>
              <a:t>бізнес-план має бути стислим, простим, але адекватно розкривати сутність підприємницького проекту. Слід використовувати загальновідомі терміни , інформацію треба викладати в діловому стилі, але якомога доступніше;</a:t>
            </a:r>
          </a:p>
          <a:p>
            <a:r>
              <a:rPr lang="uk-UA" dirty="0" smtClean="0">
                <a:solidFill>
                  <a:schemeClr val="tx1"/>
                </a:solidFill>
              </a:rPr>
              <a:t>бізнес-план має бути функціональним, тобто містити лише корисну інформацію, яка цікавить або може цікавити читача. За необхідності додаткова, пояснювальна, первинна інформація може бути винесена в додатки (обсяг додатків не обмежується);</a:t>
            </a:r>
          </a:p>
          <a:p>
            <a:r>
              <a:rPr lang="uk-UA" dirty="0" smtClean="0">
                <a:solidFill>
                  <a:schemeClr val="tx1"/>
                </a:solidFill>
              </a:rPr>
              <a:t>бізнес-план має ґрунтуватися на реалістичних припущеннях. Прогнози та передбачення (як найбільш "вразлива" частина бізнес планування) мають бути обґрунтовані й підкріплені посиланнями.</a:t>
            </a:r>
          </a:p>
          <a:p>
            <a:pPr marL="0" indent="0">
              <a:buNone/>
            </a:pPr>
            <a:endParaRPr lang="uk-UA" dirty="0">
              <a:solidFill>
                <a:schemeClr val="tx1"/>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4" y="4181474"/>
            <a:ext cx="5581651" cy="2676525"/>
          </a:xfrm>
          <a:prstGeom prst="rect">
            <a:avLst/>
          </a:prstGeom>
          <a:ln>
            <a:noFill/>
          </a:ln>
          <a:effectLst>
            <a:softEdge rad="112500"/>
          </a:effectLst>
        </p:spPr>
      </p:pic>
    </p:spTree>
    <p:extLst>
      <p:ext uri="{BB962C8B-B14F-4D97-AF65-F5344CB8AC3E}">
        <p14:creationId xmlns:p14="http://schemas.microsoft.com/office/powerpoint/2010/main" val="253074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266663"/>
            <a:ext cx="8911687" cy="1280890"/>
          </a:xfrm>
        </p:spPr>
        <p:txBody>
          <a:bodyPr/>
          <a:lstStyle/>
          <a:p>
            <a:pPr algn="ctr"/>
            <a:r>
              <a:rPr lang="uk-UA" dirty="0" smtClean="0">
                <a:solidFill>
                  <a:srgbClr val="C00000"/>
                </a:solidFill>
              </a:rPr>
              <a:t>Логіка розробки бізнес-плану</a:t>
            </a:r>
            <a:endParaRPr lang="ru-RU" dirty="0">
              <a:solidFill>
                <a:srgbClr val="C0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4" y="3048000"/>
            <a:ext cx="4772025" cy="3810000"/>
          </a:xfrm>
          <a:prstGeom prst="rect">
            <a:avLst/>
          </a:prstGeom>
          <a:ln>
            <a:noFill/>
          </a:ln>
          <a:effectLst>
            <a:softEdge rad="112500"/>
          </a:effectLst>
        </p:spPr>
      </p:pic>
      <p:sp>
        <p:nvSpPr>
          <p:cNvPr id="3" name="Объект 2"/>
          <p:cNvSpPr>
            <a:spLocks noGrp="1"/>
          </p:cNvSpPr>
          <p:nvPr>
            <p:ph idx="1"/>
          </p:nvPr>
        </p:nvSpPr>
        <p:spPr>
          <a:xfrm>
            <a:off x="1428751" y="857251"/>
            <a:ext cx="10317134" cy="5600700"/>
          </a:xfrm>
        </p:spPr>
        <p:txBody>
          <a:bodyPr>
            <a:normAutofit/>
          </a:bodyPr>
          <a:lstStyle/>
          <a:p>
            <a:pPr marL="0" indent="0">
              <a:buNone/>
            </a:pPr>
            <a:endParaRPr lang="ru-RU" dirty="0"/>
          </a:p>
          <a:p>
            <a:r>
              <a:rPr lang="uk-UA" dirty="0" smtClean="0">
                <a:solidFill>
                  <a:schemeClr val="tx1"/>
                </a:solidFill>
              </a:rPr>
              <a:t>1. Вибір продукції (послуг) для ринку.</a:t>
            </a:r>
          </a:p>
          <a:p>
            <a:r>
              <a:rPr lang="uk-UA" dirty="0" smtClean="0">
                <a:solidFill>
                  <a:schemeClr val="tx1"/>
                </a:solidFill>
              </a:rPr>
              <a:t>2. Дослідження ринкового середовища майбутнього середовища.</a:t>
            </a:r>
          </a:p>
          <a:p>
            <a:r>
              <a:rPr lang="uk-UA" dirty="0" smtClean="0">
                <a:solidFill>
                  <a:schemeClr val="tx1"/>
                </a:solidFill>
              </a:rPr>
              <a:t>3. Вибір місцезнаходження фірми.</a:t>
            </a:r>
          </a:p>
          <a:p>
            <a:r>
              <a:rPr lang="uk-UA" dirty="0" smtClean="0">
                <a:solidFill>
                  <a:schemeClr val="tx1"/>
                </a:solidFill>
              </a:rPr>
              <a:t>4. Прогнозування обсягів виробництва та продажу продукції.</a:t>
            </a:r>
          </a:p>
          <a:p>
            <a:r>
              <a:rPr lang="uk-UA" dirty="0" smtClean="0">
                <a:solidFill>
                  <a:schemeClr val="tx1"/>
                </a:solidFill>
              </a:rPr>
              <a:t>5. Визначення виробничих параметрів майбутнього бізнесу.</a:t>
            </a:r>
          </a:p>
          <a:p>
            <a:r>
              <a:rPr lang="uk-UA" dirty="0" smtClean="0">
                <a:solidFill>
                  <a:schemeClr val="tx1"/>
                </a:solidFill>
              </a:rPr>
              <a:t>6. Опрацювання цінової та збутової політики.</a:t>
            </a:r>
          </a:p>
          <a:p>
            <a:r>
              <a:rPr lang="uk-UA" dirty="0" smtClean="0">
                <a:solidFill>
                  <a:schemeClr val="tx1"/>
                </a:solidFill>
              </a:rPr>
              <a:t>7. Обґрунтування вибору організаційних параметрів фірми.</a:t>
            </a:r>
          </a:p>
          <a:p>
            <a:r>
              <a:rPr lang="uk-UA" dirty="0" smtClean="0">
                <a:solidFill>
                  <a:schemeClr val="tx1"/>
                </a:solidFill>
              </a:rPr>
              <a:t>8. Опис потенційних ризиків бізнесу і дії щодо їх мінімізації.</a:t>
            </a:r>
          </a:p>
          <a:p>
            <a:r>
              <a:rPr lang="uk-UA" dirty="0" smtClean="0">
                <a:solidFill>
                  <a:schemeClr val="tx1"/>
                </a:solidFill>
              </a:rPr>
              <a:t>9. Оцінювання фінансових параметрів бізнесу.</a:t>
            </a:r>
          </a:p>
          <a:p>
            <a:r>
              <a:rPr lang="uk-UA" dirty="0" smtClean="0">
                <a:solidFill>
                  <a:schemeClr val="tx1"/>
                </a:solidFill>
              </a:rPr>
              <a:t>10. </a:t>
            </a:r>
            <a:r>
              <a:rPr lang="uk-UA" dirty="0" smtClean="0">
                <a:solidFill>
                  <a:schemeClr val="tx1">
                    <a:lumMod val="95000"/>
                    <a:lumOff val="5000"/>
                  </a:schemeClr>
                </a:solidFill>
              </a:rPr>
              <a:t>Написання висновків щодо основних положень бізнес-плану</a:t>
            </a:r>
            <a:r>
              <a:rPr lang="uk-UA" dirty="0" smtClean="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82993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191849"/>
            <a:ext cx="8911687" cy="955308"/>
          </a:xfrm>
        </p:spPr>
        <p:txBody>
          <a:bodyPr/>
          <a:lstStyle/>
          <a:p>
            <a:pPr algn="ctr"/>
            <a:r>
              <a:rPr lang="en-US" dirty="0" smtClean="0">
                <a:solidFill>
                  <a:srgbClr val="C00000"/>
                </a:solidFill>
              </a:rPr>
              <a:t>SWOT</a:t>
            </a:r>
            <a:r>
              <a:rPr lang="uk-UA" dirty="0" smtClean="0">
                <a:solidFill>
                  <a:srgbClr val="C00000"/>
                </a:solidFill>
              </a:rPr>
              <a:t>-аналіз</a:t>
            </a:r>
            <a:endParaRPr lang="ru-RU" dirty="0">
              <a:solidFill>
                <a:srgbClr val="C00000"/>
              </a:solidFill>
            </a:endParaRPr>
          </a:p>
        </p:txBody>
      </p:sp>
      <p:sp>
        <p:nvSpPr>
          <p:cNvPr id="3" name="Объект 2"/>
          <p:cNvSpPr>
            <a:spLocks noGrp="1"/>
          </p:cNvSpPr>
          <p:nvPr>
            <p:ph idx="1"/>
          </p:nvPr>
        </p:nvSpPr>
        <p:spPr>
          <a:xfrm>
            <a:off x="1619251" y="1026621"/>
            <a:ext cx="10283190" cy="5345083"/>
          </a:xfrm>
        </p:spPr>
        <p:txBody>
          <a:bodyPr/>
          <a:lstStyle/>
          <a:p>
            <a:pPr marL="0" indent="0">
              <a:buNone/>
            </a:pPr>
            <a:r>
              <a:rPr lang="ru-RU" dirty="0" smtClean="0"/>
              <a:t>   </a:t>
            </a:r>
            <a:r>
              <a:rPr lang="uk-UA" dirty="0" smtClean="0"/>
              <a:t>Ідея полягає якраз в тому, щоб оцінити всі перераховані чинники, причому, як всередині компанії, так і зовнішній вплив. Він повинен бути максимально об'єктивний і давати найбільш реальну картину стартових позицій.</a:t>
            </a:r>
          </a:p>
          <a:p>
            <a:pPr marL="0" indent="0">
              <a:buNone/>
            </a:pPr>
            <a:r>
              <a:rPr lang="en-US" dirty="0" smtClean="0"/>
              <a:t>Strengths</a:t>
            </a:r>
            <a:r>
              <a:rPr lang="uk-UA" dirty="0" smtClean="0"/>
              <a:t> - переваги;</a:t>
            </a:r>
          </a:p>
          <a:p>
            <a:pPr marL="0" indent="0">
              <a:buNone/>
            </a:pPr>
            <a:r>
              <a:rPr lang="en-US" dirty="0" smtClean="0"/>
              <a:t>Weakness </a:t>
            </a:r>
            <a:r>
              <a:rPr lang="uk-UA" dirty="0" smtClean="0"/>
              <a:t>- недоліки;</a:t>
            </a:r>
          </a:p>
          <a:p>
            <a:pPr marL="0" indent="0">
              <a:buNone/>
            </a:pPr>
            <a:r>
              <a:rPr lang="en-US" dirty="0" smtClean="0"/>
              <a:t>Opportunities</a:t>
            </a:r>
            <a:r>
              <a:rPr lang="uk-UA" dirty="0" smtClean="0"/>
              <a:t> - можливості (що може дати);</a:t>
            </a:r>
          </a:p>
          <a:p>
            <a:pPr marL="0" indent="0">
              <a:buNone/>
            </a:pPr>
            <a:r>
              <a:rPr lang="en-US" dirty="0" smtClean="0"/>
              <a:t>Threats</a:t>
            </a:r>
            <a:r>
              <a:rPr lang="uk-UA" dirty="0" smtClean="0"/>
              <a:t> - загрози (ризики).</a:t>
            </a:r>
            <a:endParaRPr lang="ru-RU" dirty="0"/>
          </a:p>
          <a:p>
            <a:pPr marL="0" indent="0">
              <a:buNone/>
            </a:pPr>
            <a:endParaRPr lang="uk-UA"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11409"/>
          <a:stretch/>
        </p:blipFill>
        <p:spPr>
          <a:xfrm>
            <a:off x="4733925" y="3009900"/>
            <a:ext cx="7315200" cy="3743325"/>
          </a:xfrm>
          <a:prstGeom prst="rect">
            <a:avLst/>
          </a:prstGeom>
          <a:ln>
            <a:noFill/>
          </a:ln>
          <a:effectLst>
            <a:softEdge rad="112500"/>
          </a:effectLst>
        </p:spPr>
      </p:pic>
    </p:spTree>
    <p:extLst>
      <p:ext uri="{BB962C8B-B14F-4D97-AF65-F5344CB8AC3E}">
        <p14:creationId xmlns:p14="http://schemas.microsoft.com/office/powerpoint/2010/main" val="58898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3576" y="171449"/>
            <a:ext cx="9721878" cy="1000125"/>
          </a:xfrm>
        </p:spPr>
        <p:txBody>
          <a:bodyPr>
            <a:normAutofit fontScale="90000"/>
          </a:bodyPr>
          <a:lstStyle/>
          <a:p>
            <a:pPr algn="ctr"/>
            <a:r>
              <a:rPr lang="ru-RU" dirty="0">
                <a:solidFill>
                  <a:srgbClr val="C00000"/>
                </a:solidFill>
              </a:rPr>
              <a:t>Приклад SWOT-</a:t>
            </a:r>
            <a:r>
              <a:rPr lang="ru-RU" dirty="0" err="1">
                <a:solidFill>
                  <a:srgbClr val="C00000"/>
                </a:solidFill>
              </a:rPr>
              <a:t>аналізу</a:t>
            </a:r>
            <a:r>
              <a:rPr lang="ru-RU" dirty="0">
                <a:solidFill>
                  <a:srgbClr val="C00000"/>
                </a:solidFill>
              </a:rPr>
              <a:t> в </a:t>
            </a:r>
            <a:r>
              <a:rPr lang="ru-RU" dirty="0" err="1" smtClean="0">
                <a:solidFill>
                  <a:srgbClr val="C00000"/>
                </a:solidFill>
              </a:rPr>
              <a:t>бізнес-плані</a:t>
            </a:r>
            <a:r>
              <a:rPr lang="ru-RU" dirty="0" smtClean="0">
                <a:solidFill>
                  <a:srgbClr val="C00000"/>
                </a:solidFill>
              </a:rPr>
              <a:t> </a:t>
            </a:r>
            <a:r>
              <a:rPr lang="ru-RU" dirty="0" err="1" smtClean="0">
                <a:solidFill>
                  <a:srgbClr val="C00000"/>
                </a:solidFill>
              </a:rPr>
              <a:t>золотодобувного</a:t>
            </a:r>
            <a:r>
              <a:rPr lang="ru-RU" dirty="0" smtClean="0">
                <a:solidFill>
                  <a:srgbClr val="C00000"/>
                </a:solidFill>
              </a:rPr>
              <a:t> </a:t>
            </a:r>
            <a:r>
              <a:rPr lang="ru-RU" dirty="0" err="1" smtClean="0">
                <a:solidFill>
                  <a:srgbClr val="C00000"/>
                </a:solidFill>
              </a:rPr>
              <a:t>підприємтва</a:t>
            </a:r>
            <a:r>
              <a:rPr lang="ru-RU" dirty="0" smtClean="0">
                <a:solidFill>
                  <a:srgbClr val="C00000"/>
                </a:solidFill>
              </a:rPr>
              <a:t>.</a:t>
            </a:r>
            <a:r>
              <a:rPr lang="ru-RU" dirty="0">
                <a:solidFill>
                  <a:srgbClr val="C00000"/>
                </a:solidFill>
              </a:rPr>
              <a:t/>
            </a:r>
            <a:br>
              <a:rPr lang="ru-RU" dirty="0">
                <a:solidFill>
                  <a:srgbClr val="C00000"/>
                </a:solidFill>
              </a:rPr>
            </a:br>
            <a:r>
              <a:rPr lang="ru-RU" dirty="0">
                <a:solidFill>
                  <a:srgbClr val="C00000"/>
                </a:solidFill>
              </a:rPr>
              <a:t/>
            </a:r>
            <a:br>
              <a:rPr lang="ru-RU" dirty="0">
                <a:solidFill>
                  <a:srgbClr val="C00000"/>
                </a:solidFill>
              </a:rPr>
            </a:br>
            <a:endParaRPr lang="ru-RU" dirty="0">
              <a:solidFill>
                <a:srgbClr val="C00000"/>
              </a:solidFill>
            </a:endParaRPr>
          </a:p>
        </p:txBody>
      </p:sp>
      <p:pic>
        <p:nvPicPr>
          <p:cNvPr id="4" name="Объект 3"/>
          <p:cNvPicPr>
            <a:picLocks noGrp="1" noChangeAspect="1"/>
          </p:cNvPicPr>
          <p:nvPr>
            <p:ph idx="1"/>
          </p:nvPr>
        </p:nvPicPr>
        <p:blipFill>
          <a:blip r:embed="rId2"/>
          <a:stretch>
            <a:fillRect/>
          </a:stretch>
        </p:blipFill>
        <p:spPr>
          <a:xfrm>
            <a:off x="3238501" y="1300798"/>
            <a:ext cx="5391150" cy="5557202"/>
          </a:xfrm>
          <a:prstGeom prst="rect">
            <a:avLst/>
          </a:prstGeom>
        </p:spPr>
      </p:pic>
    </p:spTree>
    <p:extLst>
      <p:ext uri="{BB962C8B-B14F-4D97-AF65-F5344CB8AC3E}">
        <p14:creationId xmlns:p14="http://schemas.microsoft.com/office/powerpoint/2010/main" val="260210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8111" y="308227"/>
            <a:ext cx="8911687" cy="838930"/>
          </a:xfrm>
        </p:spPr>
        <p:txBody>
          <a:bodyPr/>
          <a:lstStyle/>
          <a:p>
            <a:pPr algn="ctr"/>
            <a:r>
              <a:rPr lang="uk-UA" dirty="0" smtClean="0">
                <a:solidFill>
                  <a:srgbClr val="C00000"/>
                </a:solidFill>
              </a:rPr>
              <a:t>Бізнес-план та інформаційне поле</a:t>
            </a:r>
            <a:endParaRPr lang="ru-RU" dirty="0">
              <a:solidFill>
                <a:srgbClr val="C00000"/>
              </a:solidFill>
            </a:endParaRPr>
          </a:p>
        </p:txBody>
      </p:sp>
      <p:sp>
        <p:nvSpPr>
          <p:cNvPr id="3" name="Объект 2"/>
          <p:cNvSpPr>
            <a:spLocks noGrp="1"/>
          </p:cNvSpPr>
          <p:nvPr>
            <p:ph idx="1"/>
          </p:nvPr>
        </p:nvSpPr>
        <p:spPr>
          <a:xfrm>
            <a:off x="1953491" y="1321723"/>
            <a:ext cx="9667702" cy="4696691"/>
          </a:xfrm>
        </p:spPr>
        <p:txBody>
          <a:bodyPr/>
          <a:lstStyle/>
          <a:p>
            <a:r>
              <a:rPr lang="uk-UA" b="1" dirty="0" smtClean="0">
                <a:solidFill>
                  <a:srgbClr val="C00000"/>
                </a:solidFill>
              </a:rPr>
              <a:t>Бізнес-план</a:t>
            </a:r>
            <a:r>
              <a:rPr lang="uk-UA" dirty="0" smtClean="0">
                <a:solidFill>
                  <a:schemeClr val="tx1"/>
                </a:solidFill>
              </a:rPr>
              <a:t> — це своєрідний рекламний документ, на підставі якого можна зробити висновки не лише про бізнес, а й про його власників. Тому важливим є як зміст, так і зовнішній вигляд бізнес-плану. </a:t>
            </a:r>
          </a:p>
          <a:p>
            <a:r>
              <a:rPr lang="uk-UA" b="1" dirty="0" smtClean="0">
                <a:solidFill>
                  <a:srgbClr val="C00000"/>
                </a:solidFill>
              </a:rPr>
              <a:t>Інформаційне поле бізнес-плану </a:t>
            </a:r>
            <a:r>
              <a:rPr lang="uk-UA" dirty="0" smtClean="0">
                <a:solidFill>
                  <a:schemeClr val="tx1"/>
                </a:solidFill>
              </a:rPr>
              <a:t>- це сукупність документів чи даних правового, економічного, комерційного, науково-технічного, зовнішньоекономічного та соціального характеру, які забезпечують інформаційні потреби підприємця в процесі опрацювання бізнес-плану.</a:t>
            </a:r>
            <a:endParaRPr lang="uk-UA" dirty="0">
              <a:solidFill>
                <a:schemeClr val="tx1"/>
              </a:solidFill>
            </a:endParaRPr>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8649"/>
          <a:stretch/>
        </p:blipFill>
        <p:spPr>
          <a:xfrm>
            <a:off x="3486149" y="3476624"/>
            <a:ext cx="5610226" cy="3381376"/>
          </a:xfrm>
          <a:prstGeom prst="rect">
            <a:avLst/>
          </a:prstGeom>
          <a:ln>
            <a:noFill/>
          </a:ln>
          <a:effectLst>
            <a:softEdge rad="112500"/>
          </a:effectLst>
        </p:spPr>
      </p:pic>
    </p:spTree>
    <p:extLst>
      <p:ext uri="{BB962C8B-B14F-4D97-AF65-F5344CB8AC3E}">
        <p14:creationId xmlns:p14="http://schemas.microsoft.com/office/powerpoint/2010/main" val="24051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83128"/>
            <a:ext cx="8911687" cy="798022"/>
          </a:xfrm>
        </p:spPr>
        <p:txBody>
          <a:bodyPr/>
          <a:lstStyle/>
          <a:p>
            <a:pPr algn="ctr"/>
            <a:r>
              <a:rPr lang="uk-UA" dirty="0" smtClean="0">
                <a:solidFill>
                  <a:srgbClr val="C00000"/>
                </a:solidFill>
              </a:rPr>
              <a:t>Структура бізнес-плану</a:t>
            </a:r>
            <a:endParaRPr lang="uk-UA" dirty="0">
              <a:solidFill>
                <a:srgbClr val="C00000"/>
              </a:solidFill>
            </a:endParaRPr>
          </a:p>
        </p:txBody>
      </p:sp>
      <p:sp>
        <p:nvSpPr>
          <p:cNvPr id="3" name="Объект 2"/>
          <p:cNvSpPr>
            <a:spLocks noGrp="1"/>
          </p:cNvSpPr>
          <p:nvPr>
            <p:ph idx="1"/>
          </p:nvPr>
        </p:nvSpPr>
        <p:spPr>
          <a:xfrm>
            <a:off x="2003367" y="1047404"/>
            <a:ext cx="10188633" cy="5744094"/>
          </a:xfrm>
        </p:spPr>
        <p:txBody>
          <a:bodyPr>
            <a:normAutofit/>
          </a:bodyPr>
          <a:lstStyle/>
          <a:p>
            <a:pPr marL="0" indent="0">
              <a:buNone/>
            </a:pPr>
            <a:r>
              <a:rPr lang="uk-UA" b="1" dirty="0" smtClean="0">
                <a:solidFill>
                  <a:srgbClr val="C00000"/>
                </a:solidFill>
              </a:rPr>
              <a:t>1. </a:t>
            </a:r>
            <a:r>
              <a:rPr lang="uk-UA" dirty="0" smtClean="0">
                <a:solidFill>
                  <a:schemeClr val="tx1"/>
                </a:solidFill>
              </a:rPr>
              <a:t>Титульний аркуш.</a:t>
            </a:r>
          </a:p>
          <a:p>
            <a:pPr marL="0" indent="0">
              <a:buNone/>
            </a:pPr>
            <a:r>
              <a:rPr lang="uk-UA" b="1" dirty="0" smtClean="0">
                <a:solidFill>
                  <a:srgbClr val="C00000"/>
                </a:solidFill>
              </a:rPr>
              <a:t>2.</a:t>
            </a:r>
            <a:r>
              <a:rPr lang="uk-UA" dirty="0" smtClean="0">
                <a:solidFill>
                  <a:srgbClr val="C00000"/>
                </a:solidFill>
              </a:rPr>
              <a:t> </a:t>
            </a:r>
            <a:r>
              <a:rPr lang="uk-UA" dirty="0" smtClean="0">
                <a:solidFill>
                  <a:schemeClr val="tx1"/>
                </a:solidFill>
              </a:rPr>
              <a:t>Зміст бізнес-плану.</a:t>
            </a:r>
          </a:p>
          <a:p>
            <a:pPr marL="0" indent="0">
              <a:buNone/>
            </a:pPr>
            <a:r>
              <a:rPr lang="uk-UA" b="1" dirty="0" smtClean="0">
                <a:solidFill>
                  <a:srgbClr val="C00000"/>
                </a:solidFill>
              </a:rPr>
              <a:t>3.</a:t>
            </a:r>
            <a:r>
              <a:rPr lang="uk-UA" dirty="0" smtClean="0">
                <a:solidFill>
                  <a:schemeClr val="tx1"/>
                </a:solidFill>
              </a:rPr>
              <a:t> Резюме.</a:t>
            </a:r>
          </a:p>
          <a:p>
            <a:pPr marL="0" indent="0">
              <a:buNone/>
            </a:pPr>
            <a:r>
              <a:rPr lang="uk-UA" b="1" dirty="0" smtClean="0">
                <a:solidFill>
                  <a:srgbClr val="C00000"/>
                </a:solidFill>
              </a:rPr>
              <a:t>4. </a:t>
            </a:r>
            <a:r>
              <a:rPr lang="uk-UA" dirty="0" smtClean="0">
                <a:solidFill>
                  <a:schemeClr val="tx1"/>
                </a:solidFill>
              </a:rPr>
              <a:t>Галузь, фірма та її продукція (послуги).</a:t>
            </a:r>
          </a:p>
          <a:p>
            <a:pPr marL="0" indent="0">
              <a:buNone/>
            </a:pPr>
            <a:r>
              <a:rPr lang="uk-UA" dirty="0" smtClean="0">
                <a:solidFill>
                  <a:schemeClr val="tx1"/>
                </a:solidFill>
              </a:rPr>
              <a:t>Поточна ситуація і тенденції розвитку галузі. Опис продукту (послуги) фірми.</a:t>
            </a:r>
          </a:p>
          <a:p>
            <a:pPr marL="0" indent="0">
              <a:buNone/>
            </a:pPr>
            <a:r>
              <a:rPr lang="uk-UA" dirty="0" smtClean="0">
                <a:solidFill>
                  <a:schemeClr val="tx1"/>
                </a:solidFill>
              </a:rPr>
              <a:t>Патенти, товарні знаки, інші права власності. Стратегія зростання фірми.</a:t>
            </a:r>
          </a:p>
          <a:p>
            <a:pPr marL="0" indent="0">
              <a:buNone/>
            </a:pPr>
            <a:r>
              <a:rPr lang="uk-UA" b="1" dirty="0" smtClean="0">
                <a:solidFill>
                  <a:srgbClr val="C00000"/>
                </a:solidFill>
              </a:rPr>
              <a:t>5. </a:t>
            </a:r>
            <a:r>
              <a:rPr lang="uk-UA" dirty="0" smtClean="0">
                <a:solidFill>
                  <a:schemeClr val="tx1"/>
                </a:solidFill>
              </a:rPr>
              <a:t>Дослідження ринку.</a:t>
            </a:r>
          </a:p>
          <a:p>
            <a:pPr marL="0" indent="0">
              <a:buNone/>
            </a:pPr>
            <a:r>
              <a:rPr lang="uk-UA" dirty="0" smtClean="0">
                <a:solidFill>
                  <a:schemeClr val="tx1"/>
                </a:solidFill>
              </a:rPr>
              <a:t>Загальна характеристика ринку продукту.</a:t>
            </a:r>
          </a:p>
          <a:p>
            <a:pPr marL="0" indent="0">
              <a:buNone/>
            </a:pPr>
            <a:r>
              <a:rPr lang="uk-UA" dirty="0" smtClean="0">
                <a:solidFill>
                  <a:schemeClr val="tx1"/>
                </a:solidFill>
              </a:rPr>
              <a:t>Цільовий ринок бізнесу.</a:t>
            </a:r>
          </a:p>
          <a:p>
            <a:pPr marL="0" indent="0">
              <a:buNone/>
            </a:pPr>
            <a:r>
              <a:rPr lang="uk-UA" dirty="0" smtClean="0">
                <a:solidFill>
                  <a:schemeClr val="tx1"/>
                </a:solidFill>
              </a:rPr>
              <a:t>Місцезнаходження фірми.</a:t>
            </a:r>
          </a:p>
          <a:p>
            <a:pPr marL="0" indent="0">
              <a:buNone/>
            </a:pPr>
            <a:r>
              <a:rPr lang="uk-UA" dirty="0" smtClean="0">
                <a:solidFill>
                  <a:schemeClr val="tx1"/>
                </a:solidFill>
              </a:rPr>
              <a:t>Оцінка впливу зовнішніх чинників.</a:t>
            </a:r>
          </a:p>
          <a:p>
            <a:pPr marL="0" indent="0">
              <a:buNone/>
            </a:pPr>
            <a:r>
              <a:rPr lang="uk-UA" b="1" dirty="0" smtClean="0">
                <a:solidFill>
                  <a:srgbClr val="C00000"/>
                </a:solidFill>
              </a:rPr>
              <a:t>6. </a:t>
            </a:r>
            <a:r>
              <a:rPr lang="uk-UA" dirty="0" smtClean="0">
                <a:solidFill>
                  <a:schemeClr val="tx1"/>
                </a:solidFill>
              </a:rPr>
              <a:t>Маркетинг-план.</a:t>
            </a:r>
          </a:p>
          <a:p>
            <a:pPr marL="0" indent="0">
              <a:buNone/>
            </a:pPr>
            <a:r>
              <a:rPr lang="uk-UA" dirty="0" smtClean="0">
                <a:solidFill>
                  <a:schemeClr val="tx1"/>
                </a:solidFill>
              </a:rPr>
              <a:t>Стратегія маркетингу.</a:t>
            </a:r>
          </a:p>
          <a:p>
            <a:pPr marL="0" indent="0">
              <a:buNone/>
            </a:pPr>
            <a:r>
              <a:rPr lang="uk-UA" dirty="0" smtClean="0">
                <a:solidFill>
                  <a:schemeClr val="tx1"/>
                </a:solidFill>
              </a:rPr>
              <a:t>Передбачувані обсяги продажу.</a:t>
            </a:r>
            <a:endParaRPr lang="uk-UA" dirty="0">
              <a:solidFill>
                <a:schemeClr val="tx1"/>
              </a:solidFill>
            </a:endParaRPr>
          </a:p>
        </p:txBody>
      </p:sp>
      <p:pic>
        <p:nvPicPr>
          <p:cNvPr id="4" name="Рисунок 3"/>
          <p:cNvPicPr>
            <a:picLocks noChangeAspect="1"/>
          </p:cNvPicPr>
          <p:nvPr/>
        </p:nvPicPr>
        <p:blipFill>
          <a:blip r:embed="rId2"/>
          <a:stretch>
            <a:fillRect/>
          </a:stretch>
        </p:blipFill>
        <p:spPr>
          <a:xfrm>
            <a:off x="7352607" y="3424446"/>
            <a:ext cx="4591743" cy="3433554"/>
          </a:xfrm>
          <a:prstGeom prst="rect">
            <a:avLst/>
          </a:prstGeom>
        </p:spPr>
      </p:pic>
    </p:spTree>
    <p:extLst>
      <p:ext uri="{BB962C8B-B14F-4D97-AF65-F5344CB8AC3E}">
        <p14:creationId xmlns:p14="http://schemas.microsoft.com/office/powerpoint/2010/main" val="316896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91440"/>
            <a:ext cx="8911687" cy="806335"/>
          </a:xfrm>
        </p:spPr>
        <p:txBody>
          <a:bodyPr>
            <a:normAutofit/>
          </a:bodyPr>
          <a:lstStyle/>
          <a:p>
            <a:pPr algn="ctr"/>
            <a:r>
              <a:rPr lang="ru-RU" dirty="0" smtClean="0">
                <a:solidFill>
                  <a:srgbClr val="C00000"/>
                </a:solidFill>
              </a:rPr>
              <a:t>Структура </a:t>
            </a:r>
            <a:r>
              <a:rPr lang="uk-UA" dirty="0" smtClean="0">
                <a:solidFill>
                  <a:srgbClr val="C00000"/>
                </a:solidFill>
              </a:rPr>
              <a:t>бізнес-</a:t>
            </a:r>
            <a:r>
              <a:rPr lang="ru-RU" dirty="0" smtClean="0">
                <a:solidFill>
                  <a:srgbClr val="C00000"/>
                </a:solidFill>
              </a:rPr>
              <a:t>плану</a:t>
            </a:r>
            <a:endParaRPr lang="ru-RU" dirty="0">
              <a:solidFill>
                <a:srgbClr val="C00000"/>
              </a:solidFill>
            </a:endParaRPr>
          </a:p>
        </p:txBody>
      </p:sp>
      <p:sp>
        <p:nvSpPr>
          <p:cNvPr id="3" name="Объект 2"/>
          <p:cNvSpPr>
            <a:spLocks noGrp="1"/>
          </p:cNvSpPr>
          <p:nvPr>
            <p:ph idx="1"/>
          </p:nvPr>
        </p:nvSpPr>
        <p:spPr>
          <a:xfrm>
            <a:off x="1729047" y="897775"/>
            <a:ext cx="10399222" cy="5960225"/>
          </a:xfrm>
        </p:spPr>
        <p:txBody>
          <a:bodyPr/>
          <a:lstStyle/>
          <a:p>
            <a:pPr marL="0" indent="0">
              <a:buNone/>
            </a:pPr>
            <a:r>
              <a:rPr lang="uk-UA" b="1" dirty="0" smtClean="0">
                <a:solidFill>
                  <a:srgbClr val="C00000"/>
                </a:solidFill>
              </a:rPr>
              <a:t>7. </a:t>
            </a:r>
            <a:r>
              <a:rPr lang="uk-UA" dirty="0" smtClean="0">
                <a:solidFill>
                  <a:schemeClr val="tx1"/>
                </a:solidFill>
              </a:rPr>
              <a:t>Виробничий план.</a:t>
            </a:r>
          </a:p>
          <a:p>
            <a:pPr marL="0" indent="0">
              <a:buNone/>
            </a:pPr>
            <a:r>
              <a:rPr lang="uk-UA" dirty="0" smtClean="0">
                <a:solidFill>
                  <a:schemeClr val="tx1"/>
                </a:solidFill>
              </a:rPr>
              <a:t>Основні виробничі операції.</a:t>
            </a:r>
          </a:p>
          <a:p>
            <a:pPr marL="0" indent="0">
              <a:buNone/>
            </a:pPr>
            <a:r>
              <a:rPr lang="uk-UA" dirty="0" smtClean="0">
                <a:solidFill>
                  <a:schemeClr val="tx1"/>
                </a:solidFill>
              </a:rPr>
              <a:t>Машини й устаткування.</a:t>
            </a:r>
          </a:p>
          <a:p>
            <a:pPr marL="0" indent="0">
              <a:buNone/>
            </a:pPr>
            <a:r>
              <a:rPr lang="uk-UA" dirty="0" smtClean="0">
                <a:solidFill>
                  <a:schemeClr val="tx1"/>
                </a:solidFill>
              </a:rPr>
              <a:t>Сировина, матеріали та комплектуючі вироби.</a:t>
            </a:r>
          </a:p>
          <a:p>
            <a:pPr marL="0" indent="0">
              <a:buNone/>
            </a:pPr>
            <a:r>
              <a:rPr lang="uk-UA" dirty="0" smtClean="0">
                <a:solidFill>
                  <a:schemeClr val="tx1"/>
                </a:solidFill>
              </a:rPr>
              <a:t>Виробничі й невиробничі приміщення.</a:t>
            </a:r>
          </a:p>
          <a:p>
            <a:pPr marL="0" indent="0">
              <a:buNone/>
            </a:pPr>
            <a:r>
              <a:rPr lang="uk-UA" b="1" dirty="0" smtClean="0">
                <a:solidFill>
                  <a:srgbClr val="C00000"/>
                </a:solidFill>
              </a:rPr>
              <a:t>8. </a:t>
            </a:r>
            <a:r>
              <a:rPr lang="uk-UA" dirty="0" smtClean="0">
                <a:solidFill>
                  <a:schemeClr val="tx1"/>
                </a:solidFill>
              </a:rPr>
              <a:t>Організаційний план.</a:t>
            </a:r>
          </a:p>
          <a:p>
            <a:pPr marL="0" indent="0">
              <a:buNone/>
            </a:pPr>
            <a:r>
              <a:rPr lang="uk-UA" dirty="0" smtClean="0">
                <a:solidFill>
                  <a:schemeClr val="tx1"/>
                </a:solidFill>
              </a:rPr>
              <a:t>Форма організації бізнесу.</a:t>
            </a:r>
          </a:p>
          <a:p>
            <a:pPr marL="0" indent="0">
              <a:buNone/>
            </a:pPr>
            <a:r>
              <a:rPr lang="uk-UA" dirty="0" smtClean="0">
                <a:solidFill>
                  <a:schemeClr val="tx1"/>
                </a:solidFill>
              </a:rPr>
              <a:t>Потреба в персоналі.</a:t>
            </a:r>
          </a:p>
          <a:p>
            <a:pPr marL="0" indent="0">
              <a:buNone/>
            </a:pPr>
            <a:r>
              <a:rPr lang="uk-UA" dirty="0" smtClean="0">
                <a:solidFill>
                  <a:schemeClr val="tx1"/>
                </a:solidFill>
              </a:rPr>
              <a:t>Власники бізнесу й команда менеджерів.</a:t>
            </a:r>
          </a:p>
          <a:p>
            <a:pPr marL="0" indent="0">
              <a:buNone/>
            </a:pPr>
            <a:r>
              <a:rPr lang="uk-UA" dirty="0" smtClean="0">
                <a:solidFill>
                  <a:schemeClr val="tx1"/>
                </a:solidFill>
              </a:rPr>
              <a:t>Організаційна схема управління.</a:t>
            </a:r>
          </a:p>
          <a:p>
            <a:pPr marL="0" indent="0">
              <a:buNone/>
            </a:pPr>
            <a:r>
              <a:rPr lang="uk-UA" dirty="0" smtClean="0">
                <a:solidFill>
                  <a:schemeClr val="tx1"/>
                </a:solidFill>
              </a:rPr>
              <a:t>Кадрова політика та стратегія.</a:t>
            </a:r>
            <a:endParaRPr lang="uk-UA" dirty="0">
              <a:solidFill>
                <a:schemeClr val="tx1"/>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00" y="2209800"/>
            <a:ext cx="4914900" cy="3876675"/>
          </a:xfrm>
          <a:prstGeom prst="rect">
            <a:avLst/>
          </a:prstGeom>
          <a:ln>
            <a:noFill/>
          </a:ln>
          <a:effectLst>
            <a:softEdge rad="112500"/>
          </a:effectLst>
        </p:spPr>
      </p:pic>
    </p:spTree>
    <p:extLst>
      <p:ext uri="{BB962C8B-B14F-4D97-AF65-F5344CB8AC3E}">
        <p14:creationId xmlns:p14="http://schemas.microsoft.com/office/powerpoint/2010/main" val="141791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141972"/>
            <a:ext cx="8911687" cy="1063373"/>
          </a:xfrm>
        </p:spPr>
        <p:txBody>
          <a:bodyPr>
            <a:normAutofit fontScale="90000"/>
          </a:bodyPr>
          <a:lstStyle/>
          <a:p>
            <a:pPr algn="ctr"/>
            <a:r>
              <a:rPr lang="ru-RU" dirty="0">
                <a:solidFill>
                  <a:srgbClr val="C00000"/>
                </a:solidFill>
              </a:rPr>
              <a:t>Структура </a:t>
            </a:r>
            <a:r>
              <a:rPr lang="uk-UA" dirty="0" smtClean="0">
                <a:solidFill>
                  <a:srgbClr val="C00000"/>
                </a:solidFill>
              </a:rPr>
              <a:t>бізнес</a:t>
            </a:r>
            <a:r>
              <a:rPr lang="ru-RU" dirty="0" smtClean="0">
                <a:solidFill>
                  <a:srgbClr val="C00000"/>
                </a:solidFill>
              </a:rPr>
              <a:t>-плану та </a:t>
            </a:r>
            <a:r>
              <a:rPr lang="uk-UA" dirty="0" smtClean="0">
                <a:solidFill>
                  <a:srgbClr val="C00000"/>
                </a:solidFill>
              </a:rPr>
              <a:t>що таке бізнес-план</a:t>
            </a:r>
            <a:endParaRPr lang="uk-UA" dirty="0">
              <a:solidFill>
                <a:srgbClr val="C00000"/>
              </a:solidFill>
            </a:endParaRPr>
          </a:p>
        </p:txBody>
      </p:sp>
      <p:sp>
        <p:nvSpPr>
          <p:cNvPr id="3" name="Объект 2"/>
          <p:cNvSpPr>
            <a:spLocks noGrp="1"/>
          </p:cNvSpPr>
          <p:nvPr>
            <p:ph idx="1"/>
          </p:nvPr>
        </p:nvSpPr>
        <p:spPr>
          <a:xfrm>
            <a:off x="1896706" y="1205345"/>
            <a:ext cx="10296698" cy="5802284"/>
          </a:xfrm>
        </p:spPr>
        <p:txBody>
          <a:bodyPr/>
          <a:lstStyle/>
          <a:p>
            <a:pPr marL="0" indent="0">
              <a:buNone/>
            </a:pPr>
            <a:r>
              <a:rPr lang="uk-UA" b="1" dirty="0" smtClean="0">
                <a:solidFill>
                  <a:srgbClr val="C00000"/>
                </a:solidFill>
              </a:rPr>
              <a:t>9. </a:t>
            </a:r>
            <a:r>
              <a:rPr lang="uk-UA" dirty="0" smtClean="0">
                <a:solidFill>
                  <a:schemeClr val="tx1"/>
                </a:solidFill>
              </a:rPr>
              <a:t>Оцінка ризиків.</a:t>
            </a:r>
          </a:p>
          <a:p>
            <a:pPr marL="0" indent="0">
              <a:buNone/>
            </a:pPr>
            <a:r>
              <a:rPr lang="uk-UA" dirty="0" smtClean="0">
                <a:solidFill>
                  <a:schemeClr val="tx1"/>
                </a:solidFill>
              </a:rPr>
              <a:t>Типи можливих ризиків.</a:t>
            </a:r>
          </a:p>
          <a:p>
            <a:pPr marL="0" indent="0">
              <a:buNone/>
            </a:pPr>
            <a:r>
              <a:rPr lang="uk-UA" dirty="0" smtClean="0">
                <a:solidFill>
                  <a:schemeClr val="tx1"/>
                </a:solidFill>
              </a:rPr>
              <a:t>Способи реагування на загрози для бізнесу.</a:t>
            </a:r>
          </a:p>
          <a:p>
            <a:pPr marL="0" indent="0">
              <a:buNone/>
            </a:pPr>
            <a:r>
              <a:rPr lang="uk-UA" b="1" dirty="0" smtClean="0">
                <a:solidFill>
                  <a:srgbClr val="C00000"/>
                </a:solidFill>
              </a:rPr>
              <a:t>10. </a:t>
            </a:r>
            <a:r>
              <a:rPr lang="uk-UA" dirty="0" smtClean="0">
                <a:solidFill>
                  <a:schemeClr val="tx1"/>
                </a:solidFill>
              </a:rPr>
              <a:t>Фінансовий план.</a:t>
            </a:r>
          </a:p>
          <a:p>
            <a:pPr marL="0" indent="0">
              <a:buNone/>
            </a:pPr>
            <a:r>
              <a:rPr lang="uk-UA" dirty="0" smtClean="0">
                <a:solidFill>
                  <a:schemeClr val="tx1"/>
                </a:solidFill>
              </a:rPr>
              <a:t>Прибутки і збитки.</a:t>
            </a:r>
          </a:p>
          <a:p>
            <a:pPr marL="0" indent="0">
              <a:buNone/>
            </a:pPr>
            <a:r>
              <a:rPr lang="uk-UA" dirty="0" smtClean="0">
                <a:solidFill>
                  <a:schemeClr val="tx1"/>
                </a:solidFill>
              </a:rPr>
              <a:t>План руху готівки.</a:t>
            </a:r>
          </a:p>
          <a:p>
            <a:pPr marL="0" indent="0">
              <a:buNone/>
            </a:pPr>
            <a:r>
              <a:rPr lang="uk-UA" dirty="0" smtClean="0">
                <a:solidFill>
                  <a:schemeClr val="tx1"/>
                </a:solidFill>
              </a:rPr>
              <a:t>Плановий баланс.</a:t>
            </a:r>
          </a:p>
          <a:p>
            <a:pPr marL="0" indent="0">
              <a:buNone/>
            </a:pPr>
            <a:r>
              <a:rPr lang="uk-UA" dirty="0" smtClean="0">
                <a:solidFill>
                  <a:schemeClr val="tx1"/>
                </a:solidFill>
              </a:rPr>
              <a:t>Фінансові коефіцієнти.</a:t>
            </a:r>
          </a:p>
          <a:p>
            <a:pPr marL="0" indent="0">
              <a:buNone/>
            </a:pPr>
            <a:r>
              <a:rPr lang="uk-UA" b="1" dirty="0" smtClean="0">
                <a:solidFill>
                  <a:srgbClr val="C00000"/>
                </a:solidFill>
              </a:rPr>
              <a:t>11. </a:t>
            </a:r>
            <a:r>
              <a:rPr lang="uk-UA" dirty="0" smtClean="0">
                <a:solidFill>
                  <a:schemeClr val="tx1"/>
                </a:solidFill>
              </a:rPr>
              <a:t>Додатки.</a:t>
            </a:r>
          </a:p>
          <a:p>
            <a:pPr marL="0" indent="0">
              <a:buNone/>
            </a:pPr>
            <a:r>
              <a:rPr lang="uk-UA" dirty="0" smtClean="0">
                <a:solidFill>
                  <a:schemeClr val="tx1"/>
                </a:solidFill>
              </a:rPr>
              <a:t>   Інформаційне поле бізнес-плану - це сукупність документів чи даних</a:t>
            </a:r>
          </a:p>
          <a:p>
            <a:pPr marL="0" indent="0">
              <a:buNone/>
            </a:pPr>
            <a:r>
              <a:rPr lang="uk-UA" dirty="0" smtClean="0">
                <a:solidFill>
                  <a:schemeClr val="tx1"/>
                </a:solidFill>
              </a:rPr>
              <a:t>правового, економічного, комерційного, науково-технічного,</a:t>
            </a:r>
          </a:p>
          <a:p>
            <a:pPr marL="0" indent="0">
              <a:buNone/>
            </a:pPr>
            <a:r>
              <a:rPr lang="uk-UA" dirty="0" smtClean="0">
                <a:solidFill>
                  <a:schemeClr val="tx1"/>
                </a:solidFill>
              </a:rPr>
              <a:t>зовнішньоекономічного та соціального характеру, які забезпечують</a:t>
            </a:r>
          </a:p>
          <a:p>
            <a:pPr marL="0" indent="0">
              <a:buNone/>
            </a:pPr>
            <a:r>
              <a:rPr lang="uk-UA" dirty="0" smtClean="0">
                <a:solidFill>
                  <a:schemeClr val="tx1"/>
                </a:solidFill>
              </a:rPr>
              <a:t>інформаційні потреби підприємця в процесі опрацювання бізнес-плану.</a:t>
            </a:r>
            <a:endParaRPr lang="uk-UA"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850" y="1904999"/>
            <a:ext cx="4876800" cy="2762251"/>
          </a:xfrm>
          <a:prstGeom prst="rect">
            <a:avLst/>
          </a:prstGeom>
          <a:ln>
            <a:noFill/>
          </a:ln>
          <a:effectLst>
            <a:softEdge rad="112500"/>
          </a:effectLst>
        </p:spPr>
      </p:pic>
    </p:spTree>
    <p:extLst>
      <p:ext uri="{BB962C8B-B14F-4D97-AF65-F5344CB8AC3E}">
        <p14:creationId xmlns:p14="http://schemas.microsoft.com/office/powerpoint/2010/main" val="231876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83128"/>
            <a:ext cx="8911687" cy="822960"/>
          </a:xfrm>
        </p:spPr>
        <p:txBody>
          <a:bodyPr/>
          <a:lstStyle/>
          <a:p>
            <a:pPr algn="ctr"/>
            <a:r>
              <a:rPr lang="uk-UA" dirty="0" smtClean="0">
                <a:solidFill>
                  <a:srgbClr val="C00000"/>
                </a:solidFill>
              </a:rPr>
              <a:t>Успіх реалізації проекту</a:t>
            </a:r>
            <a:endParaRPr lang="ru-RU" dirty="0">
              <a:solidFill>
                <a:srgbClr val="C00000"/>
              </a:solidFill>
            </a:endParaRPr>
          </a:p>
        </p:txBody>
      </p:sp>
      <p:sp>
        <p:nvSpPr>
          <p:cNvPr id="3" name="Объект 2"/>
          <p:cNvSpPr>
            <a:spLocks noGrp="1"/>
          </p:cNvSpPr>
          <p:nvPr>
            <p:ph idx="1"/>
          </p:nvPr>
        </p:nvSpPr>
        <p:spPr>
          <a:xfrm>
            <a:off x="2111433" y="1138844"/>
            <a:ext cx="9775767" cy="5261956"/>
          </a:xfrm>
        </p:spPr>
        <p:txBody>
          <a:bodyPr/>
          <a:lstStyle/>
          <a:p>
            <a:pPr marL="0" indent="0">
              <a:buNone/>
            </a:pPr>
            <a:r>
              <a:rPr lang="uk-UA" dirty="0" smtClean="0">
                <a:solidFill>
                  <a:schemeClr val="tx1"/>
                </a:solidFill>
              </a:rPr>
              <a:t>  Успіх реалізації підприємницького проекту багато в чому залежать  від того, як вдало буде він пристосований до реальної дійсності. Отже, для опрацювання бізнес-плану необхідна також інформація про загальноекономічні й галузеві фактори, що впливають на процес реалізації підприємницького проекту (загальноекономічна ситуація, соціальні та політичні умови, законодавчі обмеження, сприятливі можливості й загрози, тенденції розвитку галузі)</a:t>
            </a:r>
            <a:endParaRPr lang="uk-UA" dirty="0">
              <a:solidFill>
                <a:schemeClr val="tx1"/>
              </a:solidFill>
            </a:endParaRPr>
          </a:p>
        </p:txBody>
      </p:sp>
      <p:pic>
        <p:nvPicPr>
          <p:cNvPr id="4" name="Рисунок 3"/>
          <p:cNvPicPr>
            <a:picLocks noChangeAspect="1"/>
          </p:cNvPicPr>
          <p:nvPr/>
        </p:nvPicPr>
        <p:blipFill>
          <a:blip r:embed="rId2"/>
          <a:stretch>
            <a:fillRect/>
          </a:stretch>
        </p:blipFill>
        <p:spPr>
          <a:xfrm>
            <a:off x="2019301" y="3695700"/>
            <a:ext cx="3886200" cy="2658342"/>
          </a:xfrm>
          <a:prstGeom prst="rect">
            <a:avLst/>
          </a:prstGeom>
        </p:spPr>
      </p:pic>
      <p:pic>
        <p:nvPicPr>
          <p:cNvPr id="5" name="Рисунок 4"/>
          <p:cNvPicPr>
            <a:picLocks noChangeAspect="1"/>
          </p:cNvPicPr>
          <p:nvPr/>
        </p:nvPicPr>
        <p:blipFill>
          <a:blip r:embed="rId3"/>
          <a:stretch>
            <a:fillRect/>
          </a:stretch>
        </p:blipFill>
        <p:spPr>
          <a:xfrm>
            <a:off x="7701309" y="3695700"/>
            <a:ext cx="3966816" cy="2658342"/>
          </a:xfrm>
          <a:prstGeom prst="rect">
            <a:avLst/>
          </a:prstGeom>
        </p:spPr>
      </p:pic>
    </p:spTree>
    <p:extLst>
      <p:ext uri="{BB962C8B-B14F-4D97-AF65-F5344CB8AC3E}">
        <p14:creationId xmlns:p14="http://schemas.microsoft.com/office/powerpoint/2010/main" val="3857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108721"/>
            <a:ext cx="8911687" cy="1280890"/>
          </a:xfrm>
        </p:spPr>
        <p:txBody>
          <a:bodyPr/>
          <a:lstStyle/>
          <a:p>
            <a:pPr algn="ctr"/>
            <a:r>
              <a:rPr lang="uk-UA" dirty="0" smtClean="0">
                <a:solidFill>
                  <a:srgbClr val="C00000"/>
                </a:solidFill>
              </a:rPr>
              <a:t>Вимоги щодо написання бізнес-плану</a:t>
            </a:r>
            <a:endParaRPr lang="ru-RU" dirty="0">
              <a:solidFill>
                <a:srgbClr val="C00000"/>
              </a:solidFill>
            </a:endParaRPr>
          </a:p>
        </p:txBody>
      </p:sp>
      <p:sp>
        <p:nvSpPr>
          <p:cNvPr id="3" name="Объект 2"/>
          <p:cNvSpPr>
            <a:spLocks noGrp="1"/>
          </p:cNvSpPr>
          <p:nvPr>
            <p:ph idx="1"/>
          </p:nvPr>
        </p:nvSpPr>
        <p:spPr>
          <a:xfrm>
            <a:off x="1743075" y="1480566"/>
            <a:ext cx="10119706" cy="5468389"/>
          </a:xfrm>
        </p:spPr>
        <p:txBody>
          <a:bodyPr/>
          <a:lstStyle/>
          <a:p>
            <a:pPr marL="0" indent="0">
              <a:buNone/>
            </a:pPr>
            <a:r>
              <a:rPr lang="uk-UA" dirty="0" smtClean="0"/>
              <a:t>Бізнес-план </a:t>
            </a:r>
            <a:r>
              <a:rPr lang="uk-UA" dirty="0" smtClean="0"/>
              <a:t>має бути стислим, простим, але адекватно розкривати</a:t>
            </a:r>
          </a:p>
          <a:p>
            <a:pPr marL="0" indent="0">
              <a:buNone/>
            </a:pPr>
            <a:r>
              <a:rPr lang="uk-UA" dirty="0" smtClean="0"/>
              <a:t>сутність підприємницького проекту. Для більшості невеликих проектів</a:t>
            </a:r>
          </a:p>
          <a:p>
            <a:pPr marL="0" indent="0">
              <a:buNone/>
            </a:pPr>
            <a:r>
              <a:rPr lang="uk-UA" dirty="0" smtClean="0"/>
              <a:t>(для реалізації яких потрібно 80—100 тис. грн), як свідчить практика,</a:t>
            </a:r>
          </a:p>
          <a:p>
            <a:pPr marL="0" indent="0">
              <a:buNone/>
            </a:pPr>
            <a:r>
              <a:rPr lang="uk-UA" dirty="0" smtClean="0"/>
              <a:t>обсяги бізнес-планів обмежуються 20—25 сторінками. В інших випадках</a:t>
            </a:r>
          </a:p>
          <a:p>
            <a:pPr marL="0" indent="0">
              <a:buNone/>
            </a:pPr>
            <a:r>
              <a:rPr lang="uk-UA" dirty="0" smtClean="0"/>
              <a:t>має бути підготовлений докладніший бізнес-план. </a:t>
            </a:r>
            <a:endParaRPr lang="uk-UA" dirty="0" smtClean="0"/>
          </a:p>
          <a:p>
            <a:pPr marL="0" indent="0">
              <a:buNone/>
            </a:pPr>
            <a:r>
              <a:rPr lang="uk-UA" dirty="0" smtClean="0"/>
              <a:t>В </a:t>
            </a:r>
            <a:r>
              <a:rPr lang="uk-UA" dirty="0" smtClean="0"/>
              <a:t>бізнес-плані</a:t>
            </a:r>
            <a:r>
              <a:rPr lang="uk-UA" dirty="0"/>
              <a:t> </a:t>
            </a:r>
            <a:r>
              <a:rPr lang="uk-UA" dirty="0" smtClean="0"/>
              <a:t>рекомендується </a:t>
            </a:r>
            <a:r>
              <a:rPr lang="uk-UA" dirty="0" smtClean="0"/>
              <a:t>уникати жаргонних виразів, суто технічного опису</a:t>
            </a:r>
          </a:p>
          <a:p>
            <a:pPr marL="0" indent="0">
              <a:buNone/>
            </a:pPr>
            <a:r>
              <a:rPr lang="uk-UA" dirty="0" smtClean="0"/>
              <a:t>продукції, операцій, процесів. </a:t>
            </a:r>
            <a:endParaRPr lang="uk-UA" dirty="0" smtClean="0"/>
          </a:p>
          <a:p>
            <a:pPr marL="0" indent="0">
              <a:buNone/>
            </a:pPr>
            <a:r>
              <a:rPr lang="uk-UA" dirty="0" smtClean="0"/>
              <a:t>Слід </a:t>
            </a:r>
            <a:r>
              <a:rPr lang="uk-UA" dirty="0" smtClean="0"/>
              <a:t>використовувати загальновідомі</a:t>
            </a:r>
          </a:p>
          <a:p>
            <a:pPr marL="0" indent="0">
              <a:buNone/>
            </a:pPr>
            <a:r>
              <a:rPr lang="uk-UA" dirty="0" smtClean="0"/>
              <a:t>терміни; </a:t>
            </a:r>
            <a:endParaRPr lang="uk-UA" dirty="0" smtClean="0"/>
          </a:p>
          <a:p>
            <a:pPr marL="0" indent="0">
              <a:buNone/>
            </a:pPr>
            <a:r>
              <a:rPr lang="uk-UA" dirty="0"/>
              <a:t>І</a:t>
            </a:r>
            <a:r>
              <a:rPr lang="uk-UA" dirty="0" smtClean="0"/>
              <a:t>нформацію </a:t>
            </a:r>
            <a:r>
              <a:rPr lang="uk-UA" dirty="0" smtClean="0"/>
              <a:t>треба викладати в діловому стилі, але якомога</a:t>
            </a:r>
          </a:p>
          <a:p>
            <a:pPr marL="0" indent="0">
              <a:buNone/>
            </a:pPr>
            <a:r>
              <a:rPr lang="uk-UA" dirty="0" smtClean="0"/>
              <a:t>доступніше.</a:t>
            </a:r>
            <a:endParaRPr lang="uk-UA" dirty="0"/>
          </a:p>
        </p:txBody>
      </p:sp>
      <p:sp>
        <p:nvSpPr>
          <p:cNvPr id="4" name="Нашивка 3"/>
          <p:cNvSpPr/>
          <p:nvPr/>
        </p:nvSpPr>
        <p:spPr>
          <a:xfrm>
            <a:off x="1258443" y="148056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Нашивка 4"/>
          <p:cNvSpPr/>
          <p:nvPr/>
        </p:nvSpPr>
        <p:spPr>
          <a:xfrm>
            <a:off x="1258443" y="3449193"/>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Нашивка 5"/>
          <p:cNvSpPr/>
          <p:nvPr/>
        </p:nvSpPr>
        <p:spPr>
          <a:xfrm>
            <a:off x="1267968" y="4328541"/>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Нашивка 6"/>
          <p:cNvSpPr/>
          <p:nvPr/>
        </p:nvSpPr>
        <p:spPr>
          <a:xfrm>
            <a:off x="1282827" y="5191125"/>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28324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42704" y="296333"/>
            <a:ext cx="5532629" cy="698757"/>
          </a:xfrm>
        </p:spPr>
        <p:txBody>
          <a:bodyPr>
            <a:normAutofit fontScale="90000"/>
          </a:bodyPr>
          <a:lstStyle/>
          <a:p>
            <a:r>
              <a:rPr lang="uk-UA" dirty="0" smtClean="0">
                <a:solidFill>
                  <a:srgbClr val="C00000"/>
                </a:solidFill>
              </a:rPr>
              <a:t>ПЛАН</a:t>
            </a:r>
            <a:endParaRPr lang="ru-RU" dirty="0">
              <a:solidFill>
                <a:srgbClr val="C00000"/>
              </a:solidFill>
            </a:endParaRPr>
          </a:p>
        </p:txBody>
      </p:sp>
      <p:sp>
        <p:nvSpPr>
          <p:cNvPr id="3" name="Подзаголовок 2"/>
          <p:cNvSpPr>
            <a:spLocks noGrp="1"/>
          </p:cNvSpPr>
          <p:nvPr>
            <p:ph type="subTitle" idx="1"/>
          </p:nvPr>
        </p:nvSpPr>
        <p:spPr>
          <a:xfrm>
            <a:off x="2052523" y="1381125"/>
            <a:ext cx="8915399" cy="4724068"/>
          </a:xfrm>
        </p:spPr>
        <p:txBody>
          <a:bodyPr/>
          <a:lstStyle/>
          <a:p>
            <a:r>
              <a:rPr lang="uk-UA" dirty="0" smtClean="0">
                <a:solidFill>
                  <a:schemeClr val="tx1"/>
                </a:solidFill>
              </a:rPr>
              <a:t>Засновницькі документи </a:t>
            </a:r>
            <a:r>
              <a:rPr lang="uk-UA" dirty="0" smtClean="0">
                <a:solidFill>
                  <a:schemeClr val="tx1"/>
                </a:solidFill>
              </a:rPr>
              <a:t>та їх підготовка</a:t>
            </a:r>
            <a:r>
              <a:rPr lang="uk-UA" dirty="0" smtClean="0">
                <a:solidFill>
                  <a:schemeClr val="tx1"/>
                </a:solidFill>
              </a:rPr>
              <a:t>.</a:t>
            </a:r>
            <a:endParaRPr lang="en-US" dirty="0" smtClean="0">
              <a:solidFill>
                <a:schemeClr val="tx1"/>
              </a:solidFill>
            </a:endParaRPr>
          </a:p>
          <a:p>
            <a:endParaRPr lang="en-US" dirty="0">
              <a:solidFill>
                <a:schemeClr val="tx1"/>
              </a:solidFill>
            </a:endParaRPr>
          </a:p>
          <a:p>
            <a:r>
              <a:rPr lang="en-US" dirty="0" smtClean="0">
                <a:solidFill>
                  <a:schemeClr val="tx1"/>
                </a:solidFill>
              </a:rPr>
              <a:t>                   </a:t>
            </a:r>
            <a:r>
              <a:rPr lang="uk-UA" dirty="0" smtClean="0">
                <a:solidFill>
                  <a:schemeClr val="tx1"/>
                </a:solidFill>
              </a:rPr>
              <a:t> </a:t>
            </a:r>
            <a:r>
              <a:rPr lang="uk-UA" dirty="0">
                <a:solidFill>
                  <a:schemeClr val="tx1"/>
                </a:solidFill>
              </a:rPr>
              <a:t>Статутний фонд та його формування</a:t>
            </a:r>
            <a:r>
              <a:rPr lang="uk-UA" dirty="0" smtClean="0">
                <a:solidFill>
                  <a:schemeClr val="tx1"/>
                </a:solidFill>
              </a:rPr>
              <a:t>.</a:t>
            </a:r>
            <a:endParaRPr lang="en-US" dirty="0" smtClean="0">
              <a:solidFill>
                <a:schemeClr val="tx1"/>
              </a:solidFill>
            </a:endParaRPr>
          </a:p>
          <a:p>
            <a:r>
              <a:rPr lang="en-US" dirty="0">
                <a:solidFill>
                  <a:schemeClr val="tx1"/>
                </a:solidFill>
              </a:rPr>
              <a:t> </a:t>
            </a:r>
            <a:r>
              <a:rPr lang="en-US" dirty="0" smtClean="0">
                <a:solidFill>
                  <a:schemeClr val="tx1"/>
                </a:solidFill>
              </a:rPr>
              <a:t>                           </a:t>
            </a:r>
            <a:endParaRPr lang="uk-UA" dirty="0">
              <a:solidFill>
                <a:schemeClr val="tx1"/>
              </a:solidFill>
            </a:endParaRPr>
          </a:p>
          <a:p>
            <a:r>
              <a:rPr lang="en-US" dirty="0">
                <a:solidFill>
                  <a:schemeClr val="tx1"/>
                </a:solidFill>
              </a:rPr>
              <a:t> </a:t>
            </a:r>
            <a:r>
              <a:rPr lang="en-US" dirty="0" smtClean="0">
                <a:solidFill>
                  <a:schemeClr val="tx1"/>
                </a:solidFill>
              </a:rPr>
              <a:t>                                   </a:t>
            </a:r>
            <a:r>
              <a:rPr lang="uk-UA" dirty="0" smtClean="0">
                <a:solidFill>
                  <a:schemeClr val="tx1"/>
                </a:solidFill>
              </a:rPr>
              <a:t>Бізнес-планування </a:t>
            </a:r>
            <a:r>
              <a:rPr lang="uk-UA" dirty="0">
                <a:solidFill>
                  <a:schemeClr val="tx1"/>
                </a:solidFill>
              </a:rPr>
              <a:t>у підприємницької діяльності.</a:t>
            </a:r>
          </a:p>
          <a:p>
            <a:endParaRPr lang="uk-UA" dirty="0" smtClean="0">
              <a:solidFill>
                <a:schemeClr val="tx1"/>
              </a:solidFill>
            </a:endParaRPr>
          </a:p>
        </p:txBody>
      </p:sp>
      <p:sp>
        <p:nvSpPr>
          <p:cNvPr id="6" name="Нашивка 5"/>
          <p:cNvSpPr/>
          <p:nvPr/>
        </p:nvSpPr>
        <p:spPr>
          <a:xfrm>
            <a:off x="1484757" y="134721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Нашивка 6"/>
          <p:cNvSpPr/>
          <p:nvPr/>
        </p:nvSpPr>
        <p:spPr>
          <a:xfrm>
            <a:off x="2724150" y="2105025"/>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a:off x="3814684" y="2937891"/>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389" y="3657600"/>
            <a:ext cx="4352925" cy="2981325"/>
          </a:xfrm>
          <a:prstGeom prst="rect">
            <a:avLst/>
          </a:prstGeom>
          <a:ln>
            <a:noFill/>
          </a:ln>
          <a:effectLst>
            <a:softEdge rad="112500"/>
          </a:effectLst>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51" y="3624262"/>
            <a:ext cx="4113500" cy="2981325"/>
          </a:xfrm>
          <a:prstGeom prst="rect">
            <a:avLst/>
          </a:prstGeom>
          <a:ln>
            <a:noFill/>
          </a:ln>
          <a:effectLst>
            <a:softEdge rad="112500"/>
          </a:effectLst>
        </p:spPr>
      </p:pic>
    </p:spTree>
    <p:extLst>
      <p:ext uri="{BB962C8B-B14F-4D97-AF65-F5344CB8AC3E}">
        <p14:creationId xmlns:p14="http://schemas.microsoft.com/office/powerpoint/2010/main" val="48799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7863" y="615797"/>
            <a:ext cx="8911687" cy="1280890"/>
          </a:xfrm>
        </p:spPr>
        <p:txBody>
          <a:bodyPr/>
          <a:lstStyle/>
          <a:p>
            <a:pPr algn="ctr"/>
            <a:r>
              <a:rPr lang="uk-UA" dirty="0" smtClean="0">
                <a:latin typeface="Impact" panose="020B0806030902050204" pitchFamily="34" charset="0"/>
              </a:rPr>
              <a:t>Дякую за увагу!</a:t>
            </a:r>
            <a:endParaRPr lang="ru-RU" dirty="0">
              <a:latin typeface="Impact" panose="020B0806030902050204" pitchFamily="34" charset="0"/>
            </a:endParaRPr>
          </a:p>
        </p:txBody>
      </p:sp>
      <p:pic>
        <p:nvPicPr>
          <p:cNvPr id="4" name="Объект 3"/>
          <p:cNvPicPr>
            <a:picLocks noGrp="1" noChangeAspect="1"/>
          </p:cNvPicPr>
          <p:nvPr>
            <p:ph idx="1"/>
          </p:nvPr>
        </p:nvPicPr>
        <p:blipFill>
          <a:blip r:embed="rId2"/>
          <a:stretch>
            <a:fillRect/>
          </a:stretch>
        </p:blipFill>
        <p:spPr>
          <a:xfrm>
            <a:off x="1539298" y="2871528"/>
            <a:ext cx="2619375" cy="1743075"/>
          </a:xfrm>
          <a:prstGeom prst="rect">
            <a:avLst/>
          </a:prstGeom>
        </p:spPr>
      </p:pic>
      <p:pic>
        <p:nvPicPr>
          <p:cNvPr id="5" name="Рисунок 4"/>
          <p:cNvPicPr>
            <a:picLocks noChangeAspect="1"/>
          </p:cNvPicPr>
          <p:nvPr/>
        </p:nvPicPr>
        <p:blipFill>
          <a:blip r:embed="rId3"/>
          <a:stretch>
            <a:fillRect/>
          </a:stretch>
        </p:blipFill>
        <p:spPr>
          <a:xfrm>
            <a:off x="5644956" y="1627477"/>
            <a:ext cx="2857500" cy="1876425"/>
          </a:xfrm>
          <a:prstGeom prst="rect">
            <a:avLst/>
          </a:prstGeom>
        </p:spPr>
      </p:pic>
      <p:pic>
        <p:nvPicPr>
          <p:cNvPr id="6" name="Рисунок 5"/>
          <p:cNvPicPr>
            <a:picLocks noChangeAspect="1"/>
          </p:cNvPicPr>
          <p:nvPr/>
        </p:nvPicPr>
        <p:blipFill>
          <a:blip r:embed="rId4"/>
          <a:stretch>
            <a:fillRect/>
          </a:stretch>
        </p:blipFill>
        <p:spPr>
          <a:xfrm>
            <a:off x="9429750" y="2871527"/>
            <a:ext cx="2762250" cy="1743075"/>
          </a:xfrm>
          <a:prstGeom prst="rect">
            <a:avLst/>
          </a:prstGeom>
        </p:spPr>
      </p:pic>
      <p:pic>
        <p:nvPicPr>
          <p:cNvPr id="7" name="Рисунок 6"/>
          <p:cNvPicPr>
            <a:picLocks noChangeAspect="1"/>
          </p:cNvPicPr>
          <p:nvPr/>
        </p:nvPicPr>
        <p:blipFill>
          <a:blip r:embed="rId5"/>
          <a:stretch>
            <a:fillRect/>
          </a:stretch>
        </p:blipFill>
        <p:spPr>
          <a:xfrm>
            <a:off x="5644956" y="4773583"/>
            <a:ext cx="2857500" cy="1600200"/>
          </a:xfrm>
          <a:prstGeom prst="rect">
            <a:avLst/>
          </a:prstGeom>
        </p:spPr>
      </p:pic>
    </p:spTree>
    <p:extLst>
      <p:ext uri="{BB962C8B-B14F-4D97-AF65-F5344CB8AC3E}">
        <p14:creationId xmlns:p14="http://schemas.microsoft.com/office/powerpoint/2010/main" val="118045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8111" y="0"/>
            <a:ext cx="8911687" cy="730865"/>
          </a:xfrm>
        </p:spPr>
        <p:txBody>
          <a:bodyPr/>
          <a:lstStyle/>
          <a:p>
            <a:pPr algn="ctr"/>
            <a:r>
              <a:rPr lang="ru-RU" dirty="0" smtClean="0">
                <a:solidFill>
                  <a:srgbClr val="C00000"/>
                </a:solidFill>
              </a:rPr>
              <a:t>1. </a:t>
            </a:r>
            <a:r>
              <a:rPr lang="uk-UA" dirty="0" smtClean="0">
                <a:solidFill>
                  <a:srgbClr val="C00000"/>
                </a:solidFill>
              </a:rPr>
              <a:t>Засновницькі документ</a:t>
            </a:r>
            <a:r>
              <a:rPr lang="uk-UA" dirty="0" smtClean="0"/>
              <a:t>и</a:t>
            </a:r>
            <a:endParaRPr lang="uk-UA" dirty="0"/>
          </a:p>
        </p:txBody>
      </p:sp>
      <p:sp>
        <p:nvSpPr>
          <p:cNvPr id="3" name="Объект 2"/>
          <p:cNvSpPr>
            <a:spLocks noGrp="1"/>
          </p:cNvSpPr>
          <p:nvPr>
            <p:ph idx="1"/>
          </p:nvPr>
        </p:nvSpPr>
        <p:spPr>
          <a:xfrm>
            <a:off x="1604356" y="980902"/>
            <a:ext cx="10587643" cy="5877098"/>
          </a:xfrm>
        </p:spPr>
        <p:txBody>
          <a:bodyPr/>
          <a:lstStyle/>
          <a:p>
            <a:pPr marL="0" indent="0">
              <a:buNone/>
            </a:pPr>
            <a:r>
              <a:rPr lang="ru-RU" b="1" dirty="0">
                <a:solidFill>
                  <a:srgbClr val="C00000"/>
                </a:solidFill>
                <a:latin typeface="+mj-lt"/>
              </a:rPr>
              <a:t> </a:t>
            </a:r>
            <a:r>
              <a:rPr lang="ru-RU" b="1" dirty="0" smtClean="0">
                <a:solidFill>
                  <a:srgbClr val="C00000"/>
                </a:solidFill>
                <a:latin typeface="+mj-lt"/>
              </a:rPr>
              <a:t>   </a:t>
            </a:r>
            <a:r>
              <a:rPr lang="uk-UA" b="1" dirty="0" smtClean="0">
                <a:solidFill>
                  <a:srgbClr val="C00000"/>
                </a:solidFill>
                <a:latin typeface="+mj-lt"/>
              </a:rPr>
              <a:t>Статут підприємства</a:t>
            </a:r>
            <a:r>
              <a:rPr lang="uk-UA" dirty="0" smtClean="0">
                <a:solidFill>
                  <a:srgbClr val="C00000"/>
                </a:solidFill>
                <a:latin typeface="+mj-lt"/>
              </a:rPr>
              <a:t> </a:t>
            </a:r>
            <a:r>
              <a:rPr lang="uk-UA" dirty="0" smtClean="0">
                <a:solidFill>
                  <a:schemeClr val="tx1"/>
                </a:solidFill>
              </a:rPr>
              <a:t>— це офіційно зареєстрований документ, який визначає форму власності підприємства, сферу його діяльності, спосіб управління та контролю, порядок утворення майна підприємства та розподілу прибутку, порядок реорганізації та інші положення, які регламентують діяльність юридичної особи.</a:t>
            </a:r>
          </a:p>
          <a:p>
            <a:pPr marL="0" indent="0">
              <a:buNone/>
            </a:pPr>
            <a:r>
              <a:rPr lang="uk-UA" dirty="0" smtClean="0">
                <a:solidFill>
                  <a:srgbClr val="C00000"/>
                </a:solidFill>
              </a:rPr>
              <a:t>    </a:t>
            </a:r>
            <a:r>
              <a:rPr lang="uk-UA" b="1" dirty="0" smtClean="0">
                <a:solidFill>
                  <a:srgbClr val="C00000"/>
                </a:solidFill>
                <a:latin typeface="+mj-lt"/>
              </a:rPr>
              <a:t>Засновницький договір </a:t>
            </a:r>
            <a:r>
              <a:rPr lang="uk-UA" dirty="0" smtClean="0">
                <a:solidFill>
                  <a:schemeClr val="tx1"/>
                </a:solidFill>
              </a:rPr>
              <a:t>- це угода (договір), </a:t>
            </a:r>
            <a:r>
              <a:rPr lang="uk-UA" dirty="0" smtClean="0">
                <a:solidFill>
                  <a:schemeClr val="tx1"/>
                </a:solidFill>
              </a:rPr>
              <a:t>які укладається </a:t>
            </a:r>
            <a:r>
              <a:rPr lang="uk-UA" dirty="0" smtClean="0">
                <a:solidFill>
                  <a:schemeClr val="tx1"/>
                </a:solidFill>
              </a:rPr>
              <a:t>між двома або кількома засновниками щодо створення підприємства (фірми) певним шляхом.</a:t>
            </a:r>
          </a:p>
          <a:p>
            <a:pPr marL="0" indent="0">
              <a:buNone/>
            </a:pPr>
            <a:r>
              <a:rPr lang="uk-UA" b="1" dirty="0" smtClean="0">
                <a:solidFill>
                  <a:schemeClr val="tx1"/>
                </a:solidFill>
              </a:rPr>
              <a:t>     </a:t>
            </a:r>
            <a:r>
              <a:rPr lang="uk-UA" b="1" dirty="0" smtClean="0">
                <a:solidFill>
                  <a:srgbClr val="C00000"/>
                </a:solidFill>
                <a:latin typeface="+mj-lt"/>
              </a:rPr>
              <a:t>Протокол загальних зборів </a:t>
            </a:r>
            <a:r>
              <a:rPr lang="uk-UA" dirty="0" smtClean="0">
                <a:solidFill>
                  <a:schemeClr val="tx1"/>
                </a:solidFill>
              </a:rPr>
              <a:t>(у разі необхідності</a:t>
            </a:r>
            <a:r>
              <a:rPr lang="uk-UA" dirty="0" smtClean="0">
                <a:solidFill>
                  <a:schemeClr val="tx1"/>
                </a:solidFill>
              </a:rPr>
              <a:t>).</a:t>
            </a:r>
          </a:p>
          <a:p>
            <a:pPr marL="0" indent="0">
              <a:buNone/>
            </a:pPr>
            <a:r>
              <a:rPr lang="uk-UA" dirty="0" smtClean="0">
                <a:solidFill>
                  <a:schemeClr val="tx1"/>
                </a:solidFill>
              </a:rPr>
              <a:t> </a:t>
            </a:r>
            <a:r>
              <a:rPr lang="uk-UA" dirty="0" smtClean="0">
                <a:solidFill>
                  <a:schemeClr val="tx1"/>
                </a:solidFill>
              </a:rPr>
              <a:t>Державна реєстрація підприємництва: Суб'єкт господарювання підлягає державній реєстрації, крім випадків, встановлених Господарським Кодексом. Державна реєстрація суб'єктів господарювання проводиться у виконавчому комітеті міської, районної у місті ради або в районній державній адміністрації за місцезнаходженням або місцем проживання даного суб'єкта, якщо інше не передбачено законом.</a:t>
            </a:r>
            <a:endParaRPr lang="uk-UA" dirty="0">
              <a:solidFill>
                <a:schemeClr val="tx1"/>
              </a:solidFill>
            </a:endParaRPr>
          </a:p>
        </p:txBody>
      </p:sp>
      <p:pic>
        <p:nvPicPr>
          <p:cNvPr id="4" name="Рисунок 3"/>
          <p:cNvPicPr>
            <a:picLocks noChangeAspect="1"/>
          </p:cNvPicPr>
          <p:nvPr/>
        </p:nvPicPr>
        <p:blipFill>
          <a:blip r:embed="rId2"/>
          <a:stretch>
            <a:fillRect/>
          </a:stretch>
        </p:blipFill>
        <p:spPr>
          <a:xfrm>
            <a:off x="2630632" y="4914900"/>
            <a:ext cx="2857500" cy="1600200"/>
          </a:xfrm>
          <a:prstGeom prst="rect">
            <a:avLst/>
          </a:prstGeom>
        </p:spPr>
      </p:pic>
      <p:pic>
        <p:nvPicPr>
          <p:cNvPr id="5" name="Рисунок 4"/>
          <p:cNvPicPr>
            <a:picLocks noChangeAspect="1"/>
          </p:cNvPicPr>
          <p:nvPr/>
        </p:nvPicPr>
        <p:blipFill>
          <a:blip r:embed="rId3"/>
          <a:stretch>
            <a:fillRect/>
          </a:stretch>
        </p:blipFill>
        <p:spPr>
          <a:xfrm>
            <a:off x="7759584" y="4914900"/>
            <a:ext cx="2857500" cy="1600200"/>
          </a:xfrm>
          <a:prstGeom prst="rect">
            <a:avLst/>
          </a:prstGeom>
        </p:spPr>
      </p:pic>
    </p:spTree>
    <p:extLst>
      <p:ext uri="{BB962C8B-B14F-4D97-AF65-F5344CB8AC3E}">
        <p14:creationId xmlns:p14="http://schemas.microsoft.com/office/powerpoint/2010/main" val="386346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7148" y="92094"/>
            <a:ext cx="8911687" cy="1196379"/>
          </a:xfrm>
        </p:spPr>
        <p:txBody>
          <a:bodyPr>
            <a:normAutofit fontScale="90000"/>
          </a:bodyPr>
          <a:lstStyle/>
          <a:p>
            <a:pPr algn="ctr"/>
            <a:r>
              <a:rPr lang="uk-UA" dirty="0" smtClean="0">
                <a:solidFill>
                  <a:srgbClr val="C00000"/>
                </a:solidFill>
              </a:rPr>
              <a:t>Які документи подаються для державної реєстрації суб'єкта господарювання</a:t>
            </a:r>
            <a:endParaRPr lang="uk-UA" dirty="0">
              <a:solidFill>
                <a:srgbClr val="C00000"/>
              </a:solidFill>
            </a:endParaRPr>
          </a:p>
        </p:txBody>
      </p:sp>
      <p:sp>
        <p:nvSpPr>
          <p:cNvPr id="3" name="Объект 2"/>
          <p:cNvSpPr>
            <a:spLocks noGrp="1"/>
          </p:cNvSpPr>
          <p:nvPr>
            <p:ph idx="1"/>
          </p:nvPr>
        </p:nvSpPr>
        <p:spPr>
          <a:xfrm>
            <a:off x="1753985" y="1288473"/>
            <a:ext cx="10438015" cy="5569527"/>
          </a:xfrm>
        </p:spPr>
        <p:txBody>
          <a:bodyPr/>
          <a:lstStyle/>
          <a:p>
            <a:r>
              <a:rPr lang="uk-UA" dirty="0" smtClean="0">
                <a:solidFill>
                  <a:schemeClr val="tx1"/>
                </a:solidFill>
              </a:rPr>
              <a:t>Рішення власника (власників) майна або уповноваженого ним (ними) органу у випадках, передбачених законом;</a:t>
            </a:r>
          </a:p>
          <a:p>
            <a:r>
              <a:rPr lang="uk-UA" dirty="0" smtClean="0">
                <a:solidFill>
                  <a:schemeClr val="tx1"/>
                </a:solidFill>
              </a:rPr>
              <a:t>установчі документи, передбачені законом для відповідного виду юридичних осіб;</a:t>
            </a:r>
          </a:p>
          <a:p>
            <a:r>
              <a:rPr lang="uk-UA" dirty="0" smtClean="0">
                <a:solidFill>
                  <a:schemeClr val="tx1"/>
                </a:solidFill>
              </a:rPr>
              <a:t>рішення Антимонопольного комітету України про згоду на створення, реорганізацію (злиття, приєднання) суб'єктів господарювання у випадках, передбачених законом;</a:t>
            </a:r>
          </a:p>
          <a:p>
            <a:r>
              <a:rPr lang="uk-UA" dirty="0" smtClean="0">
                <a:solidFill>
                  <a:schemeClr val="tx1"/>
                </a:solidFill>
              </a:rPr>
              <a:t>документ (документи), що засвідчує сплату засновником (засновниками)  внеску до статутного фонду суб'єкта господарювання в розмірі, </a:t>
            </a:r>
            <a:r>
              <a:rPr lang="uk-UA" dirty="0" smtClean="0">
                <a:solidFill>
                  <a:schemeClr val="tx1"/>
                </a:solidFill>
              </a:rPr>
              <a:t>встановленим  </a:t>
            </a:r>
            <a:r>
              <a:rPr lang="uk-UA" dirty="0" smtClean="0">
                <a:solidFill>
                  <a:schemeClr val="tx1"/>
                </a:solidFill>
              </a:rPr>
              <a:t>законом;</a:t>
            </a:r>
          </a:p>
          <a:p>
            <a:r>
              <a:rPr lang="uk-UA" dirty="0" smtClean="0">
                <a:solidFill>
                  <a:schemeClr val="tx1"/>
                </a:solidFill>
              </a:rPr>
              <a:t>реєстраційна картка встановленого зразка;</a:t>
            </a:r>
          </a:p>
          <a:p>
            <a:r>
              <a:rPr lang="uk-UA" dirty="0" smtClean="0">
                <a:solidFill>
                  <a:schemeClr val="tx1"/>
                </a:solidFill>
              </a:rPr>
              <a:t>документ, що засвідчує сплату коштів за державну реєстрацію.</a:t>
            </a:r>
            <a:endParaRPr lang="uk-UA" dirty="0">
              <a:solidFill>
                <a:schemeClr val="tx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9" y="4533900"/>
            <a:ext cx="3152775" cy="2324100"/>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50" y="4533899"/>
            <a:ext cx="3581399" cy="2200275"/>
          </a:xfrm>
          <a:prstGeom prst="rect">
            <a:avLst/>
          </a:prstGeom>
          <a:ln>
            <a:noFill/>
          </a:ln>
          <a:effectLst>
            <a:softEdge rad="112500"/>
          </a:effectLst>
        </p:spPr>
      </p:pic>
    </p:spTree>
    <p:extLst>
      <p:ext uri="{BB962C8B-B14F-4D97-AF65-F5344CB8AC3E}">
        <p14:creationId xmlns:p14="http://schemas.microsoft.com/office/powerpoint/2010/main" val="256898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898" y="123961"/>
            <a:ext cx="8911687" cy="1280890"/>
          </a:xfrm>
        </p:spPr>
        <p:txBody>
          <a:bodyPr/>
          <a:lstStyle/>
          <a:p>
            <a:pPr algn="ctr"/>
            <a:r>
              <a:rPr lang="uk-UA" dirty="0" smtClean="0">
                <a:solidFill>
                  <a:srgbClr val="C00000"/>
                </a:solidFill>
              </a:rPr>
              <a:t>Як здійснюється державна реєстрація суб'єктів господарювання</a:t>
            </a:r>
            <a:endParaRPr lang="uk-UA" dirty="0">
              <a:solidFill>
                <a:srgbClr val="C00000"/>
              </a:solidFill>
            </a:endParaRPr>
          </a:p>
        </p:txBody>
      </p:sp>
      <p:sp>
        <p:nvSpPr>
          <p:cNvPr id="3" name="Объект 2"/>
          <p:cNvSpPr>
            <a:spLocks noGrp="1"/>
          </p:cNvSpPr>
          <p:nvPr>
            <p:ph idx="1"/>
          </p:nvPr>
        </p:nvSpPr>
        <p:spPr>
          <a:xfrm>
            <a:off x="1687484" y="1404851"/>
            <a:ext cx="10504516" cy="5453149"/>
          </a:xfrm>
        </p:spPr>
        <p:txBody>
          <a:bodyPr/>
          <a:lstStyle/>
          <a:p>
            <a:pPr marL="0" indent="0">
              <a:buNone/>
            </a:pPr>
            <a:r>
              <a:rPr lang="ru-RU" dirty="0" smtClean="0"/>
              <a:t>    </a:t>
            </a:r>
            <a:r>
              <a:rPr lang="uk-UA" dirty="0" smtClean="0">
                <a:solidFill>
                  <a:schemeClr val="tx1"/>
                </a:solidFill>
              </a:rPr>
              <a:t>Державна реєстрація суб'єктів господарювання здійснюється у строк </a:t>
            </a:r>
            <a:r>
              <a:rPr lang="uk-UA" b="1" dirty="0" smtClean="0">
                <a:solidFill>
                  <a:schemeClr val="tx1"/>
                </a:solidFill>
              </a:rPr>
              <a:t>не більше десяти днів </a:t>
            </a:r>
            <a:r>
              <a:rPr lang="uk-UA" dirty="0" smtClean="0">
                <a:solidFill>
                  <a:schemeClr val="tx1"/>
                </a:solidFill>
              </a:rPr>
              <a:t>з дня подання документів. </a:t>
            </a:r>
            <a:endParaRPr lang="uk-UA" dirty="0" smtClean="0">
              <a:solidFill>
                <a:schemeClr val="tx1"/>
              </a:solidFill>
            </a:endParaRPr>
          </a:p>
          <a:p>
            <a:pPr marL="0" indent="0">
              <a:buNone/>
            </a:pPr>
            <a:r>
              <a:rPr lang="uk-UA" dirty="0" err="1" smtClean="0">
                <a:solidFill>
                  <a:schemeClr val="tx1"/>
                </a:solidFill>
              </a:rPr>
              <a:t>Реєструючий</a:t>
            </a:r>
            <a:r>
              <a:rPr lang="uk-UA" dirty="0" smtClean="0">
                <a:solidFill>
                  <a:schemeClr val="tx1"/>
                </a:solidFill>
              </a:rPr>
              <a:t> </a:t>
            </a:r>
            <a:r>
              <a:rPr lang="uk-UA" dirty="0" smtClean="0">
                <a:solidFill>
                  <a:schemeClr val="tx1"/>
                </a:solidFill>
              </a:rPr>
              <a:t>орган зобов'язаний протягом цього строку видати суб'єкту господарювання свідоцтво про його державну реєстрацію. На печатках і штампах суб'єкта господарювання повинен зазначатись ідентифікаційний код, за яким цього суб'єкта включено до державного реєстру суб'єктів господарювання, або ідентифікаційний код громадянина-підприємця. Свідоцтво про державну реєстрацію суб'єкта господарювання та копія документа, що підтверджує взяття його на облік в органах державної податкової служби, є підставою для відкриття рахунків в установах банків.</a:t>
            </a:r>
            <a:endParaRPr lang="uk-UA" dirty="0">
              <a:solidFill>
                <a:schemeClr val="tx1"/>
              </a:solidFill>
            </a:endParaRPr>
          </a:p>
        </p:txBody>
      </p:sp>
      <p:graphicFrame>
        <p:nvGraphicFramePr>
          <p:cNvPr id="8" name="Схема 7"/>
          <p:cNvGraphicFramePr/>
          <p:nvPr>
            <p:extLst>
              <p:ext uri="{D42A27DB-BD31-4B8C-83A1-F6EECF244321}">
                <p14:modId xmlns:p14="http://schemas.microsoft.com/office/powerpoint/2010/main" val="459592873"/>
              </p:ext>
            </p:extLst>
          </p:nvPr>
        </p:nvGraphicFramePr>
        <p:xfrm>
          <a:off x="2041525" y="3971925"/>
          <a:ext cx="8128000" cy="2766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03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8702" y="111702"/>
            <a:ext cx="8911687" cy="905432"/>
          </a:xfrm>
        </p:spPr>
        <p:txBody>
          <a:bodyPr>
            <a:normAutofit fontScale="90000"/>
          </a:bodyPr>
          <a:lstStyle/>
          <a:p>
            <a:pPr algn="ctr"/>
            <a:r>
              <a:rPr lang="uk-UA" dirty="0" smtClean="0">
                <a:solidFill>
                  <a:srgbClr val="C00000"/>
                </a:solidFill>
              </a:rPr>
              <a:t>2. Статутний </a:t>
            </a:r>
            <a:r>
              <a:rPr lang="uk-UA" dirty="0" smtClean="0">
                <a:solidFill>
                  <a:srgbClr val="C00000"/>
                </a:solidFill>
              </a:rPr>
              <a:t>фонд та його </a:t>
            </a:r>
            <a:r>
              <a:rPr lang="uk-UA" dirty="0" smtClean="0">
                <a:solidFill>
                  <a:srgbClr val="C00000"/>
                </a:solidFill>
              </a:rPr>
              <a:t>формування</a:t>
            </a:r>
            <a:endParaRPr lang="uk-UA" dirty="0">
              <a:solidFill>
                <a:srgbClr val="C00000"/>
              </a:solidFill>
            </a:endParaRPr>
          </a:p>
        </p:txBody>
      </p:sp>
      <p:sp>
        <p:nvSpPr>
          <p:cNvPr id="3" name="Объект 2"/>
          <p:cNvSpPr>
            <a:spLocks noGrp="1"/>
          </p:cNvSpPr>
          <p:nvPr>
            <p:ph idx="1"/>
          </p:nvPr>
        </p:nvSpPr>
        <p:spPr>
          <a:xfrm>
            <a:off x="1803862" y="1064029"/>
            <a:ext cx="10388138" cy="5793971"/>
          </a:xfrm>
        </p:spPr>
        <p:txBody>
          <a:bodyPr/>
          <a:lstStyle/>
          <a:p>
            <a:pPr marL="0" indent="0">
              <a:buNone/>
            </a:pPr>
            <a:r>
              <a:rPr lang="uk-UA" dirty="0" smtClean="0">
                <a:solidFill>
                  <a:schemeClr val="tx1"/>
                </a:solidFill>
              </a:rPr>
              <a:t>   </a:t>
            </a:r>
            <a:r>
              <a:rPr lang="uk-UA" b="1" dirty="0" smtClean="0">
                <a:solidFill>
                  <a:srgbClr val="C00000"/>
                </a:solidFill>
                <a:latin typeface="+mj-lt"/>
              </a:rPr>
              <a:t>Статутний фонд </a:t>
            </a:r>
            <a:r>
              <a:rPr lang="uk-UA" dirty="0" smtClean="0">
                <a:solidFill>
                  <a:schemeClr val="tx1"/>
                </a:solidFill>
              </a:rPr>
              <a:t>— це сукупність грошових коштів та майна, яка необхідна для організації та початку функціонування підприємства (фірми). </a:t>
            </a:r>
            <a:endParaRPr lang="uk-UA" dirty="0" smtClean="0">
              <a:solidFill>
                <a:schemeClr val="tx1"/>
              </a:solidFill>
            </a:endParaRPr>
          </a:p>
          <a:p>
            <a:pPr marL="0" indent="0">
              <a:buNone/>
            </a:pPr>
            <a:r>
              <a:rPr lang="uk-UA" dirty="0" smtClean="0">
                <a:solidFill>
                  <a:schemeClr val="tx1"/>
                </a:solidFill>
              </a:rPr>
              <a:t>У </a:t>
            </a:r>
            <a:r>
              <a:rPr lang="uk-UA" dirty="0" smtClean="0">
                <a:solidFill>
                  <a:schemeClr val="tx1"/>
                </a:solidFill>
              </a:rPr>
              <a:t>статті "Статутний капітал" наводиться зафіксована в установчих документах загальна вартість активів, які є внеском власників (учасників) до капіталу підприємства. Підприємства, для яких не передбачена фіксована сума статутного капіталу, відображають у цій статті суму фактичного внеску власників до статутного капіталу підприємства.</a:t>
            </a:r>
            <a:r>
              <a:rPr lang="uk-UA" dirty="0" smtClean="0">
                <a:solidFill>
                  <a:schemeClr val="tx1"/>
                </a:solidFill>
                <a:latin typeface="Tahoma" panose="020B0604030504040204" pitchFamily="34" charset="0"/>
              </a:rPr>
              <a:t>  </a:t>
            </a:r>
            <a:r>
              <a:rPr lang="uk-UA" dirty="0" smtClean="0">
                <a:solidFill>
                  <a:schemeClr val="tx1"/>
                </a:solidFill>
              </a:rPr>
              <a:t>Солідний статутний капітал (власний капітал) підприємства створює підґрунтя для довіри до нього не тільки з боку інвесторів, а й з боку постачальників факторів виробництва і споживачів готової продукції. Крім того, підприємству із солідним власним капіталом набагато легше залучити кваліфікований персонал.</a:t>
            </a:r>
            <a:endParaRPr lang="uk-UA" dirty="0">
              <a:solidFill>
                <a:schemeClr val="tx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4152900"/>
            <a:ext cx="4383405" cy="2705100"/>
          </a:xfrm>
          <a:prstGeom prst="rect">
            <a:avLst/>
          </a:prstGeom>
          <a:ln>
            <a:noFill/>
          </a:ln>
          <a:effectLst>
            <a:softEdge rad="112500"/>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025" y="4252912"/>
            <a:ext cx="4972050" cy="2347913"/>
          </a:xfrm>
          <a:prstGeom prst="rect">
            <a:avLst/>
          </a:prstGeom>
          <a:ln>
            <a:noFill/>
          </a:ln>
          <a:effectLst>
            <a:softEdge rad="112500"/>
          </a:effectLst>
        </p:spPr>
      </p:pic>
    </p:spTree>
    <p:extLst>
      <p:ext uri="{BB962C8B-B14F-4D97-AF65-F5344CB8AC3E}">
        <p14:creationId xmlns:p14="http://schemas.microsoft.com/office/powerpoint/2010/main" val="17603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58844"/>
            <a:ext cx="8911687" cy="903181"/>
          </a:xfrm>
        </p:spPr>
        <p:txBody>
          <a:bodyPr>
            <a:normAutofit fontScale="90000"/>
          </a:bodyPr>
          <a:lstStyle/>
          <a:p>
            <a:pPr algn="ctr"/>
            <a:r>
              <a:rPr lang="ru-RU" dirty="0">
                <a:solidFill>
                  <a:srgbClr val="C00000"/>
                </a:solidFill>
              </a:rPr>
              <a:t>ФУНКЦІЇ ТА ЦІЛІ ЗБІЛЬШЕННЯ (ЗМЕНШЕННЯ)</a:t>
            </a:r>
            <a:br>
              <a:rPr lang="ru-RU" dirty="0">
                <a:solidFill>
                  <a:srgbClr val="C00000"/>
                </a:solidFill>
              </a:rPr>
            </a:br>
            <a:r>
              <a:rPr lang="ru-RU" dirty="0">
                <a:solidFill>
                  <a:srgbClr val="C00000"/>
                </a:solidFill>
              </a:rPr>
              <a:t>СТАТУТНОГО КАПІТАЛУ</a:t>
            </a:r>
          </a:p>
        </p:txBody>
      </p:sp>
      <p:graphicFrame>
        <p:nvGraphicFramePr>
          <p:cNvPr id="6" name="Объект 5"/>
          <p:cNvGraphicFramePr>
            <a:graphicFrameLocks noGrp="1"/>
          </p:cNvGraphicFramePr>
          <p:nvPr>
            <p:ph idx="1"/>
            <p:extLst>
              <p:ext uri="{D42A27DB-BD31-4B8C-83A1-F6EECF244321}">
                <p14:modId xmlns:p14="http://schemas.microsoft.com/office/powerpoint/2010/main" val="98065166"/>
              </p:ext>
            </p:extLst>
          </p:nvPr>
        </p:nvGraphicFramePr>
        <p:xfrm>
          <a:off x="1619250" y="1047745"/>
          <a:ext cx="10391776" cy="5810254"/>
        </p:xfrm>
        <a:graphic>
          <a:graphicData uri="http://schemas.openxmlformats.org/drawingml/2006/table">
            <a:tbl>
              <a:tblPr firstRow="1" firstCol="1" bandRow="1"/>
              <a:tblGrid>
                <a:gridCol w="3462480">
                  <a:extLst>
                    <a:ext uri="{9D8B030D-6E8A-4147-A177-3AD203B41FA5}">
                      <a16:colId xmlns:a16="http://schemas.microsoft.com/office/drawing/2014/main" xmlns="" val="4258820534"/>
                    </a:ext>
                  </a:extLst>
                </a:gridCol>
                <a:gridCol w="3464648">
                  <a:extLst>
                    <a:ext uri="{9D8B030D-6E8A-4147-A177-3AD203B41FA5}">
                      <a16:colId xmlns:a16="http://schemas.microsoft.com/office/drawing/2014/main" xmlns="" val="2934894576"/>
                    </a:ext>
                  </a:extLst>
                </a:gridCol>
                <a:gridCol w="3464648">
                  <a:extLst>
                    <a:ext uri="{9D8B030D-6E8A-4147-A177-3AD203B41FA5}">
                      <a16:colId xmlns:a16="http://schemas.microsoft.com/office/drawing/2014/main" xmlns="" val="500551929"/>
                    </a:ext>
                  </a:extLst>
                </a:gridCol>
              </a:tblGrid>
              <a:tr h="893885">
                <a:tc>
                  <a:txBody>
                    <a:bodyPr/>
                    <a:lstStyle/>
                    <a:p>
                      <a:pPr algn="ctr">
                        <a:lnSpc>
                          <a:spcPct val="107000"/>
                        </a:lnSpc>
                        <a:spcAft>
                          <a:spcPts val="0"/>
                        </a:spcAft>
                      </a:pPr>
                      <a:r>
                        <a:rPr lang="uk-UA" sz="1600" b="1" noProof="0" dirty="0" smtClean="0">
                          <a:effectLst/>
                          <a:latin typeface="+mj-lt"/>
                          <a:ea typeface="Times New Roman" panose="02020603050405020304" pitchFamily="18" charset="0"/>
                          <a:cs typeface="Times New Roman" panose="02020603050405020304" pitchFamily="18" charset="0"/>
                        </a:rPr>
                        <a:t>Функції</a:t>
                      </a:r>
                      <a:r>
                        <a:rPr lang="uk-UA" sz="1600" b="1" baseline="0" noProof="0" dirty="0" smtClean="0">
                          <a:effectLst/>
                          <a:latin typeface="+mj-lt"/>
                          <a:ea typeface="Times New Roman" panose="02020603050405020304" pitchFamily="18" charset="0"/>
                          <a:cs typeface="Times New Roman" panose="02020603050405020304" pitchFamily="18" charset="0"/>
                        </a:rPr>
                        <a:t> </a:t>
                      </a:r>
                      <a:r>
                        <a:rPr lang="uk-UA" sz="1600" b="1" noProof="0" dirty="0" smtClean="0">
                          <a:effectLst/>
                          <a:latin typeface="+mj-lt"/>
                          <a:ea typeface="Times New Roman" panose="02020603050405020304" pitchFamily="18" charset="0"/>
                          <a:cs typeface="Times New Roman" panose="02020603050405020304" pitchFamily="18" charset="0"/>
                        </a:rPr>
                        <a:t>статутного</a:t>
                      </a:r>
                      <a:br>
                        <a:rPr lang="uk-UA" sz="1600" b="1" noProof="0" dirty="0" smtClean="0">
                          <a:effectLst/>
                          <a:latin typeface="+mj-lt"/>
                          <a:ea typeface="Times New Roman" panose="02020603050405020304" pitchFamily="18" charset="0"/>
                          <a:cs typeface="Times New Roman" panose="02020603050405020304" pitchFamily="18" charset="0"/>
                        </a:rPr>
                      </a:br>
                      <a:r>
                        <a:rPr lang="uk-UA" sz="1600" b="1" noProof="0" dirty="0" smtClean="0">
                          <a:effectLst/>
                          <a:latin typeface="+mj-lt"/>
                          <a:ea typeface="Times New Roman" panose="02020603050405020304" pitchFamily="18" charset="0"/>
                          <a:cs typeface="Times New Roman" panose="02020603050405020304" pitchFamily="18" charset="0"/>
                        </a:rPr>
                        <a:t>капіталу</a:t>
                      </a:r>
                      <a:endParaRPr lang="uk-UA" sz="1600" b="1" noProof="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600" b="1" noProof="0" dirty="0" smtClean="0">
                          <a:effectLst/>
                          <a:latin typeface="+mj-lt"/>
                          <a:ea typeface="Times New Roman" panose="02020603050405020304" pitchFamily="18" charset="0"/>
                          <a:cs typeface="Times New Roman" panose="02020603050405020304" pitchFamily="18" charset="0"/>
                        </a:rPr>
                        <a:t>Цілі</a:t>
                      </a:r>
                      <a:br>
                        <a:rPr lang="uk-UA" sz="1600" b="1" noProof="0" dirty="0" smtClean="0">
                          <a:effectLst/>
                          <a:latin typeface="+mj-lt"/>
                          <a:ea typeface="Times New Roman" panose="02020603050405020304" pitchFamily="18" charset="0"/>
                          <a:cs typeface="Times New Roman" panose="02020603050405020304" pitchFamily="18" charset="0"/>
                        </a:rPr>
                      </a:br>
                      <a:r>
                        <a:rPr lang="uk-UA" sz="1600" b="1" noProof="0" dirty="0" smtClean="0">
                          <a:effectLst/>
                          <a:latin typeface="+mj-lt"/>
                          <a:ea typeface="Times New Roman" panose="02020603050405020304" pitchFamily="18" charset="0"/>
                          <a:cs typeface="Times New Roman" panose="02020603050405020304" pitchFamily="18" charset="0"/>
                        </a:rPr>
                        <a:t>збільшення</a:t>
                      </a:r>
                      <a:endParaRPr lang="uk-UA" sz="1600" b="1" noProof="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600" b="1" noProof="0" dirty="0" smtClean="0">
                          <a:effectLst/>
                          <a:latin typeface="+mj-lt"/>
                          <a:ea typeface="Times New Roman" panose="02020603050405020304" pitchFamily="18" charset="0"/>
                          <a:cs typeface="Times New Roman" panose="02020603050405020304" pitchFamily="18" charset="0"/>
                        </a:rPr>
                        <a:t>Цілі</a:t>
                      </a:r>
                      <a:br>
                        <a:rPr lang="uk-UA" sz="1600" b="1" noProof="0" dirty="0" smtClean="0">
                          <a:effectLst/>
                          <a:latin typeface="+mj-lt"/>
                          <a:ea typeface="Times New Roman" panose="02020603050405020304" pitchFamily="18" charset="0"/>
                          <a:cs typeface="Times New Roman" panose="02020603050405020304" pitchFamily="18" charset="0"/>
                        </a:rPr>
                      </a:br>
                      <a:r>
                        <a:rPr lang="uk-UA" sz="1600" b="1" noProof="0" dirty="0" smtClean="0">
                          <a:effectLst/>
                          <a:latin typeface="+mj-lt"/>
                          <a:ea typeface="Times New Roman" panose="02020603050405020304" pitchFamily="18" charset="0"/>
                          <a:cs typeface="Times New Roman" panose="02020603050405020304" pitchFamily="18" charset="0"/>
                        </a:rPr>
                        <a:t>зменшення</a:t>
                      </a:r>
                      <a:endParaRPr lang="uk-UA" sz="1600" b="1" noProof="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016185"/>
                  </a:ext>
                </a:extLst>
              </a:tr>
              <a:tr h="446943">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заснування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та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введен­ня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підприємства</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в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дію</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реалізація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інвестиційного</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проекту</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згортання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діяльності</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9813404"/>
                  </a:ext>
                </a:extLst>
              </a:tr>
              <a:tr h="893885">
                <a:tc>
                  <a:txBody>
                    <a:bodyPr/>
                    <a:lstStyle/>
                    <a:p>
                      <a:pPr algn="l">
                        <a:lnSpc>
                          <a:spcPct val="107000"/>
                        </a:lnSpc>
                        <a:spcAft>
                          <a:spcPts val="1500"/>
                        </a:spcAft>
                      </a:pPr>
                      <a:r>
                        <a:rPr lang="ru-RU" sz="1400" dirty="0" err="1"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Відповідальність</a:t>
                      </a:r>
                      <a:r>
                        <a:rPr lang="ru-RU" sz="1400" baseline="0"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і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гарантії</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забезпечення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кре­дитоспроможності</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виконання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вимог</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що­до</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мінімального</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розміру</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статутного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капіталу</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підвищення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ринкового</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курсу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корпоративних</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прав</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3622743"/>
                  </a:ext>
                </a:extLst>
              </a:tr>
              <a:tr h="893885">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захисна</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функція</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проведення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санації</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санація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балансу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одер­жання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санаційного</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прибутку</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5350110"/>
                  </a:ext>
                </a:extLst>
              </a:tr>
              <a:tr h="893885">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управління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та контролю</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поглинання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чи</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придбання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контрольного пакета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інших</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підприємств</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концентрація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капіталу</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в руках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активних</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власників</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3228837"/>
                  </a:ext>
                </a:extLst>
              </a:tr>
              <a:tr h="893885">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фінансування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та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забез­печення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ліквідності</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поліпшення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ліквідності</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та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платоспроможності</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приведення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у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відповідність</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обсягів</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власного</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капіталу</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та майна</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6579320"/>
                  </a:ext>
                </a:extLst>
              </a:tr>
              <a:tr h="446943">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рекламна</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(репрезентативна)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функція</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модернізація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чи</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розширення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виробництва</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вирішення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конфліктів</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між</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власниками</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3615873"/>
                  </a:ext>
                </a:extLst>
              </a:tr>
              <a:tr h="446943">
                <a:tc>
                  <a:txBody>
                    <a:bodyPr/>
                    <a:lstStyle/>
                    <a:p>
                      <a:pPr algn="l">
                        <a:lnSpc>
                          <a:spcPct val="107000"/>
                        </a:lnSpc>
                        <a:spcAft>
                          <a:spcPts val="1500"/>
                        </a:spcAft>
                      </a:pP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база для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нарахування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дивідендів</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оптимізація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дивідендної</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політики</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500"/>
                        </a:spcAft>
                      </a:pP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проведення</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певної</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дивідендної</a:t>
                      </a:r>
                      <a:r>
                        <a:rPr lang="ru-RU" sz="14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r>
                        <a:rPr lang="ru-RU" sz="1400" dirty="0" err="1">
                          <a:solidFill>
                            <a:schemeClr val="tx1">
                              <a:lumMod val="95000"/>
                              <a:lumOff val="5000"/>
                            </a:schemeClr>
                          </a:solidFill>
                          <a:effectLst/>
                          <a:latin typeface="+mn-lt"/>
                          <a:ea typeface="Times New Roman" panose="02020603050405020304" pitchFamily="18" charset="0"/>
                          <a:cs typeface="Times New Roman" panose="02020603050405020304" pitchFamily="18" charset="0"/>
                        </a:rPr>
                        <a:t>політики</a:t>
                      </a:r>
                      <a:endParaRPr lang="ru-RU" sz="1400" dirty="0">
                        <a:solidFill>
                          <a:schemeClr val="tx1">
                            <a:lumMod val="95000"/>
                            <a:lumOff val="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4319619"/>
                  </a:ext>
                </a:extLst>
              </a:tr>
            </a:tbl>
          </a:graphicData>
        </a:graphic>
      </p:graphicFrame>
    </p:spTree>
    <p:extLst>
      <p:ext uri="{BB962C8B-B14F-4D97-AF65-F5344CB8AC3E}">
        <p14:creationId xmlns:p14="http://schemas.microsoft.com/office/powerpoint/2010/main" val="96959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0"/>
            <a:ext cx="8911687" cy="1122217"/>
          </a:xfrm>
        </p:spPr>
        <p:txBody>
          <a:bodyPr>
            <a:normAutofit fontScale="90000"/>
          </a:bodyPr>
          <a:lstStyle/>
          <a:p>
            <a:pPr algn="ctr"/>
            <a:r>
              <a:rPr lang="uk-UA" dirty="0" smtClean="0">
                <a:solidFill>
                  <a:srgbClr val="C00000"/>
                </a:solidFill>
              </a:rPr>
              <a:t>3. Бізнес-планування </a:t>
            </a:r>
            <a:r>
              <a:rPr lang="uk-UA" dirty="0" smtClean="0">
                <a:solidFill>
                  <a:srgbClr val="C00000"/>
                </a:solidFill>
              </a:rPr>
              <a:t>у підприємницької діяльності</a:t>
            </a:r>
            <a:endParaRPr lang="uk-UA" dirty="0">
              <a:solidFill>
                <a:srgbClr val="C00000"/>
              </a:solidFill>
            </a:endParaRPr>
          </a:p>
        </p:txBody>
      </p:sp>
      <p:sp>
        <p:nvSpPr>
          <p:cNvPr id="3" name="Объект 2"/>
          <p:cNvSpPr>
            <a:spLocks noGrp="1"/>
          </p:cNvSpPr>
          <p:nvPr>
            <p:ph idx="1"/>
          </p:nvPr>
        </p:nvSpPr>
        <p:spPr>
          <a:xfrm>
            <a:off x="990601" y="1363287"/>
            <a:ext cx="11068396" cy="5428211"/>
          </a:xfrm>
        </p:spPr>
        <p:txBody>
          <a:bodyPr/>
          <a:lstStyle/>
          <a:p>
            <a:pPr marL="0" indent="0">
              <a:buNone/>
            </a:pPr>
            <a:r>
              <a:rPr lang="en-US" b="1" dirty="0" smtClean="0">
                <a:solidFill>
                  <a:srgbClr val="C00000"/>
                </a:solidFill>
              </a:rPr>
              <a:t>   </a:t>
            </a:r>
            <a:r>
              <a:rPr lang="uk-UA" b="1" dirty="0" smtClean="0">
                <a:solidFill>
                  <a:srgbClr val="C00000"/>
                </a:solidFill>
              </a:rPr>
              <a:t>Бізнес-план </a:t>
            </a:r>
            <a:r>
              <a:rPr lang="uk-UA" dirty="0" smtClean="0">
                <a:solidFill>
                  <a:schemeClr val="tx1"/>
                </a:solidFill>
              </a:rPr>
              <a:t>— це письмовий документ, у якому викладено сутність, шляхи і способи реалізації підприємницької ідеї, охарактеризовано ринкові, виробничі, організаційні та фінансові аспекти майбутнього бізнесу і особливості керування ним. Він є основою для здійснення підприємницької діяльності, необхідною передумовою залучення інвесторів до процесу фінансування, розробки та реалізації підприємницької ідеї, до інноваційно-інвестиційних проектів</a:t>
            </a:r>
            <a:r>
              <a:rPr lang="ru-RU" dirty="0" smtClean="0"/>
              <a:t>.</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0" y="3187151"/>
            <a:ext cx="5314950" cy="3181349"/>
          </a:xfrm>
          <a:prstGeom prst="rect">
            <a:avLst/>
          </a:prstGeom>
          <a:ln>
            <a:noFill/>
          </a:ln>
          <a:effectLst>
            <a:softEdge rad="112500"/>
          </a:effectLst>
        </p:spPr>
      </p:pic>
    </p:spTree>
    <p:extLst>
      <p:ext uri="{BB962C8B-B14F-4D97-AF65-F5344CB8AC3E}">
        <p14:creationId xmlns:p14="http://schemas.microsoft.com/office/powerpoint/2010/main" val="288954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4051" y="116378"/>
            <a:ext cx="9580562" cy="1280890"/>
          </a:xfrm>
        </p:spPr>
        <p:txBody>
          <a:bodyPr>
            <a:normAutofit fontScale="90000"/>
          </a:bodyPr>
          <a:lstStyle/>
          <a:p>
            <a:pPr algn="ctr"/>
            <a:r>
              <a:rPr lang="uk-UA" dirty="0" smtClean="0">
                <a:solidFill>
                  <a:srgbClr val="C00000"/>
                </a:solidFill>
              </a:rPr>
              <a:t>Функції в ринковій системі господарювання, які виконує бізнес-план:</a:t>
            </a:r>
            <a:endParaRPr lang="uk-UA" dirty="0">
              <a:solidFill>
                <a:srgbClr val="C00000"/>
              </a:solidFill>
            </a:endParaRPr>
          </a:p>
        </p:txBody>
      </p:sp>
      <p:sp>
        <p:nvSpPr>
          <p:cNvPr id="3" name="Объект 2"/>
          <p:cNvSpPr>
            <a:spLocks noGrp="1"/>
          </p:cNvSpPr>
          <p:nvPr>
            <p:ph idx="1"/>
          </p:nvPr>
        </p:nvSpPr>
        <p:spPr>
          <a:xfrm>
            <a:off x="1352551" y="1397267"/>
            <a:ext cx="10567900" cy="5078347"/>
          </a:xfrm>
        </p:spPr>
        <p:txBody>
          <a:bodyPr/>
          <a:lstStyle/>
          <a:p>
            <a:r>
              <a:rPr lang="uk-UA" b="1" dirty="0" smtClean="0">
                <a:solidFill>
                  <a:srgbClr val="C00000"/>
                </a:solidFill>
              </a:rPr>
              <a:t>зовнішня</a:t>
            </a:r>
            <a:r>
              <a:rPr lang="uk-UA" dirty="0" smtClean="0">
                <a:solidFill>
                  <a:schemeClr val="tx1"/>
                </a:solidFill>
              </a:rPr>
              <a:t> </a:t>
            </a:r>
            <a:r>
              <a:rPr lang="uk-UA" dirty="0" smtClean="0">
                <a:solidFill>
                  <a:schemeClr val="tx1"/>
                </a:solidFill>
              </a:rPr>
              <a:t>— ознайомити різних представників ділового світу </a:t>
            </a:r>
            <a:r>
              <a:rPr lang="uk-UA" dirty="0" smtClean="0">
                <a:solidFill>
                  <a:schemeClr val="tx1"/>
                </a:solidFill>
              </a:rPr>
              <a:t>із </a:t>
            </a:r>
            <a:r>
              <a:rPr lang="uk-UA" dirty="0" smtClean="0">
                <a:solidFill>
                  <a:schemeClr val="tx1"/>
                </a:solidFill>
              </a:rPr>
              <a:t>сутністю та основними аспектами реалізації конкретної підприємницької ідеї;</a:t>
            </a:r>
          </a:p>
          <a:p>
            <a:r>
              <a:rPr lang="uk-UA" b="1" dirty="0" smtClean="0">
                <a:solidFill>
                  <a:srgbClr val="C00000"/>
                </a:solidFill>
              </a:rPr>
              <a:t>внутрішня</a:t>
            </a:r>
            <a:r>
              <a:rPr lang="uk-UA" dirty="0" smtClean="0">
                <a:solidFill>
                  <a:schemeClr val="tx1"/>
                </a:solidFill>
              </a:rPr>
              <a:t> </a:t>
            </a:r>
            <a:r>
              <a:rPr lang="uk-UA" dirty="0" smtClean="0">
                <a:solidFill>
                  <a:schemeClr val="tx1"/>
                </a:solidFill>
              </a:rPr>
              <a:t>(життєво важлива для діяльності самого підприємства) — опрацювати механізм самоорганізації, тобто цілісну, комплексну систему управління реалізацією </a:t>
            </a:r>
            <a:r>
              <a:rPr lang="uk-UA" dirty="0" smtClean="0">
                <a:solidFill>
                  <a:schemeClr val="tx1"/>
                </a:solidFill>
              </a:rPr>
              <a:t>підприємницького </a:t>
            </a:r>
            <a:r>
              <a:rPr lang="uk-UA" dirty="0" smtClean="0">
                <a:solidFill>
                  <a:schemeClr val="tx1"/>
                </a:solidFill>
              </a:rPr>
              <a:t>проекту</a:t>
            </a:r>
            <a:r>
              <a:rPr lang="uk-UA" dirty="0" smtClean="0">
                <a:solidFill>
                  <a:schemeClr val="tx1"/>
                </a:solidFill>
              </a:rPr>
              <a:t>.</a:t>
            </a:r>
            <a:r>
              <a:rPr lang="uk-UA" dirty="0"/>
              <a:t> </a:t>
            </a:r>
            <a:endParaRPr lang="uk-UA" dirty="0">
              <a:solidFill>
                <a:schemeClr val="tx1"/>
              </a:solidFill>
            </a:endParaRPr>
          </a:p>
        </p:txBody>
      </p:sp>
      <p:pic>
        <p:nvPicPr>
          <p:cNvPr id="4" name="Рисунок 3"/>
          <p:cNvPicPr>
            <a:picLocks noChangeAspect="1"/>
          </p:cNvPicPr>
          <p:nvPr/>
        </p:nvPicPr>
        <p:blipFill>
          <a:blip r:embed="rId2"/>
          <a:stretch>
            <a:fillRect/>
          </a:stretch>
        </p:blipFill>
        <p:spPr>
          <a:xfrm>
            <a:off x="1857808" y="3419475"/>
            <a:ext cx="4457267" cy="2619375"/>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950" y="2880804"/>
            <a:ext cx="4354449" cy="3415219"/>
          </a:xfrm>
          <a:prstGeom prst="rect">
            <a:avLst/>
          </a:prstGeom>
          <a:ln>
            <a:noFill/>
          </a:ln>
          <a:effectLst>
            <a:softEdge rad="112500"/>
          </a:effectLst>
        </p:spPr>
      </p:pic>
    </p:spTree>
    <p:extLst>
      <p:ext uri="{BB962C8B-B14F-4D97-AF65-F5344CB8AC3E}">
        <p14:creationId xmlns:p14="http://schemas.microsoft.com/office/powerpoint/2010/main" val="1227849307"/>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292</TotalTime>
  <Words>1386</Words>
  <Application>Microsoft Office PowerPoint</Application>
  <PresentationFormat>Произвольный</PresentationFormat>
  <Paragraphs>144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Легкий дым</vt:lpstr>
      <vt:lpstr>ОРГАНІЗАЦІЯ БІЗНЕСУ ТА ЗАСНУВАННЯ ВЛАСНОЇ ФІРМИ</vt:lpstr>
      <vt:lpstr>ПЛАН</vt:lpstr>
      <vt:lpstr>1. Засновницькі документи</vt:lpstr>
      <vt:lpstr>Які документи подаються для державної реєстрації суб'єкта господарювання</vt:lpstr>
      <vt:lpstr>Як здійснюється державна реєстрація суб'єктів господарювання</vt:lpstr>
      <vt:lpstr>2. Статутний фонд та його формування</vt:lpstr>
      <vt:lpstr>ФУНКЦІЇ ТА ЦІЛІ ЗБІЛЬШЕННЯ (ЗМЕНШЕННЯ) СТАТУТНОГО КАПІТАЛУ</vt:lpstr>
      <vt:lpstr>3. Бізнес-планування у підприємницької діяльності</vt:lpstr>
      <vt:lpstr>Функції в ринковій системі господарювання, які виконує бізнес-план:</vt:lpstr>
      <vt:lpstr>Вимоги щодо стилю написання бізнес-плану</vt:lpstr>
      <vt:lpstr>Логіка розробки бізнес-плану</vt:lpstr>
      <vt:lpstr>SWOT-аналіз</vt:lpstr>
      <vt:lpstr>Приклад SWOT-аналізу в бізнес-плані золотодобувного підприємтва.  </vt:lpstr>
      <vt:lpstr>Бізнес-план та інформаційне поле</vt:lpstr>
      <vt:lpstr>Структура бізнес-плану</vt:lpstr>
      <vt:lpstr>Структура бізнес-плану</vt:lpstr>
      <vt:lpstr>Структура бізнес-плану та що таке бізнес-план</vt:lpstr>
      <vt:lpstr>Успіх реалізації проекту</vt:lpstr>
      <vt:lpstr>Вимоги щодо написання бізнес-плану</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User Windows</cp:lastModifiedBy>
  <cp:revision>29</cp:revision>
  <dcterms:created xsi:type="dcterms:W3CDTF">2020-03-10T17:18:06Z</dcterms:created>
  <dcterms:modified xsi:type="dcterms:W3CDTF">2020-03-13T10:22:17Z</dcterms:modified>
</cp:coreProperties>
</file>