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9C886-7573-41B7-8212-982B12FE71C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AF8A-196E-4DF6-B062-A860D9FE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4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7AF8A-196E-4DF6-B062-A860D9FE7E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7AF8A-196E-4DF6-B062-A860D9FE7E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0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159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5097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7410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5479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33574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5124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7235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368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854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137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8704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140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56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332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6897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6350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561D-CA25-46F7-B4EC-5C50FC9700E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97D5F2-6C8D-4CFE-83EF-55BB67D8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1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20AED-F39B-48B8-81BD-1BFD2ABD1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636" y="227646"/>
            <a:ext cx="8825658" cy="1078846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Презентація на тему: 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52C027-DA04-4DD4-8161-CE44DC4F9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636" y="1899908"/>
            <a:ext cx="6776185" cy="3807823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Осьові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насоси </a:t>
            </a:r>
          </a:p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           і </a:t>
            </a:r>
            <a:r>
              <a:rPr lang="ru-RU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вентилятори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EC925-3AB1-4B11-81BA-F2502DA676FC}"/>
              </a:ext>
            </a:extLst>
          </p:cNvPr>
          <p:cNvSpPr txBox="1"/>
          <p:nvPr/>
        </p:nvSpPr>
        <p:spPr>
          <a:xfrm>
            <a:off x="8620163" y="5984023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Виконав ст. гр. ТЕ-18-1бдс</a:t>
            </a:r>
          </a:p>
          <a:p>
            <a:r>
              <a:rPr lang="uk-UA" dirty="0" err="1"/>
              <a:t>Галаус</a:t>
            </a:r>
            <a:r>
              <a:rPr lang="uk-UA" dirty="0"/>
              <a:t> В.О.</a:t>
            </a:r>
            <a:endParaRPr lang="ru-RU" dirty="0"/>
          </a:p>
        </p:txBody>
      </p:sp>
      <p:pic>
        <p:nvPicPr>
          <p:cNvPr id="6" name="Содержимое 9" descr="p472635.jpg">
            <a:extLst>
              <a:ext uri="{FF2B5EF4-FFF2-40B4-BE49-F238E27FC236}">
                <a16:creationId xmlns:a16="http://schemas.microsoft.com/office/drawing/2014/main" id="{170EA933-B1CA-4915-BC3E-9A27CF79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966" y="3965800"/>
            <a:ext cx="3435849" cy="2588025"/>
          </a:xfrm>
          <a:prstGeom prst="round2DiagRect">
            <a:avLst>
              <a:gd name="adj1" fmla="val 16667"/>
              <a:gd name="adj2" fmla="val 1320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026" name="Picture 2" descr="Картинки по запросу &quot;осевой вентилятор&quot;">
            <a:extLst>
              <a:ext uri="{FF2B5EF4-FFF2-40B4-BE49-F238E27FC236}">
                <a16:creationId xmlns:a16="http://schemas.microsoft.com/office/drawing/2014/main" id="{97F4CDF5-6DB1-4A76-B424-44313EB0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34" y="1193951"/>
            <a:ext cx="2977726" cy="2890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034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DAF2D-F906-43A3-9327-DEE4A38D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37" y="306333"/>
            <a:ext cx="9758509" cy="1280890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Осьової</a:t>
            </a:r>
            <a:r>
              <a:rPr lang="ru-RU" sz="4400" dirty="0">
                <a:solidFill>
                  <a:schemeClr val="tx1"/>
                </a:solidFill>
              </a:rPr>
              <a:t> (</a:t>
            </a:r>
            <a:r>
              <a:rPr lang="ru-RU" sz="4400" dirty="0" err="1">
                <a:solidFill>
                  <a:schemeClr val="tx1"/>
                </a:solidFill>
              </a:rPr>
              <a:t>аксіальний</a:t>
            </a:r>
            <a:r>
              <a:rPr lang="ru-RU" sz="4400" dirty="0">
                <a:solidFill>
                  <a:schemeClr val="tx1"/>
                </a:solidFill>
              </a:rPr>
              <a:t>) вентилятор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A8DDB-9F88-4ACB-8943-ECE2BDA0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4" y="1587223"/>
            <a:ext cx="7613741" cy="318257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вентилятор, в </a:t>
            </a:r>
            <a:r>
              <a:rPr lang="ru-RU" sz="2400" dirty="0" err="1">
                <a:solidFill>
                  <a:schemeClr val="tx1"/>
                </a:solidFill>
              </a:rPr>
              <a:t>якому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повітря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переміщається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уздовж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робочого</a:t>
            </a:r>
            <a:r>
              <a:rPr lang="ru-RU" sz="2400" dirty="0">
                <a:solidFill>
                  <a:schemeClr val="tx1"/>
                </a:solidFill>
              </a:rPr>
              <a:t> колеса,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обертається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двигуном</a:t>
            </a:r>
            <a:r>
              <a:rPr lang="ru-RU" sz="2400" dirty="0">
                <a:solidFill>
                  <a:schemeClr val="tx1"/>
                </a:solidFill>
              </a:rPr>
              <a:t>. З причини </a:t>
            </a:r>
            <a:r>
              <a:rPr lang="ru-RU" sz="2400" dirty="0" err="1">
                <a:solidFill>
                  <a:schemeClr val="tx1"/>
                </a:solidFill>
              </a:rPr>
              <a:t>збігу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напрямку</a:t>
            </a:r>
            <a:r>
              <a:rPr lang="ru-RU" sz="2400" dirty="0">
                <a:solidFill>
                  <a:schemeClr val="tx1"/>
                </a:solidFill>
              </a:rPr>
              <a:t> руху </a:t>
            </a:r>
            <a:r>
              <a:rPr lang="ru-RU" sz="2400" dirty="0" err="1">
                <a:solidFill>
                  <a:schemeClr val="tx1"/>
                </a:solidFill>
              </a:rPr>
              <a:t>всмоктується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нагнітається</a:t>
            </a:r>
            <a:r>
              <a:rPr lang="ru-RU" sz="2400" dirty="0">
                <a:solidFill>
                  <a:schemeClr val="tx1"/>
                </a:solidFill>
              </a:rPr>
              <a:t>, а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, в </a:t>
            </a:r>
            <a:r>
              <a:rPr lang="ru-RU" sz="2400" dirty="0" err="1">
                <a:solidFill>
                  <a:schemeClr val="tx1"/>
                </a:solidFill>
              </a:rPr>
              <a:t>більшості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випадків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простоти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виготовлення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цей</a:t>
            </a:r>
            <a:r>
              <a:rPr lang="ru-RU" sz="2400" dirty="0">
                <a:solidFill>
                  <a:schemeClr val="tx1"/>
                </a:solidFill>
              </a:rPr>
              <a:t> вид вентилятора є </a:t>
            </a:r>
            <a:r>
              <a:rPr lang="ru-RU" sz="2400" dirty="0" err="1">
                <a:solidFill>
                  <a:schemeClr val="tx1"/>
                </a:solidFill>
              </a:rPr>
              <a:t>найбільш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поширеним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634C91-F792-42A7-B9F4-A42BECDE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223" y="1153551"/>
            <a:ext cx="2674431" cy="31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9B3F7D28-A542-4989-84A0-A2D877A3F388}"/>
              </a:ext>
            </a:extLst>
          </p:cNvPr>
          <p:cNvSpPr txBox="1">
            <a:spLocks/>
          </p:cNvSpPr>
          <p:nvPr/>
        </p:nvSpPr>
        <p:spPr>
          <a:xfrm>
            <a:off x="933346" y="4773596"/>
            <a:ext cx="10780542" cy="1861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solidFill>
                  <a:schemeClr val="tx1"/>
                </a:solidFill>
              </a:rPr>
              <a:t>Приклади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застосування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осьових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вентиляторів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малі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вентилятори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охолодження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електроніки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кулери</a:t>
            </a:r>
            <a:r>
              <a:rPr lang="ru-RU" sz="2400" dirty="0">
                <a:solidFill>
                  <a:schemeClr val="tx1"/>
                </a:solidFill>
              </a:rPr>
              <a:t>), </a:t>
            </a:r>
            <a:r>
              <a:rPr lang="ru-RU" sz="2400" dirty="0" err="1">
                <a:solidFill>
                  <a:schemeClr val="tx1"/>
                </a:solidFill>
              </a:rPr>
              <a:t>побутові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вентилятори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вентилятори</a:t>
            </a:r>
            <a:r>
              <a:rPr lang="ru-RU" sz="2400" dirty="0">
                <a:solidFill>
                  <a:schemeClr val="tx1"/>
                </a:solidFill>
              </a:rPr>
              <a:t> для </a:t>
            </a:r>
            <a:r>
              <a:rPr lang="ru-RU" sz="2400" dirty="0" err="1">
                <a:solidFill>
                  <a:schemeClr val="tx1"/>
                </a:solidFill>
              </a:rPr>
              <a:t>турбовентиляторних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авіаційних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двигунів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шахтні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вентилятори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вентилятори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димовидалення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вентилятори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аеродинамічних</a:t>
            </a:r>
            <a:r>
              <a:rPr lang="ru-RU" sz="2400" dirty="0">
                <a:solidFill>
                  <a:schemeClr val="tx1"/>
                </a:solidFill>
              </a:rPr>
              <a:t> труб.</a:t>
            </a:r>
          </a:p>
        </p:txBody>
      </p:sp>
    </p:spTree>
    <p:extLst>
      <p:ext uri="{BB962C8B-B14F-4D97-AF65-F5344CB8AC3E}">
        <p14:creationId xmlns:p14="http://schemas.microsoft.com/office/powerpoint/2010/main" val="20905727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86610-FBBE-427C-A24A-FD937B3E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50" y="567839"/>
            <a:ext cx="8911687" cy="8529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Схема </a:t>
            </a:r>
            <a:r>
              <a:rPr lang="ru-RU" sz="4000" dirty="0" err="1">
                <a:solidFill>
                  <a:schemeClr val="tx1"/>
                </a:solidFill>
              </a:rPr>
              <a:t>осьового</a:t>
            </a:r>
            <a:r>
              <a:rPr lang="ru-RU" sz="4000" dirty="0">
                <a:solidFill>
                  <a:schemeClr val="tx1"/>
                </a:solidFill>
              </a:rPr>
              <a:t> вентилятора: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FE55B-6EEF-4C93-895F-0944F92C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2" y="2020693"/>
            <a:ext cx="4506350" cy="2776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1-Вхідний </a:t>
            </a:r>
            <a:r>
              <a:rPr lang="ru-RU" sz="2600" dirty="0" err="1">
                <a:solidFill>
                  <a:schemeClr val="tx1"/>
                </a:solidFill>
              </a:rPr>
              <a:t>отвір</a:t>
            </a: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2-циліндричний кожух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3-лопатка колесо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4-дифузор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5-вихідний </a:t>
            </a:r>
            <a:r>
              <a:rPr lang="ru-RU" sz="2600" dirty="0" err="1">
                <a:solidFill>
                  <a:schemeClr val="tx1"/>
                </a:solidFill>
              </a:rPr>
              <a:t>отвір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A674D1-F867-46D8-9F7B-D18A175D4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50" y="1862744"/>
            <a:ext cx="5976147" cy="293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0540194-95CC-4928-A290-D911CA4A20BB}"/>
              </a:ext>
            </a:extLst>
          </p:cNvPr>
          <p:cNvSpPr/>
          <p:nvPr/>
        </p:nvSpPr>
        <p:spPr>
          <a:xfrm>
            <a:off x="1528690" y="5238677"/>
            <a:ext cx="10316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Число лопаток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по-різному</a:t>
            </a:r>
            <a:r>
              <a:rPr lang="ru-RU" sz="2000" dirty="0"/>
              <a:t>,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коливаються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2 до 50. До втулкам - лопатки </a:t>
            </a:r>
            <a:r>
              <a:rPr lang="ru-RU" sz="2000" dirty="0" err="1"/>
              <a:t>приклепують</a:t>
            </a:r>
            <a:r>
              <a:rPr lang="ru-RU" sz="2000" dirty="0"/>
              <a:t>, </a:t>
            </a:r>
            <a:r>
              <a:rPr lang="ru-RU" sz="2000" dirty="0" err="1"/>
              <a:t>приварюють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кріплять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стрижнів</a:t>
            </a:r>
            <a:r>
              <a:rPr lang="ru-RU" sz="2000" dirty="0"/>
              <a:t>. В </a:t>
            </a:r>
            <a:r>
              <a:rPr lang="ru-RU" sz="2000" dirty="0" err="1"/>
              <a:t>останньому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встановлювати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різними</a:t>
            </a:r>
            <a:r>
              <a:rPr lang="ru-RU" sz="2000" dirty="0"/>
              <a:t> кутами до </a:t>
            </a:r>
            <a:r>
              <a:rPr lang="ru-RU" sz="2000" dirty="0" err="1"/>
              <a:t>площини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166791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A7DD09-BE51-4C59-AB90-E13E8299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0189"/>
            <a:ext cx="6095999" cy="5317811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При </a:t>
            </a:r>
            <a:r>
              <a:rPr lang="ru-RU" sz="2200" dirty="0" err="1">
                <a:solidFill>
                  <a:schemeClr val="tx1"/>
                </a:solidFill>
              </a:rPr>
              <a:t>обертанні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робочого</a:t>
            </a:r>
            <a:r>
              <a:rPr lang="ru-RU" sz="2200" dirty="0">
                <a:solidFill>
                  <a:schemeClr val="tx1"/>
                </a:solidFill>
              </a:rPr>
              <a:t> колеса перед ним </a:t>
            </a:r>
            <a:r>
              <a:rPr lang="ru-RU" sz="2200" dirty="0" err="1">
                <a:solidFill>
                  <a:schemeClr val="tx1"/>
                </a:solidFill>
              </a:rPr>
              <a:t>виникає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розрядження</a:t>
            </a:r>
            <a:r>
              <a:rPr lang="ru-RU" sz="2200" dirty="0">
                <a:solidFill>
                  <a:schemeClr val="tx1"/>
                </a:solidFill>
              </a:rPr>
              <a:t>, а </a:t>
            </a:r>
            <a:r>
              <a:rPr lang="ru-RU" sz="2200" dirty="0" err="1">
                <a:solidFill>
                  <a:schemeClr val="tx1"/>
                </a:solidFill>
              </a:rPr>
              <a:t>після</a:t>
            </a:r>
            <a:r>
              <a:rPr lang="ru-RU" sz="2200" dirty="0">
                <a:solidFill>
                  <a:schemeClr val="tx1"/>
                </a:solidFill>
              </a:rPr>
              <a:t> колеса - </a:t>
            </a:r>
            <a:r>
              <a:rPr lang="ru-RU" sz="2200" dirty="0" err="1">
                <a:solidFill>
                  <a:schemeClr val="tx1"/>
                </a:solidFill>
              </a:rPr>
              <a:t>надлишковий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тиск</a:t>
            </a:r>
            <a:r>
              <a:rPr lang="ru-RU" sz="2200" dirty="0">
                <a:solidFill>
                  <a:schemeClr val="tx1"/>
                </a:solidFill>
              </a:rPr>
              <a:t>. Лопатки </a:t>
            </a:r>
            <a:r>
              <a:rPr lang="ru-RU" sz="2200" dirty="0" err="1">
                <a:solidFill>
                  <a:schemeClr val="tx1"/>
                </a:solidFill>
              </a:rPr>
              <a:t>встановлюють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під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певним</a:t>
            </a:r>
            <a:r>
              <a:rPr lang="ru-RU" sz="2200" dirty="0">
                <a:solidFill>
                  <a:schemeClr val="tx1"/>
                </a:solidFill>
              </a:rPr>
              <a:t> кутом Ок. </a:t>
            </a:r>
            <a:r>
              <a:rPr lang="ru-RU" sz="2200" dirty="0" err="1">
                <a:solidFill>
                  <a:schemeClr val="tx1"/>
                </a:solidFill>
              </a:rPr>
              <a:t>Колектор</a:t>
            </a:r>
            <a:r>
              <a:rPr lang="ru-RU" sz="2200" dirty="0">
                <a:solidFill>
                  <a:schemeClr val="tx1"/>
                </a:solidFill>
              </a:rPr>
              <a:t> 4 </a:t>
            </a:r>
            <a:r>
              <a:rPr lang="ru-RU" sz="2200" dirty="0" err="1">
                <a:solidFill>
                  <a:schemeClr val="tx1"/>
                </a:solidFill>
              </a:rPr>
              <a:t>забезпечує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плавний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підведення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повітря</a:t>
            </a:r>
            <a:r>
              <a:rPr lang="ru-RU" sz="2200" dirty="0">
                <a:solidFill>
                  <a:schemeClr val="tx1"/>
                </a:solidFill>
              </a:rPr>
              <a:t> до вентилятора, а </a:t>
            </a:r>
            <a:r>
              <a:rPr lang="ru-RU" sz="2200" dirty="0" err="1">
                <a:solidFill>
                  <a:schemeClr val="tx1"/>
                </a:solidFill>
              </a:rPr>
              <a:t>обтічник</a:t>
            </a:r>
            <a:r>
              <a:rPr lang="ru-RU" sz="2200" dirty="0">
                <a:solidFill>
                  <a:schemeClr val="tx1"/>
                </a:solidFill>
              </a:rPr>
              <a:t> 6 </a:t>
            </a:r>
            <a:r>
              <a:rPr lang="ru-RU" sz="2200" dirty="0" err="1">
                <a:solidFill>
                  <a:schemeClr val="tx1"/>
                </a:solidFill>
              </a:rPr>
              <a:t>знижує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удари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повітряного</a:t>
            </a:r>
            <a:r>
              <a:rPr lang="ru-RU" sz="2200" dirty="0">
                <a:solidFill>
                  <a:schemeClr val="tx1"/>
                </a:solidFill>
              </a:rPr>
              <a:t> потоку про лопатки; </a:t>
            </a:r>
            <a:r>
              <a:rPr lang="ru-RU" sz="2200" dirty="0" err="1">
                <a:solidFill>
                  <a:schemeClr val="tx1"/>
                </a:solidFill>
              </a:rPr>
              <a:t>дифузор</a:t>
            </a:r>
            <a:r>
              <a:rPr lang="ru-RU" sz="2200" dirty="0">
                <a:solidFill>
                  <a:schemeClr val="tx1"/>
                </a:solidFill>
              </a:rPr>
              <a:t> 5 </a:t>
            </a:r>
            <a:r>
              <a:rPr lang="ru-RU" sz="2200" dirty="0" err="1">
                <a:solidFill>
                  <a:schemeClr val="tx1"/>
                </a:solidFill>
              </a:rPr>
              <a:t>перетворює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динамічний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напір</a:t>
            </a:r>
            <a:r>
              <a:rPr lang="ru-RU" sz="2200" dirty="0">
                <a:solidFill>
                  <a:schemeClr val="tx1"/>
                </a:solidFill>
              </a:rPr>
              <a:t> в </a:t>
            </a:r>
            <a:r>
              <a:rPr lang="ru-RU" sz="2200" dirty="0" err="1">
                <a:solidFill>
                  <a:schemeClr val="tx1"/>
                </a:solidFill>
              </a:rPr>
              <a:t>статичний</a:t>
            </a:r>
            <a:r>
              <a:rPr lang="ru-RU" sz="2200" dirty="0">
                <a:solidFill>
                  <a:schemeClr val="tx1"/>
                </a:solidFill>
              </a:rPr>
              <a:t>. Для </a:t>
            </a:r>
            <a:r>
              <a:rPr lang="ru-RU" sz="2200" dirty="0" err="1">
                <a:solidFill>
                  <a:schemeClr val="tx1"/>
                </a:solidFill>
              </a:rPr>
              <a:t>регулювання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продуктивності</a:t>
            </a:r>
            <a:r>
              <a:rPr lang="ru-RU" sz="2200" dirty="0">
                <a:solidFill>
                  <a:schemeClr val="tx1"/>
                </a:solidFill>
              </a:rPr>
              <a:t> і </a:t>
            </a:r>
            <a:r>
              <a:rPr lang="ru-RU" sz="2200" dirty="0" err="1">
                <a:solidFill>
                  <a:schemeClr val="tx1"/>
                </a:solidFill>
              </a:rPr>
              <a:t>тиску</a:t>
            </a:r>
            <a:r>
              <a:rPr lang="ru-RU" sz="2200" dirty="0">
                <a:solidFill>
                  <a:schemeClr val="tx1"/>
                </a:solidFill>
              </a:rPr>
              <a:t> перед </a:t>
            </a:r>
            <a:r>
              <a:rPr lang="ru-RU" sz="2200" dirty="0" err="1">
                <a:solidFill>
                  <a:schemeClr val="tx1"/>
                </a:solidFill>
              </a:rPr>
              <a:t>робочим</a:t>
            </a:r>
            <a:r>
              <a:rPr lang="ru-RU" sz="2200" dirty="0">
                <a:solidFill>
                  <a:schemeClr val="tx1"/>
                </a:solidFill>
              </a:rPr>
              <a:t> колесом </a:t>
            </a:r>
            <a:r>
              <a:rPr lang="ru-RU" sz="2200" dirty="0" err="1">
                <a:solidFill>
                  <a:schemeClr val="tx1"/>
                </a:solidFill>
              </a:rPr>
              <a:t>встановлюють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направляючий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апарат</a:t>
            </a:r>
            <a:r>
              <a:rPr lang="ru-RU" sz="2200" dirty="0">
                <a:solidFill>
                  <a:schemeClr val="tx1"/>
                </a:solidFill>
              </a:rPr>
              <a:t> 7.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FF9AB1-B862-41AE-9360-4ED3EFE0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89674"/>
            <a:ext cx="5713828" cy="3345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8399D698-1661-4056-9ABD-C78693640772}"/>
              </a:ext>
            </a:extLst>
          </p:cNvPr>
          <p:cNvSpPr txBox="1">
            <a:spLocks/>
          </p:cNvSpPr>
          <p:nvPr/>
        </p:nvSpPr>
        <p:spPr>
          <a:xfrm>
            <a:off x="6096001" y="4860164"/>
            <a:ext cx="6095999" cy="1765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Для </a:t>
            </a:r>
            <a:r>
              <a:rPr lang="ru-RU" sz="2000" dirty="0" err="1">
                <a:solidFill>
                  <a:schemeClr val="tx1"/>
                </a:solidFill>
              </a:rPr>
              <a:t>розкручування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повітряного</a:t>
            </a:r>
            <a:r>
              <a:rPr lang="ru-RU" sz="2000" dirty="0">
                <a:solidFill>
                  <a:schemeClr val="tx1"/>
                </a:solidFill>
              </a:rPr>
              <a:t> потоку за </a:t>
            </a:r>
            <a:r>
              <a:rPr lang="ru-RU" sz="2000" dirty="0" err="1">
                <a:solidFill>
                  <a:schemeClr val="tx1"/>
                </a:solidFill>
              </a:rPr>
              <a:t>робочим</a:t>
            </a:r>
            <a:r>
              <a:rPr lang="ru-RU" sz="2000" dirty="0">
                <a:solidFill>
                  <a:schemeClr val="tx1"/>
                </a:solidFill>
              </a:rPr>
              <a:t> колесом </a:t>
            </a:r>
            <a:r>
              <a:rPr lang="ru-RU" sz="2000" dirty="0" err="1">
                <a:solidFill>
                  <a:schemeClr val="tx1"/>
                </a:solidFill>
              </a:rPr>
              <a:t>встановлюють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спрямляющій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апарат</a:t>
            </a:r>
            <a:r>
              <a:rPr lang="ru-RU" sz="2000" dirty="0">
                <a:solidFill>
                  <a:schemeClr val="tx1"/>
                </a:solidFill>
              </a:rPr>
              <a:t> 8, конструктивно </a:t>
            </a:r>
            <a:r>
              <a:rPr lang="ru-RU" sz="2000" dirty="0" err="1">
                <a:solidFill>
                  <a:schemeClr val="tx1"/>
                </a:solidFill>
              </a:rPr>
              <a:t>представляє</a:t>
            </a:r>
            <a:r>
              <a:rPr lang="ru-RU" sz="2000" dirty="0">
                <a:solidFill>
                  <a:schemeClr val="tx1"/>
                </a:solidFill>
              </a:rPr>
              <a:t> собою </a:t>
            </a:r>
            <a:r>
              <a:rPr lang="ru-RU" sz="2000" dirty="0" err="1">
                <a:solidFill>
                  <a:schemeClr val="tx1"/>
                </a:solidFill>
              </a:rPr>
              <a:t>нерухоме</a:t>
            </a:r>
            <a:r>
              <a:rPr lang="ru-RU" sz="2000" dirty="0">
                <a:solidFill>
                  <a:schemeClr val="tx1"/>
                </a:solidFill>
              </a:rPr>
              <a:t> колесо з лопатками </a:t>
            </a:r>
            <a:r>
              <a:rPr lang="ru-RU" sz="2000" dirty="0" err="1">
                <a:solidFill>
                  <a:schemeClr val="tx1"/>
                </a:solidFill>
              </a:rPr>
              <a:t>обтічної</a:t>
            </a:r>
            <a:r>
              <a:rPr lang="ru-RU" sz="2000" dirty="0">
                <a:solidFill>
                  <a:schemeClr val="tx1"/>
                </a:solidFill>
              </a:rPr>
              <a:t> форм,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встановлені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кутом Оса.</a:t>
            </a: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0AC550-4A00-44DB-A0FC-002F2967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744" y="399100"/>
            <a:ext cx="3498385" cy="8529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Принцип </a:t>
            </a:r>
            <a:r>
              <a:rPr lang="ru-RU" sz="4000" dirty="0" err="1">
                <a:solidFill>
                  <a:schemeClr val="tx1"/>
                </a:solidFill>
              </a:rPr>
              <a:t>дії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5726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027E-22D0-4BC9-ADF4-8F438061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014" y="497500"/>
            <a:ext cx="8911687" cy="881134"/>
          </a:xfrm>
        </p:spPr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Переваги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осьових</a:t>
            </a:r>
            <a:r>
              <a:rPr lang="ru-RU" sz="4400" dirty="0">
                <a:solidFill>
                  <a:schemeClr val="tx1"/>
                </a:solidFill>
              </a:rPr>
              <a:t> вентилятор</a:t>
            </a:r>
            <a:r>
              <a:rPr lang="uk-UA" sz="4400" dirty="0" err="1">
                <a:solidFill>
                  <a:schemeClr val="tx1"/>
                </a:solidFill>
              </a:rPr>
              <a:t>ів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71E8F-C4AB-424A-99EE-869E3F35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299" y="1558727"/>
            <a:ext cx="9748154" cy="515156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Простота і </a:t>
            </a:r>
            <a:r>
              <a:rPr lang="ru-RU" sz="2400" dirty="0" err="1">
                <a:solidFill>
                  <a:schemeClr val="tx1"/>
                </a:solidFill>
              </a:rPr>
              <a:t>надійність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конструкції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Мала </a:t>
            </a:r>
            <a:r>
              <a:rPr lang="ru-RU" sz="2400" dirty="0" err="1">
                <a:solidFill>
                  <a:schemeClr val="tx1"/>
                </a:solidFill>
              </a:rPr>
              <a:t>металоємність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Порівняно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низький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рівень</a:t>
            </a:r>
            <a:r>
              <a:rPr lang="ru-RU" sz="2400" dirty="0">
                <a:solidFill>
                  <a:schemeClr val="tx1"/>
                </a:solidFill>
              </a:rPr>
              <a:t> шуму при </a:t>
            </a:r>
            <a:r>
              <a:rPr lang="ru-RU" sz="2400" dirty="0" err="1">
                <a:solidFill>
                  <a:schemeClr val="tx1"/>
                </a:solidFill>
              </a:rPr>
              <a:t>роботі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Легкість</a:t>
            </a:r>
            <a:r>
              <a:rPr lang="ru-RU" sz="2400" dirty="0">
                <a:solidFill>
                  <a:schemeClr val="tx1"/>
                </a:solidFill>
              </a:rPr>
              <a:t> монтажу, </a:t>
            </a:r>
            <a:r>
              <a:rPr lang="ru-RU" sz="2400" dirty="0" err="1">
                <a:solidFill>
                  <a:schemeClr val="tx1"/>
                </a:solidFill>
              </a:rPr>
              <a:t>можливість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зміни</a:t>
            </a:r>
            <a:r>
              <a:rPr lang="ru-RU" sz="2400" dirty="0">
                <a:solidFill>
                  <a:schemeClr val="tx1"/>
                </a:solidFill>
              </a:rPr>
              <a:t> способу установки </a:t>
            </a:r>
            <a:r>
              <a:rPr lang="ru-RU" sz="2400" dirty="0" err="1">
                <a:solidFill>
                  <a:schemeClr val="tx1"/>
                </a:solidFill>
              </a:rPr>
              <a:t>виходячи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місцевих</a:t>
            </a:r>
            <a:r>
              <a:rPr lang="ru-RU" sz="2400" dirty="0">
                <a:solidFill>
                  <a:schemeClr val="tx1"/>
                </a:solidFill>
              </a:rPr>
              <a:t> умов.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Невисоке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споживання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електроенергії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економічність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Можливість</a:t>
            </a:r>
            <a:r>
              <a:rPr lang="ru-RU" sz="2400" dirty="0">
                <a:solidFill>
                  <a:schemeClr val="tx1"/>
                </a:solidFill>
              </a:rPr>
              <a:t> легкого </a:t>
            </a:r>
            <a:r>
              <a:rPr lang="ru-RU" sz="2400" dirty="0" err="1">
                <a:solidFill>
                  <a:schemeClr val="tx1"/>
                </a:solidFill>
              </a:rPr>
              <a:t>реверсування</a:t>
            </a:r>
            <a:r>
              <a:rPr lang="ru-RU" sz="2400" dirty="0">
                <a:solidFill>
                  <a:schemeClr val="tx1"/>
                </a:solidFill>
              </a:rPr>
              <a:t> потоку.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Ремонт таких </a:t>
            </a:r>
            <a:r>
              <a:rPr lang="ru-RU" sz="2400" dirty="0" err="1">
                <a:solidFill>
                  <a:schemeClr val="tx1"/>
                </a:solidFill>
              </a:rPr>
              <a:t>пристроїв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простий</a:t>
            </a:r>
            <a:r>
              <a:rPr lang="ru-RU" sz="2400" dirty="0">
                <a:solidFill>
                  <a:schemeClr val="tx1"/>
                </a:solidFill>
              </a:rPr>
              <a:t> і не </a:t>
            </a:r>
            <a:r>
              <a:rPr lang="ru-RU" sz="2400" dirty="0" err="1">
                <a:solidFill>
                  <a:schemeClr val="tx1"/>
                </a:solidFill>
              </a:rPr>
              <a:t>вимагає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залучення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якихось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складних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верстатів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обладнання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Осьові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вентилятори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створюють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високу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продуктивність</a:t>
            </a:r>
            <a:r>
              <a:rPr lang="ru-RU" sz="2400" dirty="0">
                <a:solidFill>
                  <a:schemeClr val="tx1"/>
                </a:solidFill>
              </a:rPr>
              <a:t> при невеликих </a:t>
            </a:r>
            <a:r>
              <a:rPr lang="ru-RU" sz="2400" dirty="0" err="1">
                <a:solidFill>
                  <a:schemeClr val="tx1"/>
                </a:solidFill>
              </a:rPr>
              <a:t>витратах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енергії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високий</a:t>
            </a:r>
            <a:r>
              <a:rPr lang="ru-RU" sz="2400" dirty="0">
                <a:solidFill>
                  <a:schemeClr val="tx1"/>
                </a:solidFill>
              </a:rPr>
              <a:t> ККД пристрою.</a:t>
            </a:r>
          </a:p>
        </p:txBody>
      </p:sp>
    </p:spTree>
    <p:extLst>
      <p:ext uri="{BB962C8B-B14F-4D97-AF65-F5344CB8AC3E}">
        <p14:creationId xmlns:p14="http://schemas.microsoft.com/office/powerpoint/2010/main" val="186562865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DA3A2-AD3F-479E-8DCB-88CB5FE1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744" y="567839"/>
            <a:ext cx="8911687" cy="881133"/>
          </a:xfrm>
        </p:spPr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Недоліки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осьових</a:t>
            </a:r>
            <a:r>
              <a:rPr lang="ru-RU" sz="4400" dirty="0">
                <a:solidFill>
                  <a:schemeClr val="tx1"/>
                </a:solidFill>
              </a:rPr>
              <a:t> вентилятор</a:t>
            </a:r>
            <a:r>
              <a:rPr lang="uk-UA" sz="4400" dirty="0" err="1">
                <a:solidFill>
                  <a:schemeClr val="tx1"/>
                </a:solidFill>
              </a:rPr>
              <a:t>ів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1FFA1-8054-4E6D-BEC4-D999F447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2133599"/>
            <a:ext cx="10519874" cy="4506351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/>
                </a:solidFill>
              </a:rPr>
              <a:t>Низький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тиск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напір</a:t>
            </a:r>
            <a:r>
              <a:rPr lang="ru-RU" sz="2000" dirty="0">
                <a:solidFill>
                  <a:schemeClr val="tx1"/>
                </a:solidFill>
              </a:rPr>
              <a:t>),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робить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неможливим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застосування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довгих</a:t>
            </a:r>
            <a:r>
              <a:rPr lang="ru-RU" sz="2000" dirty="0">
                <a:solidFill>
                  <a:schemeClr val="tx1"/>
                </a:solidFill>
              </a:rPr>
              <a:t> трубопроводах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при негативно </a:t>
            </a:r>
            <a:r>
              <a:rPr lang="ru-RU" sz="2000" dirty="0" err="1">
                <a:solidFill>
                  <a:schemeClr val="tx1"/>
                </a:solidFill>
              </a:rPr>
              <a:t>різниці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тисків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двох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середовищ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Неможливість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застосування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умовах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вибухонебезпечних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середовищ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при </a:t>
            </a:r>
            <a:r>
              <a:rPr lang="ru-RU" sz="2000" dirty="0" err="1">
                <a:solidFill>
                  <a:schemeClr val="tx1"/>
                </a:solidFill>
              </a:rPr>
              <a:t>наявності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повітрі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суспензії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великої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фракції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Наявність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обертових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лопатей</a:t>
            </a:r>
            <a:r>
              <a:rPr lang="ru-RU" sz="2000" dirty="0">
                <a:solidFill>
                  <a:schemeClr val="tx1"/>
                </a:solidFill>
              </a:rPr>
              <a:t> (особливо на </a:t>
            </a:r>
            <a:r>
              <a:rPr lang="ru-RU" sz="2000" dirty="0" err="1">
                <a:solidFill>
                  <a:schemeClr val="tx1"/>
                </a:solidFill>
              </a:rPr>
              <a:t>конструкціях</a:t>
            </a:r>
            <a:r>
              <a:rPr lang="ru-RU" sz="2000" dirty="0">
                <a:solidFill>
                  <a:schemeClr val="tx1"/>
                </a:solidFill>
              </a:rPr>
              <a:t> великих </a:t>
            </a:r>
            <a:r>
              <a:rPr lang="ru-RU" sz="2000" dirty="0" err="1">
                <a:solidFill>
                  <a:schemeClr val="tx1"/>
                </a:solidFill>
              </a:rPr>
              <a:t>розмірів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створює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значну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небезпеку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обслуговуючого</a:t>
            </a:r>
            <a:r>
              <a:rPr lang="ru-RU" sz="2000" dirty="0">
                <a:solidFill>
                  <a:schemeClr val="tx1"/>
                </a:solidFill>
              </a:rPr>
              <a:t> персоналу і </a:t>
            </a:r>
            <a:r>
              <a:rPr lang="ru-RU" sz="2000" dirty="0" err="1">
                <a:solidFill>
                  <a:schemeClr val="tx1"/>
                </a:solidFill>
              </a:rPr>
              <a:t>робітників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викликає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необхідність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спорудження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надійних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захисних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засобів</a:t>
            </a:r>
            <a:r>
              <a:rPr lang="ru-RU" sz="2000" dirty="0">
                <a:solidFill>
                  <a:schemeClr val="tx1"/>
                </a:solidFill>
              </a:rPr>
              <a:t> - </a:t>
            </a:r>
            <a:r>
              <a:rPr lang="ru-RU" sz="2000" dirty="0" err="1">
                <a:solidFill>
                  <a:schemeClr val="tx1"/>
                </a:solidFill>
              </a:rPr>
              <a:t>решіток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огорож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сіток</a:t>
            </a:r>
            <a:r>
              <a:rPr lang="ru-RU" sz="2000" dirty="0">
                <a:solidFill>
                  <a:schemeClr val="tx1"/>
                </a:solidFill>
              </a:rPr>
              <a:t> і т.д.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Існує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необхідність</a:t>
            </a:r>
            <a:r>
              <a:rPr lang="ru-RU" sz="2000" dirty="0">
                <a:solidFill>
                  <a:schemeClr val="tx1"/>
                </a:solidFill>
              </a:rPr>
              <a:t> точного </a:t>
            </a:r>
            <a:r>
              <a:rPr lang="ru-RU" sz="2000" dirty="0" err="1">
                <a:solidFill>
                  <a:schemeClr val="tx1"/>
                </a:solidFill>
              </a:rPr>
              <a:t>балансування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обертових</a:t>
            </a:r>
            <a:r>
              <a:rPr lang="ru-RU" sz="2000" dirty="0">
                <a:solidFill>
                  <a:schemeClr val="tx1"/>
                </a:solidFill>
              </a:rPr>
              <a:t> деталей, </a:t>
            </a:r>
            <a:r>
              <a:rPr lang="ru-RU" sz="2000" dirty="0" err="1">
                <a:solidFill>
                  <a:schemeClr val="tx1"/>
                </a:solidFill>
              </a:rPr>
              <a:t>щоб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уникнути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утворення</a:t>
            </a:r>
            <a:r>
              <a:rPr lang="ru-RU" sz="2000" dirty="0">
                <a:solidFill>
                  <a:schemeClr val="tx1"/>
                </a:solidFill>
              </a:rPr>
              <a:t> шуму і </a:t>
            </a:r>
            <a:r>
              <a:rPr lang="ru-RU" sz="2000" dirty="0" err="1">
                <a:solidFill>
                  <a:schemeClr val="tx1"/>
                </a:solidFill>
              </a:rPr>
              <a:t>руйнування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конструкції</a:t>
            </a:r>
            <a:r>
              <a:rPr lang="ru-RU" sz="2000" dirty="0">
                <a:solidFill>
                  <a:schemeClr val="tx1"/>
                </a:solidFill>
              </a:rPr>
              <a:t> вентилятора і </a:t>
            </a:r>
            <a:r>
              <a:rPr lang="ru-RU" sz="2000" dirty="0" err="1">
                <a:solidFill>
                  <a:schemeClr val="tx1"/>
                </a:solidFill>
              </a:rPr>
              <a:t>посадочних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елементів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3237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DF12-6E38-4285-B9DB-51B6276A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676" y="483433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Осьовий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насос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234378-AA27-47C4-A19E-223205A67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134" y="1764323"/>
            <a:ext cx="9438665" cy="4610244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Осьові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насоси є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динамічними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лопатевими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машинами, в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кінетична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енергії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обертання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перетворюється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гидродинамическую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енергію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потоку.</a:t>
            </a:r>
          </a:p>
          <a:p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Осьові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насоси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використовуються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перекачування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великих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витрат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рідини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малому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напорі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4445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181A9-7A26-4B93-971A-1103322B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082" y="483433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Пристрій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осьового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насоса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6AC9B-482C-4CBF-99A3-D758D8067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22" y="1872903"/>
            <a:ext cx="5623468" cy="4373151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Робоче</a:t>
            </a:r>
            <a:r>
              <a:rPr lang="ru-RU" sz="2800" dirty="0">
                <a:solidFill>
                  <a:schemeClr val="tx1"/>
                </a:solidFill>
              </a:rPr>
              <a:t> колесо з лопатками 1 </a:t>
            </a:r>
            <a:r>
              <a:rPr lang="ru-RU" sz="2800" dirty="0" err="1">
                <a:solidFill>
                  <a:schemeClr val="tx1"/>
                </a:solidFill>
              </a:rPr>
              <a:t>встановлено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циліндричному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корпусі</a:t>
            </a:r>
            <a:r>
              <a:rPr lang="ru-RU" sz="2800" dirty="0">
                <a:solidFill>
                  <a:schemeClr val="tx1"/>
                </a:solidFill>
              </a:rPr>
              <a:t> 2, </a:t>
            </a:r>
            <a:r>
              <a:rPr lang="ru-RU" sz="2800" dirty="0" err="1">
                <a:solidFill>
                  <a:schemeClr val="tx1"/>
                </a:solidFill>
              </a:rPr>
              <a:t>який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попередньо</a:t>
            </a:r>
            <a:r>
              <a:rPr lang="ru-RU" sz="2800" dirty="0">
                <a:solidFill>
                  <a:schemeClr val="tx1"/>
                </a:solidFill>
              </a:rPr>
              <a:t> повинен бути </a:t>
            </a:r>
            <a:r>
              <a:rPr lang="ru-RU" sz="2800" dirty="0" err="1">
                <a:solidFill>
                  <a:schemeClr val="tx1"/>
                </a:solidFill>
              </a:rPr>
              <a:t>заповнений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рідиною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Направляючий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апарат</a:t>
            </a:r>
            <a:r>
              <a:rPr lang="ru-RU" sz="2800" dirty="0">
                <a:solidFill>
                  <a:schemeClr val="tx1"/>
                </a:solidFill>
              </a:rPr>
              <a:t> 3 </a:t>
            </a:r>
            <a:r>
              <a:rPr lang="ru-RU" sz="2800" dirty="0" err="1">
                <a:solidFill>
                  <a:schemeClr val="tx1"/>
                </a:solidFill>
              </a:rPr>
              <a:t>розташований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робочим</a:t>
            </a:r>
            <a:r>
              <a:rPr lang="ru-RU" sz="2800" dirty="0">
                <a:solidFill>
                  <a:schemeClr val="tx1"/>
                </a:solidFill>
              </a:rPr>
              <a:t> колесом.</a:t>
            </a:r>
          </a:p>
        </p:txBody>
      </p:sp>
      <p:pic>
        <p:nvPicPr>
          <p:cNvPr id="1026" name="Picture 2" descr="Устройство осевого насоса">
            <a:extLst>
              <a:ext uri="{FF2B5EF4-FFF2-40B4-BE49-F238E27FC236}">
                <a16:creationId xmlns:a16="http://schemas.microsoft.com/office/drawing/2014/main" id="{445B8765-4979-4D8C-ABAD-BD39426F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10" y="2256692"/>
            <a:ext cx="5623468" cy="3511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820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E8A14-9FAC-43AF-98A3-4E1DF0F3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692" y="539704"/>
            <a:ext cx="8911687" cy="901793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Робота </a:t>
            </a:r>
            <a:r>
              <a:rPr lang="ru-RU" sz="4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осьового</a:t>
            </a:r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насоса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115BB-3385-42E0-A320-D616EDC5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462157"/>
            <a:ext cx="5444197" cy="487679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dirty="0" err="1">
                <a:solidFill>
                  <a:schemeClr val="tx1"/>
                </a:solidFill>
              </a:rPr>
              <a:t>результаті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динамічного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впливу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лопаті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рідину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тиск</a:t>
            </a:r>
            <a:r>
              <a:rPr lang="ru-RU" sz="2400" dirty="0">
                <a:solidFill>
                  <a:schemeClr val="tx1"/>
                </a:solidFill>
              </a:rPr>
              <a:t> над лопатою </a:t>
            </a:r>
            <a:r>
              <a:rPr lang="ru-RU" sz="2400" dirty="0" err="1">
                <a:solidFill>
                  <a:schemeClr val="tx1"/>
                </a:solidFill>
              </a:rPr>
              <a:t>підвищується</a:t>
            </a:r>
            <a:r>
              <a:rPr lang="ru-RU" sz="2400" dirty="0">
                <a:solidFill>
                  <a:schemeClr val="tx1"/>
                </a:solidFill>
              </a:rPr>
              <a:t>, а </a:t>
            </a:r>
            <a:r>
              <a:rPr lang="ru-RU" sz="2400" dirty="0" err="1">
                <a:solidFill>
                  <a:schemeClr val="tx1"/>
                </a:solidFill>
              </a:rPr>
              <a:t>під</a:t>
            </a:r>
            <a:r>
              <a:rPr lang="ru-RU" sz="2400" dirty="0">
                <a:solidFill>
                  <a:schemeClr val="tx1"/>
                </a:solidFill>
              </a:rPr>
              <a:t> нею </a:t>
            </a:r>
            <a:r>
              <a:rPr lang="ru-RU" sz="2400" dirty="0" err="1">
                <a:solidFill>
                  <a:schemeClr val="tx1"/>
                </a:solidFill>
              </a:rPr>
              <a:t>зменшується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Завдяки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виникненню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підйомній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силі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частинки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рідини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рухаються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уздовж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робочого</a:t>
            </a:r>
            <a:r>
              <a:rPr lang="ru-RU" sz="2200" dirty="0">
                <a:solidFill>
                  <a:schemeClr val="tx1"/>
                </a:solidFill>
              </a:rPr>
              <a:t> колеса, </a:t>
            </a:r>
            <a:r>
              <a:rPr lang="ru-RU" sz="2200" dirty="0" err="1">
                <a:solidFill>
                  <a:schemeClr val="tx1"/>
                </a:solidFill>
              </a:rPr>
              <a:t>одночасно</a:t>
            </a:r>
            <a:r>
              <a:rPr lang="ru-RU" sz="2200" dirty="0">
                <a:solidFill>
                  <a:schemeClr val="tx1"/>
                </a:solidFill>
              </a:rPr>
              <a:t> з </a:t>
            </a:r>
            <a:r>
              <a:rPr lang="ru-RU" sz="2200" dirty="0" err="1">
                <a:solidFill>
                  <a:schemeClr val="tx1"/>
                </a:solidFill>
              </a:rPr>
              <a:t>цим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потік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закручується</a:t>
            </a:r>
            <a:r>
              <a:rPr lang="ru-RU" sz="2200" dirty="0">
                <a:solidFill>
                  <a:schemeClr val="tx1"/>
                </a:solidFill>
              </a:rPr>
              <a:t>. Для </a:t>
            </a:r>
            <a:r>
              <a:rPr lang="ru-RU" sz="2200" dirty="0" err="1">
                <a:solidFill>
                  <a:schemeClr val="tx1"/>
                </a:solidFill>
              </a:rPr>
              <a:t>припинення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обертання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рідини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робочим</a:t>
            </a:r>
            <a:r>
              <a:rPr lang="ru-RU" sz="2200" dirty="0">
                <a:solidFill>
                  <a:schemeClr val="tx1"/>
                </a:solidFill>
              </a:rPr>
              <a:t> колесом </a:t>
            </a:r>
            <a:r>
              <a:rPr lang="ru-RU" sz="2200" dirty="0" err="1">
                <a:solidFill>
                  <a:schemeClr val="tx1"/>
                </a:solidFill>
              </a:rPr>
              <a:t>встановлений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направляючий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апарат</a:t>
            </a:r>
            <a:r>
              <a:rPr lang="ru-RU" sz="2200" dirty="0">
                <a:solidFill>
                  <a:schemeClr val="tx1"/>
                </a:solidFill>
              </a:rPr>
              <a:t>, на </a:t>
            </a:r>
            <a:r>
              <a:rPr lang="ru-RU" sz="2200" dirty="0" err="1">
                <a:solidFill>
                  <a:schemeClr val="tx1"/>
                </a:solidFill>
              </a:rPr>
              <a:t>виході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якого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розташований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напірний</a:t>
            </a:r>
            <a:r>
              <a:rPr lang="ru-RU" sz="2200" dirty="0">
                <a:solidFill>
                  <a:schemeClr val="tx1"/>
                </a:solidFill>
              </a:rPr>
              <a:t> патрубок</a:t>
            </a:r>
          </a:p>
        </p:txBody>
      </p:sp>
      <p:pic>
        <p:nvPicPr>
          <p:cNvPr id="4" name="videoplayback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F88ADF8E-1139-47F7-A069-A7F3DD3D9C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5817" y="2133600"/>
            <a:ext cx="6152271" cy="3868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866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DF413-26C4-4BC7-9F4E-88DE62F7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082" y="418874"/>
            <a:ext cx="10189918" cy="1280890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tx1"/>
                </a:solidFill>
              </a:rPr>
              <a:t>Осьові</a:t>
            </a:r>
            <a:r>
              <a:rPr lang="ru-RU" sz="4000" dirty="0">
                <a:solidFill>
                  <a:schemeClr val="tx1"/>
                </a:solidFill>
              </a:rPr>
              <a:t> насоси з </a:t>
            </a:r>
            <a:r>
              <a:rPr lang="ru-RU" sz="4000" dirty="0" err="1">
                <a:solidFill>
                  <a:schemeClr val="tx1"/>
                </a:solidFill>
              </a:rPr>
              <a:t>поворотними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лопатями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3B62A-3AAF-4120-AEAB-C7911243D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41" y="2162321"/>
            <a:ext cx="10189917" cy="449169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Для </a:t>
            </a:r>
            <a:r>
              <a:rPr lang="ru-RU" sz="3200" dirty="0" err="1">
                <a:solidFill>
                  <a:schemeClr val="tx1"/>
                </a:solidFill>
              </a:rPr>
              <a:t>регулювання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подачі</a:t>
            </a:r>
            <a:r>
              <a:rPr lang="ru-RU" sz="3200" dirty="0">
                <a:solidFill>
                  <a:schemeClr val="tx1"/>
                </a:solidFill>
              </a:rPr>
              <a:t>, і </a:t>
            </a:r>
            <a:r>
              <a:rPr lang="ru-RU" sz="3200" dirty="0" err="1">
                <a:solidFill>
                  <a:schemeClr val="tx1"/>
                </a:solidFill>
              </a:rPr>
              <a:t>забезпечення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високого</a:t>
            </a:r>
            <a:r>
              <a:rPr lang="ru-RU" sz="3200" dirty="0">
                <a:solidFill>
                  <a:schemeClr val="tx1"/>
                </a:solidFill>
              </a:rPr>
              <a:t> ККД в широкому </a:t>
            </a:r>
            <a:r>
              <a:rPr lang="ru-RU" sz="3200" dirty="0" err="1">
                <a:solidFill>
                  <a:schemeClr val="tx1"/>
                </a:solidFill>
              </a:rPr>
              <a:t>діапазоні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зміни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швидкостей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обертання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робочого</a:t>
            </a:r>
            <a:r>
              <a:rPr lang="ru-RU" sz="3200" dirty="0">
                <a:solidFill>
                  <a:schemeClr val="tx1"/>
                </a:solidFill>
              </a:rPr>
              <a:t> колеса, </a:t>
            </a:r>
            <a:r>
              <a:rPr lang="ru-RU" sz="3200" dirty="0" err="1">
                <a:solidFill>
                  <a:schemeClr val="tx1"/>
                </a:solidFill>
              </a:rPr>
              <a:t>використовують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осьові</a:t>
            </a:r>
            <a:r>
              <a:rPr lang="ru-RU" sz="3200" dirty="0">
                <a:solidFill>
                  <a:schemeClr val="tx1"/>
                </a:solidFill>
              </a:rPr>
              <a:t> насоси з </a:t>
            </a:r>
            <a:r>
              <a:rPr lang="ru-RU" sz="3200" dirty="0" err="1">
                <a:solidFill>
                  <a:schemeClr val="tx1"/>
                </a:solidFill>
              </a:rPr>
              <a:t>поворотними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лопатями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	Схема </a:t>
            </a:r>
            <a:r>
              <a:rPr lang="ru-RU" sz="3200" dirty="0" err="1">
                <a:solidFill>
                  <a:schemeClr val="tx1"/>
                </a:solidFill>
              </a:rPr>
              <a:t>механізму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регулювання</a:t>
            </a:r>
            <a:r>
              <a:rPr lang="ru-RU" sz="3200" dirty="0">
                <a:solidFill>
                  <a:schemeClr val="tx1"/>
                </a:solidFill>
              </a:rPr>
              <a:t> кута </a:t>
            </a:r>
            <a:r>
              <a:rPr lang="ru-RU" sz="3200" dirty="0" err="1">
                <a:solidFill>
                  <a:schemeClr val="tx1"/>
                </a:solidFill>
              </a:rPr>
              <a:t>нахилу</a:t>
            </a:r>
            <a:r>
              <a:rPr lang="ru-RU" sz="3200" dirty="0">
                <a:solidFill>
                  <a:schemeClr val="tx1"/>
                </a:solidFill>
              </a:rPr>
              <a:t> 	</a:t>
            </a:r>
            <a:r>
              <a:rPr lang="ru-RU" sz="3200" dirty="0" err="1">
                <a:solidFill>
                  <a:schemeClr val="tx1"/>
                </a:solidFill>
              </a:rPr>
              <a:t>лопаті</a:t>
            </a:r>
            <a:r>
              <a:rPr lang="ru-RU" sz="3200" dirty="0">
                <a:solidFill>
                  <a:schemeClr val="tx1"/>
                </a:solidFill>
              </a:rPr>
              <a:t> показана дал</a:t>
            </a:r>
            <a:r>
              <a:rPr lang="uk-UA" sz="3200" dirty="0">
                <a:solidFill>
                  <a:schemeClr val="tx1"/>
                </a:solidFill>
              </a:rPr>
              <a:t>і</a:t>
            </a:r>
            <a:r>
              <a:rPr lang="ru-RU" sz="3200" dirty="0">
                <a:solidFill>
                  <a:schemeClr val="tx1"/>
                </a:solidFill>
              </a:rPr>
              <a:t> на </a:t>
            </a:r>
            <a:r>
              <a:rPr lang="ru-RU" sz="3200" dirty="0" err="1">
                <a:solidFill>
                  <a:schemeClr val="tx1"/>
                </a:solidFill>
              </a:rPr>
              <a:t>малюнку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0794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E6C4C-3D18-4784-B1F6-FD70B1A3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115" y="391881"/>
            <a:ext cx="9910150" cy="128089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Схема </a:t>
            </a:r>
            <a:r>
              <a:rPr lang="ru-RU" sz="4400" dirty="0" err="1">
                <a:solidFill>
                  <a:schemeClr val="tx1"/>
                </a:solidFill>
              </a:rPr>
              <a:t>механізму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регулювання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6B0AA-4FC5-4286-B5E6-E9582D7DD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37" y="1672769"/>
            <a:ext cx="6124122" cy="518522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Лопать 3 </a:t>
            </a:r>
            <a:r>
              <a:rPr lang="ru-RU" sz="2800" dirty="0" err="1">
                <a:solidFill>
                  <a:schemeClr val="tx1"/>
                </a:solidFill>
              </a:rPr>
              <a:t>встановлена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підшипниках</a:t>
            </a:r>
            <a:r>
              <a:rPr lang="ru-RU" sz="2800" dirty="0">
                <a:solidFill>
                  <a:schemeClr val="tx1"/>
                </a:solidFill>
              </a:rPr>
              <a:t> , тяга 1 </a:t>
            </a:r>
            <a:r>
              <a:rPr lang="ru-RU" sz="2800" dirty="0" err="1">
                <a:solidFill>
                  <a:schemeClr val="tx1"/>
                </a:solidFill>
              </a:rPr>
              <a:t>лопаті</a:t>
            </a:r>
            <a:r>
              <a:rPr lang="ru-RU" sz="2800" dirty="0">
                <a:solidFill>
                  <a:schemeClr val="tx1"/>
                </a:solidFill>
              </a:rPr>
              <a:t> - </a:t>
            </a:r>
            <a:r>
              <a:rPr lang="ru-RU" sz="2800" dirty="0" err="1">
                <a:solidFill>
                  <a:schemeClr val="tx1"/>
                </a:solidFill>
              </a:rPr>
              <a:t>шарнірно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з'єднана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хрестовиною</a:t>
            </a:r>
            <a:r>
              <a:rPr lang="ru-RU" sz="2800" dirty="0">
                <a:solidFill>
                  <a:schemeClr val="tx1"/>
                </a:solidFill>
              </a:rPr>
              <a:t> 2.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	При </a:t>
            </a:r>
            <a:r>
              <a:rPr lang="ru-RU" sz="2800" dirty="0" err="1">
                <a:solidFill>
                  <a:schemeClr val="tx1"/>
                </a:solidFill>
              </a:rPr>
              <a:t>русі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хрестовини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вгору</a:t>
            </a:r>
            <a:r>
              <a:rPr lang="ru-RU" sz="2800" dirty="0">
                <a:solidFill>
                  <a:schemeClr val="tx1"/>
                </a:solidFill>
              </a:rPr>
              <a:t> 	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вниз кут установки </a:t>
            </a:r>
            <a:r>
              <a:rPr lang="ru-RU" sz="2800" dirty="0" err="1">
                <a:solidFill>
                  <a:schemeClr val="tx1"/>
                </a:solidFill>
              </a:rPr>
              <a:t>лопаті</a:t>
            </a:r>
            <a:r>
              <a:rPr lang="ru-RU" sz="2800" dirty="0">
                <a:solidFill>
                  <a:schemeClr val="tx1"/>
                </a:solidFill>
              </a:rPr>
              <a:t> 	буде </a:t>
            </a:r>
            <a:r>
              <a:rPr lang="ru-RU" sz="2800" dirty="0" err="1">
                <a:solidFill>
                  <a:schemeClr val="tx1"/>
                </a:solidFill>
              </a:rPr>
              <a:t>змінюватися</a:t>
            </a:r>
            <a:r>
              <a:rPr lang="ru-RU" sz="2800" dirty="0">
                <a:solidFill>
                  <a:schemeClr val="tx1"/>
                </a:solidFill>
              </a:rPr>
              <a:t>. Для 	</a:t>
            </a:r>
            <a:r>
              <a:rPr lang="ru-RU" sz="2800" dirty="0" err="1">
                <a:solidFill>
                  <a:schemeClr val="tx1"/>
                </a:solidFill>
              </a:rPr>
              <a:t>переміщення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хрестовини</a:t>
            </a:r>
            <a:r>
              <a:rPr lang="ru-RU" sz="2800" dirty="0">
                <a:solidFill>
                  <a:schemeClr val="tx1"/>
                </a:solidFill>
              </a:rPr>
              <a:t> 	</a:t>
            </a:r>
            <a:r>
              <a:rPr lang="ru-RU" sz="2800" dirty="0" err="1">
                <a:solidFill>
                  <a:schemeClr val="tx1"/>
                </a:solidFill>
              </a:rPr>
              <a:t>використовують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гідроциліндр</a:t>
            </a:r>
            <a:r>
              <a:rPr lang="ru-RU" sz="2800" dirty="0">
                <a:solidFill>
                  <a:schemeClr val="tx1"/>
                </a:solidFill>
              </a:rPr>
              <a:t>, 	</a:t>
            </a:r>
            <a:r>
              <a:rPr lang="ru-RU" sz="2800" dirty="0" err="1">
                <a:solidFill>
                  <a:schemeClr val="tx1"/>
                </a:solidFill>
              </a:rPr>
              <a:t>механічну</a:t>
            </a:r>
            <a:r>
              <a:rPr lang="ru-RU" sz="2800" dirty="0">
                <a:solidFill>
                  <a:schemeClr val="tx1"/>
                </a:solidFill>
              </a:rPr>
              <a:t> передачу з 	</a:t>
            </a:r>
            <a:r>
              <a:rPr lang="ru-RU" sz="2800" dirty="0" err="1">
                <a:solidFill>
                  <a:schemeClr val="tx1"/>
                </a:solidFill>
              </a:rPr>
              <a:t>електричним</a:t>
            </a:r>
            <a:r>
              <a:rPr lang="ru-RU" sz="2800" dirty="0">
                <a:solidFill>
                  <a:schemeClr val="tx1"/>
                </a:solidFill>
              </a:rPr>
              <a:t> приводом.</a:t>
            </a:r>
          </a:p>
        </p:txBody>
      </p:sp>
      <p:pic>
        <p:nvPicPr>
          <p:cNvPr id="3074" name="Picture 2" descr="Схема механизма поворота лопаток осевого насоса">
            <a:extLst>
              <a:ext uri="{FF2B5EF4-FFF2-40B4-BE49-F238E27FC236}">
                <a16:creationId xmlns:a16="http://schemas.microsoft.com/office/drawing/2014/main" id="{3A7F7E4E-122F-4183-A6A3-4EEF1C04A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59" y="2374896"/>
            <a:ext cx="5454306" cy="3780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383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0BF92-4035-4727-A6F2-46C657C4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473" y="444747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Решітка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профілів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A77B7-10CD-45C2-98E9-24926536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73" y="1371377"/>
            <a:ext cx="11768454" cy="87013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Для </a:t>
            </a:r>
            <a:r>
              <a:rPr lang="ru-RU" sz="2400" dirty="0" err="1">
                <a:solidFill>
                  <a:schemeClr val="tx1"/>
                </a:solidFill>
              </a:rPr>
              <a:t>розгляду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роботи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осьових</a:t>
            </a:r>
            <a:r>
              <a:rPr lang="ru-RU" sz="2400" dirty="0">
                <a:solidFill>
                  <a:schemeClr val="tx1"/>
                </a:solidFill>
              </a:rPr>
              <a:t> машин </a:t>
            </a:r>
            <a:r>
              <a:rPr lang="ru-RU" sz="2400" dirty="0" err="1">
                <a:solidFill>
                  <a:schemeClr val="tx1"/>
                </a:solidFill>
              </a:rPr>
              <a:t>користуються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теорією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решітки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профілів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97E7C-E5FE-4B01-889C-4D3B5BE98F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3" y="3760785"/>
            <a:ext cx="5508888" cy="2750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0EED0B-A4A2-4CF7-AB9E-11583B83D88A}"/>
              </a:ext>
            </a:extLst>
          </p:cNvPr>
          <p:cNvSpPr txBox="1"/>
          <p:nvPr/>
        </p:nvSpPr>
        <p:spPr>
          <a:xfrm>
            <a:off x="6124990" y="2241509"/>
            <a:ext cx="606701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величини, що характеризують геометрію решітки, наступні: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i="1" dirty="0"/>
              <a:t>t</a:t>
            </a:r>
            <a:r>
              <a:rPr lang="uk-UA" sz="2100" dirty="0"/>
              <a:t>–крок </a:t>
            </a:r>
            <a:r>
              <a:rPr lang="uk-UA" sz="2100" dirty="0" err="1"/>
              <a:t>лопастей</a:t>
            </a:r>
            <a:r>
              <a:rPr lang="uk-UA" sz="2100" dirty="0"/>
              <a:t>, що дорівнює відстані між подібними точками перетинів </a:t>
            </a:r>
            <a:r>
              <a:rPr lang="uk-UA" sz="2100" dirty="0" err="1"/>
              <a:t>лопасті</a:t>
            </a:r>
            <a:r>
              <a:rPr lang="uk-UA" sz="2100" dirty="0"/>
              <a:t>, виміряній в напрямку руху решітки;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i="1" dirty="0"/>
              <a:t>b</a:t>
            </a:r>
            <a:r>
              <a:rPr lang="uk-UA" sz="2100" dirty="0"/>
              <a:t>–довжина хорди перетину </a:t>
            </a:r>
            <a:r>
              <a:rPr lang="uk-UA" sz="2100" dirty="0" err="1"/>
              <a:t>лопасті</a:t>
            </a:r>
            <a:r>
              <a:rPr lang="uk-UA" sz="21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i="1" dirty="0"/>
              <a:t>В</a:t>
            </a:r>
            <a:r>
              <a:rPr lang="uk-UA" sz="2100" dirty="0"/>
              <a:t>–ширина решітки – розмір, паралельний осі обертання;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/>
              <a:t>β</a:t>
            </a:r>
            <a:r>
              <a:rPr lang="uk-UA" sz="2100" baseline="-25000" dirty="0"/>
              <a:t>1л </a:t>
            </a:r>
            <a:r>
              <a:rPr lang="uk-UA" sz="2100" dirty="0"/>
              <a:t>і </a:t>
            </a:r>
            <a:r>
              <a:rPr lang="ru-RU" sz="2100" dirty="0"/>
              <a:t>β</a:t>
            </a:r>
            <a:r>
              <a:rPr lang="uk-UA" sz="2100" baseline="-25000" dirty="0"/>
              <a:t>2л </a:t>
            </a:r>
            <a:r>
              <a:rPr lang="uk-UA" sz="2100" dirty="0"/>
              <a:t>–  </a:t>
            </a:r>
            <a:r>
              <a:rPr lang="uk-UA" sz="2100" dirty="0" err="1"/>
              <a:t>лопастеві</a:t>
            </a:r>
            <a:r>
              <a:rPr lang="uk-UA" sz="2100" dirty="0"/>
              <a:t> кути на вході і виході;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/>
              <a:t>β</a:t>
            </a:r>
            <a:r>
              <a:rPr lang="en-US" sz="2100" baseline="-25000" dirty="0"/>
              <a:t>y</a:t>
            </a:r>
            <a:r>
              <a:rPr lang="uk-UA" sz="2100" dirty="0"/>
              <a:t>  – кут установки </a:t>
            </a:r>
            <a:r>
              <a:rPr lang="uk-UA" sz="2100" dirty="0" err="1"/>
              <a:t>лопа</a:t>
            </a:r>
            <a:r>
              <a:rPr lang="en-US" sz="2100" dirty="0"/>
              <a:t>c</a:t>
            </a:r>
            <a:r>
              <a:rPr lang="uk-UA" sz="2100" dirty="0"/>
              <a:t>ті –  кут між хордою </a:t>
            </a:r>
            <a:r>
              <a:rPr lang="uk-UA" sz="2100" dirty="0" err="1"/>
              <a:t>лопа</a:t>
            </a:r>
            <a:r>
              <a:rPr lang="en-US" sz="2100" dirty="0"/>
              <a:t>c</a:t>
            </a:r>
            <a:r>
              <a:rPr lang="uk-UA" sz="2100" dirty="0"/>
              <a:t>ті і віссю решітки.</a:t>
            </a:r>
            <a:endParaRPr lang="ru-RU" sz="2100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F388B-A43B-42EA-8C2E-3F8AD81E8FFF}"/>
              </a:ext>
            </a:extLst>
          </p:cNvPr>
          <p:cNvSpPr txBox="1"/>
          <p:nvPr/>
        </p:nvSpPr>
        <p:spPr>
          <a:xfrm>
            <a:off x="574981" y="2582578"/>
            <a:ext cx="5293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/>
              <a:t>Розглянемо решітку лопатей осьової машини, розгорнутих на площину: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6544299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D1894-C138-451F-932D-48D93F85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8" y="567839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Переваги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осьових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насосів</a:t>
            </a:r>
            <a:r>
              <a:rPr lang="ru-RU" sz="4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336A7-5E8E-4A70-BB63-5A879FBFC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608" y="1848729"/>
            <a:ext cx="8915400" cy="4441432"/>
          </a:xfrm>
        </p:spPr>
        <p:txBody>
          <a:bodyPr>
            <a:noAutofit/>
          </a:bodyPr>
          <a:lstStyle/>
          <a:p>
            <a:r>
              <a:rPr lang="ru-RU" sz="3200" dirty="0" err="1"/>
              <a:t>Висока</a:t>
            </a:r>
            <a:r>
              <a:rPr lang="ru-RU" sz="3200" dirty="0"/>
              <a:t> подача</a:t>
            </a:r>
          </a:p>
          <a:p>
            <a:r>
              <a:rPr lang="ru-RU" sz="3200" dirty="0" err="1"/>
              <a:t>Можливість</a:t>
            </a:r>
            <a:r>
              <a:rPr lang="ru-RU" sz="3200" dirty="0"/>
              <a:t> </a:t>
            </a:r>
            <a:r>
              <a:rPr lang="ru-RU" sz="3200" dirty="0" err="1"/>
              <a:t>регулювання</a:t>
            </a:r>
            <a:r>
              <a:rPr lang="ru-RU" sz="3200" dirty="0"/>
              <a:t> характеристик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механізму</a:t>
            </a:r>
            <a:r>
              <a:rPr lang="ru-RU" sz="3200" dirty="0"/>
              <a:t> повороту </a:t>
            </a:r>
            <a:r>
              <a:rPr lang="ru-RU" sz="3200" dirty="0" err="1"/>
              <a:t>лопатей</a:t>
            </a:r>
            <a:endParaRPr lang="ru-RU" sz="3200" dirty="0"/>
          </a:p>
          <a:p>
            <a:r>
              <a:rPr lang="ru-RU" sz="3200" dirty="0" err="1"/>
              <a:t>Висока</a:t>
            </a:r>
            <a:r>
              <a:rPr lang="ru-RU" sz="3200" dirty="0"/>
              <a:t> </a:t>
            </a:r>
            <a:r>
              <a:rPr lang="ru-RU" sz="3200" dirty="0" err="1"/>
              <a:t>надійність</a:t>
            </a:r>
            <a:endParaRPr lang="ru-RU" sz="3200" dirty="0"/>
          </a:p>
          <a:p>
            <a:r>
              <a:rPr lang="ru-RU" sz="3200" dirty="0"/>
              <a:t>Простота </a:t>
            </a:r>
            <a:r>
              <a:rPr lang="ru-RU" sz="3200" dirty="0" err="1"/>
              <a:t>обслуговування</a:t>
            </a:r>
            <a:endParaRPr lang="ru-RU" sz="3200" dirty="0"/>
          </a:p>
          <a:p>
            <a:r>
              <a:rPr lang="ru-RU" sz="3200" dirty="0" err="1"/>
              <a:t>Високий</a:t>
            </a:r>
            <a:r>
              <a:rPr lang="ru-RU" sz="3200" dirty="0"/>
              <a:t> ККД</a:t>
            </a:r>
          </a:p>
        </p:txBody>
      </p:sp>
    </p:spTree>
    <p:extLst>
      <p:ext uri="{BB962C8B-B14F-4D97-AF65-F5344CB8AC3E}">
        <p14:creationId xmlns:p14="http://schemas.microsoft.com/office/powerpoint/2010/main" val="19585932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EE7EB-B649-4C3B-9D76-347C1E9A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11" y="511569"/>
            <a:ext cx="8911687" cy="1280890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Недоліки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осьових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насосів</a:t>
            </a:r>
            <a:r>
              <a:rPr lang="ru-RU" sz="4400" dirty="0">
                <a:solidFill>
                  <a:schemeClr val="tx1"/>
                </a:solidFill>
              </a:rPr>
              <a:t>: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DC8E27-0327-454D-B0BA-00B857820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811" y="2175803"/>
            <a:ext cx="9449020" cy="3777622"/>
          </a:xfrm>
        </p:spPr>
        <p:txBody>
          <a:bodyPr>
            <a:noAutofit/>
          </a:bodyPr>
          <a:lstStyle/>
          <a:p>
            <a:r>
              <a:rPr lang="ru-RU" sz="3200" dirty="0" err="1"/>
              <a:t>відсутність</a:t>
            </a:r>
            <a:r>
              <a:rPr lang="ru-RU" sz="3200" dirty="0"/>
              <a:t> </a:t>
            </a:r>
            <a:r>
              <a:rPr lang="ru-RU" sz="3200" dirty="0" err="1"/>
              <a:t>самоусмоктування</a:t>
            </a:r>
            <a:r>
              <a:rPr lang="ru-RU" sz="3200" dirty="0"/>
              <a:t> </a:t>
            </a:r>
          </a:p>
          <a:p>
            <a:pPr marL="457200" lvl="1" indent="0">
              <a:buNone/>
            </a:pPr>
            <a:r>
              <a:rPr lang="ru-RU" sz="3200" dirty="0" err="1"/>
              <a:t>Тобто</a:t>
            </a:r>
            <a:r>
              <a:rPr lang="ru-RU" sz="3200" dirty="0"/>
              <a:t> для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  <a:r>
              <a:rPr lang="ru-RU" sz="3200" dirty="0" err="1"/>
              <a:t>самоусмоктувального</a:t>
            </a:r>
            <a:r>
              <a:rPr lang="ru-RU" sz="3200" dirty="0"/>
              <a:t> насосу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знадобитися</a:t>
            </a:r>
            <a:r>
              <a:rPr lang="ru-RU" sz="3200" dirty="0"/>
              <a:t> невелика </a:t>
            </a:r>
            <a:r>
              <a:rPr lang="ru-RU" sz="3200" dirty="0" err="1"/>
              <a:t>кількість</a:t>
            </a:r>
            <a:r>
              <a:rPr lang="ru-RU" sz="3200" dirty="0"/>
              <a:t> </a:t>
            </a:r>
            <a:r>
              <a:rPr lang="ru-RU" sz="3200" dirty="0" err="1"/>
              <a:t>рідини</a:t>
            </a:r>
            <a:r>
              <a:rPr lang="ru-RU" sz="3200" dirty="0"/>
              <a:t>, </a:t>
            </a:r>
            <a:r>
              <a:rPr lang="ru-RU" sz="3200" dirty="0" err="1"/>
              <a:t>наприклад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залишився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попереднього</a:t>
            </a:r>
            <a:r>
              <a:rPr lang="ru-RU" sz="3200" dirty="0"/>
              <a:t> запуску.</a:t>
            </a:r>
          </a:p>
          <a:p>
            <a:r>
              <a:rPr lang="ru-RU" sz="3200" dirty="0" err="1"/>
              <a:t>низький</a:t>
            </a:r>
            <a:r>
              <a:rPr lang="ru-RU" sz="3200" dirty="0"/>
              <a:t> </a:t>
            </a:r>
            <a:r>
              <a:rPr lang="ru-RU" sz="3200" dirty="0" err="1"/>
              <a:t>напір</a:t>
            </a:r>
            <a:endParaRPr lang="ru-RU" sz="3200" dirty="0"/>
          </a:p>
          <a:p>
            <a:r>
              <a:rPr lang="ru-RU" sz="3200" dirty="0" err="1"/>
              <a:t>Залежність</a:t>
            </a:r>
            <a:r>
              <a:rPr lang="ru-RU" sz="3200" dirty="0"/>
              <a:t> </a:t>
            </a:r>
            <a:r>
              <a:rPr lang="ru-RU" sz="3200" dirty="0" err="1"/>
              <a:t>подачі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тиску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899162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Легкий дым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375</TotalTime>
  <Words>777</Words>
  <Application>Microsoft Office PowerPoint</Application>
  <PresentationFormat>Широкоэкранный</PresentationFormat>
  <Paragraphs>70</Paragraphs>
  <Slides>14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Century Gothic</vt:lpstr>
      <vt:lpstr>Wingdings</vt:lpstr>
      <vt:lpstr>Wingdings 3</vt:lpstr>
      <vt:lpstr>Легкий дым</vt:lpstr>
      <vt:lpstr>Презентація на тему: </vt:lpstr>
      <vt:lpstr>Осьовий насос</vt:lpstr>
      <vt:lpstr>Пристрій осьового насоса</vt:lpstr>
      <vt:lpstr>Робота осьового насоса </vt:lpstr>
      <vt:lpstr>Осьові насоси з поворотними лопатями</vt:lpstr>
      <vt:lpstr>Схема механізму регулювання</vt:lpstr>
      <vt:lpstr>Решітка профілів</vt:lpstr>
      <vt:lpstr>Переваги осьових насосів:</vt:lpstr>
      <vt:lpstr>Недоліки осьових насосів: </vt:lpstr>
      <vt:lpstr>Осьової (аксіальний) вентилятор</vt:lpstr>
      <vt:lpstr>Схема осьового вентилятора:</vt:lpstr>
      <vt:lpstr>Принцип дії</vt:lpstr>
      <vt:lpstr>Переваги осьових вентиляторів</vt:lpstr>
      <vt:lpstr>Недоліки осьових вентиляторів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</dc:title>
  <dc:creator>User</dc:creator>
  <cp:lastModifiedBy>User</cp:lastModifiedBy>
  <cp:revision>25</cp:revision>
  <dcterms:created xsi:type="dcterms:W3CDTF">2020-03-06T09:31:53Z</dcterms:created>
  <dcterms:modified xsi:type="dcterms:W3CDTF">2020-04-08T18:21:21Z</dcterms:modified>
</cp:coreProperties>
</file>