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98" r:id="rId4"/>
    <p:sldId id="294" r:id="rId5"/>
    <p:sldId id="295" r:id="rId6"/>
    <p:sldId id="296" r:id="rId7"/>
    <p:sldId id="297" r:id="rId8"/>
    <p:sldId id="287" r:id="rId9"/>
    <p:sldId id="299" r:id="rId10"/>
    <p:sldId id="300" r:id="rId11"/>
    <p:sldId id="273" r:id="rId12"/>
    <p:sldId id="272" r:id="rId13"/>
    <p:sldId id="291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4" autoAdjust="0"/>
    <p:restoredTop sz="97133" autoAdjust="0"/>
  </p:normalViewPr>
  <p:slideViewPr>
    <p:cSldViewPr>
      <p:cViewPr varScale="1">
        <p:scale>
          <a:sx n="72" d="100"/>
          <a:sy n="72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0DEF6-4898-4EA3-B71A-A787F0425206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7BE8379-962F-4601-88A6-388B7910345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7EA4C1-BACC-4F98-9D24-B9B089CCDD2B}" type="slidenum">
              <a:rPr lang="ru-RU" altLang="uk-UA"/>
              <a:pPr/>
              <a:t>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10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737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11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72024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12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13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055731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14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08121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C0E98-BAFC-418A-AB05-D52B7520CA05}" type="slidenum">
              <a:rPr lang="ru-RU" altLang="uk-UA"/>
              <a:pPr/>
              <a:t>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C0E98-BAFC-418A-AB05-D52B7520CA05}" type="slidenum">
              <a:rPr lang="ru-RU" altLang="uk-UA"/>
              <a:pPr/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42549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46808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73381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54644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355565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30403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94582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B3B-2420-445B-B791-DB44E50B618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43E0-D328-4F0A-BCB8-E7EF89AA590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9440-64E9-46B1-B98B-DEF91637C89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E2FE-C935-4910-8F12-73DE534A171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C3B8-0747-4E3E-8487-B1B31B807DF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2F5D-CFD6-4A6F-90B4-9F631D95F7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4598-F186-4784-9EE3-78E3E0B80C5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182A0-3D51-46A1-8819-3C4631BFE39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5194-D601-4088-99C2-D0A7999B2BBC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90F73-8082-4E92-94A1-163BCD9CA2B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66F-AB67-453D-8FBC-082242A72392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ADD9-C996-4101-ABEC-AC8FB31000D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4C40-1EC0-45BD-BA68-53BEC2BD2D1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8863-CC29-4816-99D6-414696385A0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255C-C573-4342-88AB-D56E8B2A2807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1BDA-86DB-4CA6-9AF9-9BF128C920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55B8-3D57-41DD-A715-4074DE2EE6DB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91D8-046C-40E7-B9FE-7DA1B16287E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D283-7AFF-48F5-924D-C1A6FBF90CE5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BC68-88BA-4D54-9A73-D728DEC53E3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C99F-1287-4638-8511-A4A3F5C0B3B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F844-3240-463F-AD44-3781B4C3EE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64807-75A8-4C2C-843B-9184E6C9063A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DDB736-4464-47B1-B886-D335AA1093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Z21nD9I-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simplypsychology.org/classical-conditioning.html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simplypsychology.org/classical-conditioning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u44AqF0i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simplypsychology.org/classical-conditioning.html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pqozuW_SA3I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pqozuW_SA3I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pqozuW_SA3I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pqozuW_SA3I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pqozuW_SA3I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pqozuW_SA3I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3311525"/>
            <a:ext cx="7929562" cy="2565400"/>
          </a:xfrm>
        </p:spPr>
        <p:txBody>
          <a:bodyPr/>
          <a:lstStyle/>
          <a:p>
            <a:pPr eaLnBrk="1" hangingPunct="1"/>
            <a:endParaRPr lang="en-US" alt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Біологічне підґрунтя особистості</a:t>
            </a:r>
            <a:endParaRPr lang="en-US" alt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3079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714375"/>
            <a:ext cx="254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256" y="714376"/>
            <a:ext cx="6407943" cy="512762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response of different types of temperament (</a:t>
            </a:r>
            <a:r>
              <a:rPr lang="en-US" sz="2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drawings by </a:t>
            </a:r>
            <a:r>
              <a:rPr lang="en-US" sz="2400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H.Bidstrup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6E42F46-9FF3-4244-AE4C-3A318C08BBE6}"/>
              </a:ext>
            </a:extLst>
          </p:cNvPr>
          <p:cNvSpPr/>
          <p:nvPr/>
        </p:nvSpPr>
        <p:spPr>
          <a:xfrm>
            <a:off x="-3486150" y="15326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3057AA-1344-4BE2-9777-0E367E1C8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1" y="1584326"/>
            <a:ext cx="5962649" cy="44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29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76547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Вивчення гендерних відмінностей 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персонології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622782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відмінностей між статями 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персонології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довели що між чоловіками та жінками є різниця  у таких сферах як: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 здібності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 реакції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 до проявів агресії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відмінності мають уроджену природу і піддаються соціальним впливам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E7AE42-3F5B-4BD1-A4F9-169F8F5F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22782"/>
            <a:ext cx="3962400" cy="46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38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6774" y="584082"/>
            <a:ext cx="5679401" cy="2844918"/>
          </a:xfrm>
        </p:spPr>
        <p:txBody>
          <a:bodyPr/>
          <a:lstStyle/>
          <a:p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en-US" alt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Гендерні ролі </a:t>
            </a:r>
            <a:r>
              <a:rPr lang="uk-UA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 ступінь прийняття людиною гендерної поведінки, що приписується їй культурою</a:t>
            </a:r>
          </a:p>
          <a:p>
            <a:pPr algn="just"/>
            <a:r>
              <a:rPr lang="ru-RU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Гендерна </a:t>
            </a:r>
            <a:r>
              <a:rPr lang="ru-RU" altLang="uk-UA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ідентичність</a:t>
            </a:r>
            <a:r>
              <a:rPr lang="ru-RU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ступінь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усвідомлення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особою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своєї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статі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та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прийняття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її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грунт для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ефективного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програвання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гендерної</a:t>
            </a:r>
            <a:r>
              <a:rPr lang="ru-RU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ролі</a:t>
            </a:r>
            <a:r>
              <a:rPr lang="ru-RU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Гендерні стереотипи </a:t>
            </a:r>
            <a:r>
              <a:rPr lang="en-US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uk-UA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психологічн</a:t>
            </a:r>
            <a:r>
              <a:rPr lang="uk-UA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або поведінкові характеристики, які асоціюються з </a:t>
            </a:r>
            <a:r>
              <a:rPr lang="uk-UA" altLang="uk-UA" sz="2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типово</a:t>
            </a:r>
            <a:r>
              <a:rPr lang="uk-UA" altLang="uk-U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жіночими або чоловічими проявами</a:t>
            </a:r>
          </a:p>
          <a:p>
            <a:pPr algn="just"/>
            <a:r>
              <a:rPr lang="uk-UA" alt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 про гендерні відмінності</a:t>
            </a:r>
            <a:endParaRPr lang="en-US" alt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alt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 відео про гендерні стереотипи та навчання</a:t>
            </a:r>
            <a:r>
              <a:rPr lang="en-US" alt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uk-UA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      https://www.youtube.com/watch?v=nrZ21nD9I-0</a:t>
            </a:r>
            <a:r>
              <a:rPr lang="en-US" altLang="uk-UA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altLang="uk-UA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6BB539-460B-4595-8F17-FF29A3B75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25" y="2272749"/>
            <a:ext cx="3145282" cy="28800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900" y="542073"/>
            <a:ext cx="5679401" cy="1642744"/>
          </a:xfrm>
        </p:spPr>
        <p:txBody>
          <a:bodyPr/>
          <a:lstStyle/>
          <a:p>
            <a:r>
              <a:rPr lang="en-US" alt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Natural science methods</a:t>
            </a:r>
            <a:r>
              <a:rPr lang="uk-UA" alt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en-US" alt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alt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Observation </a:t>
            </a: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10A0DC-CCC4-4552-BDB5-C83646A57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4" y="542074"/>
            <a:ext cx="7458076" cy="57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84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263" y="659735"/>
            <a:ext cx="6407150" cy="500063"/>
          </a:xfrm>
        </p:spPr>
        <p:txBody>
          <a:bodyPr/>
          <a:lstStyle/>
          <a:p>
            <a:r>
              <a:rPr lang="uk-UA" altLang="uk-UA" sz="280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Теорія засвоєння гендерних </a:t>
            </a:r>
            <a:r>
              <a:rPr lang="uk-UA" alt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ролей</a:t>
            </a:r>
            <a:endParaRPr lang="en-US" altLang="uk-UA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uk-UA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як суспільство впливає на розвиток гендерної ролі</a:t>
            </a:r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uk-UA" alt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 точки зору теорії соціального навчання (біхевіоризм)</a:t>
            </a:r>
            <a:endParaRPr lang="en-US" altLang="uk-UA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Різні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люди та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події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служать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зразком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наслідування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винагороджують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дитину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за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адаптацію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до гендерно-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рольових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норм.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Гендерні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відмінності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підлкреслюються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соціумі</a:t>
            </a:r>
            <a:endParaRPr lang="ru-RU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Фактичних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гендерних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відмінностей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може</a:t>
            </a:r>
            <a:r>
              <a:rPr lang="ru-RU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і не бути, але вони, схоже, є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Корисне відео про гендерні відмінності</a:t>
            </a:r>
            <a:endParaRPr lang="en-US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/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uk-UA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Дівчачі іграшки </a:t>
            </a:r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vs </a:t>
            </a:r>
            <a:r>
              <a:rPr lang="uk-UA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Хлопчачі іграшки</a:t>
            </a:r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endParaRPr lang="uk-UA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/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The experiment - BBC Stories</a:t>
            </a:r>
          </a:p>
          <a:p>
            <a:pPr algn="just"/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      https://www.youtube.com/watch?v=nWu44AqF0iI</a:t>
            </a:r>
            <a:r>
              <a:rPr lang="en-US" alt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alt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FAC351-14B0-4ED8-AC97-3D1DD430E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74838"/>
            <a:ext cx="240506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7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857249"/>
            <a:ext cx="7143750" cy="1581805"/>
          </a:xfrm>
        </p:spPr>
        <p:txBody>
          <a:bodyPr>
            <a:noAutofit/>
          </a:bodyPr>
          <a:lstStyle/>
          <a:p>
            <a:pPr eaLnBrk="1" hangingPunct="1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Особистість це єдність біологічного (уродженого) та соціального (набутого)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Біологічна природа це ґрунт особистості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цій темі представлені теорії,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пояснюють біологічне підґрунтя особистості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alt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5127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176" y="349576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7CFDE1-40CE-4154-9FF1-EAFA8371E298}"/>
              </a:ext>
            </a:extLst>
          </p:cNvPr>
          <p:cNvSpPr/>
          <p:nvPr/>
        </p:nvSpPr>
        <p:spPr>
          <a:xfrm>
            <a:off x="3048000" y="2676556"/>
            <a:ext cx="609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рівнів психічної організації людини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Ананьєв, відомий психолог радянського періоду, представник Ленінградської школи психології, послідовник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С.Л.Рубінштейна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теорію рівнів психічної організації людини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Б.Г.Ананьєв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представив в фундаментальній монографії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як предмет пізнання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1CF221-39E0-48FC-9A84-786E1A8E7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7" y="2997180"/>
            <a:ext cx="2115495" cy="2528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857249"/>
            <a:ext cx="7143750" cy="1581805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рівнів психічної організації людини Бориса Ананьєва</a:t>
            </a:r>
            <a:endParaRPr lang="en-US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5127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176" y="349576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7CFDE1-40CE-4154-9FF1-EAFA8371E298}"/>
              </a:ext>
            </a:extLst>
          </p:cNvPr>
          <p:cNvSpPr/>
          <p:nvPr/>
        </p:nvSpPr>
        <p:spPr>
          <a:xfrm>
            <a:off x="2590800" y="2676556"/>
            <a:ext cx="5867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Ананьєв обґрунтував наступні рівні психічної організації людини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діяльності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Трансцендентність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рівні ієрархічно пов'язані між собою, вищі будуються на ґрунті нижчих , але і підпорядковують собі нижчі.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609BBA-0A8E-4E2B-BFBB-31FDDEBC0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3" y="2235993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50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28625"/>
            <a:ext cx="6400800" cy="5929313"/>
          </a:xfrm>
        </p:spPr>
        <p:txBody>
          <a:bodyPr/>
          <a:lstStyle/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рівнів психічної організації людини Бориса Ананьєва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рівень психічної організації –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розвивається на біологічному, уродженому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 змінюється протягом життя.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Ананьєв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обгрунтував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клачифікацію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індивідних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властивостей людини. Зокрема,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обгрунтував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до них відносяться: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природній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відмінності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обумовлені природною належністю до певної статі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емоційному теплі та ніжності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праформи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майбутніх соціальних потреб людини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21692F-8002-4A35-A533-E308F0EB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4241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04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5549900" cy="4772026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689D14-7910-4F85-A601-93FB0022A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277" y="1905000"/>
            <a:ext cx="2466975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38F885-92B6-4851-9EA9-8864B8607800}"/>
              </a:ext>
            </a:extLst>
          </p:cNvPr>
          <p:cNvSpPr txBox="1"/>
          <p:nvPr/>
        </p:nvSpPr>
        <p:spPr>
          <a:xfrm>
            <a:off x="228600" y="1512888"/>
            <a:ext cx="63246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рівнів психічної організації людини Бориса Ананьєва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 – другий рівень . Особистість розвивається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характеристик в процесі життя людини та включення до діяльності. Особистість включає статуси та ролі в суспільстві. Життєвий шлях особистості, як історія життя людини обумовлена власними виборами ролей, які грає особистість Статуси і ролі особистості жорстко не детерміновані тільки суспільством, а будуються самою людиною на підставі власного вибору</a:t>
            </a:r>
          </a:p>
        </p:txBody>
      </p:sp>
    </p:spTree>
    <p:extLst>
      <p:ext uri="{BB962C8B-B14F-4D97-AF65-F5344CB8AC3E}">
        <p14:creationId xmlns:p14="http://schemas.microsoft.com/office/powerpoint/2010/main" xmlns="" val="123166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500063"/>
            <a:ext cx="6591299" cy="5857875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рівнів психічної організації людини Бориса Ананьєва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рівень - Індивідуальність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 це синтез характеристик людини як індивіда, особистості та суб'єкта діяльності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вибудовує свою індивідуальність на підставі життєвого досвіду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центрі індивідуальності: уявлення про світ та особисті цінності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8691B0-99A9-4B36-8590-6154715DC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7" y="2133600"/>
            <a:ext cx="1874044" cy="25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7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1012825"/>
            <a:ext cx="6172200" cy="5345113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рівнів психічної організації людини Бориса Ананьєва</a:t>
            </a:r>
          </a:p>
          <a:p>
            <a:pPr algn="just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Трансцендентність (універсальність)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найвищий рівень духовної організації людини. Цей рівень притаманний людям, які роблять непересічний внесок в розвиток суспільстві  (видатні діячі мистецтва, науковці, політики, гуманісти)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852686-A770-46A3-9AFA-732B26AF6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1" y="3042443"/>
            <a:ext cx="1905000" cy="21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263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256" y="1012825"/>
            <a:ext cx="6407943" cy="3973999"/>
          </a:xfrm>
        </p:spPr>
        <p:txBody>
          <a:bodyPr/>
          <a:lstStyle/>
          <a:p>
            <a:pPr algn="just"/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Темпермент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індивідна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властивість людини, яку досліджував німецький психолог Ганс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Айзенк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уроджену природу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змінюється протягом людського життя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з набуттям досвіду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вчититься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компенсувати небажані для себе прояви темпераменту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проявляється в спілкування з іншими людьми та діяльності особистості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 відео про темперамент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https://www.youtube.com/watch?v=pqozuW_SA3I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69002D-A1DC-493B-9C29-E2DB9E075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7" y="2119313"/>
            <a:ext cx="1743075" cy="2619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BAA24D-F081-44FA-BFBF-7C909D779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744" y="1701900"/>
            <a:ext cx="2076450" cy="22002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6E42F46-9FF3-4244-AE4C-3A318C08BBE6}"/>
              </a:ext>
            </a:extLst>
          </p:cNvPr>
          <p:cNvSpPr/>
          <p:nvPr/>
        </p:nvSpPr>
        <p:spPr>
          <a:xfrm>
            <a:off x="-3486150" y="15326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90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256" y="1012825"/>
            <a:ext cx="6407943" cy="1227139"/>
          </a:xfrm>
        </p:spPr>
        <p:txBody>
          <a:bodyPr/>
          <a:lstStyle/>
          <a:p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6E42F46-9FF3-4244-AE4C-3A318C08BBE6}"/>
              </a:ext>
            </a:extLst>
          </p:cNvPr>
          <p:cNvSpPr/>
          <p:nvPr/>
        </p:nvSpPr>
        <p:spPr>
          <a:xfrm>
            <a:off x="-3486150" y="15326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1D508F-612B-4363-9E05-2EC6B3C33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436" y="798513"/>
            <a:ext cx="3339064" cy="25496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527257-0FEA-4243-AC2D-DF597ACBC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504" y="1143000"/>
            <a:ext cx="3183180" cy="2819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4948BBF-41B5-4C24-A3FC-F31C98DB6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338" y="3509859"/>
            <a:ext cx="3339064" cy="24488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572C2DD-DA89-4F25-BE1C-B819587CAD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205260"/>
            <a:ext cx="3200399" cy="21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60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6758</TotalTime>
  <Words>713</Words>
  <Application>Microsoft Office PowerPoint</Application>
  <PresentationFormat>Экран (4:3)</PresentationFormat>
  <Paragraphs>153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Ганна</cp:lastModifiedBy>
  <cp:revision>365</cp:revision>
  <dcterms:created xsi:type="dcterms:W3CDTF">2015-12-07T15:08:13Z</dcterms:created>
  <dcterms:modified xsi:type="dcterms:W3CDTF">2021-09-23T08:33:04Z</dcterms:modified>
</cp:coreProperties>
</file>