
<file path=[Content_Types].xml><?xml version="1.0" encoding="utf-8"?>
<Types xmlns="http://schemas.openxmlformats.org/package/2006/content-types"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1.xml" ContentType="application/vnd.openxmlformats-officedocument.drawingml.diagramData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drawing9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drawing7.xml" ContentType="application/vnd.ms-office.drawingml.diagramDrawing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diagrams/drawing12.xml" ContentType="application/vnd.ms-office.drawingml.diagramDrawing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drawing5.xml" ContentType="application/vnd.ms-office.drawingml.diagramDrawing+xml"/>
  <Override PartName="/ppt/diagrams/quickStyle7.xml" ContentType="application/vnd.openxmlformats-officedocument.drawingml.diagramStyle+xml"/>
  <Override PartName="/ppt/diagrams/drawing10.xml" ContentType="application/vnd.ms-office.drawingml.diagramDrawing+xml"/>
  <Override PartName="/ppt/diagrams/layout11.xml" ContentType="application/vnd.openxmlformats-officedocument.drawingml.diagramLayout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diagrams/colors1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Default Extension="gif" ContentType="image/gif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diagrams/quickStyle12.xml" ContentType="application/vnd.openxmlformats-officedocument.drawingml.diagramStyle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drawing11.xml" ContentType="application/vnd.ms-office.drawingml.diagramDrawing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ppt/diagrams/layout12.xml" ContentType="application/vnd.openxmlformats-officedocument.drawingml.diagramLayou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A397D50-08AB-407A-8FA1-083D9758541F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49747386-C9EF-4DB3-8BAD-603881407E78}">
      <dgm:prSet/>
      <dgm:spPr/>
      <dgm:t>
        <a:bodyPr/>
        <a:lstStyle/>
        <a:p>
          <a:pPr rtl="0"/>
          <a:r>
            <a:rPr lang="uk-UA" dirty="0" smtClean="0"/>
            <a:t>спочатку обирають цільовий зарубіжний ринок чи його сегмент, вивчають сприйняття товару споживачами, конкурентні пропозиції, а також методи формування попиту та канали розподілу; </a:t>
          </a:r>
          <a:endParaRPr lang="uk-UA" dirty="0"/>
        </a:p>
      </dgm:t>
    </dgm:pt>
    <dgm:pt modelId="{D62B0F7C-9B49-4DA4-A81A-B49E2C2A36D9}" type="parTrans" cxnId="{3B94003C-24B3-4263-9751-2FC251CB7B7C}">
      <dgm:prSet/>
      <dgm:spPr/>
      <dgm:t>
        <a:bodyPr/>
        <a:lstStyle/>
        <a:p>
          <a:endParaRPr lang="uk-UA"/>
        </a:p>
      </dgm:t>
    </dgm:pt>
    <dgm:pt modelId="{D2D50509-4855-4E0D-A1C3-2261D887443B}" type="sibTrans" cxnId="{3B94003C-24B3-4263-9751-2FC251CB7B7C}">
      <dgm:prSet/>
      <dgm:spPr/>
      <dgm:t>
        <a:bodyPr/>
        <a:lstStyle/>
        <a:p>
          <a:endParaRPr lang="uk-UA"/>
        </a:p>
      </dgm:t>
    </dgm:pt>
    <dgm:pt modelId="{04C522B2-87ED-43FA-B63E-957DF970A470}">
      <dgm:prSet/>
      <dgm:spPr/>
      <dgm:t>
        <a:bodyPr/>
        <a:lstStyle/>
        <a:p>
          <a:pPr rtl="0"/>
          <a:r>
            <a:rPr lang="ru-RU" dirty="0" smtClean="0"/>
            <a:t>1)</a:t>
          </a:r>
          <a:endParaRPr lang="uk-UA" dirty="0"/>
        </a:p>
      </dgm:t>
    </dgm:pt>
    <dgm:pt modelId="{C31D650F-7398-4C80-B742-FB220FB3BF5C}" type="parTrans" cxnId="{421AB27E-D445-4096-A7A2-B60D02B62668}">
      <dgm:prSet/>
      <dgm:spPr/>
      <dgm:t>
        <a:bodyPr/>
        <a:lstStyle/>
        <a:p>
          <a:endParaRPr lang="uk-UA"/>
        </a:p>
      </dgm:t>
    </dgm:pt>
    <dgm:pt modelId="{340B3295-72AC-4AD0-865B-88006A4AE31A}" type="sibTrans" cxnId="{421AB27E-D445-4096-A7A2-B60D02B62668}">
      <dgm:prSet/>
      <dgm:spPr/>
      <dgm:t>
        <a:bodyPr/>
        <a:lstStyle/>
        <a:p>
          <a:endParaRPr lang="uk-UA"/>
        </a:p>
      </dgm:t>
    </dgm:pt>
    <dgm:pt modelId="{1E6E7449-0E96-433A-94AC-EB64BA6F4028}">
      <dgm:prSet/>
      <dgm:spPr/>
      <dgm:t>
        <a:bodyPr/>
        <a:lstStyle/>
        <a:p>
          <a:pPr rtl="0"/>
          <a:r>
            <a:rPr lang="uk-UA" dirty="0" smtClean="0"/>
            <a:t>потім визначають загальну спрямованість політики ціноутворення, її цілі, досліджують комплекс обмежувальних чинників та обирають прийнятний метод обчислення ціни та стратегію її зміни; </a:t>
          </a:r>
          <a:endParaRPr lang="uk-UA" dirty="0"/>
        </a:p>
      </dgm:t>
    </dgm:pt>
    <dgm:pt modelId="{7BA29C30-470E-40C0-ABDA-ACF937B53261}" type="parTrans" cxnId="{760CE158-151A-4EB5-B0F7-7C6880A0AEDB}">
      <dgm:prSet/>
      <dgm:spPr/>
      <dgm:t>
        <a:bodyPr/>
        <a:lstStyle/>
        <a:p>
          <a:endParaRPr lang="uk-UA"/>
        </a:p>
      </dgm:t>
    </dgm:pt>
    <dgm:pt modelId="{B537990B-57FE-4EB3-A1D8-7E81F2B0116E}" type="sibTrans" cxnId="{760CE158-151A-4EB5-B0F7-7C6880A0AEDB}">
      <dgm:prSet/>
      <dgm:spPr/>
      <dgm:t>
        <a:bodyPr/>
        <a:lstStyle/>
        <a:p>
          <a:endParaRPr lang="uk-UA"/>
        </a:p>
      </dgm:t>
    </dgm:pt>
    <dgm:pt modelId="{6D36C32E-C43A-4AB7-81AA-0A9F683936BC}">
      <dgm:prSet/>
      <dgm:spPr/>
      <dgm:t>
        <a:bodyPr/>
        <a:lstStyle/>
        <a:p>
          <a:pPr rtl="0"/>
          <a:r>
            <a:rPr lang="ru-RU" dirty="0" smtClean="0"/>
            <a:t>2)</a:t>
          </a:r>
          <a:endParaRPr lang="uk-UA" dirty="0"/>
        </a:p>
      </dgm:t>
    </dgm:pt>
    <dgm:pt modelId="{39C6D947-4588-42C3-A7F5-22E8637E0188}" type="parTrans" cxnId="{FD805159-C9E3-4827-95C0-1BF3BA95BC18}">
      <dgm:prSet/>
      <dgm:spPr/>
      <dgm:t>
        <a:bodyPr/>
        <a:lstStyle/>
        <a:p>
          <a:endParaRPr lang="uk-UA"/>
        </a:p>
      </dgm:t>
    </dgm:pt>
    <dgm:pt modelId="{D7786A85-8B40-4FDB-825B-7BAABA9DA28F}" type="sibTrans" cxnId="{FD805159-C9E3-4827-95C0-1BF3BA95BC18}">
      <dgm:prSet/>
      <dgm:spPr/>
      <dgm:t>
        <a:bodyPr/>
        <a:lstStyle/>
        <a:p>
          <a:endParaRPr lang="uk-UA"/>
        </a:p>
      </dgm:t>
    </dgm:pt>
    <dgm:pt modelId="{FB31709C-DD64-4A36-81C0-6E1A13FCA3A4}">
      <dgm:prSet/>
      <dgm:spPr/>
      <dgm:t>
        <a:bodyPr/>
        <a:lstStyle/>
        <a:p>
          <a:pPr rtl="0"/>
          <a:r>
            <a:rPr lang="uk-UA" dirty="0" smtClean="0"/>
            <a:t>після цього встановлюють ціну та реалізують цінову стратегію.</a:t>
          </a:r>
          <a:endParaRPr lang="uk-UA" dirty="0"/>
        </a:p>
      </dgm:t>
    </dgm:pt>
    <dgm:pt modelId="{2E3BD202-C91F-47FB-8880-144A672AAC45}" type="parTrans" cxnId="{F0D6974F-D68F-462B-927A-78CD4A68C3D6}">
      <dgm:prSet/>
      <dgm:spPr/>
      <dgm:t>
        <a:bodyPr/>
        <a:lstStyle/>
        <a:p>
          <a:endParaRPr lang="uk-UA"/>
        </a:p>
      </dgm:t>
    </dgm:pt>
    <dgm:pt modelId="{1B8CCB2C-B9A3-4329-8010-B6653E1C45E6}" type="sibTrans" cxnId="{F0D6974F-D68F-462B-927A-78CD4A68C3D6}">
      <dgm:prSet/>
      <dgm:spPr/>
      <dgm:t>
        <a:bodyPr/>
        <a:lstStyle/>
        <a:p>
          <a:endParaRPr lang="uk-UA"/>
        </a:p>
      </dgm:t>
    </dgm:pt>
    <dgm:pt modelId="{FECCCF76-E1C7-4CE3-BC62-5E903D9BE969}">
      <dgm:prSet/>
      <dgm:spPr/>
      <dgm:t>
        <a:bodyPr/>
        <a:lstStyle/>
        <a:p>
          <a:pPr rtl="0"/>
          <a:r>
            <a:rPr lang="ru-RU" dirty="0" smtClean="0"/>
            <a:t>3)</a:t>
          </a:r>
          <a:endParaRPr lang="uk-UA" dirty="0"/>
        </a:p>
      </dgm:t>
    </dgm:pt>
    <dgm:pt modelId="{C3784F7D-3205-4906-9786-4A37AB6317B5}" type="parTrans" cxnId="{2C0913CE-C721-4BF9-B6BD-704DD1781E61}">
      <dgm:prSet/>
      <dgm:spPr/>
      <dgm:t>
        <a:bodyPr/>
        <a:lstStyle/>
        <a:p>
          <a:endParaRPr lang="uk-UA"/>
        </a:p>
      </dgm:t>
    </dgm:pt>
    <dgm:pt modelId="{1DB3F155-76C3-4648-8B8A-4275688F523E}" type="sibTrans" cxnId="{2C0913CE-C721-4BF9-B6BD-704DD1781E61}">
      <dgm:prSet/>
      <dgm:spPr/>
      <dgm:t>
        <a:bodyPr/>
        <a:lstStyle/>
        <a:p>
          <a:endParaRPr lang="uk-UA"/>
        </a:p>
      </dgm:t>
    </dgm:pt>
    <dgm:pt modelId="{D945346E-550C-45FA-993D-8FBD4B2A6285}" type="pres">
      <dgm:prSet presAssocID="{7A397D50-08AB-407A-8FA1-083D9758541F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7806C453-73CB-426D-9C41-C3966F278036}" type="pres">
      <dgm:prSet presAssocID="{04C522B2-87ED-43FA-B63E-957DF970A470}" presName="composite" presStyleCnt="0"/>
      <dgm:spPr/>
    </dgm:pt>
    <dgm:pt modelId="{F4D9AE7C-8170-4C88-A57A-BD98890D0FED}" type="pres">
      <dgm:prSet presAssocID="{04C522B2-87ED-43FA-B63E-957DF970A470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1BD7F875-CC7E-4167-83F2-9307153838DC}" type="pres">
      <dgm:prSet presAssocID="{04C522B2-87ED-43FA-B63E-957DF970A470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3E4FE772-3A9C-47D1-A281-1A01B9A5858B}" type="pres">
      <dgm:prSet presAssocID="{340B3295-72AC-4AD0-865B-88006A4AE31A}" presName="sp" presStyleCnt="0"/>
      <dgm:spPr/>
    </dgm:pt>
    <dgm:pt modelId="{2861BF40-6F1B-4010-94D0-DB1DADC82C2C}" type="pres">
      <dgm:prSet presAssocID="{6D36C32E-C43A-4AB7-81AA-0A9F683936BC}" presName="composite" presStyleCnt="0"/>
      <dgm:spPr/>
    </dgm:pt>
    <dgm:pt modelId="{0E0854AA-01EB-4EE0-B819-7046C8B654A9}" type="pres">
      <dgm:prSet presAssocID="{6D36C32E-C43A-4AB7-81AA-0A9F683936BC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B2B16CE4-85C1-4BFC-9D5F-6CC3BC850E0F}" type="pres">
      <dgm:prSet presAssocID="{6D36C32E-C43A-4AB7-81AA-0A9F683936BC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F485EE95-93D9-4C07-A625-3876872DD0A5}" type="pres">
      <dgm:prSet presAssocID="{D7786A85-8B40-4FDB-825B-7BAABA9DA28F}" presName="sp" presStyleCnt="0"/>
      <dgm:spPr/>
    </dgm:pt>
    <dgm:pt modelId="{F1B9EABB-CD4E-44D7-B248-1C8CCC2DED2F}" type="pres">
      <dgm:prSet presAssocID="{FECCCF76-E1C7-4CE3-BC62-5E903D9BE969}" presName="composite" presStyleCnt="0"/>
      <dgm:spPr/>
    </dgm:pt>
    <dgm:pt modelId="{F695795A-5EAF-419C-B83A-93D79F030611}" type="pres">
      <dgm:prSet presAssocID="{FECCCF76-E1C7-4CE3-BC62-5E903D9BE969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D785FD48-69CB-432D-BEF8-30D24228CD6A}" type="pres">
      <dgm:prSet presAssocID="{FECCCF76-E1C7-4CE3-BC62-5E903D9BE969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6D601CB9-F97F-4E2C-90CB-42A6AF130FA4}" type="presOf" srcId="{49747386-C9EF-4DB3-8BAD-603881407E78}" destId="{1BD7F875-CC7E-4167-83F2-9307153838DC}" srcOrd="0" destOrd="0" presId="urn:microsoft.com/office/officeart/2005/8/layout/chevron2"/>
    <dgm:cxn modelId="{B7AFB35B-4163-421D-A4B8-33C8B8C9EEE7}" type="presOf" srcId="{6D36C32E-C43A-4AB7-81AA-0A9F683936BC}" destId="{0E0854AA-01EB-4EE0-B819-7046C8B654A9}" srcOrd="0" destOrd="0" presId="urn:microsoft.com/office/officeart/2005/8/layout/chevron2"/>
    <dgm:cxn modelId="{D4B704A8-ACE7-468F-AA1E-8D2CE13320D5}" type="presOf" srcId="{FECCCF76-E1C7-4CE3-BC62-5E903D9BE969}" destId="{F695795A-5EAF-419C-B83A-93D79F030611}" srcOrd="0" destOrd="0" presId="urn:microsoft.com/office/officeart/2005/8/layout/chevron2"/>
    <dgm:cxn modelId="{8A855132-B7C4-4D6D-B7FE-F2F8BF495C0E}" type="presOf" srcId="{7A397D50-08AB-407A-8FA1-083D9758541F}" destId="{D945346E-550C-45FA-993D-8FBD4B2A6285}" srcOrd="0" destOrd="0" presId="urn:microsoft.com/office/officeart/2005/8/layout/chevron2"/>
    <dgm:cxn modelId="{51E4A8E6-2842-44D7-A212-EC9EC08F1399}" type="presOf" srcId="{FB31709C-DD64-4A36-81C0-6E1A13FCA3A4}" destId="{D785FD48-69CB-432D-BEF8-30D24228CD6A}" srcOrd="0" destOrd="0" presId="urn:microsoft.com/office/officeart/2005/8/layout/chevron2"/>
    <dgm:cxn modelId="{760CE158-151A-4EB5-B0F7-7C6880A0AEDB}" srcId="{6D36C32E-C43A-4AB7-81AA-0A9F683936BC}" destId="{1E6E7449-0E96-433A-94AC-EB64BA6F4028}" srcOrd="0" destOrd="0" parTransId="{7BA29C30-470E-40C0-ABDA-ACF937B53261}" sibTransId="{B537990B-57FE-4EB3-A1D8-7E81F2B0116E}"/>
    <dgm:cxn modelId="{F0D6974F-D68F-462B-927A-78CD4A68C3D6}" srcId="{FECCCF76-E1C7-4CE3-BC62-5E903D9BE969}" destId="{FB31709C-DD64-4A36-81C0-6E1A13FCA3A4}" srcOrd="0" destOrd="0" parTransId="{2E3BD202-C91F-47FB-8880-144A672AAC45}" sibTransId="{1B8CCB2C-B9A3-4329-8010-B6653E1C45E6}"/>
    <dgm:cxn modelId="{3B94003C-24B3-4263-9751-2FC251CB7B7C}" srcId="{04C522B2-87ED-43FA-B63E-957DF970A470}" destId="{49747386-C9EF-4DB3-8BAD-603881407E78}" srcOrd="0" destOrd="0" parTransId="{D62B0F7C-9B49-4DA4-A81A-B49E2C2A36D9}" sibTransId="{D2D50509-4855-4E0D-A1C3-2261D887443B}"/>
    <dgm:cxn modelId="{423CB495-9984-4A4D-A698-1F8BA8699A86}" type="presOf" srcId="{04C522B2-87ED-43FA-B63E-957DF970A470}" destId="{F4D9AE7C-8170-4C88-A57A-BD98890D0FED}" srcOrd="0" destOrd="0" presId="urn:microsoft.com/office/officeart/2005/8/layout/chevron2"/>
    <dgm:cxn modelId="{421AB27E-D445-4096-A7A2-B60D02B62668}" srcId="{7A397D50-08AB-407A-8FA1-083D9758541F}" destId="{04C522B2-87ED-43FA-B63E-957DF970A470}" srcOrd="0" destOrd="0" parTransId="{C31D650F-7398-4C80-B742-FB220FB3BF5C}" sibTransId="{340B3295-72AC-4AD0-865B-88006A4AE31A}"/>
    <dgm:cxn modelId="{2C0913CE-C721-4BF9-B6BD-704DD1781E61}" srcId="{7A397D50-08AB-407A-8FA1-083D9758541F}" destId="{FECCCF76-E1C7-4CE3-BC62-5E903D9BE969}" srcOrd="2" destOrd="0" parTransId="{C3784F7D-3205-4906-9786-4A37AB6317B5}" sibTransId="{1DB3F155-76C3-4648-8B8A-4275688F523E}"/>
    <dgm:cxn modelId="{FD805159-C9E3-4827-95C0-1BF3BA95BC18}" srcId="{7A397D50-08AB-407A-8FA1-083D9758541F}" destId="{6D36C32E-C43A-4AB7-81AA-0A9F683936BC}" srcOrd="1" destOrd="0" parTransId="{39C6D947-4588-42C3-A7F5-22E8637E0188}" sibTransId="{D7786A85-8B40-4FDB-825B-7BAABA9DA28F}"/>
    <dgm:cxn modelId="{134108A2-C8B3-487E-99A7-F7C2F70A3255}" type="presOf" srcId="{1E6E7449-0E96-433A-94AC-EB64BA6F4028}" destId="{B2B16CE4-85C1-4BFC-9D5F-6CC3BC850E0F}" srcOrd="0" destOrd="0" presId="urn:microsoft.com/office/officeart/2005/8/layout/chevron2"/>
    <dgm:cxn modelId="{93E2717D-865D-4B0E-8BB6-E6E405FF66D4}" type="presParOf" srcId="{D945346E-550C-45FA-993D-8FBD4B2A6285}" destId="{7806C453-73CB-426D-9C41-C3966F278036}" srcOrd="0" destOrd="0" presId="urn:microsoft.com/office/officeart/2005/8/layout/chevron2"/>
    <dgm:cxn modelId="{7C8A470D-823C-4880-B07A-330C4B5B3396}" type="presParOf" srcId="{7806C453-73CB-426D-9C41-C3966F278036}" destId="{F4D9AE7C-8170-4C88-A57A-BD98890D0FED}" srcOrd="0" destOrd="0" presId="urn:microsoft.com/office/officeart/2005/8/layout/chevron2"/>
    <dgm:cxn modelId="{77398C26-375A-40A8-A2A3-342DF4A60CF3}" type="presParOf" srcId="{7806C453-73CB-426D-9C41-C3966F278036}" destId="{1BD7F875-CC7E-4167-83F2-9307153838DC}" srcOrd="1" destOrd="0" presId="urn:microsoft.com/office/officeart/2005/8/layout/chevron2"/>
    <dgm:cxn modelId="{1D710949-8793-411D-9322-43C50D302295}" type="presParOf" srcId="{D945346E-550C-45FA-993D-8FBD4B2A6285}" destId="{3E4FE772-3A9C-47D1-A281-1A01B9A5858B}" srcOrd="1" destOrd="0" presId="urn:microsoft.com/office/officeart/2005/8/layout/chevron2"/>
    <dgm:cxn modelId="{B6455C42-51FC-4E1F-A120-B6F8DF172DDC}" type="presParOf" srcId="{D945346E-550C-45FA-993D-8FBD4B2A6285}" destId="{2861BF40-6F1B-4010-94D0-DB1DADC82C2C}" srcOrd="2" destOrd="0" presId="urn:microsoft.com/office/officeart/2005/8/layout/chevron2"/>
    <dgm:cxn modelId="{29806C50-F37A-4E51-952D-0D984ED3A02F}" type="presParOf" srcId="{2861BF40-6F1B-4010-94D0-DB1DADC82C2C}" destId="{0E0854AA-01EB-4EE0-B819-7046C8B654A9}" srcOrd="0" destOrd="0" presId="urn:microsoft.com/office/officeart/2005/8/layout/chevron2"/>
    <dgm:cxn modelId="{5CDD434F-6415-41A7-98AE-2D84A55D84B1}" type="presParOf" srcId="{2861BF40-6F1B-4010-94D0-DB1DADC82C2C}" destId="{B2B16CE4-85C1-4BFC-9D5F-6CC3BC850E0F}" srcOrd="1" destOrd="0" presId="urn:microsoft.com/office/officeart/2005/8/layout/chevron2"/>
    <dgm:cxn modelId="{5E3F9389-47ED-47D3-BB77-2460CAEFBB54}" type="presParOf" srcId="{D945346E-550C-45FA-993D-8FBD4B2A6285}" destId="{F485EE95-93D9-4C07-A625-3876872DD0A5}" srcOrd="3" destOrd="0" presId="urn:microsoft.com/office/officeart/2005/8/layout/chevron2"/>
    <dgm:cxn modelId="{7A14E428-5E4D-4EBE-91BA-6341C79CE91E}" type="presParOf" srcId="{D945346E-550C-45FA-993D-8FBD4B2A6285}" destId="{F1B9EABB-CD4E-44D7-B248-1C8CCC2DED2F}" srcOrd="4" destOrd="0" presId="urn:microsoft.com/office/officeart/2005/8/layout/chevron2"/>
    <dgm:cxn modelId="{2B833D7D-8FF0-4FE0-844E-F4CABAFFC9CC}" type="presParOf" srcId="{F1B9EABB-CD4E-44D7-B248-1C8CCC2DED2F}" destId="{F695795A-5EAF-419C-B83A-93D79F030611}" srcOrd="0" destOrd="0" presId="urn:microsoft.com/office/officeart/2005/8/layout/chevron2"/>
    <dgm:cxn modelId="{D7D48696-9532-48F9-9D02-3B67B6B13D9D}" type="presParOf" srcId="{F1B9EABB-CD4E-44D7-B248-1C8CCC2DED2F}" destId="{D785FD48-69CB-432D-BEF8-30D24228CD6A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FAEDD529-16FD-4AC8-BB91-6A66E2B5C264}" type="doc">
      <dgm:prSet loTypeId="urn:microsoft.com/office/officeart/2005/8/layout/vList5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uk-UA"/>
        </a:p>
      </dgm:t>
    </dgm:pt>
    <dgm:pt modelId="{330841ED-2EBC-4DD2-AF79-4AB1A598211D}">
      <dgm:prSet custT="1"/>
      <dgm:spPr/>
      <dgm:t>
        <a:bodyPr/>
        <a:lstStyle/>
        <a:p>
          <a:pPr rtl="0"/>
          <a:r>
            <a:rPr lang="ru-RU" sz="3200" dirty="0" err="1" smtClean="0"/>
            <a:t>Спеціальні</a:t>
          </a:r>
          <a:r>
            <a:rPr lang="ru-RU" sz="3200" dirty="0" smtClean="0"/>
            <a:t> </a:t>
          </a:r>
          <a:r>
            <a:rPr lang="ru-RU" sz="3200" dirty="0" err="1" smtClean="0"/>
            <a:t>знижки</a:t>
          </a:r>
          <a:endParaRPr lang="uk-UA" sz="3200" dirty="0"/>
        </a:p>
      </dgm:t>
    </dgm:pt>
    <dgm:pt modelId="{1945A2BC-1369-49EE-8F2E-CE73159ABC22}" type="parTrans" cxnId="{2E403A1E-FAAC-4A9A-89E1-254B5F2A16C0}">
      <dgm:prSet/>
      <dgm:spPr/>
      <dgm:t>
        <a:bodyPr/>
        <a:lstStyle/>
        <a:p>
          <a:endParaRPr lang="uk-UA"/>
        </a:p>
      </dgm:t>
    </dgm:pt>
    <dgm:pt modelId="{63EB294B-4903-4D5F-B1ED-C194628C0FFC}" type="sibTrans" cxnId="{2E403A1E-FAAC-4A9A-89E1-254B5F2A16C0}">
      <dgm:prSet/>
      <dgm:spPr/>
      <dgm:t>
        <a:bodyPr/>
        <a:lstStyle/>
        <a:p>
          <a:endParaRPr lang="uk-UA"/>
        </a:p>
      </dgm:t>
    </dgm:pt>
    <dgm:pt modelId="{19016FF0-1F48-41CB-AA51-07C461FA2855}">
      <dgm:prSet custT="1"/>
      <dgm:spPr/>
      <dgm:t>
        <a:bodyPr/>
        <a:lstStyle/>
        <a:p>
          <a:pPr rtl="0"/>
          <a:r>
            <a:rPr lang="ru-RU" sz="3200" dirty="0" err="1" smtClean="0"/>
            <a:t>Сезонні</a:t>
          </a:r>
          <a:r>
            <a:rPr lang="ru-RU" sz="3200" dirty="0" smtClean="0"/>
            <a:t> </a:t>
          </a:r>
          <a:r>
            <a:rPr lang="ru-RU" sz="3200" dirty="0" err="1" smtClean="0"/>
            <a:t>знижки</a:t>
          </a:r>
          <a:endParaRPr lang="uk-UA" sz="3200" dirty="0"/>
        </a:p>
      </dgm:t>
    </dgm:pt>
    <dgm:pt modelId="{5D8092E4-BAC1-4819-9871-B5EDFB9C77F3}" type="parTrans" cxnId="{5532610B-6158-4DC2-A3F4-C5605D36B6C9}">
      <dgm:prSet/>
      <dgm:spPr/>
      <dgm:t>
        <a:bodyPr/>
        <a:lstStyle/>
        <a:p>
          <a:endParaRPr lang="uk-UA"/>
        </a:p>
      </dgm:t>
    </dgm:pt>
    <dgm:pt modelId="{A8111873-5E82-47FB-B8F5-3B629E327A52}" type="sibTrans" cxnId="{5532610B-6158-4DC2-A3F4-C5605D36B6C9}">
      <dgm:prSet/>
      <dgm:spPr/>
      <dgm:t>
        <a:bodyPr/>
        <a:lstStyle/>
        <a:p>
          <a:endParaRPr lang="uk-UA"/>
        </a:p>
      </dgm:t>
    </dgm:pt>
    <dgm:pt modelId="{63BCD9E5-20DE-4B6F-BF7C-EFC00C0B864C}">
      <dgm:prSet custT="1"/>
      <dgm:spPr/>
      <dgm:t>
        <a:bodyPr/>
        <a:lstStyle/>
        <a:p>
          <a:pPr rtl="0"/>
          <a:r>
            <a:rPr lang="ru-RU" sz="3200" dirty="0" err="1" smtClean="0"/>
            <a:t>Знижка</a:t>
          </a:r>
          <a:r>
            <a:rPr lang="ru-RU" sz="3200" dirty="0" smtClean="0"/>
            <a:t> «сконто»</a:t>
          </a:r>
          <a:endParaRPr lang="uk-UA" sz="3200" dirty="0"/>
        </a:p>
      </dgm:t>
    </dgm:pt>
    <dgm:pt modelId="{D1E59F39-7109-477F-BFC8-B8B6E5E855D2}" type="parTrans" cxnId="{EF43ADAD-FAEA-433E-BADD-11D778441A12}">
      <dgm:prSet/>
      <dgm:spPr/>
      <dgm:t>
        <a:bodyPr/>
        <a:lstStyle/>
        <a:p>
          <a:endParaRPr lang="uk-UA"/>
        </a:p>
      </dgm:t>
    </dgm:pt>
    <dgm:pt modelId="{7051F049-F68E-448C-AE85-DA763AB21A95}" type="sibTrans" cxnId="{EF43ADAD-FAEA-433E-BADD-11D778441A12}">
      <dgm:prSet/>
      <dgm:spPr/>
      <dgm:t>
        <a:bodyPr/>
        <a:lstStyle/>
        <a:p>
          <a:endParaRPr lang="uk-UA"/>
        </a:p>
      </dgm:t>
    </dgm:pt>
    <dgm:pt modelId="{1858EF59-21AA-45CA-9365-588BA9B1DE61}">
      <dgm:prSet/>
      <dgm:spPr/>
      <dgm:t>
        <a:bodyPr/>
        <a:lstStyle/>
        <a:p>
          <a:pPr rtl="0"/>
          <a:r>
            <a:rPr lang="ru-RU" dirty="0" err="1" smtClean="0"/>
            <a:t>це</a:t>
          </a:r>
          <a:r>
            <a:rPr lang="ru-RU" dirty="0" smtClean="0"/>
            <a:t> </a:t>
          </a:r>
          <a:r>
            <a:rPr lang="ru-RU" dirty="0" err="1" smtClean="0"/>
            <a:t>цінова</a:t>
          </a:r>
          <a:r>
            <a:rPr lang="ru-RU" dirty="0" smtClean="0"/>
            <a:t> </a:t>
          </a:r>
          <a:r>
            <a:rPr lang="ru-RU" dirty="0" err="1" smtClean="0"/>
            <a:t>знижка</a:t>
          </a:r>
          <a:r>
            <a:rPr lang="ru-RU" dirty="0" smtClean="0"/>
            <a:t> за оплату </a:t>
          </a:r>
          <a:r>
            <a:rPr lang="ru-RU" dirty="0" err="1" smtClean="0"/>
            <a:t>готівкою</a:t>
          </a:r>
          <a:r>
            <a:rPr lang="ru-RU" dirty="0" smtClean="0"/>
            <a:t>, </a:t>
          </a:r>
          <a:r>
            <a:rPr lang="ru-RU" dirty="0" err="1" smtClean="0"/>
            <a:t>тобто</a:t>
          </a:r>
          <a:r>
            <a:rPr lang="ru-RU" dirty="0" smtClean="0"/>
            <a:t> за </a:t>
          </a:r>
          <a:r>
            <a:rPr lang="ru-RU" dirty="0" err="1" smtClean="0"/>
            <a:t>прискорений</a:t>
          </a:r>
          <a:r>
            <a:rPr lang="ru-RU" dirty="0" smtClean="0"/>
            <a:t> </a:t>
          </a:r>
          <a:r>
            <a:rPr lang="ru-RU" dirty="0" err="1" smtClean="0"/>
            <a:t>платіж</a:t>
          </a:r>
          <a:r>
            <a:rPr lang="ru-RU" dirty="0" smtClean="0"/>
            <a:t>. </a:t>
          </a:r>
          <a:r>
            <a:rPr lang="ru-RU" dirty="0" err="1" smtClean="0"/>
            <a:t>Зазвичай</a:t>
          </a:r>
          <a:r>
            <a:rPr lang="ru-RU" dirty="0" smtClean="0"/>
            <a:t> </a:t>
          </a:r>
          <a:r>
            <a:rPr lang="ru-RU" dirty="0" err="1" smtClean="0"/>
            <a:t>розмір</a:t>
          </a:r>
          <a:r>
            <a:rPr lang="ru-RU" dirty="0" smtClean="0"/>
            <a:t> </a:t>
          </a:r>
          <a:r>
            <a:rPr lang="ru-RU" dirty="0" err="1" smtClean="0"/>
            <a:t>такої</a:t>
          </a:r>
          <a:r>
            <a:rPr lang="ru-RU" dirty="0" smtClean="0"/>
            <a:t> </a:t>
          </a:r>
          <a:r>
            <a:rPr lang="ru-RU" dirty="0" err="1" smtClean="0"/>
            <a:t>знижки</a:t>
          </a:r>
          <a:r>
            <a:rPr lang="ru-RU" dirty="0" smtClean="0"/>
            <a:t> </a:t>
          </a:r>
          <a:r>
            <a:rPr lang="ru-RU" dirty="0" err="1" smtClean="0"/>
            <a:t>відповідає</a:t>
          </a:r>
          <a:r>
            <a:rPr lang="ru-RU" dirty="0" smtClean="0"/>
            <a:t> </a:t>
          </a:r>
          <a:r>
            <a:rPr lang="ru-RU" dirty="0" err="1" smtClean="0"/>
            <a:t>розміру</a:t>
          </a:r>
          <a:r>
            <a:rPr lang="ru-RU" dirty="0" smtClean="0"/>
            <a:t> </a:t>
          </a:r>
          <a:r>
            <a:rPr lang="ru-RU" dirty="0" err="1" smtClean="0"/>
            <a:t>позичкового</a:t>
          </a:r>
          <a:r>
            <a:rPr lang="ru-RU" dirty="0" smtClean="0"/>
            <a:t> % на грошовому ринку в </a:t>
          </a:r>
          <a:r>
            <a:rPr lang="ru-RU" dirty="0" err="1" smtClean="0"/>
            <a:t>даний</a:t>
          </a:r>
          <a:r>
            <a:rPr lang="ru-RU" dirty="0" smtClean="0"/>
            <a:t> момент. </a:t>
          </a:r>
          <a:endParaRPr lang="uk-UA" dirty="0"/>
        </a:p>
      </dgm:t>
    </dgm:pt>
    <dgm:pt modelId="{A5F8F3C0-51BF-42A3-833A-3105179E60BC}" type="parTrans" cxnId="{68C66E0E-2B50-4ACA-AF16-1E81C5160DA9}">
      <dgm:prSet/>
      <dgm:spPr/>
      <dgm:t>
        <a:bodyPr/>
        <a:lstStyle/>
        <a:p>
          <a:endParaRPr lang="uk-UA"/>
        </a:p>
      </dgm:t>
    </dgm:pt>
    <dgm:pt modelId="{98D9DBD8-1ABC-4272-8F5A-B7DBBF6CA6DF}" type="sibTrans" cxnId="{68C66E0E-2B50-4ACA-AF16-1E81C5160DA9}">
      <dgm:prSet/>
      <dgm:spPr/>
      <dgm:t>
        <a:bodyPr/>
        <a:lstStyle/>
        <a:p>
          <a:endParaRPr lang="uk-UA"/>
        </a:p>
      </dgm:t>
    </dgm:pt>
    <dgm:pt modelId="{D3CE7651-62EE-4813-AB37-6025E3988510}">
      <dgm:prSet/>
      <dgm:spPr/>
      <dgm:t>
        <a:bodyPr/>
        <a:lstStyle/>
        <a:p>
          <a:pPr rtl="0"/>
          <a:r>
            <a:rPr lang="ru-RU" dirty="0" err="1" smtClean="0"/>
            <a:t>це</a:t>
          </a:r>
          <a:r>
            <a:rPr lang="ru-RU" dirty="0" smtClean="0"/>
            <a:t> </a:t>
          </a:r>
          <a:r>
            <a:rPr lang="ru-RU" dirty="0" err="1" smtClean="0"/>
            <a:t>знижки</a:t>
          </a:r>
          <a:r>
            <a:rPr lang="ru-RU" dirty="0" smtClean="0"/>
            <a:t>, </a:t>
          </a:r>
          <a:r>
            <a:rPr lang="ru-RU" dirty="0" err="1" smtClean="0"/>
            <a:t>що</a:t>
          </a:r>
          <a:r>
            <a:rPr lang="ru-RU" dirty="0" smtClean="0"/>
            <a:t> </a:t>
          </a:r>
          <a:r>
            <a:rPr lang="ru-RU" dirty="0" err="1" smtClean="0"/>
            <a:t>надаються</a:t>
          </a:r>
          <a:r>
            <a:rPr lang="ru-RU" dirty="0" smtClean="0"/>
            <a:t> за покупку товару поза сезоном </a:t>
          </a:r>
          <a:r>
            <a:rPr lang="ru-RU" dirty="0" err="1" smtClean="0"/>
            <a:t>і</a:t>
          </a:r>
          <a:r>
            <a:rPr lang="ru-RU" dirty="0" smtClean="0"/>
            <a:t> величина </a:t>
          </a:r>
          <a:r>
            <a:rPr lang="ru-RU" dirty="0" err="1" smtClean="0"/>
            <a:t>знижки</a:t>
          </a:r>
          <a:r>
            <a:rPr lang="ru-RU" dirty="0" smtClean="0"/>
            <a:t> </a:t>
          </a:r>
          <a:r>
            <a:rPr lang="ru-RU" dirty="0" err="1" smtClean="0"/>
            <a:t>залежить</a:t>
          </a:r>
          <a:r>
            <a:rPr lang="ru-RU" dirty="0" smtClean="0"/>
            <a:t> </a:t>
          </a:r>
          <a:r>
            <a:rPr lang="ru-RU" dirty="0" err="1" smtClean="0"/>
            <a:t>від</a:t>
          </a:r>
          <a:r>
            <a:rPr lang="ru-RU" dirty="0" smtClean="0"/>
            <a:t> товару. </a:t>
          </a:r>
          <a:endParaRPr lang="uk-UA" dirty="0"/>
        </a:p>
      </dgm:t>
    </dgm:pt>
    <dgm:pt modelId="{D29488B9-3F6C-47CE-A607-340F6ADCC204}" type="parTrans" cxnId="{39370A3F-AFB0-4666-94F4-0C8F8577B125}">
      <dgm:prSet/>
      <dgm:spPr/>
      <dgm:t>
        <a:bodyPr/>
        <a:lstStyle/>
        <a:p>
          <a:endParaRPr lang="uk-UA"/>
        </a:p>
      </dgm:t>
    </dgm:pt>
    <dgm:pt modelId="{6D3C9974-E3BD-4120-9E27-4FECC919B1B6}" type="sibTrans" cxnId="{39370A3F-AFB0-4666-94F4-0C8F8577B125}">
      <dgm:prSet/>
      <dgm:spPr/>
      <dgm:t>
        <a:bodyPr/>
        <a:lstStyle/>
        <a:p>
          <a:endParaRPr lang="uk-UA"/>
        </a:p>
      </dgm:t>
    </dgm:pt>
    <dgm:pt modelId="{4B17782D-2D74-4095-AE90-DB620030E6CE}">
      <dgm:prSet/>
      <dgm:spPr/>
      <dgm:t>
        <a:bodyPr/>
        <a:lstStyle/>
        <a:p>
          <a:pPr rtl="0"/>
          <a:r>
            <a:rPr lang="ru-RU" dirty="0" err="1" smtClean="0"/>
            <a:t>знижки</a:t>
          </a:r>
          <a:r>
            <a:rPr lang="ru-RU" dirty="0" smtClean="0"/>
            <a:t> </a:t>
          </a:r>
          <a:r>
            <a:rPr lang="ru-RU" dirty="0" err="1" smtClean="0"/>
            <a:t>з</a:t>
          </a:r>
          <a:r>
            <a:rPr lang="ru-RU" dirty="0" smtClean="0"/>
            <a:t> </a:t>
          </a:r>
          <a:r>
            <a:rPr lang="ru-RU" dirty="0" err="1" smtClean="0"/>
            <a:t>ціни</a:t>
          </a:r>
          <a:r>
            <a:rPr lang="ru-RU" dirty="0" smtClean="0"/>
            <a:t>, </a:t>
          </a:r>
          <a:r>
            <a:rPr lang="ru-RU" dirty="0" err="1" smtClean="0"/>
            <a:t>що</a:t>
          </a:r>
          <a:r>
            <a:rPr lang="ru-RU" dirty="0" smtClean="0"/>
            <a:t> </a:t>
          </a:r>
          <a:r>
            <a:rPr lang="ru-RU" dirty="0" err="1" smtClean="0"/>
            <a:t>надаються</a:t>
          </a:r>
          <a:r>
            <a:rPr lang="ru-RU" dirty="0" smtClean="0"/>
            <a:t> </a:t>
          </a:r>
          <a:r>
            <a:rPr lang="ru-RU" dirty="0" err="1" smtClean="0"/>
            <a:t>привілейованим</a:t>
          </a:r>
          <a:r>
            <a:rPr lang="ru-RU" dirty="0" smtClean="0"/>
            <a:t> </a:t>
          </a:r>
          <a:r>
            <a:rPr lang="ru-RU" dirty="0" err="1" smtClean="0"/>
            <a:t>покупцям</a:t>
          </a:r>
          <a:r>
            <a:rPr lang="ru-RU" dirty="0" smtClean="0"/>
            <a:t>, у </a:t>
          </a:r>
          <a:r>
            <a:rPr lang="ru-RU" dirty="0" err="1" smtClean="0"/>
            <a:t>замовленнях</a:t>
          </a:r>
          <a:r>
            <a:rPr lang="ru-RU" dirty="0" smtClean="0"/>
            <a:t> </a:t>
          </a:r>
          <a:r>
            <a:rPr lang="ru-RU" dirty="0" err="1" smtClean="0"/>
            <a:t>яких</a:t>
          </a:r>
          <a:r>
            <a:rPr lang="ru-RU" dirty="0" smtClean="0"/>
            <a:t> </a:t>
          </a:r>
          <a:r>
            <a:rPr lang="ru-RU" dirty="0" err="1" smtClean="0"/>
            <a:t>найбільш</a:t>
          </a:r>
          <a:r>
            <a:rPr lang="ru-RU" dirty="0" smtClean="0"/>
            <a:t> </a:t>
          </a:r>
          <a:r>
            <a:rPr lang="ru-RU" dirty="0" err="1" smtClean="0"/>
            <a:t>зацікавлений</a:t>
          </a:r>
          <a:r>
            <a:rPr lang="ru-RU" dirty="0" smtClean="0"/>
            <a:t> </a:t>
          </a:r>
          <a:r>
            <a:rPr lang="ru-RU" dirty="0" err="1" smtClean="0"/>
            <a:t>експортер</a:t>
          </a:r>
          <a:r>
            <a:rPr lang="ru-RU" dirty="0" smtClean="0"/>
            <a:t>. </a:t>
          </a:r>
          <a:r>
            <a:rPr lang="ru-RU" dirty="0" err="1" smtClean="0"/>
            <a:t>Такі</a:t>
          </a:r>
          <a:r>
            <a:rPr lang="ru-RU" dirty="0" smtClean="0"/>
            <a:t> ж </a:t>
          </a:r>
          <a:r>
            <a:rPr lang="ru-RU" dirty="0" err="1" smtClean="0"/>
            <a:t>знижки</a:t>
          </a:r>
          <a:r>
            <a:rPr lang="ru-RU" dirty="0" smtClean="0"/>
            <a:t> </a:t>
          </a:r>
          <a:r>
            <a:rPr lang="ru-RU" dirty="0" err="1" smtClean="0"/>
            <a:t>надають</a:t>
          </a:r>
          <a:r>
            <a:rPr lang="ru-RU" dirty="0" smtClean="0"/>
            <a:t> </a:t>
          </a:r>
          <a:r>
            <a:rPr lang="ru-RU" dirty="0" err="1" smtClean="0"/>
            <a:t>покупцям</a:t>
          </a:r>
          <a:r>
            <a:rPr lang="ru-RU" dirty="0" smtClean="0"/>
            <a:t>, коли </a:t>
          </a:r>
          <a:r>
            <a:rPr lang="ru-RU" dirty="0" err="1" smtClean="0"/>
            <a:t>експортер</a:t>
          </a:r>
          <a:r>
            <a:rPr lang="ru-RU" dirty="0" smtClean="0"/>
            <a:t> </a:t>
          </a:r>
          <a:r>
            <a:rPr lang="ru-RU" dirty="0" err="1" smtClean="0"/>
            <a:t>тільки</a:t>
          </a:r>
          <a:r>
            <a:rPr lang="ru-RU" dirty="0" smtClean="0"/>
            <a:t> </a:t>
          </a:r>
          <a:r>
            <a:rPr lang="ru-RU" dirty="0" err="1" smtClean="0"/>
            <a:t>виходить</a:t>
          </a:r>
          <a:r>
            <a:rPr lang="ru-RU" dirty="0" smtClean="0"/>
            <a:t> на </a:t>
          </a:r>
          <a:r>
            <a:rPr lang="ru-RU" dirty="0" err="1" smtClean="0"/>
            <a:t>даний</a:t>
          </a:r>
          <a:r>
            <a:rPr lang="ru-RU" dirty="0" smtClean="0"/>
            <a:t> </a:t>
          </a:r>
          <a:r>
            <a:rPr lang="ru-RU" dirty="0" err="1" smtClean="0"/>
            <a:t>закордонний</a:t>
          </a:r>
          <a:r>
            <a:rPr lang="ru-RU" dirty="0" smtClean="0"/>
            <a:t> </a:t>
          </a:r>
          <a:r>
            <a:rPr lang="ru-RU" dirty="0" err="1" smtClean="0"/>
            <a:t>ринок</a:t>
          </a:r>
          <a:r>
            <a:rPr lang="ru-RU" dirty="0" smtClean="0"/>
            <a:t> </a:t>
          </a:r>
          <a:r>
            <a:rPr lang="ru-RU" dirty="0" err="1" smtClean="0"/>
            <a:t>чи</a:t>
          </a:r>
          <a:r>
            <a:rPr lang="ru-RU" dirty="0" smtClean="0"/>
            <a:t> </a:t>
          </a:r>
          <a:r>
            <a:rPr lang="ru-RU" dirty="0" err="1" smtClean="0"/>
            <a:t>намагається</a:t>
          </a:r>
          <a:r>
            <a:rPr lang="ru-RU" dirty="0" smtClean="0"/>
            <a:t> </a:t>
          </a:r>
          <a:r>
            <a:rPr lang="ru-RU" dirty="0" err="1" smtClean="0"/>
            <a:t>продати</a:t>
          </a:r>
          <a:r>
            <a:rPr lang="ru-RU" dirty="0" smtClean="0"/>
            <a:t> </a:t>
          </a:r>
          <a:r>
            <a:rPr lang="ru-RU" dirty="0" err="1" smtClean="0"/>
            <a:t>пробну</a:t>
          </a:r>
          <a:r>
            <a:rPr lang="ru-RU" dirty="0" smtClean="0"/>
            <a:t> </a:t>
          </a:r>
          <a:r>
            <a:rPr lang="ru-RU" dirty="0" err="1" smtClean="0"/>
            <a:t>партію</a:t>
          </a:r>
          <a:r>
            <a:rPr lang="ru-RU" dirty="0" smtClean="0"/>
            <a:t> товару. </a:t>
          </a:r>
          <a:endParaRPr lang="uk-UA" dirty="0"/>
        </a:p>
      </dgm:t>
    </dgm:pt>
    <dgm:pt modelId="{A48DEE46-0E5F-4B40-B579-6DA6E4600A6B}" type="parTrans" cxnId="{A9241045-9478-494F-B709-40F587A5F10B}">
      <dgm:prSet/>
      <dgm:spPr/>
      <dgm:t>
        <a:bodyPr/>
        <a:lstStyle/>
        <a:p>
          <a:endParaRPr lang="uk-UA"/>
        </a:p>
      </dgm:t>
    </dgm:pt>
    <dgm:pt modelId="{957EA59E-B9BF-4C61-A77C-2AE18B3318BA}" type="sibTrans" cxnId="{A9241045-9478-494F-B709-40F587A5F10B}">
      <dgm:prSet/>
      <dgm:spPr/>
      <dgm:t>
        <a:bodyPr/>
        <a:lstStyle/>
        <a:p>
          <a:endParaRPr lang="uk-UA"/>
        </a:p>
      </dgm:t>
    </dgm:pt>
    <dgm:pt modelId="{4BC445E3-F8CD-4EB0-9447-5416AA1B67A8}" type="pres">
      <dgm:prSet presAssocID="{FAEDD529-16FD-4AC8-BB91-6A66E2B5C264}" presName="Name0" presStyleCnt="0">
        <dgm:presLayoutVars>
          <dgm:dir/>
          <dgm:animLvl val="lvl"/>
          <dgm:resizeHandles val="exact"/>
        </dgm:presLayoutVars>
      </dgm:prSet>
      <dgm:spPr/>
    </dgm:pt>
    <dgm:pt modelId="{DF12CE75-4FCD-4559-AEDA-686D7B6549E3}" type="pres">
      <dgm:prSet presAssocID="{330841ED-2EBC-4DD2-AF79-4AB1A598211D}" presName="linNode" presStyleCnt="0"/>
      <dgm:spPr/>
    </dgm:pt>
    <dgm:pt modelId="{1107F166-19D1-49B6-961B-8CCA6FF2229B}" type="pres">
      <dgm:prSet presAssocID="{330841ED-2EBC-4DD2-AF79-4AB1A598211D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4BA4DEB8-F7DE-488F-9EBB-311DB0A10812}" type="pres">
      <dgm:prSet presAssocID="{330841ED-2EBC-4DD2-AF79-4AB1A598211D}" presName="descendantText" presStyleLbl="alignAccFollowNode1" presStyleIdx="0" presStyleCnt="3">
        <dgm:presLayoutVars>
          <dgm:bulletEnabled val="1"/>
        </dgm:presLayoutVars>
      </dgm:prSet>
      <dgm:spPr/>
    </dgm:pt>
    <dgm:pt modelId="{636E13F8-F204-4256-A891-D9C4CD3EB117}" type="pres">
      <dgm:prSet presAssocID="{63EB294B-4903-4D5F-B1ED-C194628C0FFC}" presName="sp" presStyleCnt="0"/>
      <dgm:spPr/>
    </dgm:pt>
    <dgm:pt modelId="{F2717632-62E7-47D3-BE37-8299D70F40A1}" type="pres">
      <dgm:prSet presAssocID="{19016FF0-1F48-41CB-AA51-07C461FA2855}" presName="linNode" presStyleCnt="0"/>
      <dgm:spPr/>
    </dgm:pt>
    <dgm:pt modelId="{4D2C1625-D659-4687-9822-DD06E62CABD1}" type="pres">
      <dgm:prSet presAssocID="{19016FF0-1F48-41CB-AA51-07C461FA2855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D681EEE3-41B6-4CE0-91D7-2095FCCFF2A2}" type="pres">
      <dgm:prSet presAssocID="{19016FF0-1F48-41CB-AA51-07C461FA2855}" presName="descendantText" presStyleLbl="alignAccFollowNode1" presStyleIdx="1" presStyleCnt="3">
        <dgm:presLayoutVars>
          <dgm:bulletEnabled val="1"/>
        </dgm:presLayoutVars>
      </dgm:prSet>
      <dgm:spPr/>
    </dgm:pt>
    <dgm:pt modelId="{3FF6A237-15D4-4742-B54E-205FB6A46198}" type="pres">
      <dgm:prSet presAssocID="{A8111873-5E82-47FB-B8F5-3B629E327A52}" presName="sp" presStyleCnt="0"/>
      <dgm:spPr/>
    </dgm:pt>
    <dgm:pt modelId="{A31C93E3-1F95-4BA7-ACA5-81E3C0E517D2}" type="pres">
      <dgm:prSet presAssocID="{63BCD9E5-20DE-4B6F-BF7C-EFC00C0B864C}" presName="linNode" presStyleCnt="0"/>
      <dgm:spPr/>
    </dgm:pt>
    <dgm:pt modelId="{98E99043-EC58-44BF-91E1-5E5ACD1BE3DD}" type="pres">
      <dgm:prSet presAssocID="{63BCD9E5-20DE-4B6F-BF7C-EFC00C0B864C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676B4C9B-121E-4907-B4A7-E7E3C2AD73DB}" type="pres">
      <dgm:prSet presAssocID="{63BCD9E5-20DE-4B6F-BF7C-EFC00C0B864C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C3BDEB5D-B53F-4E3E-92C8-542DCA2ECB12}" type="presOf" srcId="{330841ED-2EBC-4DD2-AF79-4AB1A598211D}" destId="{1107F166-19D1-49B6-961B-8CCA6FF2229B}" srcOrd="0" destOrd="0" presId="urn:microsoft.com/office/officeart/2005/8/layout/vList5"/>
    <dgm:cxn modelId="{B02DA5BA-22B8-4307-902F-FD3D0931EFDB}" type="presOf" srcId="{4B17782D-2D74-4095-AE90-DB620030E6CE}" destId="{4BA4DEB8-F7DE-488F-9EBB-311DB0A10812}" srcOrd="0" destOrd="0" presId="urn:microsoft.com/office/officeart/2005/8/layout/vList5"/>
    <dgm:cxn modelId="{39370A3F-AFB0-4666-94F4-0C8F8577B125}" srcId="{19016FF0-1F48-41CB-AA51-07C461FA2855}" destId="{D3CE7651-62EE-4813-AB37-6025E3988510}" srcOrd="0" destOrd="0" parTransId="{D29488B9-3F6C-47CE-A607-340F6ADCC204}" sibTransId="{6D3C9974-E3BD-4120-9E27-4FECC919B1B6}"/>
    <dgm:cxn modelId="{A9241045-9478-494F-B709-40F587A5F10B}" srcId="{330841ED-2EBC-4DD2-AF79-4AB1A598211D}" destId="{4B17782D-2D74-4095-AE90-DB620030E6CE}" srcOrd="0" destOrd="0" parTransId="{A48DEE46-0E5F-4B40-B579-6DA6E4600A6B}" sibTransId="{957EA59E-B9BF-4C61-A77C-2AE18B3318BA}"/>
    <dgm:cxn modelId="{5532610B-6158-4DC2-A3F4-C5605D36B6C9}" srcId="{FAEDD529-16FD-4AC8-BB91-6A66E2B5C264}" destId="{19016FF0-1F48-41CB-AA51-07C461FA2855}" srcOrd="1" destOrd="0" parTransId="{5D8092E4-BAC1-4819-9871-B5EDFB9C77F3}" sibTransId="{A8111873-5E82-47FB-B8F5-3B629E327A52}"/>
    <dgm:cxn modelId="{064289B1-5CC5-46E8-A8A4-8FF44CB155D0}" type="presOf" srcId="{1858EF59-21AA-45CA-9365-588BA9B1DE61}" destId="{676B4C9B-121E-4907-B4A7-E7E3C2AD73DB}" srcOrd="0" destOrd="0" presId="urn:microsoft.com/office/officeart/2005/8/layout/vList5"/>
    <dgm:cxn modelId="{F8AB2BBE-7A64-4532-A307-58E048F4007F}" type="presOf" srcId="{63BCD9E5-20DE-4B6F-BF7C-EFC00C0B864C}" destId="{98E99043-EC58-44BF-91E1-5E5ACD1BE3DD}" srcOrd="0" destOrd="0" presId="urn:microsoft.com/office/officeart/2005/8/layout/vList5"/>
    <dgm:cxn modelId="{EF43ADAD-FAEA-433E-BADD-11D778441A12}" srcId="{FAEDD529-16FD-4AC8-BB91-6A66E2B5C264}" destId="{63BCD9E5-20DE-4B6F-BF7C-EFC00C0B864C}" srcOrd="2" destOrd="0" parTransId="{D1E59F39-7109-477F-BFC8-B8B6E5E855D2}" sibTransId="{7051F049-F68E-448C-AE85-DA763AB21A95}"/>
    <dgm:cxn modelId="{A1989CE0-E7C7-4D08-BC9C-BD6B84CD0CF4}" type="presOf" srcId="{FAEDD529-16FD-4AC8-BB91-6A66E2B5C264}" destId="{4BC445E3-F8CD-4EB0-9447-5416AA1B67A8}" srcOrd="0" destOrd="0" presId="urn:microsoft.com/office/officeart/2005/8/layout/vList5"/>
    <dgm:cxn modelId="{99A07ADA-90D3-4BB6-AB02-6F51A589FA8D}" type="presOf" srcId="{D3CE7651-62EE-4813-AB37-6025E3988510}" destId="{D681EEE3-41B6-4CE0-91D7-2095FCCFF2A2}" srcOrd="0" destOrd="0" presId="urn:microsoft.com/office/officeart/2005/8/layout/vList5"/>
    <dgm:cxn modelId="{2E403A1E-FAAC-4A9A-89E1-254B5F2A16C0}" srcId="{FAEDD529-16FD-4AC8-BB91-6A66E2B5C264}" destId="{330841ED-2EBC-4DD2-AF79-4AB1A598211D}" srcOrd="0" destOrd="0" parTransId="{1945A2BC-1369-49EE-8F2E-CE73159ABC22}" sibTransId="{63EB294B-4903-4D5F-B1ED-C194628C0FFC}"/>
    <dgm:cxn modelId="{A2A53F6F-3D32-430E-92D5-45DEE6F467FE}" type="presOf" srcId="{19016FF0-1F48-41CB-AA51-07C461FA2855}" destId="{4D2C1625-D659-4687-9822-DD06E62CABD1}" srcOrd="0" destOrd="0" presId="urn:microsoft.com/office/officeart/2005/8/layout/vList5"/>
    <dgm:cxn modelId="{68C66E0E-2B50-4ACA-AF16-1E81C5160DA9}" srcId="{63BCD9E5-20DE-4B6F-BF7C-EFC00C0B864C}" destId="{1858EF59-21AA-45CA-9365-588BA9B1DE61}" srcOrd="0" destOrd="0" parTransId="{A5F8F3C0-51BF-42A3-833A-3105179E60BC}" sibTransId="{98D9DBD8-1ABC-4272-8F5A-B7DBBF6CA6DF}"/>
    <dgm:cxn modelId="{B488E294-94AF-4BE7-B64C-25D3924FDCA9}" type="presParOf" srcId="{4BC445E3-F8CD-4EB0-9447-5416AA1B67A8}" destId="{DF12CE75-4FCD-4559-AEDA-686D7B6549E3}" srcOrd="0" destOrd="0" presId="urn:microsoft.com/office/officeart/2005/8/layout/vList5"/>
    <dgm:cxn modelId="{0A1A6C5C-F161-42EF-86D1-10B6AA04F997}" type="presParOf" srcId="{DF12CE75-4FCD-4559-AEDA-686D7B6549E3}" destId="{1107F166-19D1-49B6-961B-8CCA6FF2229B}" srcOrd="0" destOrd="0" presId="urn:microsoft.com/office/officeart/2005/8/layout/vList5"/>
    <dgm:cxn modelId="{3B4AAFC4-3FCE-4855-8593-8494AB4735BD}" type="presParOf" srcId="{DF12CE75-4FCD-4559-AEDA-686D7B6549E3}" destId="{4BA4DEB8-F7DE-488F-9EBB-311DB0A10812}" srcOrd="1" destOrd="0" presId="urn:microsoft.com/office/officeart/2005/8/layout/vList5"/>
    <dgm:cxn modelId="{BC7C1C10-53B8-4895-975E-157E3B57CE0C}" type="presParOf" srcId="{4BC445E3-F8CD-4EB0-9447-5416AA1B67A8}" destId="{636E13F8-F204-4256-A891-D9C4CD3EB117}" srcOrd="1" destOrd="0" presId="urn:microsoft.com/office/officeart/2005/8/layout/vList5"/>
    <dgm:cxn modelId="{E3ACBD05-621B-4F31-9B43-71994B74BBC4}" type="presParOf" srcId="{4BC445E3-F8CD-4EB0-9447-5416AA1B67A8}" destId="{F2717632-62E7-47D3-BE37-8299D70F40A1}" srcOrd="2" destOrd="0" presId="urn:microsoft.com/office/officeart/2005/8/layout/vList5"/>
    <dgm:cxn modelId="{1E42CD8F-E6D6-43F5-9891-2AA53E2ECF01}" type="presParOf" srcId="{F2717632-62E7-47D3-BE37-8299D70F40A1}" destId="{4D2C1625-D659-4687-9822-DD06E62CABD1}" srcOrd="0" destOrd="0" presId="urn:microsoft.com/office/officeart/2005/8/layout/vList5"/>
    <dgm:cxn modelId="{8139969A-18AA-481D-8FDC-4BC9D1DCF339}" type="presParOf" srcId="{F2717632-62E7-47D3-BE37-8299D70F40A1}" destId="{D681EEE3-41B6-4CE0-91D7-2095FCCFF2A2}" srcOrd="1" destOrd="0" presId="urn:microsoft.com/office/officeart/2005/8/layout/vList5"/>
    <dgm:cxn modelId="{1EBB43F9-9DD1-4D1F-ADCF-ECF63CB18D16}" type="presParOf" srcId="{4BC445E3-F8CD-4EB0-9447-5416AA1B67A8}" destId="{3FF6A237-15D4-4742-B54E-205FB6A46198}" srcOrd="3" destOrd="0" presId="urn:microsoft.com/office/officeart/2005/8/layout/vList5"/>
    <dgm:cxn modelId="{4E15D79D-BB84-4155-BC7C-2FC3167B6554}" type="presParOf" srcId="{4BC445E3-F8CD-4EB0-9447-5416AA1B67A8}" destId="{A31C93E3-1F95-4BA7-ACA5-81E3C0E517D2}" srcOrd="4" destOrd="0" presId="urn:microsoft.com/office/officeart/2005/8/layout/vList5"/>
    <dgm:cxn modelId="{E012E01D-5E40-4A00-BCD1-A5308A936491}" type="presParOf" srcId="{A31C93E3-1F95-4BA7-ACA5-81E3C0E517D2}" destId="{98E99043-EC58-44BF-91E1-5E5ACD1BE3DD}" srcOrd="0" destOrd="0" presId="urn:microsoft.com/office/officeart/2005/8/layout/vList5"/>
    <dgm:cxn modelId="{EA86D266-0C8F-4B9B-8151-9F9187FFCC2A}" type="presParOf" srcId="{A31C93E3-1F95-4BA7-ACA5-81E3C0E517D2}" destId="{676B4C9B-121E-4907-B4A7-E7E3C2AD73D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C22F04A7-82B8-40AD-A1AB-694051CF89EE}" type="doc">
      <dgm:prSet loTypeId="urn:microsoft.com/office/officeart/2005/8/layout/vList5" loCatId="list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endParaRPr lang="uk-UA"/>
        </a:p>
      </dgm:t>
    </dgm:pt>
    <dgm:pt modelId="{E6645830-4890-4AF1-A6E4-D60F1338E6DF}">
      <dgm:prSet/>
      <dgm:spPr/>
      <dgm:t>
        <a:bodyPr/>
        <a:lstStyle/>
        <a:p>
          <a:pPr rtl="0"/>
          <a:r>
            <a:rPr lang="ru-RU" dirty="0" err="1" smtClean="0"/>
            <a:t>Стратегія</a:t>
          </a:r>
          <a:r>
            <a:rPr lang="ru-RU" dirty="0" smtClean="0"/>
            <a:t> «</a:t>
          </a:r>
          <a:r>
            <a:rPr lang="ru-RU" dirty="0" err="1" smtClean="0"/>
            <a:t>зняття</a:t>
          </a:r>
          <a:r>
            <a:rPr lang="ru-RU" dirty="0" smtClean="0"/>
            <a:t> </a:t>
          </a:r>
          <a:r>
            <a:rPr lang="ru-RU" dirty="0" err="1" smtClean="0"/>
            <a:t>вершків</a:t>
          </a:r>
          <a:r>
            <a:rPr lang="ru-RU" dirty="0" smtClean="0"/>
            <a:t>». </a:t>
          </a:r>
          <a:endParaRPr lang="ru-RU" dirty="0"/>
        </a:p>
      </dgm:t>
    </dgm:pt>
    <dgm:pt modelId="{A579A200-9060-4C81-826F-344306328CA2}" type="parTrans" cxnId="{2EAB82C4-7B61-48A2-9813-14A21D277F67}">
      <dgm:prSet/>
      <dgm:spPr/>
      <dgm:t>
        <a:bodyPr/>
        <a:lstStyle/>
        <a:p>
          <a:endParaRPr lang="uk-UA"/>
        </a:p>
      </dgm:t>
    </dgm:pt>
    <dgm:pt modelId="{1673678D-B6BD-48B9-B5CD-5BD5138C02D2}" type="sibTrans" cxnId="{2EAB82C4-7B61-48A2-9813-14A21D277F67}">
      <dgm:prSet/>
      <dgm:spPr/>
      <dgm:t>
        <a:bodyPr/>
        <a:lstStyle/>
        <a:p>
          <a:endParaRPr lang="uk-UA"/>
        </a:p>
      </dgm:t>
    </dgm:pt>
    <dgm:pt modelId="{46BDB941-ABDF-4B0E-A0D5-FD366E60017F}">
      <dgm:prSet/>
      <dgm:spPr/>
      <dgm:t>
        <a:bodyPr/>
        <a:lstStyle/>
        <a:p>
          <a:pPr rtl="0"/>
          <a:r>
            <a:rPr lang="ru-RU" dirty="0" err="1" smtClean="0"/>
            <a:t>Стратегія</a:t>
          </a:r>
          <a:r>
            <a:rPr lang="ru-RU" dirty="0" smtClean="0"/>
            <a:t> </a:t>
          </a:r>
          <a:r>
            <a:rPr lang="ru-RU" dirty="0" err="1" smtClean="0"/>
            <a:t>прориву</a:t>
          </a:r>
          <a:r>
            <a:rPr lang="ru-RU" dirty="0" smtClean="0"/>
            <a:t> </a:t>
          </a:r>
          <a:r>
            <a:rPr lang="ru-RU" dirty="0" err="1" smtClean="0"/>
            <a:t>або</a:t>
          </a:r>
          <a:r>
            <a:rPr lang="ru-RU" dirty="0" smtClean="0"/>
            <a:t> </a:t>
          </a:r>
          <a:r>
            <a:rPr lang="ru-RU" dirty="0" err="1" smtClean="0"/>
            <a:t>проникнення</a:t>
          </a:r>
          <a:r>
            <a:rPr lang="ru-RU" dirty="0" smtClean="0"/>
            <a:t> на </a:t>
          </a:r>
          <a:r>
            <a:rPr lang="ru-RU" dirty="0" err="1" smtClean="0"/>
            <a:t>ринок</a:t>
          </a:r>
          <a:r>
            <a:rPr lang="ru-RU" dirty="0" smtClean="0"/>
            <a:t>. </a:t>
          </a:r>
          <a:endParaRPr lang="ru-RU" dirty="0"/>
        </a:p>
      </dgm:t>
    </dgm:pt>
    <dgm:pt modelId="{51D98864-A8D0-4968-9DA4-C7BD93D69525}" type="parTrans" cxnId="{6E9D8CEB-268B-486F-A371-D213E73429E2}">
      <dgm:prSet/>
      <dgm:spPr/>
      <dgm:t>
        <a:bodyPr/>
        <a:lstStyle/>
        <a:p>
          <a:endParaRPr lang="uk-UA"/>
        </a:p>
      </dgm:t>
    </dgm:pt>
    <dgm:pt modelId="{0F23E1BD-8ACF-4D23-8AE1-674E5965BC0B}" type="sibTrans" cxnId="{6E9D8CEB-268B-486F-A371-D213E73429E2}">
      <dgm:prSet/>
      <dgm:spPr/>
      <dgm:t>
        <a:bodyPr/>
        <a:lstStyle/>
        <a:p>
          <a:endParaRPr lang="uk-UA"/>
        </a:p>
      </dgm:t>
    </dgm:pt>
    <dgm:pt modelId="{6AF6EC93-7210-4D7D-B03F-8E0F95415F3E}">
      <dgm:prSet/>
      <dgm:spPr/>
      <dgm:t>
        <a:bodyPr/>
        <a:lstStyle/>
        <a:p>
          <a:pPr rtl="0"/>
          <a:r>
            <a:rPr lang="ru-RU" dirty="0" err="1" smtClean="0"/>
            <a:t>Стратегія</a:t>
          </a:r>
          <a:r>
            <a:rPr lang="ru-RU" dirty="0" smtClean="0"/>
            <a:t> </a:t>
          </a:r>
          <a:r>
            <a:rPr lang="ru-RU" dirty="0" err="1" smtClean="0"/>
            <a:t>витіснення</a:t>
          </a:r>
          <a:r>
            <a:rPr lang="ru-RU" dirty="0" smtClean="0"/>
            <a:t>. </a:t>
          </a:r>
          <a:endParaRPr lang="ru-RU" dirty="0"/>
        </a:p>
      </dgm:t>
    </dgm:pt>
    <dgm:pt modelId="{8F37BDAE-B5FB-4E29-A0D4-C16107449A72}" type="parTrans" cxnId="{68BCCABD-6E85-4D22-A94E-3714766C0D4A}">
      <dgm:prSet/>
      <dgm:spPr/>
      <dgm:t>
        <a:bodyPr/>
        <a:lstStyle/>
        <a:p>
          <a:endParaRPr lang="uk-UA"/>
        </a:p>
      </dgm:t>
    </dgm:pt>
    <dgm:pt modelId="{A60A2EA7-1667-42A8-A9D1-D69B1E5B89B7}" type="sibTrans" cxnId="{68BCCABD-6E85-4D22-A94E-3714766C0D4A}">
      <dgm:prSet/>
      <dgm:spPr/>
      <dgm:t>
        <a:bodyPr/>
        <a:lstStyle/>
        <a:p>
          <a:endParaRPr lang="uk-UA"/>
        </a:p>
      </dgm:t>
    </dgm:pt>
    <dgm:pt modelId="{1F983005-81EB-4565-8366-BF856A01776B}">
      <dgm:prSet/>
      <dgm:spPr/>
      <dgm:t>
        <a:bodyPr/>
        <a:lstStyle/>
        <a:p>
          <a:pPr rtl="0"/>
          <a:r>
            <a:rPr lang="uk-UA" dirty="0" smtClean="0"/>
            <a:t>Стратегія орієнтації на цінового лідера. </a:t>
          </a:r>
          <a:endParaRPr lang="uk-UA" dirty="0"/>
        </a:p>
      </dgm:t>
    </dgm:pt>
    <dgm:pt modelId="{0AA40630-20B4-4713-97B3-40C252CBFC08}" type="parTrans" cxnId="{23EC31B8-9F15-4AAC-9A91-685B6827D565}">
      <dgm:prSet/>
      <dgm:spPr/>
      <dgm:t>
        <a:bodyPr/>
        <a:lstStyle/>
        <a:p>
          <a:endParaRPr lang="uk-UA"/>
        </a:p>
      </dgm:t>
    </dgm:pt>
    <dgm:pt modelId="{4CF18C3F-0732-47C1-97D9-F7003E92C0E6}" type="sibTrans" cxnId="{23EC31B8-9F15-4AAC-9A91-685B6827D565}">
      <dgm:prSet/>
      <dgm:spPr/>
      <dgm:t>
        <a:bodyPr/>
        <a:lstStyle/>
        <a:p>
          <a:endParaRPr lang="uk-UA"/>
        </a:p>
      </dgm:t>
    </dgm:pt>
    <dgm:pt modelId="{94C3D86C-D986-4994-A2DA-F2DF92EC8282}">
      <dgm:prSet/>
      <dgm:spPr/>
      <dgm:t>
        <a:bodyPr/>
        <a:lstStyle/>
        <a:p>
          <a:pPr rtl="0"/>
          <a:r>
            <a:rPr lang="ru-RU" dirty="0" err="1" smtClean="0"/>
            <a:t>Застосовується</a:t>
          </a:r>
          <a:r>
            <a:rPr lang="ru-RU" dirty="0" smtClean="0"/>
            <a:t> до </a:t>
          </a:r>
          <a:r>
            <a:rPr lang="ru-RU" dirty="0" err="1" smtClean="0"/>
            <a:t>захищених</a:t>
          </a:r>
          <a:r>
            <a:rPr lang="ru-RU" dirty="0" smtClean="0"/>
            <a:t> патентом </a:t>
          </a:r>
          <a:r>
            <a:rPr lang="ru-RU" dirty="0" err="1" smtClean="0"/>
            <a:t>нових</a:t>
          </a:r>
          <a:r>
            <a:rPr lang="ru-RU" dirty="0" smtClean="0"/>
            <a:t> </a:t>
          </a:r>
          <a:r>
            <a:rPr lang="ru-RU" dirty="0" err="1" smtClean="0"/>
            <a:t>товарів</a:t>
          </a:r>
          <a:r>
            <a:rPr lang="ru-RU" dirty="0" smtClean="0"/>
            <a:t> </a:t>
          </a:r>
          <a:r>
            <a:rPr lang="ru-RU" dirty="0" err="1" smtClean="0"/>
            <a:t>і</a:t>
          </a:r>
          <a:r>
            <a:rPr lang="ru-RU" dirty="0" smtClean="0"/>
            <a:t> </a:t>
          </a:r>
          <a:r>
            <a:rPr lang="ru-RU" dirty="0" err="1" smtClean="0"/>
            <a:t>полягає</a:t>
          </a:r>
          <a:r>
            <a:rPr lang="ru-RU" dirty="0" smtClean="0"/>
            <a:t> в </a:t>
          </a:r>
          <a:r>
            <a:rPr lang="ru-RU" dirty="0" err="1" smtClean="0"/>
            <a:t>послідовному</a:t>
          </a:r>
          <a:r>
            <a:rPr lang="ru-RU" dirty="0" smtClean="0"/>
            <a:t> </a:t>
          </a:r>
          <a:r>
            <a:rPr lang="ru-RU" dirty="0" err="1" smtClean="0"/>
            <a:t>охопленні</a:t>
          </a:r>
          <a:r>
            <a:rPr lang="ru-RU" dirty="0" smtClean="0"/>
            <a:t> </a:t>
          </a:r>
          <a:r>
            <a:rPr lang="ru-RU" dirty="0" err="1" smtClean="0"/>
            <a:t>різних</a:t>
          </a:r>
          <a:r>
            <a:rPr lang="ru-RU" dirty="0" smtClean="0"/>
            <a:t> </a:t>
          </a:r>
          <a:r>
            <a:rPr lang="ru-RU" dirty="0" err="1" smtClean="0"/>
            <a:t>дохідних</a:t>
          </a:r>
          <a:r>
            <a:rPr lang="ru-RU" dirty="0" smtClean="0"/>
            <a:t> </a:t>
          </a:r>
          <a:r>
            <a:rPr lang="ru-RU" dirty="0" err="1" smtClean="0"/>
            <a:t>сегментів</a:t>
          </a:r>
          <a:r>
            <a:rPr lang="ru-RU" dirty="0" smtClean="0"/>
            <a:t> ринку. </a:t>
          </a:r>
          <a:endParaRPr lang="ru-RU" dirty="0"/>
        </a:p>
      </dgm:t>
    </dgm:pt>
    <dgm:pt modelId="{B3E2789C-6C2F-415F-B2AD-4A3F174E9B84}" type="parTrans" cxnId="{EEA6F84A-17BB-431C-9273-8A6A477FEC2D}">
      <dgm:prSet/>
      <dgm:spPr/>
      <dgm:t>
        <a:bodyPr/>
        <a:lstStyle/>
        <a:p>
          <a:endParaRPr lang="uk-UA"/>
        </a:p>
      </dgm:t>
    </dgm:pt>
    <dgm:pt modelId="{B4E7242E-FC34-4647-8F9A-D4FA019B47D4}" type="sibTrans" cxnId="{EEA6F84A-17BB-431C-9273-8A6A477FEC2D}">
      <dgm:prSet/>
      <dgm:spPr/>
      <dgm:t>
        <a:bodyPr/>
        <a:lstStyle/>
        <a:p>
          <a:endParaRPr lang="uk-UA"/>
        </a:p>
      </dgm:t>
    </dgm:pt>
    <dgm:pt modelId="{75914DBE-C4FA-4DF4-A7F8-9BDB82528C88}">
      <dgm:prSet/>
      <dgm:spPr/>
      <dgm:t>
        <a:bodyPr/>
        <a:lstStyle/>
        <a:p>
          <a:pPr rtl="0"/>
          <a:r>
            <a:rPr lang="ru-RU" smtClean="0"/>
            <a:t>Полягає </a:t>
          </a:r>
          <a:r>
            <a:rPr lang="ru-RU" dirty="0" smtClean="0"/>
            <a:t>у </a:t>
          </a:r>
          <a:r>
            <a:rPr lang="ru-RU" dirty="0" err="1" smtClean="0"/>
            <a:t>встановленні</a:t>
          </a:r>
          <a:r>
            <a:rPr lang="ru-RU" dirty="0" smtClean="0"/>
            <a:t> </a:t>
          </a:r>
          <a:r>
            <a:rPr lang="ru-RU" dirty="0" err="1" smtClean="0"/>
            <a:t>низьких</a:t>
          </a:r>
          <a:r>
            <a:rPr lang="ru-RU" dirty="0" smtClean="0"/>
            <a:t> </a:t>
          </a:r>
          <a:r>
            <a:rPr lang="ru-RU" dirty="0" err="1" smtClean="0"/>
            <a:t>цін</a:t>
          </a:r>
          <a:r>
            <a:rPr lang="ru-RU" dirty="0" smtClean="0"/>
            <a:t> для </a:t>
          </a:r>
          <a:r>
            <a:rPr lang="ru-RU" dirty="0" err="1" smtClean="0"/>
            <a:t>швидкого</a:t>
          </a:r>
          <a:r>
            <a:rPr lang="ru-RU" dirty="0" smtClean="0"/>
            <a:t> </a:t>
          </a:r>
          <a:r>
            <a:rPr lang="ru-RU" dirty="0" err="1" smtClean="0"/>
            <a:t>проникнення</a:t>
          </a:r>
          <a:r>
            <a:rPr lang="ru-RU" dirty="0" smtClean="0"/>
            <a:t> на </a:t>
          </a:r>
          <a:r>
            <a:rPr lang="ru-RU" dirty="0" err="1" smtClean="0"/>
            <a:t>нові</a:t>
          </a:r>
          <a:r>
            <a:rPr lang="ru-RU" dirty="0" smtClean="0"/>
            <a:t> для </a:t>
          </a:r>
          <a:r>
            <a:rPr lang="ru-RU" dirty="0" err="1" smtClean="0"/>
            <a:t>підприємства</a:t>
          </a:r>
          <a:r>
            <a:rPr lang="ru-RU" dirty="0" smtClean="0"/>
            <a:t> ринки. </a:t>
          </a:r>
          <a:endParaRPr lang="ru-RU" dirty="0"/>
        </a:p>
      </dgm:t>
    </dgm:pt>
    <dgm:pt modelId="{A32F7C26-4545-4A56-A526-797F24B61AF3}" type="parTrans" cxnId="{C78D55C4-BA92-4FF9-B518-85B563272C01}">
      <dgm:prSet/>
      <dgm:spPr/>
      <dgm:t>
        <a:bodyPr/>
        <a:lstStyle/>
        <a:p>
          <a:endParaRPr lang="uk-UA"/>
        </a:p>
      </dgm:t>
    </dgm:pt>
    <dgm:pt modelId="{520CA395-637B-411B-9DEE-2E5ADA60670C}" type="sibTrans" cxnId="{C78D55C4-BA92-4FF9-B518-85B563272C01}">
      <dgm:prSet/>
      <dgm:spPr/>
      <dgm:t>
        <a:bodyPr/>
        <a:lstStyle/>
        <a:p>
          <a:endParaRPr lang="uk-UA"/>
        </a:p>
      </dgm:t>
    </dgm:pt>
    <dgm:pt modelId="{FAFB7DF3-1C4D-4326-A11D-49955C913EB0}">
      <dgm:prSet/>
      <dgm:spPr/>
      <dgm:t>
        <a:bodyPr/>
        <a:lstStyle/>
        <a:p>
          <a:pPr rtl="0"/>
          <a:r>
            <a:rPr lang="uk-UA" dirty="0" smtClean="0"/>
            <a:t>Цінова стратегія, при якій фірма орієнтується на рівень цін найбільшої в даній галузі компанії.</a:t>
          </a:r>
          <a:endParaRPr lang="uk-UA" dirty="0"/>
        </a:p>
      </dgm:t>
    </dgm:pt>
    <dgm:pt modelId="{C0163046-F43F-4152-A176-E4EBAF120AD3}" type="parTrans" cxnId="{C7460CCF-8895-47FA-9461-9D5A9716F7D3}">
      <dgm:prSet/>
      <dgm:spPr/>
      <dgm:t>
        <a:bodyPr/>
        <a:lstStyle/>
        <a:p>
          <a:endParaRPr lang="uk-UA"/>
        </a:p>
      </dgm:t>
    </dgm:pt>
    <dgm:pt modelId="{F736C72D-C2D8-4E4B-9CB6-0EB471DFF8A3}" type="sibTrans" cxnId="{C7460CCF-8895-47FA-9461-9D5A9716F7D3}">
      <dgm:prSet/>
      <dgm:spPr/>
      <dgm:t>
        <a:bodyPr/>
        <a:lstStyle/>
        <a:p>
          <a:endParaRPr lang="uk-UA"/>
        </a:p>
      </dgm:t>
    </dgm:pt>
    <dgm:pt modelId="{7A3F0B08-39A1-4176-AFF2-E5DA681262F8}">
      <dgm:prSet/>
      <dgm:spPr/>
      <dgm:t>
        <a:bodyPr/>
        <a:lstStyle/>
        <a:p>
          <a:pPr rtl="0"/>
          <a:r>
            <a:rPr lang="ru-RU" dirty="0" err="1" smtClean="0"/>
            <a:t>Компанія</a:t>
          </a:r>
          <a:r>
            <a:rPr lang="ru-RU" dirty="0" smtClean="0"/>
            <a:t> </a:t>
          </a:r>
          <a:r>
            <a:rPr lang="ru-RU" dirty="0" err="1" smtClean="0"/>
            <a:t>застосовує</a:t>
          </a:r>
          <a:r>
            <a:rPr lang="ru-RU" dirty="0" smtClean="0"/>
            <a:t> </a:t>
          </a:r>
          <a:r>
            <a:rPr lang="ru-RU" dirty="0" err="1" smtClean="0"/>
            <a:t>дуже</a:t>
          </a:r>
          <a:r>
            <a:rPr lang="ru-RU" dirty="0" smtClean="0"/>
            <a:t> </a:t>
          </a:r>
          <a:r>
            <a:rPr lang="ru-RU" dirty="0" err="1" smtClean="0"/>
            <a:t>низькі</a:t>
          </a:r>
          <a:r>
            <a:rPr lang="ru-RU" dirty="0" smtClean="0"/>
            <a:t> </a:t>
          </a:r>
          <a:r>
            <a:rPr lang="ru-RU" dirty="0" err="1" smtClean="0"/>
            <a:t>ціни</a:t>
          </a:r>
          <a:r>
            <a:rPr lang="ru-RU" dirty="0" smtClean="0"/>
            <a:t>, </a:t>
          </a:r>
          <a:r>
            <a:rPr lang="ru-RU" dirty="0" err="1" smtClean="0"/>
            <a:t>які</a:t>
          </a:r>
          <a:r>
            <a:rPr lang="ru-RU" dirty="0" smtClean="0"/>
            <a:t> </a:t>
          </a:r>
          <a:r>
            <a:rPr lang="ru-RU" dirty="0" err="1" smtClean="0"/>
            <a:t>унеможливлюють</a:t>
          </a:r>
          <a:r>
            <a:rPr lang="ru-RU" dirty="0" smtClean="0"/>
            <a:t> </a:t>
          </a:r>
          <a:r>
            <a:rPr lang="ru-RU" dirty="0" err="1" smtClean="0"/>
            <a:t>появу</a:t>
          </a:r>
          <a:r>
            <a:rPr lang="ru-RU" dirty="0" smtClean="0"/>
            <a:t> </a:t>
          </a:r>
          <a:r>
            <a:rPr lang="ru-RU" dirty="0" err="1" smtClean="0"/>
            <a:t>товарів-конкурентів</a:t>
          </a:r>
          <a:r>
            <a:rPr lang="ru-RU" dirty="0" smtClean="0"/>
            <a:t>. </a:t>
          </a:r>
          <a:endParaRPr lang="ru-RU" dirty="0"/>
        </a:p>
      </dgm:t>
    </dgm:pt>
    <dgm:pt modelId="{B6BF9A15-B546-4B75-8FE2-332126CA646F}" type="parTrans" cxnId="{F2834292-B438-4C0C-96A3-0BBE73A1C5E0}">
      <dgm:prSet/>
      <dgm:spPr/>
      <dgm:t>
        <a:bodyPr/>
        <a:lstStyle/>
        <a:p>
          <a:endParaRPr lang="uk-UA"/>
        </a:p>
      </dgm:t>
    </dgm:pt>
    <dgm:pt modelId="{4A7F6A4E-E204-4C8F-8D5C-1F9334A49FFA}" type="sibTrans" cxnId="{F2834292-B438-4C0C-96A3-0BBE73A1C5E0}">
      <dgm:prSet/>
      <dgm:spPr/>
      <dgm:t>
        <a:bodyPr/>
        <a:lstStyle/>
        <a:p>
          <a:endParaRPr lang="uk-UA"/>
        </a:p>
      </dgm:t>
    </dgm:pt>
    <dgm:pt modelId="{E4487FF1-BFDE-4CEB-9ADC-C51D95CD876D}" type="pres">
      <dgm:prSet presAssocID="{C22F04A7-82B8-40AD-A1AB-694051CF89EE}" presName="Name0" presStyleCnt="0">
        <dgm:presLayoutVars>
          <dgm:dir/>
          <dgm:animLvl val="lvl"/>
          <dgm:resizeHandles val="exact"/>
        </dgm:presLayoutVars>
      </dgm:prSet>
      <dgm:spPr/>
    </dgm:pt>
    <dgm:pt modelId="{9E59FD5F-DC96-4A97-9D00-6AD16E77884A}" type="pres">
      <dgm:prSet presAssocID="{E6645830-4890-4AF1-A6E4-D60F1338E6DF}" presName="linNode" presStyleCnt="0"/>
      <dgm:spPr/>
    </dgm:pt>
    <dgm:pt modelId="{84165A3D-CF7D-4CEB-AAB0-306C5B569868}" type="pres">
      <dgm:prSet presAssocID="{E6645830-4890-4AF1-A6E4-D60F1338E6DF}" presName="parentText" presStyleLbl="node1" presStyleIdx="0" presStyleCnt="4">
        <dgm:presLayoutVars>
          <dgm:chMax val="1"/>
          <dgm:bulletEnabled val="1"/>
        </dgm:presLayoutVars>
      </dgm:prSet>
      <dgm:spPr/>
    </dgm:pt>
    <dgm:pt modelId="{BFD2954C-7BD0-44DF-921C-2CE74B143DC3}" type="pres">
      <dgm:prSet presAssocID="{E6645830-4890-4AF1-A6E4-D60F1338E6DF}" presName="descendantText" presStyleLbl="alignAccFollowNode1" presStyleIdx="0" presStyleCnt="4">
        <dgm:presLayoutVars>
          <dgm:bulletEnabled val="1"/>
        </dgm:presLayoutVars>
      </dgm:prSet>
      <dgm:spPr/>
    </dgm:pt>
    <dgm:pt modelId="{AB96828B-0269-4285-8A00-5C5013118809}" type="pres">
      <dgm:prSet presAssocID="{1673678D-B6BD-48B9-B5CD-5BD5138C02D2}" presName="sp" presStyleCnt="0"/>
      <dgm:spPr/>
    </dgm:pt>
    <dgm:pt modelId="{FBF51B8F-3AD9-4BE9-AE07-00932C6B3646}" type="pres">
      <dgm:prSet presAssocID="{46BDB941-ABDF-4B0E-A0D5-FD366E60017F}" presName="linNode" presStyleCnt="0"/>
      <dgm:spPr/>
    </dgm:pt>
    <dgm:pt modelId="{E8F28945-6887-4798-8318-AB0D02C358EB}" type="pres">
      <dgm:prSet presAssocID="{46BDB941-ABDF-4B0E-A0D5-FD366E60017F}" presName="parentText" presStyleLbl="node1" presStyleIdx="1" presStyleCnt="4">
        <dgm:presLayoutVars>
          <dgm:chMax val="1"/>
          <dgm:bulletEnabled val="1"/>
        </dgm:presLayoutVars>
      </dgm:prSet>
      <dgm:spPr/>
    </dgm:pt>
    <dgm:pt modelId="{B5FE10B7-E152-4BC6-B510-AE5FEFA78DDB}" type="pres">
      <dgm:prSet presAssocID="{46BDB941-ABDF-4B0E-A0D5-FD366E60017F}" presName="descendantText" presStyleLbl="alignAccFollowNode1" presStyleIdx="1" presStyleCnt="4">
        <dgm:presLayoutVars>
          <dgm:bulletEnabled val="1"/>
        </dgm:presLayoutVars>
      </dgm:prSet>
      <dgm:spPr/>
    </dgm:pt>
    <dgm:pt modelId="{D1B7ED2E-2F62-4E97-9102-3C50037C7F42}" type="pres">
      <dgm:prSet presAssocID="{0F23E1BD-8ACF-4D23-8AE1-674E5965BC0B}" presName="sp" presStyleCnt="0"/>
      <dgm:spPr/>
    </dgm:pt>
    <dgm:pt modelId="{4E7764E6-3CBA-4055-A89F-BCD760E01730}" type="pres">
      <dgm:prSet presAssocID="{6AF6EC93-7210-4D7D-B03F-8E0F95415F3E}" presName="linNode" presStyleCnt="0"/>
      <dgm:spPr/>
    </dgm:pt>
    <dgm:pt modelId="{6910B2F1-17C7-4A08-904E-3B7DD18DDF39}" type="pres">
      <dgm:prSet presAssocID="{6AF6EC93-7210-4D7D-B03F-8E0F95415F3E}" presName="parentText" presStyleLbl="node1" presStyleIdx="2" presStyleCnt="4">
        <dgm:presLayoutVars>
          <dgm:chMax val="1"/>
          <dgm:bulletEnabled val="1"/>
        </dgm:presLayoutVars>
      </dgm:prSet>
      <dgm:spPr/>
    </dgm:pt>
    <dgm:pt modelId="{FEC87632-2899-474E-9BD1-CABB99E00C53}" type="pres">
      <dgm:prSet presAssocID="{6AF6EC93-7210-4D7D-B03F-8E0F95415F3E}" presName="descendantText" presStyleLbl="alignAccFollowNode1" presStyleIdx="2" presStyleCnt="4">
        <dgm:presLayoutVars>
          <dgm:bulletEnabled val="1"/>
        </dgm:presLayoutVars>
      </dgm:prSet>
      <dgm:spPr/>
    </dgm:pt>
    <dgm:pt modelId="{C0F588F5-9163-449F-B0C4-164492CDD032}" type="pres">
      <dgm:prSet presAssocID="{A60A2EA7-1667-42A8-A9D1-D69B1E5B89B7}" presName="sp" presStyleCnt="0"/>
      <dgm:spPr/>
    </dgm:pt>
    <dgm:pt modelId="{A6CB43B7-D16A-4DD1-A597-82D3476A4D87}" type="pres">
      <dgm:prSet presAssocID="{1F983005-81EB-4565-8366-BF856A01776B}" presName="linNode" presStyleCnt="0"/>
      <dgm:spPr/>
    </dgm:pt>
    <dgm:pt modelId="{99DD14EA-8142-42C2-81E2-C5FC30506AC4}" type="pres">
      <dgm:prSet presAssocID="{1F983005-81EB-4565-8366-BF856A01776B}" presName="parentText" presStyleLbl="node1" presStyleIdx="3" presStyleCnt="4">
        <dgm:presLayoutVars>
          <dgm:chMax val="1"/>
          <dgm:bulletEnabled val="1"/>
        </dgm:presLayoutVars>
      </dgm:prSet>
      <dgm:spPr/>
    </dgm:pt>
    <dgm:pt modelId="{3AB2EC8D-9D79-4166-A823-DB1E96A23CE1}" type="pres">
      <dgm:prSet presAssocID="{1F983005-81EB-4565-8366-BF856A01776B}" presName="descendantText" presStyleLbl="alignAccFollowNode1" presStyleIdx="3" presStyleCnt="4">
        <dgm:presLayoutVars>
          <dgm:bulletEnabled val="1"/>
        </dgm:presLayoutVars>
      </dgm:prSet>
      <dgm:spPr/>
    </dgm:pt>
  </dgm:ptLst>
  <dgm:cxnLst>
    <dgm:cxn modelId="{68BCCABD-6E85-4D22-A94E-3714766C0D4A}" srcId="{C22F04A7-82B8-40AD-A1AB-694051CF89EE}" destId="{6AF6EC93-7210-4D7D-B03F-8E0F95415F3E}" srcOrd="2" destOrd="0" parTransId="{8F37BDAE-B5FB-4E29-A0D4-C16107449A72}" sibTransId="{A60A2EA7-1667-42A8-A9D1-D69B1E5B89B7}"/>
    <dgm:cxn modelId="{84F954EA-5A55-4435-B847-7B194FAD5C22}" type="presOf" srcId="{C22F04A7-82B8-40AD-A1AB-694051CF89EE}" destId="{E4487FF1-BFDE-4CEB-9ADC-C51D95CD876D}" srcOrd="0" destOrd="0" presId="urn:microsoft.com/office/officeart/2005/8/layout/vList5"/>
    <dgm:cxn modelId="{C875E0A3-97EA-4C9F-AEE4-5CC33555F47E}" type="presOf" srcId="{1F983005-81EB-4565-8366-BF856A01776B}" destId="{99DD14EA-8142-42C2-81E2-C5FC30506AC4}" srcOrd="0" destOrd="0" presId="urn:microsoft.com/office/officeart/2005/8/layout/vList5"/>
    <dgm:cxn modelId="{EEA6F84A-17BB-431C-9273-8A6A477FEC2D}" srcId="{E6645830-4890-4AF1-A6E4-D60F1338E6DF}" destId="{94C3D86C-D986-4994-A2DA-F2DF92EC8282}" srcOrd="0" destOrd="0" parTransId="{B3E2789C-6C2F-415F-B2AD-4A3F174E9B84}" sibTransId="{B4E7242E-FC34-4647-8F9A-D4FA019B47D4}"/>
    <dgm:cxn modelId="{C78D55C4-BA92-4FF9-B518-85B563272C01}" srcId="{46BDB941-ABDF-4B0E-A0D5-FD366E60017F}" destId="{75914DBE-C4FA-4DF4-A7F8-9BDB82528C88}" srcOrd="0" destOrd="0" parTransId="{A32F7C26-4545-4A56-A526-797F24B61AF3}" sibTransId="{520CA395-637B-411B-9DEE-2E5ADA60670C}"/>
    <dgm:cxn modelId="{9FD6B430-41DD-4BB3-8FCC-6E01D264F801}" type="presOf" srcId="{7A3F0B08-39A1-4176-AFF2-E5DA681262F8}" destId="{FEC87632-2899-474E-9BD1-CABB99E00C53}" srcOrd="0" destOrd="0" presId="urn:microsoft.com/office/officeart/2005/8/layout/vList5"/>
    <dgm:cxn modelId="{86A899C6-D4F9-49A3-8819-36DB687F5BDB}" type="presOf" srcId="{6AF6EC93-7210-4D7D-B03F-8E0F95415F3E}" destId="{6910B2F1-17C7-4A08-904E-3B7DD18DDF39}" srcOrd="0" destOrd="0" presId="urn:microsoft.com/office/officeart/2005/8/layout/vList5"/>
    <dgm:cxn modelId="{B709D952-6942-40FB-96A0-17E39A0F1589}" type="presOf" srcId="{75914DBE-C4FA-4DF4-A7F8-9BDB82528C88}" destId="{B5FE10B7-E152-4BC6-B510-AE5FEFA78DDB}" srcOrd="0" destOrd="0" presId="urn:microsoft.com/office/officeart/2005/8/layout/vList5"/>
    <dgm:cxn modelId="{C7460CCF-8895-47FA-9461-9D5A9716F7D3}" srcId="{1F983005-81EB-4565-8366-BF856A01776B}" destId="{FAFB7DF3-1C4D-4326-A11D-49955C913EB0}" srcOrd="0" destOrd="0" parTransId="{C0163046-F43F-4152-A176-E4EBAF120AD3}" sibTransId="{F736C72D-C2D8-4E4B-9CB6-0EB471DFF8A3}"/>
    <dgm:cxn modelId="{2EAB82C4-7B61-48A2-9813-14A21D277F67}" srcId="{C22F04A7-82B8-40AD-A1AB-694051CF89EE}" destId="{E6645830-4890-4AF1-A6E4-D60F1338E6DF}" srcOrd="0" destOrd="0" parTransId="{A579A200-9060-4C81-826F-344306328CA2}" sibTransId="{1673678D-B6BD-48B9-B5CD-5BD5138C02D2}"/>
    <dgm:cxn modelId="{817212C6-0273-488B-AEF2-8E35534AE2C6}" type="presOf" srcId="{E6645830-4890-4AF1-A6E4-D60F1338E6DF}" destId="{84165A3D-CF7D-4CEB-AAB0-306C5B569868}" srcOrd="0" destOrd="0" presId="urn:microsoft.com/office/officeart/2005/8/layout/vList5"/>
    <dgm:cxn modelId="{F2834292-B438-4C0C-96A3-0BBE73A1C5E0}" srcId="{6AF6EC93-7210-4D7D-B03F-8E0F95415F3E}" destId="{7A3F0B08-39A1-4176-AFF2-E5DA681262F8}" srcOrd="0" destOrd="0" parTransId="{B6BF9A15-B546-4B75-8FE2-332126CA646F}" sibTransId="{4A7F6A4E-E204-4C8F-8D5C-1F9334A49FFA}"/>
    <dgm:cxn modelId="{23EC31B8-9F15-4AAC-9A91-685B6827D565}" srcId="{C22F04A7-82B8-40AD-A1AB-694051CF89EE}" destId="{1F983005-81EB-4565-8366-BF856A01776B}" srcOrd="3" destOrd="0" parTransId="{0AA40630-20B4-4713-97B3-40C252CBFC08}" sibTransId="{4CF18C3F-0732-47C1-97D9-F7003E92C0E6}"/>
    <dgm:cxn modelId="{6E9D8CEB-268B-486F-A371-D213E73429E2}" srcId="{C22F04A7-82B8-40AD-A1AB-694051CF89EE}" destId="{46BDB941-ABDF-4B0E-A0D5-FD366E60017F}" srcOrd="1" destOrd="0" parTransId="{51D98864-A8D0-4968-9DA4-C7BD93D69525}" sibTransId="{0F23E1BD-8ACF-4D23-8AE1-674E5965BC0B}"/>
    <dgm:cxn modelId="{6C485C9A-042C-48B1-8B72-4650A5507443}" type="presOf" srcId="{94C3D86C-D986-4994-A2DA-F2DF92EC8282}" destId="{BFD2954C-7BD0-44DF-921C-2CE74B143DC3}" srcOrd="0" destOrd="0" presId="urn:microsoft.com/office/officeart/2005/8/layout/vList5"/>
    <dgm:cxn modelId="{5D1D34AE-E79A-43BE-ADE9-E715BE422870}" type="presOf" srcId="{46BDB941-ABDF-4B0E-A0D5-FD366E60017F}" destId="{E8F28945-6887-4798-8318-AB0D02C358EB}" srcOrd="0" destOrd="0" presId="urn:microsoft.com/office/officeart/2005/8/layout/vList5"/>
    <dgm:cxn modelId="{D28D0D50-B3E4-40A9-AB41-54A1304B0586}" type="presOf" srcId="{FAFB7DF3-1C4D-4326-A11D-49955C913EB0}" destId="{3AB2EC8D-9D79-4166-A823-DB1E96A23CE1}" srcOrd="0" destOrd="0" presId="urn:microsoft.com/office/officeart/2005/8/layout/vList5"/>
    <dgm:cxn modelId="{69EECC6E-28CB-48AF-A4C9-E3B4A83CE103}" type="presParOf" srcId="{E4487FF1-BFDE-4CEB-9ADC-C51D95CD876D}" destId="{9E59FD5F-DC96-4A97-9D00-6AD16E77884A}" srcOrd="0" destOrd="0" presId="urn:microsoft.com/office/officeart/2005/8/layout/vList5"/>
    <dgm:cxn modelId="{9DAFD569-85DC-4A6F-984D-45552DD1D25D}" type="presParOf" srcId="{9E59FD5F-DC96-4A97-9D00-6AD16E77884A}" destId="{84165A3D-CF7D-4CEB-AAB0-306C5B569868}" srcOrd="0" destOrd="0" presId="urn:microsoft.com/office/officeart/2005/8/layout/vList5"/>
    <dgm:cxn modelId="{96BC97C0-3564-4C13-B912-4A984BE4EF63}" type="presParOf" srcId="{9E59FD5F-DC96-4A97-9D00-6AD16E77884A}" destId="{BFD2954C-7BD0-44DF-921C-2CE74B143DC3}" srcOrd="1" destOrd="0" presId="urn:microsoft.com/office/officeart/2005/8/layout/vList5"/>
    <dgm:cxn modelId="{368695EE-47AE-4308-BF05-AC6872A56983}" type="presParOf" srcId="{E4487FF1-BFDE-4CEB-9ADC-C51D95CD876D}" destId="{AB96828B-0269-4285-8A00-5C5013118809}" srcOrd="1" destOrd="0" presId="urn:microsoft.com/office/officeart/2005/8/layout/vList5"/>
    <dgm:cxn modelId="{E24AD8FD-71EE-41D0-91AD-06BB2C06E137}" type="presParOf" srcId="{E4487FF1-BFDE-4CEB-9ADC-C51D95CD876D}" destId="{FBF51B8F-3AD9-4BE9-AE07-00932C6B3646}" srcOrd="2" destOrd="0" presId="urn:microsoft.com/office/officeart/2005/8/layout/vList5"/>
    <dgm:cxn modelId="{1C61F794-D423-49E3-B14E-83C904F3F90C}" type="presParOf" srcId="{FBF51B8F-3AD9-4BE9-AE07-00932C6B3646}" destId="{E8F28945-6887-4798-8318-AB0D02C358EB}" srcOrd="0" destOrd="0" presId="urn:microsoft.com/office/officeart/2005/8/layout/vList5"/>
    <dgm:cxn modelId="{8477C72F-3D53-4883-AC26-0D65341AA3E9}" type="presParOf" srcId="{FBF51B8F-3AD9-4BE9-AE07-00932C6B3646}" destId="{B5FE10B7-E152-4BC6-B510-AE5FEFA78DDB}" srcOrd="1" destOrd="0" presId="urn:microsoft.com/office/officeart/2005/8/layout/vList5"/>
    <dgm:cxn modelId="{6154AFB4-4476-4F87-9117-289FC0012DB7}" type="presParOf" srcId="{E4487FF1-BFDE-4CEB-9ADC-C51D95CD876D}" destId="{D1B7ED2E-2F62-4E97-9102-3C50037C7F42}" srcOrd="3" destOrd="0" presId="urn:microsoft.com/office/officeart/2005/8/layout/vList5"/>
    <dgm:cxn modelId="{77BBCF92-55FA-447E-BA86-AA84A42774DB}" type="presParOf" srcId="{E4487FF1-BFDE-4CEB-9ADC-C51D95CD876D}" destId="{4E7764E6-3CBA-4055-A89F-BCD760E01730}" srcOrd="4" destOrd="0" presId="urn:microsoft.com/office/officeart/2005/8/layout/vList5"/>
    <dgm:cxn modelId="{161C44D3-F6BD-4A37-B278-C53D390DA611}" type="presParOf" srcId="{4E7764E6-3CBA-4055-A89F-BCD760E01730}" destId="{6910B2F1-17C7-4A08-904E-3B7DD18DDF39}" srcOrd="0" destOrd="0" presId="urn:microsoft.com/office/officeart/2005/8/layout/vList5"/>
    <dgm:cxn modelId="{F89847FF-26CD-4BF8-AD73-3F77D34BD2FC}" type="presParOf" srcId="{4E7764E6-3CBA-4055-A89F-BCD760E01730}" destId="{FEC87632-2899-474E-9BD1-CABB99E00C53}" srcOrd="1" destOrd="0" presId="urn:microsoft.com/office/officeart/2005/8/layout/vList5"/>
    <dgm:cxn modelId="{CCB7C169-80BD-49F5-8093-C9F27E462125}" type="presParOf" srcId="{E4487FF1-BFDE-4CEB-9ADC-C51D95CD876D}" destId="{C0F588F5-9163-449F-B0C4-164492CDD032}" srcOrd="5" destOrd="0" presId="urn:microsoft.com/office/officeart/2005/8/layout/vList5"/>
    <dgm:cxn modelId="{CF5A771A-10DD-4FC6-8FEB-6ED40E5825C5}" type="presParOf" srcId="{E4487FF1-BFDE-4CEB-9ADC-C51D95CD876D}" destId="{A6CB43B7-D16A-4DD1-A597-82D3476A4D87}" srcOrd="6" destOrd="0" presId="urn:microsoft.com/office/officeart/2005/8/layout/vList5"/>
    <dgm:cxn modelId="{7BE454DD-790A-4615-819E-F5E2BF9A0096}" type="presParOf" srcId="{A6CB43B7-D16A-4DD1-A597-82D3476A4D87}" destId="{99DD14EA-8142-42C2-81E2-C5FC30506AC4}" srcOrd="0" destOrd="0" presId="urn:microsoft.com/office/officeart/2005/8/layout/vList5"/>
    <dgm:cxn modelId="{23E96172-4F02-4E27-AB12-B11DB7193624}" type="presParOf" srcId="{A6CB43B7-D16A-4DD1-A597-82D3476A4D87}" destId="{3AB2EC8D-9D79-4166-A823-DB1E96A23CE1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A0A9A3B2-9E42-4443-A08A-AD18E4181AE8}" type="doc">
      <dgm:prSet loTypeId="urn:microsoft.com/office/officeart/2005/8/layout/vList5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uk-UA"/>
        </a:p>
      </dgm:t>
    </dgm:pt>
    <dgm:pt modelId="{683AFBC2-2BFE-4C4B-8444-80332CD89CBE}">
      <dgm:prSet/>
      <dgm:spPr/>
      <dgm:t>
        <a:bodyPr/>
        <a:lstStyle/>
        <a:p>
          <a:pPr rtl="0"/>
          <a:r>
            <a:rPr lang="ru-RU" dirty="0" err="1" smtClean="0"/>
            <a:t>Стратегія</a:t>
          </a:r>
          <a:r>
            <a:rPr lang="ru-RU" dirty="0" smtClean="0"/>
            <a:t> </a:t>
          </a:r>
          <a:r>
            <a:rPr lang="ru-RU" dirty="0" err="1" smtClean="0"/>
            <a:t>престижних</a:t>
          </a:r>
          <a:r>
            <a:rPr lang="ru-RU" dirty="0" smtClean="0"/>
            <a:t> </a:t>
          </a:r>
          <a:r>
            <a:rPr lang="ru-RU" dirty="0" err="1" smtClean="0"/>
            <a:t>цін</a:t>
          </a:r>
          <a:r>
            <a:rPr lang="ru-RU" dirty="0" smtClean="0"/>
            <a:t>. </a:t>
          </a:r>
          <a:endParaRPr lang="ru-RU" dirty="0"/>
        </a:p>
      </dgm:t>
    </dgm:pt>
    <dgm:pt modelId="{EB8AD76E-0492-4ED5-B6CE-DEA31EDC8333}" type="parTrans" cxnId="{44E19354-DAB1-4859-9AB5-2D5DA4A6684D}">
      <dgm:prSet/>
      <dgm:spPr/>
      <dgm:t>
        <a:bodyPr/>
        <a:lstStyle/>
        <a:p>
          <a:endParaRPr lang="uk-UA"/>
        </a:p>
      </dgm:t>
    </dgm:pt>
    <dgm:pt modelId="{5DB908F7-295F-4E90-8D48-088E35B3B242}" type="sibTrans" cxnId="{44E19354-DAB1-4859-9AB5-2D5DA4A6684D}">
      <dgm:prSet/>
      <dgm:spPr/>
      <dgm:t>
        <a:bodyPr/>
        <a:lstStyle/>
        <a:p>
          <a:endParaRPr lang="uk-UA"/>
        </a:p>
      </dgm:t>
    </dgm:pt>
    <dgm:pt modelId="{094FC352-7DCB-4433-894E-53EBD8B77DA0}">
      <dgm:prSet/>
      <dgm:spPr/>
      <dgm:t>
        <a:bodyPr/>
        <a:lstStyle/>
        <a:p>
          <a:pPr rtl="0"/>
          <a:r>
            <a:rPr lang="ru-RU" dirty="0" err="1" smtClean="0"/>
            <a:t>Стратегія</a:t>
          </a:r>
          <a:r>
            <a:rPr lang="ru-RU" dirty="0" smtClean="0"/>
            <a:t> </a:t>
          </a:r>
          <a:r>
            <a:rPr lang="ru-RU" dirty="0" err="1" smtClean="0"/>
            <a:t>цінової</a:t>
          </a:r>
          <a:r>
            <a:rPr lang="ru-RU" dirty="0" smtClean="0"/>
            <a:t> </a:t>
          </a:r>
          <a:r>
            <a:rPr lang="ru-RU" dirty="0" err="1" smtClean="0"/>
            <a:t>диференціації</a:t>
          </a:r>
          <a:r>
            <a:rPr lang="ru-RU" dirty="0" smtClean="0"/>
            <a:t> (</a:t>
          </a:r>
          <a:r>
            <a:rPr lang="ru-RU" dirty="0" err="1" smtClean="0"/>
            <a:t>диференційованих</a:t>
          </a:r>
          <a:r>
            <a:rPr lang="ru-RU" dirty="0" smtClean="0"/>
            <a:t> </a:t>
          </a:r>
          <a:r>
            <a:rPr lang="ru-RU" dirty="0" err="1" smtClean="0"/>
            <a:t>цін</a:t>
          </a:r>
          <a:r>
            <a:rPr lang="ru-RU" dirty="0" smtClean="0"/>
            <a:t>). </a:t>
          </a:r>
          <a:endParaRPr lang="uk-UA" dirty="0"/>
        </a:p>
      </dgm:t>
    </dgm:pt>
    <dgm:pt modelId="{79C471F2-2D1D-41BD-9F59-8F4F5E4AF072}" type="parTrans" cxnId="{48E1F9C1-9385-44FB-83B2-97D3CDED5A4F}">
      <dgm:prSet/>
      <dgm:spPr/>
      <dgm:t>
        <a:bodyPr/>
        <a:lstStyle/>
        <a:p>
          <a:endParaRPr lang="uk-UA"/>
        </a:p>
      </dgm:t>
    </dgm:pt>
    <dgm:pt modelId="{C44B255F-BA1F-4B3F-A8BE-FFA533A976FF}" type="sibTrans" cxnId="{48E1F9C1-9385-44FB-83B2-97D3CDED5A4F}">
      <dgm:prSet/>
      <dgm:spPr/>
      <dgm:t>
        <a:bodyPr/>
        <a:lstStyle/>
        <a:p>
          <a:endParaRPr lang="uk-UA"/>
        </a:p>
      </dgm:t>
    </dgm:pt>
    <dgm:pt modelId="{F1FD11A6-C2AB-4F0D-A7DA-9E1C49015A97}">
      <dgm:prSet/>
      <dgm:spPr/>
      <dgm:t>
        <a:bodyPr/>
        <a:lstStyle/>
        <a:p>
          <a:pPr rtl="0"/>
          <a:r>
            <a:rPr lang="ru-RU" dirty="0" err="1" smtClean="0"/>
            <a:t>Стратегія</a:t>
          </a:r>
          <a:r>
            <a:rPr lang="ru-RU" dirty="0" smtClean="0"/>
            <a:t> </a:t>
          </a:r>
          <a:r>
            <a:rPr lang="ru-RU" dirty="0" err="1" smtClean="0"/>
            <a:t>стимулювання</a:t>
          </a:r>
          <a:r>
            <a:rPr lang="ru-RU" dirty="0" smtClean="0"/>
            <a:t> </a:t>
          </a:r>
          <a:r>
            <a:rPr lang="ru-RU" dirty="0" err="1" smtClean="0"/>
            <a:t>комплексних</a:t>
          </a:r>
          <a:r>
            <a:rPr lang="ru-RU" dirty="0" smtClean="0"/>
            <a:t> </a:t>
          </a:r>
          <a:r>
            <a:rPr lang="ru-RU" dirty="0" err="1" smtClean="0"/>
            <a:t>продажів</a:t>
          </a:r>
          <a:r>
            <a:rPr lang="ru-RU" dirty="0" smtClean="0"/>
            <a:t> («</a:t>
          </a:r>
          <a:r>
            <a:rPr lang="ru-RU" dirty="0" err="1" smtClean="0"/>
            <a:t>збиткового</a:t>
          </a:r>
          <a:r>
            <a:rPr lang="ru-RU" dirty="0" smtClean="0"/>
            <a:t> </a:t>
          </a:r>
          <a:r>
            <a:rPr lang="ru-RU" dirty="0" err="1" smtClean="0"/>
            <a:t>лідера</a:t>
          </a:r>
          <a:r>
            <a:rPr lang="ru-RU" dirty="0" smtClean="0"/>
            <a:t>»). </a:t>
          </a:r>
          <a:endParaRPr lang="ru-RU" dirty="0"/>
        </a:p>
      </dgm:t>
    </dgm:pt>
    <dgm:pt modelId="{55249FED-D7F2-4974-99EA-C4504C29DC18}" type="parTrans" cxnId="{02A22AA0-FAEA-481F-B46E-D5DD4480099E}">
      <dgm:prSet/>
      <dgm:spPr/>
      <dgm:t>
        <a:bodyPr/>
        <a:lstStyle/>
        <a:p>
          <a:endParaRPr lang="uk-UA"/>
        </a:p>
      </dgm:t>
    </dgm:pt>
    <dgm:pt modelId="{C46EAA38-86C2-4416-8980-9F2268AA2144}" type="sibTrans" cxnId="{02A22AA0-FAEA-481F-B46E-D5DD4480099E}">
      <dgm:prSet/>
      <dgm:spPr/>
      <dgm:t>
        <a:bodyPr/>
        <a:lstStyle/>
        <a:p>
          <a:endParaRPr lang="uk-UA"/>
        </a:p>
      </dgm:t>
    </dgm:pt>
    <dgm:pt modelId="{BD6A1F97-A3A2-4CC3-94B0-457B74F3FABD}">
      <dgm:prSet/>
      <dgm:spPr/>
      <dgm:t>
        <a:bodyPr/>
        <a:lstStyle/>
        <a:p>
          <a:pPr rtl="0"/>
          <a:r>
            <a:rPr lang="ru-RU" dirty="0" err="1" smtClean="0"/>
            <a:t>Стратегія</a:t>
          </a:r>
          <a:r>
            <a:rPr lang="ru-RU" dirty="0" smtClean="0"/>
            <a:t> </a:t>
          </a:r>
          <a:r>
            <a:rPr lang="ru-RU" dirty="0" err="1" smtClean="0"/>
            <a:t>психологічних</a:t>
          </a:r>
          <a:r>
            <a:rPr lang="ru-RU" dirty="0" smtClean="0"/>
            <a:t> </a:t>
          </a:r>
          <a:r>
            <a:rPr lang="ru-RU" dirty="0" err="1" smtClean="0"/>
            <a:t>цін</a:t>
          </a:r>
          <a:r>
            <a:rPr lang="ru-RU" dirty="0" smtClean="0"/>
            <a:t> (</a:t>
          </a:r>
          <a:r>
            <a:rPr lang="ru-RU" dirty="0" err="1" smtClean="0"/>
            <a:t>психологічно</a:t>
          </a:r>
          <a:r>
            <a:rPr lang="ru-RU" dirty="0" smtClean="0"/>
            <a:t> </a:t>
          </a:r>
          <a:r>
            <a:rPr lang="ru-RU" dirty="0" err="1" smtClean="0"/>
            <a:t>комфортних</a:t>
          </a:r>
          <a:r>
            <a:rPr lang="ru-RU" dirty="0" smtClean="0"/>
            <a:t> </a:t>
          </a:r>
          <a:r>
            <a:rPr lang="ru-RU" dirty="0" err="1" smtClean="0"/>
            <a:t>цін</a:t>
          </a:r>
          <a:r>
            <a:rPr lang="ru-RU" dirty="0" smtClean="0"/>
            <a:t>). </a:t>
          </a:r>
          <a:endParaRPr lang="ru-RU" dirty="0"/>
        </a:p>
      </dgm:t>
    </dgm:pt>
    <dgm:pt modelId="{F0E41A06-35C3-4381-85E9-B5A6E5B34B1A}" type="parTrans" cxnId="{17E7551E-122D-4130-B6A8-B3DB3CFCDF74}">
      <dgm:prSet/>
      <dgm:spPr/>
      <dgm:t>
        <a:bodyPr/>
        <a:lstStyle/>
        <a:p>
          <a:endParaRPr lang="uk-UA"/>
        </a:p>
      </dgm:t>
    </dgm:pt>
    <dgm:pt modelId="{CEF53AFE-6BE1-420C-81C6-E459194AD031}" type="sibTrans" cxnId="{17E7551E-122D-4130-B6A8-B3DB3CFCDF74}">
      <dgm:prSet/>
      <dgm:spPr/>
      <dgm:t>
        <a:bodyPr/>
        <a:lstStyle/>
        <a:p>
          <a:endParaRPr lang="uk-UA"/>
        </a:p>
      </dgm:t>
    </dgm:pt>
    <dgm:pt modelId="{34931ACD-47C9-4F22-ACE4-C19D0B06553F}">
      <dgm:prSet/>
      <dgm:spPr/>
      <dgm:t>
        <a:bodyPr/>
        <a:lstStyle/>
        <a:p>
          <a:pPr rtl="0"/>
          <a:r>
            <a:rPr lang="ru-RU" dirty="0" err="1" smtClean="0"/>
            <a:t>Цінова</a:t>
          </a:r>
          <a:r>
            <a:rPr lang="ru-RU" dirty="0" smtClean="0"/>
            <a:t> </a:t>
          </a:r>
          <a:r>
            <a:rPr lang="ru-RU" dirty="0" err="1" smtClean="0"/>
            <a:t>стратегія</a:t>
          </a:r>
          <a:r>
            <a:rPr lang="ru-RU" dirty="0" smtClean="0"/>
            <a:t> </a:t>
          </a:r>
          <a:r>
            <a:rPr lang="ru-RU" dirty="0" err="1" smtClean="0"/>
            <a:t>виживання</a:t>
          </a:r>
          <a:r>
            <a:rPr lang="ru-RU" dirty="0" smtClean="0"/>
            <a:t>. </a:t>
          </a:r>
          <a:endParaRPr lang="uk-UA" dirty="0"/>
        </a:p>
      </dgm:t>
    </dgm:pt>
    <dgm:pt modelId="{BF02B750-58DA-428D-B297-1EC7276772BB}" type="parTrans" cxnId="{1B61B08C-7E3B-4536-968A-914E8C4B8883}">
      <dgm:prSet/>
      <dgm:spPr/>
      <dgm:t>
        <a:bodyPr/>
        <a:lstStyle/>
        <a:p>
          <a:endParaRPr lang="uk-UA"/>
        </a:p>
      </dgm:t>
    </dgm:pt>
    <dgm:pt modelId="{57DB7C63-E399-4C0D-8CA5-33DF7C24B833}" type="sibTrans" cxnId="{1B61B08C-7E3B-4536-968A-914E8C4B8883}">
      <dgm:prSet/>
      <dgm:spPr/>
      <dgm:t>
        <a:bodyPr/>
        <a:lstStyle/>
        <a:p>
          <a:endParaRPr lang="uk-UA"/>
        </a:p>
      </dgm:t>
    </dgm:pt>
    <dgm:pt modelId="{73FF7C8B-D478-4AC4-BACF-FBCCCA68BC80}">
      <dgm:prSet/>
      <dgm:spPr/>
      <dgm:t>
        <a:bodyPr/>
        <a:lstStyle/>
        <a:p>
          <a:pPr rtl="0"/>
          <a:r>
            <a:rPr lang="ru-RU" dirty="0" err="1" smtClean="0"/>
            <a:t>Застосовується</a:t>
          </a:r>
          <a:r>
            <a:rPr lang="ru-RU" dirty="0" smtClean="0"/>
            <a:t> </a:t>
          </a:r>
          <a:r>
            <a:rPr lang="ru-RU" dirty="0" err="1" smtClean="0"/>
            <a:t>всесвітньо</a:t>
          </a:r>
          <a:r>
            <a:rPr lang="ru-RU" dirty="0" smtClean="0"/>
            <a:t> </a:t>
          </a:r>
          <a:r>
            <a:rPr lang="ru-RU" dirty="0" err="1" smtClean="0"/>
            <a:t>відомими</a:t>
          </a:r>
          <a:r>
            <a:rPr lang="ru-RU" dirty="0" smtClean="0"/>
            <a:t> </a:t>
          </a:r>
          <a:r>
            <a:rPr lang="ru-RU" dirty="0" err="1" smtClean="0"/>
            <a:t>фірмами</a:t>
          </a:r>
          <a:r>
            <a:rPr lang="ru-RU" dirty="0" smtClean="0"/>
            <a:t> </a:t>
          </a:r>
          <a:r>
            <a:rPr lang="ru-RU" dirty="0" err="1" smtClean="0"/>
            <a:t>з</a:t>
          </a:r>
          <a:r>
            <a:rPr lang="ru-RU" dirty="0" smtClean="0"/>
            <a:t> гарною </a:t>
          </a:r>
          <a:r>
            <a:rPr lang="ru-RU" dirty="0" err="1" smtClean="0"/>
            <a:t>репутацією</a:t>
          </a:r>
          <a:r>
            <a:rPr lang="ru-RU" dirty="0" smtClean="0"/>
            <a:t> на </a:t>
          </a:r>
          <a:r>
            <a:rPr lang="ru-RU" dirty="0" err="1" smtClean="0"/>
            <a:t>товари</a:t>
          </a:r>
          <a:r>
            <a:rPr lang="ru-RU" dirty="0" smtClean="0"/>
            <a:t>, </a:t>
          </a:r>
          <a:r>
            <a:rPr lang="ru-RU" dirty="0" err="1" smtClean="0"/>
            <a:t>аналогічні</a:t>
          </a:r>
          <a:r>
            <a:rPr lang="ru-RU" dirty="0" smtClean="0"/>
            <a:t> за </a:t>
          </a:r>
          <a:r>
            <a:rPr lang="ru-RU" dirty="0" err="1" smtClean="0"/>
            <a:t>властивостями</a:t>
          </a:r>
          <a:r>
            <a:rPr lang="ru-RU" dirty="0" smtClean="0"/>
            <a:t> </a:t>
          </a:r>
          <a:r>
            <a:rPr lang="ru-RU" dirty="0" err="1" smtClean="0"/>
            <a:t>виробам</a:t>
          </a:r>
          <a:r>
            <a:rPr lang="ru-RU" dirty="0" smtClean="0"/>
            <a:t> </a:t>
          </a:r>
          <a:r>
            <a:rPr lang="ru-RU" dirty="0" err="1" smtClean="0"/>
            <a:t>маловідомих</a:t>
          </a:r>
          <a:r>
            <a:rPr lang="ru-RU" dirty="0" smtClean="0"/>
            <a:t> </a:t>
          </a:r>
          <a:r>
            <a:rPr lang="ru-RU" dirty="0" err="1" smtClean="0"/>
            <a:t>фірм</a:t>
          </a:r>
          <a:endParaRPr lang="ru-RU" dirty="0"/>
        </a:p>
      </dgm:t>
    </dgm:pt>
    <dgm:pt modelId="{41B72B4D-A814-4F7A-8CE5-727B22A67002}" type="parTrans" cxnId="{6D02760F-52B1-4E1C-A4D8-C48462E0BE1B}">
      <dgm:prSet/>
      <dgm:spPr/>
      <dgm:t>
        <a:bodyPr/>
        <a:lstStyle/>
        <a:p>
          <a:endParaRPr lang="uk-UA"/>
        </a:p>
      </dgm:t>
    </dgm:pt>
    <dgm:pt modelId="{90519906-E838-4139-B66B-1174D4D4140D}" type="sibTrans" cxnId="{6D02760F-52B1-4E1C-A4D8-C48462E0BE1B}">
      <dgm:prSet/>
      <dgm:spPr/>
      <dgm:t>
        <a:bodyPr/>
        <a:lstStyle/>
        <a:p>
          <a:endParaRPr lang="uk-UA"/>
        </a:p>
      </dgm:t>
    </dgm:pt>
    <dgm:pt modelId="{B026AF26-8442-4DC9-879C-3D30C6170F5C}">
      <dgm:prSet/>
      <dgm:spPr/>
      <dgm:t>
        <a:bodyPr/>
        <a:lstStyle/>
        <a:p>
          <a:pPr rtl="0"/>
          <a:r>
            <a:rPr lang="ru-RU" dirty="0" smtClean="0"/>
            <a:t>Тут </a:t>
          </a:r>
          <a:r>
            <a:rPr lang="ru-RU" dirty="0" err="1" smtClean="0"/>
            <a:t>головна</a:t>
          </a:r>
          <a:r>
            <a:rPr lang="ru-RU" dirty="0" smtClean="0"/>
            <a:t> мета – </a:t>
          </a:r>
          <a:r>
            <a:rPr lang="ru-RU" dirty="0" err="1" smtClean="0"/>
            <a:t>залишитись</a:t>
          </a:r>
          <a:r>
            <a:rPr lang="ru-RU" dirty="0" smtClean="0"/>
            <a:t> на ринку. А тому товар </a:t>
          </a:r>
          <a:r>
            <a:rPr lang="ru-RU" dirty="0" err="1" smtClean="0"/>
            <a:t>продають</a:t>
          </a:r>
          <a:r>
            <a:rPr lang="ru-RU" dirty="0" smtClean="0"/>
            <a:t> за </a:t>
          </a:r>
          <a:r>
            <a:rPr lang="ru-RU" dirty="0" err="1" smtClean="0"/>
            <a:t>низькими</a:t>
          </a:r>
          <a:r>
            <a:rPr lang="ru-RU" dirty="0" smtClean="0"/>
            <a:t> </a:t>
          </a:r>
          <a:r>
            <a:rPr lang="ru-RU" dirty="0" err="1" smtClean="0"/>
            <a:t>цінами</a:t>
          </a:r>
          <a:r>
            <a:rPr lang="ru-RU" dirty="0" smtClean="0"/>
            <a:t> </a:t>
          </a:r>
          <a:r>
            <a:rPr lang="ru-RU" dirty="0" err="1" smtClean="0"/>
            <a:t>зі</a:t>
          </a:r>
          <a:r>
            <a:rPr lang="ru-RU" dirty="0" smtClean="0"/>
            <a:t> </a:t>
          </a:r>
          <a:r>
            <a:rPr lang="ru-RU" dirty="0" err="1" smtClean="0"/>
            <a:t>збитками</a:t>
          </a:r>
          <a:r>
            <a:rPr lang="ru-RU" dirty="0" smtClean="0"/>
            <a:t>. Головне – </a:t>
          </a:r>
          <a:r>
            <a:rPr lang="ru-RU" dirty="0" err="1" smtClean="0"/>
            <a:t>дочекатися</a:t>
          </a:r>
          <a:r>
            <a:rPr lang="ru-RU" dirty="0" smtClean="0"/>
            <a:t> </a:t>
          </a:r>
          <a:r>
            <a:rPr lang="ru-RU" dirty="0" err="1" smtClean="0"/>
            <a:t>кращих</a:t>
          </a:r>
          <a:r>
            <a:rPr lang="ru-RU" dirty="0" smtClean="0"/>
            <a:t> </a:t>
          </a:r>
          <a:r>
            <a:rPr lang="ru-RU" dirty="0" err="1" smtClean="0"/>
            <a:t>часів</a:t>
          </a:r>
          <a:r>
            <a:rPr lang="ru-RU" dirty="0" smtClean="0"/>
            <a:t>.</a:t>
          </a:r>
          <a:endParaRPr lang="uk-UA" dirty="0"/>
        </a:p>
      </dgm:t>
    </dgm:pt>
    <dgm:pt modelId="{80D829D3-8623-4B49-BB3C-C7288FF0AFCC}" type="parTrans" cxnId="{354E42EE-3D93-4BED-8FC0-5C877F74BB74}">
      <dgm:prSet/>
      <dgm:spPr/>
      <dgm:t>
        <a:bodyPr/>
        <a:lstStyle/>
        <a:p>
          <a:endParaRPr lang="uk-UA"/>
        </a:p>
      </dgm:t>
    </dgm:pt>
    <dgm:pt modelId="{88F60AC3-B6C5-4905-9217-2D9EA556F18D}" type="sibTrans" cxnId="{354E42EE-3D93-4BED-8FC0-5C877F74BB74}">
      <dgm:prSet/>
      <dgm:spPr/>
      <dgm:t>
        <a:bodyPr/>
        <a:lstStyle/>
        <a:p>
          <a:endParaRPr lang="uk-UA"/>
        </a:p>
      </dgm:t>
    </dgm:pt>
    <dgm:pt modelId="{6B8FDE9C-1668-4C2A-9DC0-F2FF73191D1F}">
      <dgm:prSet/>
      <dgm:spPr/>
      <dgm:t>
        <a:bodyPr/>
        <a:lstStyle/>
        <a:p>
          <a:pPr rtl="0"/>
          <a:r>
            <a:rPr lang="ru-RU" dirty="0" smtClean="0"/>
            <a:t>Бере до </a:t>
          </a:r>
          <a:r>
            <a:rPr lang="ru-RU" dirty="0" err="1" smtClean="0"/>
            <a:t>уваги</a:t>
          </a:r>
          <a:r>
            <a:rPr lang="ru-RU" dirty="0" smtClean="0"/>
            <a:t> «</a:t>
          </a:r>
          <a:r>
            <a:rPr lang="ru-RU" dirty="0" err="1" smtClean="0"/>
            <a:t>внутрішню</a:t>
          </a:r>
          <a:r>
            <a:rPr lang="ru-RU" dirty="0" smtClean="0"/>
            <a:t> </a:t>
          </a:r>
          <a:r>
            <a:rPr lang="ru-RU" dirty="0" err="1" smtClean="0"/>
            <a:t>логіку</a:t>
          </a:r>
          <a:r>
            <a:rPr lang="ru-RU" dirty="0" smtClean="0"/>
            <a:t>» </a:t>
          </a:r>
          <a:r>
            <a:rPr lang="ru-RU" dirty="0" err="1" smtClean="0"/>
            <a:t>покупця</a:t>
          </a:r>
          <a:r>
            <a:rPr lang="ru-RU" dirty="0" smtClean="0"/>
            <a:t>, коли </a:t>
          </a:r>
          <a:r>
            <a:rPr lang="ru-RU" dirty="0" err="1" smtClean="0"/>
            <a:t>ціни</a:t>
          </a:r>
          <a:r>
            <a:rPr lang="ru-RU" dirty="0" smtClean="0"/>
            <a:t>, </a:t>
          </a:r>
          <a:r>
            <a:rPr lang="ru-RU" dirty="0" err="1" smtClean="0"/>
            <a:t>дещо</a:t>
          </a:r>
          <a:r>
            <a:rPr lang="ru-RU" dirty="0" smtClean="0"/>
            <a:t> </a:t>
          </a:r>
          <a:r>
            <a:rPr lang="ru-RU" dirty="0" err="1" smtClean="0"/>
            <a:t>нижчі</a:t>
          </a:r>
          <a:r>
            <a:rPr lang="ru-RU" dirty="0" smtClean="0"/>
            <a:t> за </a:t>
          </a:r>
          <a:r>
            <a:rPr lang="ru-RU" dirty="0" err="1" smtClean="0"/>
            <a:t>якусь</a:t>
          </a:r>
          <a:r>
            <a:rPr lang="ru-RU" dirty="0" smtClean="0"/>
            <a:t> </a:t>
          </a:r>
          <a:r>
            <a:rPr lang="ru-RU" dirty="0" err="1" smtClean="0"/>
            <a:t>круглу</a:t>
          </a:r>
          <a:r>
            <a:rPr lang="ru-RU" dirty="0" smtClean="0"/>
            <a:t> суму (12,99 дол.), </a:t>
          </a:r>
          <a:r>
            <a:rPr lang="ru-RU" dirty="0" err="1" smtClean="0"/>
            <a:t>сприймаються</a:t>
          </a:r>
          <a:r>
            <a:rPr lang="ru-RU" dirty="0" smtClean="0"/>
            <a:t> </a:t>
          </a:r>
          <a:r>
            <a:rPr lang="ru-RU" dirty="0" err="1" smtClean="0"/>
            <a:t>краще</a:t>
          </a:r>
          <a:r>
            <a:rPr lang="ru-RU" dirty="0" smtClean="0"/>
            <a:t>. </a:t>
          </a:r>
          <a:endParaRPr lang="ru-RU" dirty="0"/>
        </a:p>
      </dgm:t>
    </dgm:pt>
    <dgm:pt modelId="{FBAEE841-CD65-4DE9-B4B7-364D1205CF87}" type="parTrans" cxnId="{62AD4AD7-08F7-437B-91A8-EEAD1FFBA436}">
      <dgm:prSet/>
      <dgm:spPr/>
      <dgm:t>
        <a:bodyPr/>
        <a:lstStyle/>
        <a:p>
          <a:endParaRPr lang="uk-UA"/>
        </a:p>
      </dgm:t>
    </dgm:pt>
    <dgm:pt modelId="{A70D2836-C115-4DBE-9206-A6B7FE2AB0DF}" type="sibTrans" cxnId="{62AD4AD7-08F7-437B-91A8-EEAD1FFBA436}">
      <dgm:prSet/>
      <dgm:spPr/>
      <dgm:t>
        <a:bodyPr/>
        <a:lstStyle/>
        <a:p>
          <a:endParaRPr lang="uk-UA"/>
        </a:p>
      </dgm:t>
    </dgm:pt>
    <dgm:pt modelId="{2FAFC7D1-A431-459D-A69E-F70588FB4166}">
      <dgm:prSet/>
      <dgm:spPr/>
      <dgm:t>
        <a:bodyPr/>
        <a:lstStyle/>
        <a:p>
          <a:pPr rtl="0"/>
          <a:r>
            <a:rPr lang="ru-RU" dirty="0" err="1" smtClean="0"/>
            <a:t>Полягає</a:t>
          </a:r>
          <a:r>
            <a:rPr lang="ru-RU" dirty="0" smtClean="0"/>
            <a:t> в </a:t>
          </a:r>
          <a:r>
            <a:rPr lang="ru-RU" dirty="0" err="1" smtClean="0"/>
            <a:t>призначенні</a:t>
          </a:r>
          <a:r>
            <a:rPr lang="ru-RU" dirty="0" smtClean="0"/>
            <a:t> </a:t>
          </a:r>
          <a:r>
            <a:rPr lang="ru-RU" dirty="0" err="1" smtClean="0"/>
            <a:t>низької</a:t>
          </a:r>
          <a:r>
            <a:rPr lang="ru-RU" dirty="0" smtClean="0"/>
            <a:t> </a:t>
          </a:r>
          <a:r>
            <a:rPr lang="ru-RU" dirty="0" err="1" smtClean="0"/>
            <a:t>ціни</a:t>
          </a:r>
          <a:r>
            <a:rPr lang="ru-RU" dirty="0" smtClean="0"/>
            <a:t> на </a:t>
          </a:r>
          <a:r>
            <a:rPr lang="ru-RU" dirty="0" err="1" smtClean="0"/>
            <a:t>основний</a:t>
          </a:r>
          <a:r>
            <a:rPr lang="ru-RU" dirty="0" smtClean="0"/>
            <a:t> товар при </a:t>
          </a:r>
          <a:r>
            <a:rPr lang="ru-RU" dirty="0" err="1" smtClean="0"/>
            <a:t>одночасному</a:t>
          </a:r>
          <a:r>
            <a:rPr lang="ru-RU" dirty="0" smtClean="0"/>
            <a:t> </a:t>
          </a:r>
          <a:r>
            <a:rPr lang="ru-RU" dirty="0" err="1" smtClean="0"/>
            <a:t>встановленні</a:t>
          </a:r>
          <a:r>
            <a:rPr lang="ru-RU" dirty="0" smtClean="0"/>
            <a:t> </a:t>
          </a:r>
          <a:r>
            <a:rPr lang="ru-RU" dirty="0" err="1" smtClean="0"/>
            <a:t>високих</a:t>
          </a:r>
          <a:r>
            <a:rPr lang="ru-RU" dirty="0" smtClean="0"/>
            <a:t> </a:t>
          </a:r>
          <a:r>
            <a:rPr lang="ru-RU" dirty="0" err="1" smtClean="0"/>
            <a:t>цін</a:t>
          </a:r>
          <a:r>
            <a:rPr lang="ru-RU" dirty="0" smtClean="0"/>
            <a:t> на </a:t>
          </a:r>
          <a:r>
            <a:rPr lang="ru-RU" dirty="0" err="1" smtClean="0"/>
            <a:t>додаткові</a:t>
          </a:r>
          <a:r>
            <a:rPr lang="ru-RU" dirty="0" smtClean="0"/>
            <a:t> </a:t>
          </a:r>
          <a:r>
            <a:rPr lang="ru-RU" dirty="0" err="1" smtClean="0"/>
            <a:t>компоненти</a:t>
          </a:r>
          <a:r>
            <a:rPr lang="ru-RU" dirty="0" smtClean="0"/>
            <a:t>, </a:t>
          </a:r>
          <a:r>
            <a:rPr lang="ru-RU" dirty="0" err="1" smtClean="0"/>
            <a:t>комплектуючі</a:t>
          </a:r>
          <a:r>
            <a:rPr lang="ru-RU" dirty="0" smtClean="0"/>
            <a:t> </a:t>
          </a:r>
          <a:r>
            <a:rPr lang="ru-RU" dirty="0" err="1" smtClean="0"/>
            <a:t>або</a:t>
          </a:r>
          <a:r>
            <a:rPr lang="ru-RU" dirty="0" smtClean="0"/>
            <a:t> </a:t>
          </a:r>
          <a:r>
            <a:rPr lang="ru-RU" dirty="0" err="1" smtClean="0"/>
            <a:t>витратні</a:t>
          </a:r>
          <a:r>
            <a:rPr lang="ru-RU" dirty="0" smtClean="0"/>
            <a:t> </a:t>
          </a:r>
          <a:r>
            <a:rPr lang="ru-RU" dirty="0" err="1" smtClean="0"/>
            <a:t>матеріали</a:t>
          </a:r>
          <a:r>
            <a:rPr lang="ru-RU" dirty="0" smtClean="0"/>
            <a:t>. </a:t>
          </a:r>
          <a:endParaRPr lang="ru-RU" dirty="0"/>
        </a:p>
      </dgm:t>
    </dgm:pt>
    <dgm:pt modelId="{F9A2A832-24ED-4E1C-8D8E-185E05620314}" type="parTrans" cxnId="{6F8BC62B-6523-4D72-85E9-635B12395F80}">
      <dgm:prSet/>
      <dgm:spPr/>
      <dgm:t>
        <a:bodyPr/>
        <a:lstStyle/>
        <a:p>
          <a:endParaRPr lang="uk-UA"/>
        </a:p>
      </dgm:t>
    </dgm:pt>
    <dgm:pt modelId="{71B9386C-3E24-465A-B59A-4AC12315988F}" type="sibTrans" cxnId="{6F8BC62B-6523-4D72-85E9-635B12395F80}">
      <dgm:prSet/>
      <dgm:spPr/>
      <dgm:t>
        <a:bodyPr/>
        <a:lstStyle/>
        <a:p>
          <a:endParaRPr lang="uk-UA"/>
        </a:p>
      </dgm:t>
    </dgm:pt>
    <dgm:pt modelId="{74A4EBED-8ED5-4686-B86B-5F9047F1F5BF}">
      <dgm:prSet/>
      <dgm:spPr/>
      <dgm:t>
        <a:bodyPr/>
        <a:lstStyle/>
        <a:p>
          <a:pPr rtl="0"/>
          <a:r>
            <a:rPr lang="ru-RU" dirty="0" err="1" smtClean="0"/>
            <a:t>Полягає</a:t>
          </a:r>
          <a:r>
            <a:rPr lang="ru-RU" dirty="0" smtClean="0"/>
            <a:t> в тому, </a:t>
          </a:r>
          <a:r>
            <a:rPr lang="ru-RU" dirty="0" err="1" smtClean="0"/>
            <a:t>що</a:t>
          </a:r>
          <a:r>
            <a:rPr lang="ru-RU" dirty="0" smtClean="0"/>
            <a:t> на один </a:t>
          </a:r>
          <a:r>
            <a:rPr lang="ru-RU" dirty="0" err="1" smtClean="0"/>
            <a:t>і</a:t>
          </a:r>
          <a:r>
            <a:rPr lang="ru-RU" dirty="0" smtClean="0"/>
            <a:t> той же товар </a:t>
          </a:r>
          <a:r>
            <a:rPr lang="ru-RU" dirty="0" err="1" smtClean="0"/>
            <a:t>встановлюється</a:t>
          </a:r>
          <a:r>
            <a:rPr lang="ru-RU" dirty="0" smtClean="0"/>
            <a:t> </a:t>
          </a:r>
          <a:r>
            <a:rPr lang="ru-RU" dirty="0" err="1" smtClean="0"/>
            <a:t>різний</a:t>
          </a:r>
          <a:r>
            <a:rPr lang="ru-RU" dirty="0" smtClean="0"/>
            <a:t> </a:t>
          </a:r>
          <a:r>
            <a:rPr lang="ru-RU" dirty="0" err="1" smtClean="0"/>
            <a:t>рівень</a:t>
          </a:r>
          <a:r>
            <a:rPr lang="ru-RU" dirty="0" smtClean="0"/>
            <a:t> </a:t>
          </a:r>
          <a:r>
            <a:rPr lang="ru-RU" dirty="0" err="1" smtClean="0"/>
            <a:t>ціни</a:t>
          </a:r>
          <a:r>
            <a:rPr lang="ru-RU" dirty="0" smtClean="0"/>
            <a:t> для </a:t>
          </a:r>
          <a:r>
            <a:rPr lang="ru-RU" dirty="0" err="1" smtClean="0"/>
            <a:t>різних</a:t>
          </a:r>
          <a:r>
            <a:rPr lang="ru-RU" dirty="0" smtClean="0"/>
            <a:t> </a:t>
          </a:r>
          <a:r>
            <a:rPr lang="ru-RU" dirty="0" err="1" smtClean="0"/>
            <a:t>груп</a:t>
          </a:r>
          <a:r>
            <a:rPr lang="ru-RU" dirty="0" smtClean="0"/>
            <a:t> </a:t>
          </a:r>
          <a:r>
            <a:rPr lang="ru-RU" dirty="0" err="1" smtClean="0"/>
            <a:t>споживачів</a:t>
          </a:r>
          <a:r>
            <a:rPr lang="ru-RU" dirty="0" smtClean="0"/>
            <a:t> (за </a:t>
          </a:r>
          <a:r>
            <a:rPr lang="ru-RU" dirty="0" err="1" smtClean="0"/>
            <a:t>визначеними</a:t>
          </a:r>
          <a:r>
            <a:rPr lang="ru-RU" dirty="0" smtClean="0"/>
            <a:t> </a:t>
          </a:r>
          <a:r>
            <a:rPr lang="ru-RU" dirty="0" err="1" smtClean="0"/>
            <a:t>критеріями</a:t>
          </a:r>
          <a:r>
            <a:rPr lang="ru-RU" dirty="0" smtClean="0"/>
            <a:t>)</a:t>
          </a:r>
          <a:endParaRPr lang="uk-UA" dirty="0"/>
        </a:p>
      </dgm:t>
    </dgm:pt>
    <dgm:pt modelId="{F7C92229-7539-4D97-B808-D2DF859137A2}" type="parTrans" cxnId="{A8B4442D-8398-4C83-86B3-A3A301461013}">
      <dgm:prSet/>
      <dgm:spPr/>
      <dgm:t>
        <a:bodyPr/>
        <a:lstStyle/>
        <a:p>
          <a:endParaRPr lang="uk-UA"/>
        </a:p>
      </dgm:t>
    </dgm:pt>
    <dgm:pt modelId="{11D25CC3-29AC-4578-9236-0CC9F8E6FEC4}" type="sibTrans" cxnId="{A8B4442D-8398-4C83-86B3-A3A301461013}">
      <dgm:prSet/>
      <dgm:spPr/>
      <dgm:t>
        <a:bodyPr/>
        <a:lstStyle/>
        <a:p>
          <a:endParaRPr lang="uk-UA"/>
        </a:p>
      </dgm:t>
    </dgm:pt>
    <dgm:pt modelId="{E57C33D6-73ED-4A87-8B38-11A84E920A21}" type="pres">
      <dgm:prSet presAssocID="{A0A9A3B2-9E42-4443-A08A-AD18E4181AE8}" presName="Name0" presStyleCnt="0">
        <dgm:presLayoutVars>
          <dgm:dir/>
          <dgm:animLvl val="lvl"/>
          <dgm:resizeHandles val="exact"/>
        </dgm:presLayoutVars>
      </dgm:prSet>
      <dgm:spPr/>
    </dgm:pt>
    <dgm:pt modelId="{79A08A84-7104-4889-B129-CF4C52FF2CFD}" type="pres">
      <dgm:prSet presAssocID="{683AFBC2-2BFE-4C4B-8444-80332CD89CBE}" presName="linNode" presStyleCnt="0"/>
      <dgm:spPr/>
    </dgm:pt>
    <dgm:pt modelId="{A8D9C315-A2B0-4ADD-9386-F02C002E04AA}" type="pres">
      <dgm:prSet presAssocID="{683AFBC2-2BFE-4C4B-8444-80332CD89CBE}" presName="parentText" presStyleLbl="node1" presStyleIdx="0" presStyleCnt="5">
        <dgm:presLayoutVars>
          <dgm:chMax val="1"/>
          <dgm:bulletEnabled val="1"/>
        </dgm:presLayoutVars>
      </dgm:prSet>
      <dgm:spPr/>
    </dgm:pt>
    <dgm:pt modelId="{13BB48C5-8508-4615-A6B1-A66E84310816}" type="pres">
      <dgm:prSet presAssocID="{683AFBC2-2BFE-4C4B-8444-80332CD89CBE}" presName="descendantText" presStyleLbl="alignAccFollowNode1" presStyleIdx="0" presStyleCnt="5">
        <dgm:presLayoutVars>
          <dgm:bulletEnabled val="1"/>
        </dgm:presLayoutVars>
      </dgm:prSet>
      <dgm:spPr/>
    </dgm:pt>
    <dgm:pt modelId="{90185B58-DB5E-41A1-8E34-117BB008B7E9}" type="pres">
      <dgm:prSet presAssocID="{5DB908F7-295F-4E90-8D48-088E35B3B242}" presName="sp" presStyleCnt="0"/>
      <dgm:spPr/>
    </dgm:pt>
    <dgm:pt modelId="{54417A35-33E8-457C-9D15-FB577E179091}" type="pres">
      <dgm:prSet presAssocID="{094FC352-7DCB-4433-894E-53EBD8B77DA0}" presName="linNode" presStyleCnt="0"/>
      <dgm:spPr/>
    </dgm:pt>
    <dgm:pt modelId="{73F0E8DD-6FF9-442D-A3FE-A39C07D6CE37}" type="pres">
      <dgm:prSet presAssocID="{094FC352-7DCB-4433-894E-53EBD8B77DA0}" presName="parentText" presStyleLbl="node1" presStyleIdx="1" presStyleCnt="5">
        <dgm:presLayoutVars>
          <dgm:chMax val="1"/>
          <dgm:bulletEnabled val="1"/>
        </dgm:presLayoutVars>
      </dgm:prSet>
      <dgm:spPr/>
    </dgm:pt>
    <dgm:pt modelId="{D1CF381D-E1AB-421C-A332-437B107680D8}" type="pres">
      <dgm:prSet presAssocID="{094FC352-7DCB-4433-894E-53EBD8B77DA0}" presName="descendantText" presStyleLbl="alignAccFollowNode1" presStyleIdx="1" presStyleCnt="5">
        <dgm:presLayoutVars>
          <dgm:bulletEnabled val="1"/>
        </dgm:presLayoutVars>
      </dgm:prSet>
      <dgm:spPr/>
    </dgm:pt>
    <dgm:pt modelId="{5FEF2A3B-9FF8-469A-99BE-C49D7D16E2B6}" type="pres">
      <dgm:prSet presAssocID="{C44B255F-BA1F-4B3F-A8BE-FFA533A976FF}" presName="sp" presStyleCnt="0"/>
      <dgm:spPr/>
    </dgm:pt>
    <dgm:pt modelId="{F12BA591-C3F1-421C-9ABC-31521130E033}" type="pres">
      <dgm:prSet presAssocID="{F1FD11A6-C2AB-4F0D-A7DA-9E1C49015A97}" presName="linNode" presStyleCnt="0"/>
      <dgm:spPr/>
    </dgm:pt>
    <dgm:pt modelId="{8EDF5170-1B90-453C-8FBB-0CDF917BDEE1}" type="pres">
      <dgm:prSet presAssocID="{F1FD11A6-C2AB-4F0D-A7DA-9E1C49015A97}" presName="parentText" presStyleLbl="node1" presStyleIdx="2" presStyleCnt="5">
        <dgm:presLayoutVars>
          <dgm:chMax val="1"/>
          <dgm:bulletEnabled val="1"/>
        </dgm:presLayoutVars>
      </dgm:prSet>
      <dgm:spPr/>
    </dgm:pt>
    <dgm:pt modelId="{912912F9-5AAE-4475-9E00-EF5FA0CF6FD5}" type="pres">
      <dgm:prSet presAssocID="{F1FD11A6-C2AB-4F0D-A7DA-9E1C49015A97}" presName="descendantText" presStyleLbl="alignAccFollowNode1" presStyleIdx="2" presStyleCnt="5">
        <dgm:presLayoutVars>
          <dgm:bulletEnabled val="1"/>
        </dgm:presLayoutVars>
      </dgm:prSet>
      <dgm:spPr/>
    </dgm:pt>
    <dgm:pt modelId="{B83A11E6-676C-4C14-88B1-0CF7A8E80960}" type="pres">
      <dgm:prSet presAssocID="{C46EAA38-86C2-4416-8980-9F2268AA2144}" presName="sp" presStyleCnt="0"/>
      <dgm:spPr/>
    </dgm:pt>
    <dgm:pt modelId="{239510CB-D354-437D-8FC9-5CCF7B157879}" type="pres">
      <dgm:prSet presAssocID="{BD6A1F97-A3A2-4CC3-94B0-457B74F3FABD}" presName="linNode" presStyleCnt="0"/>
      <dgm:spPr/>
    </dgm:pt>
    <dgm:pt modelId="{BB58525D-421A-46AF-A871-39E58A375F92}" type="pres">
      <dgm:prSet presAssocID="{BD6A1F97-A3A2-4CC3-94B0-457B74F3FABD}" presName="parentText" presStyleLbl="node1" presStyleIdx="3" presStyleCnt="5">
        <dgm:presLayoutVars>
          <dgm:chMax val="1"/>
          <dgm:bulletEnabled val="1"/>
        </dgm:presLayoutVars>
      </dgm:prSet>
      <dgm:spPr/>
    </dgm:pt>
    <dgm:pt modelId="{92A02217-11C1-4A37-9FE0-BA03D8089FEA}" type="pres">
      <dgm:prSet presAssocID="{BD6A1F97-A3A2-4CC3-94B0-457B74F3FABD}" presName="descendantText" presStyleLbl="alignAccFollowNode1" presStyleIdx="3" presStyleCnt="5">
        <dgm:presLayoutVars>
          <dgm:bulletEnabled val="1"/>
        </dgm:presLayoutVars>
      </dgm:prSet>
      <dgm:spPr/>
    </dgm:pt>
    <dgm:pt modelId="{77577185-2045-49CA-A939-D986480D86F7}" type="pres">
      <dgm:prSet presAssocID="{CEF53AFE-6BE1-420C-81C6-E459194AD031}" presName="sp" presStyleCnt="0"/>
      <dgm:spPr/>
    </dgm:pt>
    <dgm:pt modelId="{3D890E6B-D5F0-4402-BE92-6C1B13E18137}" type="pres">
      <dgm:prSet presAssocID="{34931ACD-47C9-4F22-ACE4-C19D0B06553F}" presName="linNode" presStyleCnt="0"/>
      <dgm:spPr/>
    </dgm:pt>
    <dgm:pt modelId="{18C11347-D85A-4EF8-8C36-A5BE7856BBBB}" type="pres">
      <dgm:prSet presAssocID="{34931ACD-47C9-4F22-ACE4-C19D0B06553F}" presName="parentText" presStyleLbl="node1" presStyleIdx="4" presStyleCnt="5">
        <dgm:presLayoutVars>
          <dgm:chMax val="1"/>
          <dgm:bulletEnabled val="1"/>
        </dgm:presLayoutVars>
      </dgm:prSet>
      <dgm:spPr/>
    </dgm:pt>
    <dgm:pt modelId="{8CB465CB-49B1-490D-9F52-CC2CE6962E39}" type="pres">
      <dgm:prSet presAssocID="{34931ACD-47C9-4F22-ACE4-C19D0B06553F}" presName="descendantText" presStyleLbl="alignAccFollowNode1" presStyleIdx="4" presStyleCnt="5">
        <dgm:presLayoutVars>
          <dgm:bulletEnabled val="1"/>
        </dgm:presLayoutVars>
      </dgm:prSet>
      <dgm:spPr/>
    </dgm:pt>
  </dgm:ptLst>
  <dgm:cxnLst>
    <dgm:cxn modelId="{B01E5FDA-BDD2-4E05-9FD0-A13D73CE554D}" type="presOf" srcId="{683AFBC2-2BFE-4C4B-8444-80332CD89CBE}" destId="{A8D9C315-A2B0-4ADD-9386-F02C002E04AA}" srcOrd="0" destOrd="0" presId="urn:microsoft.com/office/officeart/2005/8/layout/vList5"/>
    <dgm:cxn modelId="{48E1F9C1-9385-44FB-83B2-97D3CDED5A4F}" srcId="{A0A9A3B2-9E42-4443-A08A-AD18E4181AE8}" destId="{094FC352-7DCB-4433-894E-53EBD8B77DA0}" srcOrd="1" destOrd="0" parTransId="{79C471F2-2D1D-41BD-9F59-8F4F5E4AF072}" sibTransId="{C44B255F-BA1F-4B3F-A8BE-FFA533A976FF}"/>
    <dgm:cxn modelId="{17E7551E-122D-4130-B6A8-B3DB3CFCDF74}" srcId="{A0A9A3B2-9E42-4443-A08A-AD18E4181AE8}" destId="{BD6A1F97-A3A2-4CC3-94B0-457B74F3FABD}" srcOrd="3" destOrd="0" parTransId="{F0E41A06-35C3-4381-85E9-B5A6E5B34B1A}" sibTransId="{CEF53AFE-6BE1-420C-81C6-E459194AD031}"/>
    <dgm:cxn modelId="{82F76711-8BFB-45A0-A6C2-DFF051AA5DFA}" type="presOf" srcId="{BD6A1F97-A3A2-4CC3-94B0-457B74F3FABD}" destId="{BB58525D-421A-46AF-A871-39E58A375F92}" srcOrd="0" destOrd="0" presId="urn:microsoft.com/office/officeart/2005/8/layout/vList5"/>
    <dgm:cxn modelId="{5D9ED72E-889B-49CF-BCD3-40AE024D2621}" type="presOf" srcId="{74A4EBED-8ED5-4686-B86B-5F9047F1F5BF}" destId="{D1CF381D-E1AB-421C-A332-437B107680D8}" srcOrd="0" destOrd="0" presId="urn:microsoft.com/office/officeart/2005/8/layout/vList5"/>
    <dgm:cxn modelId="{825ED20F-9F38-4BB2-8A8C-4CB2676BFB08}" type="presOf" srcId="{6B8FDE9C-1668-4C2A-9DC0-F2FF73191D1F}" destId="{92A02217-11C1-4A37-9FE0-BA03D8089FEA}" srcOrd="0" destOrd="0" presId="urn:microsoft.com/office/officeart/2005/8/layout/vList5"/>
    <dgm:cxn modelId="{62AD4AD7-08F7-437B-91A8-EEAD1FFBA436}" srcId="{BD6A1F97-A3A2-4CC3-94B0-457B74F3FABD}" destId="{6B8FDE9C-1668-4C2A-9DC0-F2FF73191D1F}" srcOrd="0" destOrd="0" parTransId="{FBAEE841-CD65-4DE9-B4B7-364D1205CF87}" sibTransId="{A70D2836-C115-4DBE-9206-A6B7FE2AB0DF}"/>
    <dgm:cxn modelId="{354E42EE-3D93-4BED-8FC0-5C877F74BB74}" srcId="{34931ACD-47C9-4F22-ACE4-C19D0B06553F}" destId="{B026AF26-8442-4DC9-879C-3D30C6170F5C}" srcOrd="0" destOrd="0" parTransId="{80D829D3-8623-4B49-BB3C-C7288FF0AFCC}" sibTransId="{88F60AC3-B6C5-4905-9217-2D9EA556F18D}"/>
    <dgm:cxn modelId="{1B61B08C-7E3B-4536-968A-914E8C4B8883}" srcId="{A0A9A3B2-9E42-4443-A08A-AD18E4181AE8}" destId="{34931ACD-47C9-4F22-ACE4-C19D0B06553F}" srcOrd="4" destOrd="0" parTransId="{BF02B750-58DA-428D-B297-1EC7276772BB}" sibTransId="{57DB7C63-E399-4C0D-8CA5-33DF7C24B833}"/>
    <dgm:cxn modelId="{DCBEBE9A-CC5B-45F7-97BE-EB19DB4DABCD}" type="presOf" srcId="{A0A9A3B2-9E42-4443-A08A-AD18E4181AE8}" destId="{E57C33D6-73ED-4A87-8B38-11A84E920A21}" srcOrd="0" destOrd="0" presId="urn:microsoft.com/office/officeart/2005/8/layout/vList5"/>
    <dgm:cxn modelId="{1513A685-A2D4-4C47-B7D9-615A88E21C84}" type="presOf" srcId="{2FAFC7D1-A431-459D-A69E-F70588FB4166}" destId="{912912F9-5AAE-4475-9E00-EF5FA0CF6FD5}" srcOrd="0" destOrd="0" presId="urn:microsoft.com/office/officeart/2005/8/layout/vList5"/>
    <dgm:cxn modelId="{44E19354-DAB1-4859-9AB5-2D5DA4A6684D}" srcId="{A0A9A3B2-9E42-4443-A08A-AD18E4181AE8}" destId="{683AFBC2-2BFE-4C4B-8444-80332CD89CBE}" srcOrd="0" destOrd="0" parTransId="{EB8AD76E-0492-4ED5-B6CE-DEA31EDC8333}" sibTransId="{5DB908F7-295F-4E90-8D48-088E35B3B242}"/>
    <dgm:cxn modelId="{11966437-E666-406A-9BEA-A156D30AE233}" type="presOf" srcId="{73FF7C8B-D478-4AC4-BACF-FBCCCA68BC80}" destId="{13BB48C5-8508-4615-A6B1-A66E84310816}" srcOrd="0" destOrd="0" presId="urn:microsoft.com/office/officeart/2005/8/layout/vList5"/>
    <dgm:cxn modelId="{38110EA4-7209-4CAB-B74F-A85C7A84F3F1}" type="presOf" srcId="{B026AF26-8442-4DC9-879C-3D30C6170F5C}" destId="{8CB465CB-49B1-490D-9F52-CC2CE6962E39}" srcOrd="0" destOrd="0" presId="urn:microsoft.com/office/officeart/2005/8/layout/vList5"/>
    <dgm:cxn modelId="{4380C75D-B8FB-4A8A-91DF-50B395547428}" type="presOf" srcId="{094FC352-7DCB-4433-894E-53EBD8B77DA0}" destId="{73F0E8DD-6FF9-442D-A3FE-A39C07D6CE37}" srcOrd="0" destOrd="0" presId="urn:microsoft.com/office/officeart/2005/8/layout/vList5"/>
    <dgm:cxn modelId="{574F6429-1BAE-4C2E-9B23-132AE13D46F8}" type="presOf" srcId="{F1FD11A6-C2AB-4F0D-A7DA-9E1C49015A97}" destId="{8EDF5170-1B90-453C-8FBB-0CDF917BDEE1}" srcOrd="0" destOrd="0" presId="urn:microsoft.com/office/officeart/2005/8/layout/vList5"/>
    <dgm:cxn modelId="{6D02760F-52B1-4E1C-A4D8-C48462E0BE1B}" srcId="{683AFBC2-2BFE-4C4B-8444-80332CD89CBE}" destId="{73FF7C8B-D478-4AC4-BACF-FBCCCA68BC80}" srcOrd="0" destOrd="0" parTransId="{41B72B4D-A814-4F7A-8CE5-727B22A67002}" sibTransId="{90519906-E838-4139-B66B-1174D4D4140D}"/>
    <dgm:cxn modelId="{47EDABD8-E1E1-4F3F-91FB-CF801DAD7075}" type="presOf" srcId="{34931ACD-47C9-4F22-ACE4-C19D0B06553F}" destId="{18C11347-D85A-4EF8-8C36-A5BE7856BBBB}" srcOrd="0" destOrd="0" presId="urn:microsoft.com/office/officeart/2005/8/layout/vList5"/>
    <dgm:cxn modelId="{02A22AA0-FAEA-481F-B46E-D5DD4480099E}" srcId="{A0A9A3B2-9E42-4443-A08A-AD18E4181AE8}" destId="{F1FD11A6-C2AB-4F0D-A7DA-9E1C49015A97}" srcOrd="2" destOrd="0" parTransId="{55249FED-D7F2-4974-99EA-C4504C29DC18}" sibTransId="{C46EAA38-86C2-4416-8980-9F2268AA2144}"/>
    <dgm:cxn modelId="{A8B4442D-8398-4C83-86B3-A3A301461013}" srcId="{094FC352-7DCB-4433-894E-53EBD8B77DA0}" destId="{74A4EBED-8ED5-4686-B86B-5F9047F1F5BF}" srcOrd="0" destOrd="0" parTransId="{F7C92229-7539-4D97-B808-D2DF859137A2}" sibTransId="{11D25CC3-29AC-4578-9236-0CC9F8E6FEC4}"/>
    <dgm:cxn modelId="{6F8BC62B-6523-4D72-85E9-635B12395F80}" srcId="{F1FD11A6-C2AB-4F0D-A7DA-9E1C49015A97}" destId="{2FAFC7D1-A431-459D-A69E-F70588FB4166}" srcOrd="0" destOrd="0" parTransId="{F9A2A832-24ED-4E1C-8D8E-185E05620314}" sibTransId="{71B9386C-3E24-465A-B59A-4AC12315988F}"/>
    <dgm:cxn modelId="{A878965F-91F4-4C41-9FD6-52973CCF18A4}" type="presParOf" srcId="{E57C33D6-73ED-4A87-8B38-11A84E920A21}" destId="{79A08A84-7104-4889-B129-CF4C52FF2CFD}" srcOrd="0" destOrd="0" presId="urn:microsoft.com/office/officeart/2005/8/layout/vList5"/>
    <dgm:cxn modelId="{F6D13EFC-E554-4570-9A07-1AB16674AD69}" type="presParOf" srcId="{79A08A84-7104-4889-B129-CF4C52FF2CFD}" destId="{A8D9C315-A2B0-4ADD-9386-F02C002E04AA}" srcOrd="0" destOrd="0" presId="urn:microsoft.com/office/officeart/2005/8/layout/vList5"/>
    <dgm:cxn modelId="{118C06E9-2FEA-4889-B9A9-A93FA399BB92}" type="presParOf" srcId="{79A08A84-7104-4889-B129-CF4C52FF2CFD}" destId="{13BB48C5-8508-4615-A6B1-A66E84310816}" srcOrd="1" destOrd="0" presId="urn:microsoft.com/office/officeart/2005/8/layout/vList5"/>
    <dgm:cxn modelId="{B480746E-C149-488E-87A8-D936137F5803}" type="presParOf" srcId="{E57C33D6-73ED-4A87-8B38-11A84E920A21}" destId="{90185B58-DB5E-41A1-8E34-117BB008B7E9}" srcOrd="1" destOrd="0" presId="urn:microsoft.com/office/officeart/2005/8/layout/vList5"/>
    <dgm:cxn modelId="{04828045-5FC2-4C9F-A9CB-BBD6BA0586E4}" type="presParOf" srcId="{E57C33D6-73ED-4A87-8B38-11A84E920A21}" destId="{54417A35-33E8-457C-9D15-FB577E179091}" srcOrd="2" destOrd="0" presId="urn:microsoft.com/office/officeart/2005/8/layout/vList5"/>
    <dgm:cxn modelId="{5EEA309B-9DEB-4CDE-88DF-84BB580C502A}" type="presParOf" srcId="{54417A35-33E8-457C-9D15-FB577E179091}" destId="{73F0E8DD-6FF9-442D-A3FE-A39C07D6CE37}" srcOrd="0" destOrd="0" presId="urn:microsoft.com/office/officeart/2005/8/layout/vList5"/>
    <dgm:cxn modelId="{874278D9-DB1C-4F1C-83A3-261D7D2ACAAE}" type="presParOf" srcId="{54417A35-33E8-457C-9D15-FB577E179091}" destId="{D1CF381D-E1AB-421C-A332-437B107680D8}" srcOrd="1" destOrd="0" presId="urn:microsoft.com/office/officeart/2005/8/layout/vList5"/>
    <dgm:cxn modelId="{6B819AA0-7776-4121-A1F8-4BBD8DD1E2C8}" type="presParOf" srcId="{E57C33D6-73ED-4A87-8B38-11A84E920A21}" destId="{5FEF2A3B-9FF8-469A-99BE-C49D7D16E2B6}" srcOrd="3" destOrd="0" presId="urn:microsoft.com/office/officeart/2005/8/layout/vList5"/>
    <dgm:cxn modelId="{2092394B-1E3A-4272-BF90-10AD9A7ED6E9}" type="presParOf" srcId="{E57C33D6-73ED-4A87-8B38-11A84E920A21}" destId="{F12BA591-C3F1-421C-9ABC-31521130E033}" srcOrd="4" destOrd="0" presId="urn:microsoft.com/office/officeart/2005/8/layout/vList5"/>
    <dgm:cxn modelId="{4FBC39F5-84C1-4404-A1F9-AECAE6787A7C}" type="presParOf" srcId="{F12BA591-C3F1-421C-9ABC-31521130E033}" destId="{8EDF5170-1B90-453C-8FBB-0CDF917BDEE1}" srcOrd="0" destOrd="0" presId="urn:microsoft.com/office/officeart/2005/8/layout/vList5"/>
    <dgm:cxn modelId="{7E18D3F1-459D-4A06-B7FD-64448E7FB5B2}" type="presParOf" srcId="{F12BA591-C3F1-421C-9ABC-31521130E033}" destId="{912912F9-5AAE-4475-9E00-EF5FA0CF6FD5}" srcOrd="1" destOrd="0" presId="urn:microsoft.com/office/officeart/2005/8/layout/vList5"/>
    <dgm:cxn modelId="{E68C6874-D6C7-4199-97F4-E1C0DDDF29E8}" type="presParOf" srcId="{E57C33D6-73ED-4A87-8B38-11A84E920A21}" destId="{B83A11E6-676C-4C14-88B1-0CF7A8E80960}" srcOrd="5" destOrd="0" presId="urn:microsoft.com/office/officeart/2005/8/layout/vList5"/>
    <dgm:cxn modelId="{3D56F5D5-1014-41C9-A181-2B6312151B59}" type="presParOf" srcId="{E57C33D6-73ED-4A87-8B38-11A84E920A21}" destId="{239510CB-D354-437D-8FC9-5CCF7B157879}" srcOrd="6" destOrd="0" presId="urn:microsoft.com/office/officeart/2005/8/layout/vList5"/>
    <dgm:cxn modelId="{FD6B0548-0E42-4360-A0B4-42357142644B}" type="presParOf" srcId="{239510CB-D354-437D-8FC9-5CCF7B157879}" destId="{BB58525D-421A-46AF-A871-39E58A375F92}" srcOrd="0" destOrd="0" presId="urn:microsoft.com/office/officeart/2005/8/layout/vList5"/>
    <dgm:cxn modelId="{523DD5D1-CB53-49C2-AAF2-A4A24C7D018B}" type="presParOf" srcId="{239510CB-D354-437D-8FC9-5CCF7B157879}" destId="{92A02217-11C1-4A37-9FE0-BA03D8089FEA}" srcOrd="1" destOrd="0" presId="urn:microsoft.com/office/officeart/2005/8/layout/vList5"/>
    <dgm:cxn modelId="{37002C7F-B027-4592-A072-56FD029376AD}" type="presParOf" srcId="{E57C33D6-73ED-4A87-8B38-11A84E920A21}" destId="{77577185-2045-49CA-A939-D986480D86F7}" srcOrd="7" destOrd="0" presId="urn:microsoft.com/office/officeart/2005/8/layout/vList5"/>
    <dgm:cxn modelId="{0F510598-A372-40B7-90D7-203CAB0769AB}" type="presParOf" srcId="{E57C33D6-73ED-4A87-8B38-11A84E920A21}" destId="{3D890E6B-D5F0-4402-BE92-6C1B13E18137}" srcOrd="8" destOrd="0" presId="urn:microsoft.com/office/officeart/2005/8/layout/vList5"/>
    <dgm:cxn modelId="{D80A94CE-C59D-49BC-B4FF-48C7EF5867B1}" type="presParOf" srcId="{3D890E6B-D5F0-4402-BE92-6C1B13E18137}" destId="{18C11347-D85A-4EF8-8C36-A5BE7856BBBB}" srcOrd="0" destOrd="0" presId="urn:microsoft.com/office/officeart/2005/8/layout/vList5"/>
    <dgm:cxn modelId="{9EF9795A-8219-4D3E-B03C-C935E0F54FE7}" type="presParOf" srcId="{3D890E6B-D5F0-4402-BE92-6C1B13E18137}" destId="{8CB465CB-49B1-490D-9F52-CC2CE6962E39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EC878DE-7516-4033-8B1A-8EACFFE040FC}" type="doc">
      <dgm:prSet loTypeId="urn:microsoft.com/office/officeart/2005/8/layout/hierarchy3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uk-UA"/>
        </a:p>
      </dgm:t>
    </dgm:pt>
    <dgm:pt modelId="{3C53B1D7-BB76-438E-AA28-2E72AB4FFA8F}">
      <dgm:prSet/>
      <dgm:spPr/>
      <dgm:t>
        <a:bodyPr/>
        <a:lstStyle/>
        <a:p>
          <a:pPr rtl="0"/>
          <a:r>
            <a:rPr lang="uk-UA" dirty="0" smtClean="0"/>
            <a:t>Пряма маркетингова цінова політика</a:t>
          </a:r>
          <a:endParaRPr lang="uk-UA" dirty="0"/>
        </a:p>
      </dgm:t>
    </dgm:pt>
    <dgm:pt modelId="{FDBB328C-9463-4AA2-BD9F-D7A6C699F909}" type="parTrans" cxnId="{902A1D4B-BE87-480F-A30B-4C753F9CAD7D}">
      <dgm:prSet/>
      <dgm:spPr/>
      <dgm:t>
        <a:bodyPr/>
        <a:lstStyle/>
        <a:p>
          <a:endParaRPr lang="uk-UA"/>
        </a:p>
      </dgm:t>
    </dgm:pt>
    <dgm:pt modelId="{DC967CEA-8F49-4F8E-A11A-D741E6647D6D}" type="sibTrans" cxnId="{902A1D4B-BE87-480F-A30B-4C753F9CAD7D}">
      <dgm:prSet/>
      <dgm:spPr/>
      <dgm:t>
        <a:bodyPr/>
        <a:lstStyle/>
        <a:p>
          <a:endParaRPr lang="uk-UA"/>
        </a:p>
      </dgm:t>
    </dgm:pt>
    <dgm:pt modelId="{43DDC60E-B714-471B-B2CB-0ED8D4866D9B}">
      <dgm:prSet/>
      <dgm:spPr/>
      <dgm:t>
        <a:bodyPr/>
        <a:lstStyle/>
        <a:p>
          <a:pPr rtl="0"/>
          <a:r>
            <a:rPr lang="uk-UA" dirty="0" smtClean="0"/>
            <a:t>має на увазі безпосередній розрахунок цін і їх регулювання залежно від змін ринкової кон’юнктури. </a:t>
          </a:r>
          <a:endParaRPr lang="uk-UA" dirty="0"/>
        </a:p>
      </dgm:t>
    </dgm:pt>
    <dgm:pt modelId="{91A57134-8C45-4999-89F1-FD213DD58391}" type="parTrans" cxnId="{E424FE08-2393-46C7-B44E-48AF2BA4C2E8}">
      <dgm:prSet/>
      <dgm:spPr/>
      <dgm:t>
        <a:bodyPr/>
        <a:lstStyle/>
        <a:p>
          <a:endParaRPr lang="uk-UA"/>
        </a:p>
      </dgm:t>
    </dgm:pt>
    <dgm:pt modelId="{8E16D3FF-5F23-48D6-86D7-37A168838AE4}" type="sibTrans" cxnId="{E424FE08-2393-46C7-B44E-48AF2BA4C2E8}">
      <dgm:prSet/>
      <dgm:spPr/>
      <dgm:t>
        <a:bodyPr/>
        <a:lstStyle/>
        <a:p>
          <a:endParaRPr lang="uk-UA"/>
        </a:p>
      </dgm:t>
    </dgm:pt>
    <dgm:pt modelId="{27D438A1-FA0D-4A27-81C8-3B87589051EE}">
      <dgm:prSet/>
      <dgm:spPr/>
      <dgm:t>
        <a:bodyPr/>
        <a:lstStyle/>
        <a:p>
          <a:pPr rtl="0"/>
          <a:r>
            <a:rPr lang="uk-UA" dirty="0" smtClean="0"/>
            <a:t>Опосередкована</a:t>
          </a:r>
          <a:endParaRPr lang="uk-UA" dirty="0"/>
        </a:p>
      </dgm:t>
    </dgm:pt>
    <dgm:pt modelId="{C562C9F2-39BE-472D-98FE-0E301CF907E0}" type="parTrans" cxnId="{472C2DB0-24F4-44F8-B51E-71B602F1075F}">
      <dgm:prSet/>
      <dgm:spPr/>
      <dgm:t>
        <a:bodyPr/>
        <a:lstStyle/>
        <a:p>
          <a:endParaRPr lang="uk-UA"/>
        </a:p>
      </dgm:t>
    </dgm:pt>
    <dgm:pt modelId="{D2766102-41FF-4182-BB2D-D48BB9A4FCB2}" type="sibTrans" cxnId="{472C2DB0-24F4-44F8-B51E-71B602F1075F}">
      <dgm:prSet/>
      <dgm:spPr/>
      <dgm:t>
        <a:bodyPr/>
        <a:lstStyle/>
        <a:p>
          <a:endParaRPr lang="uk-UA"/>
        </a:p>
      </dgm:t>
    </dgm:pt>
    <dgm:pt modelId="{17E18E15-5361-4827-8177-441BD3B6AB72}">
      <dgm:prSet/>
      <dgm:spPr/>
      <dgm:t>
        <a:bodyPr/>
        <a:lstStyle/>
        <a:p>
          <a:pPr rtl="0"/>
          <a:r>
            <a:rPr lang="uk-UA" dirty="0" smtClean="0"/>
            <a:t>це політика щодо знижок на ціни, умов оплати, поставок, торговельного кредитування.</a:t>
          </a:r>
          <a:endParaRPr lang="uk-UA" dirty="0"/>
        </a:p>
      </dgm:t>
    </dgm:pt>
    <dgm:pt modelId="{F083D4FF-CEFC-42CC-AEC8-50C066DF1ACE}" type="parTrans" cxnId="{9C15DBDF-7798-45A6-A14D-6D3433B1845D}">
      <dgm:prSet/>
      <dgm:spPr/>
      <dgm:t>
        <a:bodyPr/>
        <a:lstStyle/>
        <a:p>
          <a:endParaRPr lang="uk-UA"/>
        </a:p>
      </dgm:t>
    </dgm:pt>
    <dgm:pt modelId="{572AAA54-388D-4355-943E-182A8B905C52}" type="sibTrans" cxnId="{9C15DBDF-7798-45A6-A14D-6D3433B1845D}">
      <dgm:prSet/>
      <dgm:spPr/>
      <dgm:t>
        <a:bodyPr/>
        <a:lstStyle/>
        <a:p>
          <a:endParaRPr lang="uk-UA"/>
        </a:p>
      </dgm:t>
    </dgm:pt>
    <dgm:pt modelId="{E9348C98-39BB-435E-BDC0-A4B113F7AE3A}" type="pres">
      <dgm:prSet presAssocID="{4EC878DE-7516-4033-8B1A-8EACFFE040FC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uk-UA"/>
        </a:p>
      </dgm:t>
    </dgm:pt>
    <dgm:pt modelId="{685AE6A9-14E3-4749-8203-89BBB1DE97CF}" type="pres">
      <dgm:prSet presAssocID="{3C53B1D7-BB76-438E-AA28-2E72AB4FFA8F}" presName="root" presStyleCnt="0"/>
      <dgm:spPr/>
    </dgm:pt>
    <dgm:pt modelId="{D6287F82-83ED-4567-B37E-97A045BC4E88}" type="pres">
      <dgm:prSet presAssocID="{3C53B1D7-BB76-438E-AA28-2E72AB4FFA8F}" presName="rootComposite" presStyleCnt="0"/>
      <dgm:spPr/>
    </dgm:pt>
    <dgm:pt modelId="{4DB67055-3B45-4A82-937C-7E9F82F9B4A8}" type="pres">
      <dgm:prSet presAssocID="{3C53B1D7-BB76-438E-AA28-2E72AB4FFA8F}" presName="rootText" presStyleLbl="node1" presStyleIdx="0" presStyleCnt="2"/>
      <dgm:spPr/>
      <dgm:t>
        <a:bodyPr/>
        <a:lstStyle/>
        <a:p>
          <a:endParaRPr lang="uk-UA"/>
        </a:p>
      </dgm:t>
    </dgm:pt>
    <dgm:pt modelId="{8FB646E8-FD6D-4C84-8686-D67A8C6577C1}" type="pres">
      <dgm:prSet presAssocID="{3C53B1D7-BB76-438E-AA28-2E72AB4FFA8F}" presName="rootConnector" presStyleLbl="node1" presStyleIdx="0" presStyleCnt="2"/>
      <dgm:spPr/>
      <dgm:t>
        <a:bodyPr/>
        <a:lstStyle/>
        <a:p>
          <a:endParaRPr lang="uk-UA"/>
        </a:p>
      </dgm:t>
    </dgm:pt>
    <dgm:pt modelId="{5C46B421-7708-48DA-BD27-289E788B9B4A}" type="pres">
      <dgm:prSet presAssocID="{3C53B1D7-BB76-438E-AA28-2E72AB4FFA8F}" presName="childShape" presStyleCnt="0"/>
      <dgm:spPr/>
    </dgm:pt>
    <dgm:pt modelId="{EC5D7431-9B43-45F0-A4FA-2899FE0F14A2}" type="pres">
      <dgm:prSet presAssocID="{91A57134-8C45-4999-89F1-FD213DD58391}" presName="Name13" presStyleLbl="parChTrans1D2" presStyleIdx="0" presStyleCnt="2"/>
      <dgm:spPr/>
      <dgm:t>
        <a:bodyPr/>
        <a:lstStyle/>
        <a:p>
          <a:endParaRPr lang="uk-UA"/>
        </a:p>
      </dgm:t>
    </dgm:pt>
    <dgm:pt modelId="{C3591727-BADC-4ABA-89C1-D36FC14F26F2}" type="pres">
      <dgm:prSet presAssocID="{43DDC60E-B714-471B-B2CB-0ED8D4866D9B}" presName="childText" presStyleLbl="bgAcc1" presStyleIdx="0" presStyleCnt="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F7C3C5D9-1AB7-464A-BB2E-4099FD1C1C0A}" type="pres">
      <dgm:prSet presAssocID="{27D438A1-FA0D-4A27-81C8-3B87589051EE}" presName="root" presStyleCnt="0"/>
      <dgm:spPr/>
    </dgm:pt>
    <dgm:pt modelId="{4518124C-BA7C-485C-AFEE-9D5C00A1B29E}" type="pres">
      <dgm:prSet presAssocID="{27D438A1-FA0D-4A27-81C8-3B87589051EE}" presName="rootComposite" presStyleCnt="0"/>
      <dgm:spPr/>
    </dgm:pt>
    <dgm:pt modelId="{BB0AAF20-6042-4924-B064-0E72C714DCB3}" type="pres">
      <dgm:prSet presAssocID="{27D438A1-FA0D-4A27-81C8-3B87589051EE}" presName="rootText" presStyleLbl="node1" presStyleIdx="1" presStyleCnt="2"/>
      <dgm:spPr/>
      <dgm:t>
        <a:bodyPr/>
        <a:lstStyle/>
        <a:p>
          <a:endParaRPr lang="uk-UA"/>
        </a:p>
      </dgm:t>
    </dgm:pt>
    <dgm:pt modelId="{439F3C39-62BB-4924-9452-63F87E2560B2}" type="pres">
      <dgm:prSet presAssocID="{27D438A1-FA0D-4A27-81C8-3B87589051EE}" presName="rootConnector" presStyleLbl="node1" presStyleIdx="1" presStyleCnt="2"/>
      <dgm:spPr/>
      <dgm:t>
        <a:bodyPr/>
        <a:lstStyle/>
        <a:p>
          <a:endParaRPr lang="uk-UA"/>
        </a:p>
      </dgm:t>
    </dgm:pt>
    <dgm:pt modelId="{67D21E81-1CAF-4695-8282-4F0F55649D7B}" type="pres">
      <dgm:prSet presAssocID="{27D438A1-FA0D-4A27-81C8-3B87589051EE}" presName="childShape" presStyleCnt="0"/>
      <dgm:spPr/>
    </dgm:pt>
    <dgm:pt modelId="{D1E322BB-1A5B-4C86-A87A-B873A39CB088}" type="pres">
      <dgm:prSet presAssocID="{F083D4FF-CEFC-42CC-AEC8-50C066DF1ACE}" presName="Name13" presStyleLbl="parChTrans1D2" presStyleIdx="1" presStyleCnt="2"/>
      <dgm:spPr/>
      <dgm:t>
        <a:bodyPr/>
        <a:lstStyle/>
        <a:p>
          <a:endParaRPr lang="uk-UA"/>
        </a:p>
      </dgm:t>
    </dgm:pt>
    <dgm:pt modelId="{503338EC-CE20-478A-AF69-BED38E11DFE4}" type="pres">
      <dgm:prSet presAssocID="{17E18E15-5361-4827-8177-441BD3B6AB72}" presName="childText" presStyleLbl="bgAcc1" presStyleIdx="1" presStyleCnt="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669721A6-D8EE-4DDB-AEA4-2C3546681F10}" type="presOf" srcId="{27D438A1-FA0D-4A27-81C8-3B87589051EE}" destId="{439F3C39-62BB-4924-9452-63F87E2560B2}" srcOrd="1" destOrd="0" presId="urn:microsoft.com/office/officeart/2005/8/layout/hierarchy3"/>
    <dgm:cxn modelId="{DA0D353F-AF98-4CE9-844B-853D3F4D048B}" type="presOf" srcId="{3C53B1D7-BB76-438E-AA28-2E72AB4FFA8F}" destId="{8FB646E8-FD6D-4C84-8686-D67A8C6577C1}" srcOrd="1" destOrd="0" presId="urn:microsoft.com/office/officeart/2005/8/layout/hierarchy3"/>
    <dgm:cxn modelId="{472C2DB0-24F4-44F8-B51E-71B602F1075F}" srcId="{4EC878DE-7516-4033-8B1A-8EACFFE040FC}" destId="{27D438A1-FA0D-4A27-81C8-3B87589051EE}" srcOrd="1" destOrd="0" parTransId="{C562C9F2-39BE-472D-98FE-0E301CF907E0}" sibTransId="{D2766102-41FF-4182-BB2D-D48BB9A4FCB2}"/>
    <dgm:cxn modelId="{B23E001E-5FEE-41C1-9D6B-6382BE680571}" type="presOf" srcId="{43DDC60E-B714-471B-B2CB-0ED8D4866D9B}" destId="{C3591727-BADC-4ABA-89C1-D36FC14F26F2}" srcOrd="0" destOrd="0" presId="urn:microsoft.com/office/officeart/2005/8/layout/hierarchy3"/>
    <dgm:cxn modelId="{01830FC8-7BDD-44B9-9D82-81C89777353E}" type="presOf" srcId="{3C53B1D7-BB76-438E-AA28-2E72AB4FFA8F}" destId="{4DB67055-3B45-4A82-937C-7E9F82F9B4A8}" srcOrd="0" destOrd="0" presId="urn:microsoft.com/office/officeart/2005/8/layout/hierarchy3"/>
    <dgm:cxn modelId="{902A1D4B-BE87-480F-A30B-4C753F9CAD7D}" srcId="{4EC878DE-7516-4033-8B1A-8EACFFE040FC}" destId="{3C53B1D7-BB76-438E-AA28-2E72AB4FFA8F}" srcOrd="0" destOrd="0" parTransId="{FDBB328C-9463-4AA2-BD9F-D7A6C699F909}" sibTransId="{DC967CEA-8F49-4F8E-A11A-D741E6647D6D}"/>
    <dgm:cxn modelId="{94312DDA-9C77-40F1-A944-0AAFE6CAE7D0}" type="presOf" srcId="{91A57134-8C45-4999-89F1-FD213DD58391}" destId="{EC5D7431-9B43-45F0-A4FA-2899FE0F14A2}" srcOrd="0" destOrd="0" presId="urn:microsoft.com/office/officeart/2005/8/layout/hierarchy3"/>
    <dgm:cxn modelId="{069C4059-81AF-4F34-BAD5-12F38D516510}" type="presOf" srcId="{17E18E15-5361-4827-8177-441BD3B6AB72}" destId="{503338EC-CE20-478A-AF69-BED38E11DFE4}" srcOrd="0" destOrd="0" presId="urn:microsoft.com/office/officeart/2005/8/layout/hierarchy3"/>
    <dgm:cxn modelId="{1DDA6905-8902-4032-A46B-3EF13EE2863F}" type="presOf" srcId="{F083D4FF-CEFC-42CC-AEC8-50C066DF1ACE}" destId="{D1E322BB-1A5B-4C86-A87A-B873A39CB088}" srcOrd="0" destOrd="0" presId="urn:microsoft.com/office/officeart/2005/8/layout/hierarchy3"/>
    <dgm:cxn modelId="{7945707D-9A63-4B94-96C9-A122AD5A2C8E}" type="presOf" srcId="{27D438A1-FA0D-4A27-81C8-3B87589051EE}" destId="{BB0AAF20-6042-4924-B064-0E72C714DCB3}" srcOrd="0" destOrd="0" presId="urn:microsoft.com/office/officeart/2005/8/layout/hierarchy3"/>
    <dgm:cxn modelId="{E424FE08-2393-46C7-B44E-48AF2BA4C2E8}" srcId="{3C53B1D7-BB76-438E-AA28-2E72AB4FFA8F}" destId="{43DDC60E-B714-471B-B2CB-0ED8D4866D9B}" srcOrd="0" destOrd="0" parTransId="{91A57134-8C45-4999-89F1-FD213DD58391}" sibTransId="{8E16D3FF-5F23-48D6-86D7-37A168838AE4}"/>
    <dgm:cxn modelId="{13A0B0DC-BE7B-4301-BEBF-874A36D4817F}" type="presOf" srcId="{4EC878DE-7516-4033-8B1A-8EACFFE040FC}" destId="{E9348C98-39BB-435E-BDC0-A4B113F7AE3A}" srcOrd="0" destOrd="0" presId="urn:microsoft.com/office/officeart/2005/8/layout/hierarchy3"/>
    <dgm:cxn modelId="{9C15DBDF-7798-45A6-A14D-6D3433B1845D}" srcId="{27D438A1-FA0D-4A27-81C8-3B87589051EE}" destId="{17E18E15-5361-4827-8177-441BD3B6AB72}" srcOrd="0" destOrd="0" parTransId="{F083D4FF-CEFC-42CC-AEC8-50C066DF1ACE}" sibTransId="{572AAA54-388D-4355-943E-182A8B905C52}"/>
    <dgm:cxn modelId="{64FBD21E-A27D-4DAA-A6CB-D3ECD16AE9DC}" type="presParOf" srcId="{E9348C98-39BB-435E-BDC0-A4B113F7AE3A}" destId="{685AE6A9-14E3-4749-8203-89BBB1DE97CF}" srcOrd="0" destOrd="0" presId="urn:microsoft.com/office/officeart/2005/8/layout/hierarchy3"/>
    <dgm:cxn modelId="{23A985B3-DE9E-4400-A2D6-B2AB417671FF}" type="presParOf" srcId="{685AE6A9-14E3-4749-8203-89BBB1DE97CF}" destId="{D6287F82-83ED-4567-B37E-97A045BC4E88}" srcOrd="0" destOrd="0" presId="urn:microsoft.com/office/officeart/2005/8/layout/hierarchy3"/>
    <dgm:cxn modelId="{95CB2ED1-E38B-4B08-8B1C-A813BC48FED4}" type="presParOf" srcId="{D6287F82-83ED-4567-B37E-97A045BC4E88}" destId="{4DB67055-3B45-4A82-937C-7E9F82F9B4A8}" srcOrd="0" destOrd="0" presId="urn:microsoft.com/office/officeart/2005/8/layout/hierarchy3"/>
    <dgm:cxn modelId="{37639D23-D5ED-452E-9609-2429EF080FE2}" type="presParOf" srcId="{D6287F82-83ED-4567-B37E-97A045BC4E88}" destId="{8FB646E8-FD6D-4C84-8686-D67A8C6577C1}" srcOrd="1" destOrd="0" presId="urn:microsoft.com/office/officeart/2005/8/layout/hierarchy3"/>
    <dgm:cxn modelId="{022DE833-BCAD-4CCF-A2C3-744863F0A5EF}" type="presParOf" srcId="{685AE6A9-14E3-4749-8203-89BBB1DE97CF}" destId="{5C46B421-7708-48DA-BD27-289E788B9B4A}" srcOrd="1" destOrd="0" presId="urn:microsoft.com/office/officeart/2005/8/layout/hierarchy3"/>
    <dgm:cxn modelId="{B8B1086B-2A21-4F9D-BBE3-D8DD3D4A0496}" type="presParOf" srcId="{5C46B421-7708-48DA-BD27-289E788B9B4A}" destId="{EC5D7431-9B43-45F0-A4FA-2899FE0F14A2}" srcOrd="0" destOrd="0" presId="urn:microsoft.com/office/officeart/2005/8/layout/hierarchy3"/>
    <dgm:cxn modelId="{70BF0AA5-49D7-4FCA-804F-76FB2843D91F}" type="presParOf" srcId="{5C46B421-7708-48DA-BD27-289E788B9B4A}" destId="{C3591727-BADC-4ABA-89C1-D36FC14F26F2}" srcOrd="1" destOrd="0" presId="urn:microsoft.com/office/officeart/2005/8/layout/hierarchy3"/>
    <dgm:cxn modelId="{52724CB6-8DB2-46F1-9015-1CEE4364414B}" type="presParOf" srcId="{E9348C98-39BB-435E-BDC0-A4B113F7AE3A}" destId="{F7C3C5D9-1AB7-464A-BB2E-4099FD1C1C0A}" srcOrd="1" destOrd="0" presId="urn:microsoft.com/office/officeart/2005/8/layout/hierarchy3"/>
    <dgm:cxn modelId="{D7163251-B7E8-445F-B10B-B89D408E9BAC}" type="presParOf" srcId="{F7C3C5D9-1AB7-464A-BB2E-4099FD1C1C0A}" destId="{4518124C-BA7C-485C-AFEE-9D5C00A1B29E}" srcOrd="0" destOrd="0" presId="urn:microsoft.com/office/officeart/2005/8/layout/hierarchy3"/>
    <dgm:cxn modelId="{BF20101D-A82F-4A59-B982-AAA8C6FEEF40}" type="presParOf" srcId="{4518124C-BA7C-485C-AFEE-9D5C00A1B29E}" destId="{BB0AAF20-6042-4924-B064-0E72C714DCB3}" srcOrd="0" destOrd="0" presId="urn:microsoft.com/office/officeart/2005/8/layout/hierarchy3"/>
    <dgm:cxn modelId="{D7315051-4E47-454B-892A-0A662AE81E32}" type="presParOf" srcId="{4518124C-BA7C-485C-AFEE-9D5C00A1B29E}" destId="{439F3C39-62BB-4924-9452-63F87E2560B2}" srcOrd="1" destOrd="0" presId="urn:microsoft.com/office/officeart/2005/8/layout/hierarchy3"/>
    <dgm:cxn modelId="{22A4B6B2-2537-4F08-8650-5A36F29AA885}" type="presParOf" srcId="{F7C3C5D9-1AB7-464A-BB2E-4099FD1C1C0A}" destId="{67D21E81-1CAF-4695-8282-4F0F55649D7B}" srcOrd="1" destOrd="0" presId="urn:microsoft.com/office/officeart/2005/8/layout/hierarchy3"/>
    <dgm:cxn modelId="{7AB186CF-2487-4533-A631-341E060145F1}" type="presParOf" srcId="{67D21E81-1CAF-4695-8282-4F0F55649D7B}" destId="{D1E322BB-1A5B-4C86-A87A-B873A39CB088}" srcOrd="0" destOrd="0" presId="urn:microsoft.com/office/officeart/2005/8/layout/hierarchy3"/>
    <dgm:cxn modelId="{C2856357-7CB1-4F79-B518-9A75AF5BDEB3}" type="presParOf" srcId="{67D21E81-1CAF-4695-8282-4F0F55649D7B}" destId="{503338EC-CE20-478A-AF69-BED38E11DFE4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3A1A8B7-0F5C-4420-B0E2-8472D19CD2C4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uk-UA"/>
        </a:p>
      </dgm:t>
    </dgm:pt>
    <dgm:pt modelId="{8D82A708-DFF6-45A9-BC03-EA64976DCD35}">
      <dgm:prSet/>
      <dgm:spPr/>
      <dgm:t>
        <a:bodyPr/>
        <a:lstStyle/>
        <a:p>
          <a:pPr rtl="0"/>
          <a:r>
            <a:rPr lang="uk-UA" dirty="0" smtClean="0"/>
            <a:t>1) довідкові ціни – офіційно опубліковані ціни (в економічних газетах і журналах, бюлетенях, каталогах, </a:t>
          </a:r>
          <a:r>
            <a:rPr lang="uk-UA" dirty="0" err="1" smtClean="0"/>
            <a:t>прайс-листах</a:t>
          </a:r>
          <a:r>
            <a:rPr lang="uk-UA" dirty="0" smtClean="0"/>
            <a:t>) товарів у внутрішній оптовій або зовнішній торгівлі зарубіжних країн. </a:t>
          </a:r>
          <a:endParaRPr lang="en-US" dirty="0"/>
        </a:p>
      </dgm:t>
    </dgm:pt>
    <dgm:pt modelId="{7384B337-AB12-43C5-AA8F-44842375F434}" type="parTrans" cxnId="{4DBA7364-D4EF-4592-BCCD-CE0AC08C82C7}">
      <dgm:prSet/>
      <dgm:spPr/>
      <dgm:t>
        <a:bodyPr/>
        <a:lstStyle/>
        <a:p>
          <a:endParaRPr lang="uk-UA"/>
        </a:p>
      </dgm:t>
    </dgm:pt>
    <dgm:pt modelId="{2E4A9547-A639-48BB-BC73-6AA16B335BDC}" type="sibTrans" cxnId="{4DBA7364-D4EF-4592-BCCD-CE0AC08C82C7}">
      <dgm:prSet/>
      <dgm:spPr/>
      <dgm:t>
        <a:bodyPr/>
        <a:lstStyle/>
        <a:p>
          <a:endParaRPr lang="uk-UA"/>
        </a:p>
      </dgm:t>
    </dgm:pt>
    <dgm:pt modelId="{8409363A-9BF2-407E-8643-D33628E22A9F}">
      <dgm:prSet/>
      <dgm:spPr/>
      <dgm:t>
        <a:bodyPr/>
        <a:lstStyle/>
        <a:p>
          <a:pPr rtl="0"/>
          <a:r>
            <a:rPr lang="uk-UA" dirty="0" smtClean="0"/>
            <a:t>2) біржові котирування й аукціонні ціни – </a:t>
          </a:r>
          <a:r>
            <a:rPr lang="uk-UA" dirty="0" err="1" smtClean="0"/>
            <a:t>ціни</a:t>
          </a:r>
          <a:r>
            <a:rPr lang="uk-UA" dirty="0" smtClean="0"/>
            <a:t> реальних угод на біржах та аукціонах, здійснюваних на уніфікованих умовах стосовно якості товару, обсягу та строків поставки, валюти платежу тощо.</a:t>
          </a:r>
          <a:endParaRPr lang="uk-UA" dirty="0"/>
        </a:p>
      </dgm:t>
    </dgm:pt>
    <dgm:pt modelId="{E487D0D5-61A9-4346-9067-2894FE9A070B}" type="parTrans" cxnId="{67FFA9F1-D1BD-484C-9C69-590609339773}">
      <dgm:prSet/>
      <dgm:spPr/>
      <dgm:t>
        <a:bodyPr/>
        <a:lstStyle/>
        <a:p>
          <a:endParaRPr lang="uk-UA"/>
        </a:p>
      </dgm:t>
    </dgm:pt>
    <dgm:pt modelId="{5A5074C4-A7B9-457B-9B98-57A6F55C2771}" type="sibTrans" cxnId="{67FFA9F1-D1BD-484C-9C69-590609339773}">
      <dgm:prSet/>
      <dgm:spPr/>
      <dgm:t>
        <a:bodyPr/>
        <a:lstStyle/>
        <a:p>
          <a:endParaRPr lang="uk-UA"/>
        </a:p>
      </dgm:t>
    </dgm:pt>
    <dgm:pt modelId="{982DFD13-3F53-492B-8724-3ED74F240342}">
      <dgm:prSet/>
      <dgm:spPr/>
      <dgm:t>
        <a:bodyPr/>
        <a:lstStyle/>
        <a:p>
          <a:pPr rtl="0"/>
          <a:r>
            <a:rPr lang="uk-UA" dirty="0" smtClean="0"/>
            <a:t>3) ціни міжнародних торгів застосовують при торгівлі готовими виробами, особливо машинами й обладнанням. Міжнародні торги – це спосіб закупівлі товарів, що передбачає залучення пропозицій кількох постачальників або підрядників з різних країн і укладання контракту з тим, пропозиція якого найвигідніша організаторам</a:t>
          </a:r>
          <a:endParaRPr lang="uk-UA" dirty="0"/>
        </a:p>
      </dgm:t>
    </dgm:pt>
    <dgm:pt modelId="{77FCC021-FDA4-42EA-98DF-A480131D6CA8}" type="parTrans" cxnId="{A5199E03-2DBE-4153-897B-C98A333A4B78}">
      <dgm:prSet/>
      <dgm:spPr/>
      <dgm:t>
        <a:bodyPr/>
        <a:lstStyle/>
        <a:p>
          <a:endParaRPr lang="uk-UA"/>
        </a:p>
      </dgm:t>
    </dgm:pt>
    <dgm:pt modelId="{2FCAB2BB-30BA-4739-890B-AFB61F218E7A}" type="sibTrans" cxnId="{A5199E03-2DBE-4153-897B-C98A333A4B78}">
      <dgm:prSet/>
      <dgm:spPr/>
      <dgm:t>
        <a:bodyPr/>
        <a:lstStyle/>
        <a:p>
          <a:endParaRPr lang="uk-UA"/>
        </a:p>
      </dgm:t>
    </dgm:pt>
    <dgm:pt modelId="{21F76679-0777-41F4-87A6-1E02DF55BD13}" type="pres">
      <dgm:prSet presAssocID="{33A1A8B7-0F5C-4420-B0E2-8472D19CD2C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FF81E120-1BB7-4C46-84CC-A3801B2582F1}" type="pres">
      <dgm:prSet presAssocID="{8D82A708-DFF6-45A9-BC03-EA64976DCD35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DDE06483-AAB4-44E7-BC79-A6C49B29E921}" type="pres">
      <dgm:prSet presAssocID="{2E4A9547-A639-48BB-BC73-6AA16B335BDC}" presName="spacer" presStyleCnt="0"/>
      <dgm:spPr/>
    </dgm:pt>
    <dgm:pt modelId="{2E96FA95-EAB0-4DB5-AEFB-E2BD071C3F15}" type="pres">
      <dgm:prSet presAssocID="{8409363A-9BF2-407E-8643-D33628E22A9F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796EFBA8-30F5-4F36-9ADA-4FBE3AAB332B}" type="pres">
      <dgm:prSet presAssocID="{5A5074C4-A7B9-457B-9B98-57A6F55C2771}" presName="spacer" presStyleCnt="0"/>
      <dgm:spPr/>
    </dgm:pt>
    <dgm:pt modelId="{797B85CF-5B2B-4F4C-9FAB-6ECC58F94E18}" type="pres">
      <dgm:prSet presAssocID="{982DFD13-3F53-492B-8724-3ED74F240342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751C3B5E-E6AA-42A0-9A8D-94DE099C8729}" type="presOf" srcId="{33A1A8B7-0F5C-4420-B0E2-8472D19CD2C4}" destId="{21F76679-0777-41F4-87A6-1E02DF55BD13}" srcOrd="0" destOrd="0" presId="urn:microsoft.com/office/officeart/2005/8/layout/vList2"/>
    <dgm:cxn modelId="{67AD59FD-4644-4B0F-9D04-B68E7FC5B4B4}" type="presOf" srcId="{8409363A-9BF2-407E-8643-D33628E22A9F}" destId="{2E96FA95-EAB0-4DB5-AEFB-E2BD071C3F15}" srcOrd="0" destOrd="0" presId="urn:microsoft.com/office/officeart/2005/8/layout/vList2"/>
    <dgm:cxn modelId="{67FFA9F1-D1BD-484C-9C69-590609339773}" srcId="{33A1A8B7-0F5C-4420-B0E2-8472D19CD2C4}" destId="{8409363A-9BF2-407E-8643-D33628E22A9F}" srcOrd="1" destOrd="0" parTransId="{E487D0D5-61A9-4346-9067-2894FE9A070B}" sibTransId="{5A5074C4-A7B9-457B-9B98-57A6F55C2771}"/>
    <dgm:cxn modelId="{A5199E03-2DBE-4153-897B-C98A333A4B78}" srcId="{33A1A8B7-0F5C-4420-B0E2-8472D19CD2C4}" destId="{982DFD13-3F53-492B-8724-3ED74F240342}" srcOrd="2" destOrd="0" parTransId="{77FCC021-FDA4-42EA-98DF-A480131D6CA8}" sibTransId="{2FCAB2BB-30BA-4739-890B-AFB61F218E7A}"/>
    <dgm:cxn modelId="{4DBA7364-D4EF-4592-BCCD-CE0AC08C82C7}" srcId="{33A1A8B7-0F5C-4420-B0E2-8472D19CD2C4}" destId="{8D82A708-DFF6-45A9-BC03-EA64976DCD35}" srcOrd="0" destOrd="0" parTransId="{7384B337-AB12-43C5-AA8F-44842375F434}" sibTransId="{2E4A9547-A639-48BB-BC73-6AA16B335BDC}"/>
    <dgm:cxn modelId="{BA1D1E2D-6101-4F33-8EB4-2F539798F693}" type="presOf" srcId="{8D82A708-DFF6-45A9-BC03-EA64976DCD35}" destId="{FF81E120-1BB7-4C46-84CC-A3801B2582F1}" srcOrd="0" destOrd="0" presId="urn:microsoft.com/office/officeart/2005/8/layout/vList2"/>
    <dgm:cxn modelId="{11CDAD30-F508-4296-B819-DA28FDFD737F}" type="presOf" srcId="{982DFD13-3F53-492B-8724-3ED74F240342}" destId="{797B85CF-5B2B-4F4C-9FAB-6ECC58F94E18}" srcOrd="0" destOrd="0" presId="urn:microsoft.com/office/officeart/2005/8/layout/vList2"/>
    <dgm:cxn modelId="{6F0964D4-8A8A-4DC4-A766-E483A119A63B}" type="presParOf" srcId="{21F76679-0777-41F4-87A6-1E02DF55BD13}" destId="{FF81E120-1BB7-4C46-84CC-A3801B2582F1}" srcOrd="0" destOrd="0" presId="urn:microsoft.com/office/officeart/2005/8/layout/vList2"/>
    <dgm:cxn modelId="{6C6F5B8D-EE62-4D9A-BABA-69F8879E8172}" type="presParOf" srcId="{21F76679-0777-41F4-87A6-1E02DF55BD13}" destId="{DDE06483-AAB4-44E7-BC79-A6C49B29E921}" srcOrd="1" destOrd="0" presId="urn:microsoft.com/office/officeart/2005/8/layout/vList2"/>
    <dgm:cxn modelId="{1D50D57C-3C81-4376-BBD9-F1C0EA01462C}" type="presParOf" srcId="{21F76679-0777-41F4-87A6-1E02DF55BD13}" destId="{2E96FA95-EAB0-4DB5-AEFB-E2BD071C3F15}" srcOrd="2" destOrd="0" presId="urn:microsoft.com/office/officeart/2005/8/layout/vList2"/>
    <dgm:cxn modelId="{C30A8926-8F8D-4525-ACF4-8AC34A5109CE}" type="presParOf" srcId="{21F76679-0777-41F4-87A6-1E02DF55BD13}" destId="{796EFBA8-30F5-4F36-9ADA-4FBE3AAB332B}" srcOrd="3" destOrd="0" presId="urn:microsoft.com/office/officeart/2005/8/layout/vList2"/>
    <dgm:cxn modelId="{86E2BAAE-3B31-4688-BA09-A49AD6F24867}" type="presParOf" srcId="{21F76679-0777-41F4-87A6-1E02DF55BD13}" destId="{797B85CF-5B2B-4F4C-9FAB-6ECC58F94E18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CA1E16D-24DC-4FE0-8630-01DD95A1BD2C}" type="doc">
      <dgm:prSet loTypeId="urn:microsoft.com/office/officeart/2005/8/layout/vList2" loCatId="list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endParaRPr lang="uk-UA"/>
        </a:p>
      </dgm:t>
    </dgm:pt>
    <dgm:pt modelId="{1F942737-FE06-41E2-A4C1-3D868E322FB6}">
      <dgm:prSet/>
      <dgm:spPr/>
      <dgm:t>
        <a:bodyPr/>
        <a:lstStyle/>
        <a:p>
          <a:pPr rtl="0"/>
          <a:r>
            <a:rPr lang="uk-UA" dirty="0" smtClean="0"/>
            <a:t>4) ціни пропозицій фірм, надані у відповідь на запит покупця, фактично є довідковими і під час переговорів знижуються (як правило, в межах 10%). Вони відрізняються від цін, наведених у прейскурантах і каталогах фірм тим, що орієнтовані на особливості конкретного покупця й умови угоди; </a:t>
          </a:r>
          <a:endParaRPr lang="uk-UA" dirty="0"/>
        </a:p>
      </dgm:t>
    </dgm:pt>
    <dgm:pt modelId="{E3607039-BE67-4002-93FD-AC8C5BD59D90}" type="parTrans" cxnId="{32CFCF9C-1F10-4772-87C5-54A328B4AA5B}">
      <dgm:prSet/>
      <dgm:spPr/>
      <dgm:t>
        <a:bodyPr/>
        <a:lstStyle/>
        <a:p>
          <a:endParaRPr lang="uk-UA"/>
        </a:p>
      </dgm:t>
    </dgm:pt>
    <dgm:pt modelId="{2BD1C4BD-64A7-4690-ACCE-9C34F9A8F186}" type="sibTrans" cxnId="{32CFCF9C-1F10-4772-87C5-54A328B4AA5B}">
      <dgm:prSet/>
      <dgm:spPr/>
      <dgm:t>
        <a:bodyPr/>
        <a:lstStyle/>
        <a:p>
          <a:endParaRPr lang="uk-UA"/>
        </a:p>
      </dgm:t>
    </dgm:pt>
    <dgm:pt modelId="{F14E9EC9-398E-480A-B9C2-373A4A4FFE90}">
      <dgm:prSet/>
      <dgm:spPr/>
      <dgm:t>
        <a:bodyPr/>
        <a:lstStyle/>
        <a:p>
          <a:pPr rtl="0"/>
          <a:r>
            <a:rPr lang="uk-UA" dirty="0" smtClean="0"/>
            <a:t>5) ціни фактичних угод (контрактні ціни), як правило, не розголошують. Про них можна довідатись, лише регулярно діючи на вільному міжнародному ринку як незалежний продавець або як покупець. Зіставлення цих цін з довідковими дає змогу точніше встановити рівень ціни в контракті; </a:t>
          </a:r>
          <a:endParaRPr lang="uk-UA" dirty="0"/>
        </a:p>
      </dgm:t>
    </dgm:pt>
    <dgm:pt modelId="{087FF245-A2FC-4CC1-A2C6-2C058FF770FF}" type="parTrans" cxnId="{45A41460-68FF-4F3F-9790-299F1E2565C5}">
      <dgm:prSet/>
      <dgm:spPr/>
      <dgm:t>
        <a:bodyPr/>
        <a:lstStyle/>
        <a:p>
          <a:endParaRPr lang="uk-UA"/>
        </a:p>
      </dgm:t>
    </dgm:pt>
    <dgm:pt modelId="{7D0CD571-E3B6-4477-9F14-389671601B76}" type="sibTrans" cxnId="{45A41460-68FF-4F3F-9790-299F1E2565C5}">
      <dgm:prSet/>
      <dgm:spPr/>
      <dgm:t>
        <a:bodyPr/>
        <a:lstStyle/>
        <a:p>
          <a:endParaRPr lang="uk-UA"/>
        </a:p>
      </dgm:t>
    </dgm:pt>
    <dgm:pt modelId="{C5E80B8C-AA94-4A7E-81D6-2FA7850484E4}">
      <dgm:prSet/>
      <dgm:spPr/>
      <dgm:t>
        <a:bodyPr/>
        <a:lstStyle/>
        <a:p>
          <a:pPr rtl="0"/>
          <a:r>
            <a:rPr lang="uk-UA" smtClean="0"/>
            <a:t>6</a:t>
          </a:r>
          <a:r>
            <a:rPr lang="uk-UA" dirty="0" smtClean="0"/>
            <a:t>) розрахункові ціни застосовують тоді, коли відсутня цінова інформація, аналіз якої дає змогу обґрунтувати зовнішньоторговельну ціну за конкретною угодою (як правило, для продукції за індивідуальним замовленням). </a:t>
          </a:r>
          <a:endParaRPr lang="uk-UA" dirty="0"/>
        </a:p>
      </dgm:t>
    </dgm:pt>
    <dgm:pt modelId="{5ED317B0-18A0-4CF2-960B-0AFFC0767DFD}" type="parTrans" cxnId="{B6ACA957-0CCE-4677-B763-504EB91E0AC9}">
      <dgm:prSet/>
      <dgm:spPr/>
      <dgm:t>
        <a:bodyPr/>
        <a:lstStyle/>
        <a:p>
          <a:endParaRPr lang="uk-UA"/>
        </a:p>
      </dgm:t>
    </dgm:pt>
    <dgm:pt modelId="{CDD4171D-E50A-452B-99EF-F83501A75191}" type="sibTrans" cxnId="{B6ACA957-0CCE-4677-B763-504EB91E0AC9}">
      <dgm:prSet/>
      <dgm:spPr/>
      <dgm:t>
        <a:bodyPr/>
        <a:lstStyle/>
        <a:p>
          <a:endParaRPr lang="uk-UA"/>
        </a:p>
      </dgm:t>
    </dgm:pt>
    <dgm:pt modelId="{7CD76D14-ACC2-45E6-B049-22EEABB6BF8B}" type="pres">
      <dgm:prSet presAssocID="{ACA1E16D-24DC-4FE0-8630-01DD95A1BD2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5253C04A-AEDD-48DD-9A3A-75D4B32C2EF7}" type="pres">
      <dgm:prSet presAssocID="{1F942737-FE06-41E2-A4C1-3D868E322FB6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B3CF47C4-6A88-4E1D-A0A4-045C2409CC94}" type="pres">
      <dgm:prSet presAssocID="{2BD1C4BD-64A7-4690-ACCE-9C34F9A8F186}" presName="spacer" presStyleCnt="0"/>
      <dgm:spPr/>
    </dgm:pt>
    <dgm:pt modelId="{06830A5F-D171-46D8-82D9-42D2FB15D61C}" type="pres">
      <dgm:prSet presAssocID="{F14E9EC9-398E-480A-B9C2-373A4A4FFE90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06DE1BED-00AC-46E1-A0BF-6548D13AF283}" type="pres">
      <dgm:prSet presAssocID="{7D0CD571-E3B6-4477-9F14-389671601B76}" presName="spacer" presStyleCnt="0"/>
      <dgm:spPr/>
    </dgm:pt>
    <dgm:pt modelId="{625F580D-11E8-4250-AFAE-1218FC1F8802}" type="pres">
      <dgm:prSet presAssocID="{C5E80B8C-AA94-4A7E-81D6-2FA7850484E4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4F9AD607-CB73-47EC-AF69-5E316B7054E2}" type="presOf" srcId="{F14E9EC9-398E-480A-B9C2-373A4A4FFE90}" destId="{06830A5F-D171-46D8-82D9-42D2FB15D61C}" srcOrd="0" destOrd="0" presId="urn:microsoft.com/office/officeart/2005/8/layout/vList2"/>
    <dgm:cxn modelId="{F153C9F9-4827-4E65-91C2-FD283ED8DD20}" type="presOf" srcId="{C5E80B8C-AA94-4A7E-81D6-2FA7850484E4}" destId="{625F580D-11E8-4250-AFAE-1218FC1F8802}" srcOrd="0" destOrd="0" presId="urn:microsoft.com/office/officeart/2005/8/layout/vList2"/>
    <dgm:cxn modelId="{32CFCF9C-1F10-4772-87C5-54A328B4AA5B}" srcId="{ACA1E16D-24DC-4FE0-8630-01DD95A1BD2C}" destId="{1F942737-FE06-41E2-A4C1-3D868E322FB6}" srcOrd="0" destOrd="0" parTransId="{E3607039-BE67-4002-93FD-AC8C5BD59D90}" sibTransId="{2BD1C4BD-64A7-4690-ACCE-9C34F9A8F186}"/>
    <dgm:cxn modelId="{B6ACA957-0CCE-4677-B763-504EB91E0AC9}" srcId="{ACA1E16D-24DC-4FE0-8630-01DD95A1BD2C}" destId="{C5E80B8C-AA94-4A7E-81D6-2FA7850484E4}" srcOrd="2" destOrd="0" parTransId="{5ED317B0-18A0-4CF2-960B-0AFFC0767DFD}" sibTransId="{CDD4171D-E50A-452B-99EF-F83501A75191}"/>
    <dgm:cxn modelId="{9E7D9EFA-97C2-47DB-B101-60C99E921721}" type="presOf" srcId="{ACA1E16D-24DC-4FE0-8630-01DD95A1BD2C}" destId="{7CD76D14-ACC2-45E6-B049-22EEABB6BF8B}" srcOrd="0" destOrd="0" presId="urn:microsoft.com/office/officeart/2005/8/layout/vList2"/>
    <dgm:cxn modelId="{4D9C27D7-9D5A-4D97-A8AE-4AA859D4F9BE}" type="presOf" srcId="{1F942737-FE06-41E2-A4C1-3D868E322FB6}" destId="{5253C04A-AEDD-48DD-9A3A-75D4B32C2EF7}" srcOrd="0" destOrd="0" presId="urn:microsoft.com/office/officeart/2005/8/layout/vList2"/>
    <dgm:cxn modelId="{45A41460-68FF-4F3F-9790-299F1E2565C5}" srcId="{ACA1E16D-24DC-4FE0-8630-01DD95A1BD2C}" destId="{F14E9EC9-398E-480A-B9C2-373A4A4FFE90}" srcOrd="1" destOrd="0" parTransId="{087FF245-A2FC-4CC1-A2C6-2C058FF770FF}" sibTransId="{7D0CD571-E3B6-4477-9F14-389671601B76}"/>
    <dgm:cxn modelId="{2F88CC2F-150A-4C6F-BAB2-69956B49F123}" type="presParOf" srcId="{7CD76D14-ACC2-45E6-B049-22EEABB6BF8B}" destId="{5253C04A-AEDD-48DD-9A3A-75D4B32C2EF7}" srcOrd="0" destOrd="0" presId="urn:microsoft.com/office/officeart/2005/8/layout/vList2"/>
    <dgm:cxn modelId="{209018D6-EE8E-486F-81C8-48E667DDDC9F}" type="presParOf" srcId="{7CD76D14-ACC2-45E6-B049-22EEABB6BF8B}" destId="{B3CF47C4-6A88-4E1D-A0A4-045C2409CC94}" srcOrd="1" destOrd="0" presId="urn:microsoft.com/office/officeart/2005/8/layout/vList2"/>
    <dgm:cxn modelId="{1C837CFD-2161-4309-9293-5DBCEE9F0CD0}" type="presParOf" srcId="{7CD76D14-ACC2-45E6-B049-22EEABB6BF8B}" destId="{06830A5F-D171-46D8-82D9-42D2FB15D61C}" srcOrd="2" destOrd="0" presId="urn:microsoft.com/office/officeart/2005/8/layout/vList2"/>
    <dgm:cxn modelId="{5CB15812-4DDD-496E-800A-024F58C0C191}" type="presParOf" srcId="{7CD76D14-ACC2-45E6-B049-22EEABB6BF8B}" destId="{06DE1BED-00AC-46E1-A0BF-6548D13AF283}" srcOrd="3" destOrd="0" presId="urn:microsoft.com/office/officeart/2005/8/layout/vList2"/>
    <dgm:cxn modelId="{D9D707AF-7954-4F8D-B5B5-E3525A41C8DE}" type="presParOf" srcId="{7CD76D14-ACC2-45E6-B049-22EEABB6BF8B}" destId="{625F580D-11E8-4250-AFAE-1218FC1F8802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ACC48CB-BC2D-4C5A-8A03-D85571924E20}" type="doc">
      <dgm:prSet loTypeId="urn:microsoft.com/office/officeart/2005/8/layout/vList2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uk-UA"/>
        </a:p>
      </dgm:t>
    </dgm:pt>
    <dgm:pt modelId="{D286612B-4899-42B8-86B6-B8E6EF9268F1}">
      <dgm:prSet/>
      <dgm:spPr/>
      <dgm:t>
        <a:bodyPr/>
        <a:lstStyle/>
        <a:p>
          <a:pPr rtl="0"/>
          <a:r>
            <a:rPr lang="ru-RU" dirty="0" smtClean="0"/>
            <a:t>1) </a:t>
          </a:r>
          <a:r>
            <a:rPr lang="ru-RU" dirty="0" err="1" smtClean="0"/>
            <a:t>трансфертні</a:t>
          </a:r>
          <a:r>
            <a:rPr lang="ru-RU" dirty="0" smtClean="0"/>
            <a:t> (</a:t>
          </a:r>
          <a:r>
            <a:rPr lang="ru-RU" dirty="0" err="1" smtClean="0"/>
            <a:t>ціни</a:t>
          </a:r>
          <a:r>
            <a:rPr lang="ru-RU" dirty="0" smtClean="0"/>
            <a:t> </a:t>
          </a:r>
          <a:r>
            <a:rPr lang="ru-RU" dirty="0" err="1" smtClean="0"/>
            <a:t>внутріфірмової</a:t>
          </a:r>
          <a:r>
            <a:rPr lang="ru-RU" dirty="0" smtClean="0"/>
            <a:t> </a:t>
          </a:r>
          <a:r>
            <a:rPr lang="ru-RU" dirty="0" err="1" smtClean="0"/>
            <a:t>торгівлі</a:t>
          </a:r>
          <a:r>
            <a:rPr lang="ru-RU" dirty="0" smtClean="0"/>
            <a:t>), </a:t>
          </a:r>
          <a:r>
            <a:rPr lang="ru-RU" dirty="0" err="1" smtClean="0"/>
            <a:t>які</a:t>
          </a:r>
          <a:r>
            <a:rPr lang="ru-RU" dirty="0" smtClean="0"/>
            <a:t> </a:t>
          </a:r>
          <a:r>
            <a:rPr lang="ru-RU" dirty="0" err="1" smtClean="0"/>
            <a:t>застосовують</a:t>
          </a:r>
          <a:r>
            <a:rPr lang="ru-RU" dirty="0" smtClean="0"/>
            <a:t> в </a:t>
          </a:r>
          <a:r>
            <a:rPr lang="ru-RU" dirty="0" err="1" smtClean="0"/>
            <a:t>угодах</a:t>
          </a:r>
          <a:r>
            <a:rPr lang="ru-RU" dirty="0" smtClean="0"/>
            <a:t> </a:t>
          </a:r>
          <a:r>
            <a:rPr lang="uk-UA" dirty="0" smtClean="0"/>
            <a:t>між підрозділами </a:t>
          </a:r>
          <a:r>
            <a:rPr lang="uk-UA" dirty="0" smtClean="0"/>
            <a:t>ТНК, розміщеними в різних країнах, з метою збільшення прибутку за рахунок мінімізації податків і тарифів. Трансфертні ціни залежно від умов оподатковування в конкретних країнах установлюють на мінімальному або максимальному рівні. </a:t>
          </a:r>
          <a:endParaRPr lang="uk-UA" dirty="0"/>
        </a:p>
      </dgm:t>
    </dgm:pt>
    <dgm:pt modelId="{2191F5BD-576E-4AA6-828A-D1B4FC1A953A}" type="parTrans" cxnId="{1A130743-B67E-46D7-B55A-8018D0652E6F}">
      <dgm:prSet/>
      <dgm:spPr/>
      <dgm:t>
        <a:bodyPr/>
        <a:lstStyle/>
        <a:p>
          <a:endParaRPr lang="uk-UA"/>
        </a:p>
      </dgm:t>
    </dgm:pt>
    <dgm:pt modelId="{0900A212-5F5B-48A1-A427-F9C7CDB7A801}" type="sibTrans" cxnId="{1A130743-B67E-46D7-B55A-8018D0652E6F}">
      <dgm:prSet/>
      <dgm:spPr/>
      <dgm:t>
        <a:bodyPr/>
        <a:lstStyle/>
        <a:p>
          <a:endParaRPr lang="uk-UA"/>
        </a:p>
      </dgm:t>
    </dgm:pt>
    <dgm:pt modelId="{20CC57DA-CB2F-408A-9A85-16C42B8ED468}">
      <dgm:prSet/>
      <dgm:spPr/>
      <dgm:t>
        <a:bodyPr/>
        <a:lstStyle/>
        <a:p>
          <a:pPr rtl="0"/>
          <a:r>
            <a:rPr lang="ru-RU" dirty="0" smtClean="0"/>
            <a:t>2) </a:t>
          </a:r>
          <a:r>
            <a:rPr lang="ru-RU" dirty="0" err="1" smtClean="0"/>
            <a:t>регіональні</a:t>
          </a:r>
          <a:r>
            <a:rPr lang="ru-RU" dirty="0" smtClean="0"/>
            <a:t> </a:t>
          </a:r>
          <a:r>
            <a:rPr lang="ru-RU" dirty="0" err="1" smtClean="0"/>
            <a:t>ціни</a:t>
          </a:r>
          <a:r>
            <a:rPr lang="ru-RU" dirty="0" smtClean="0"/>
            <a:t>, </a:t>
          </a:r>
          <a:r>
            <a:rPr lang="ru-RU" dirty="0" err="1" smtClean="0"/>
            <a:t>які</a:t>
          </a:r>
          <a:r>
            <a:rPr lang="ru-RU" dirty="0" smtClean="0"/>
            <a:t> </a:t>
          </a:r>
          <a:r>
            <a:rPr lang="ru-RU" dirty="0" err="1" smtClean="0"/>
            <a:t>використовують</a:t>
          </a:r>
          <a:r>
            <a:rPr lang="ru-RU" dirty="0" smtClean="0"/>
            <a:t> </a:t>
          </a:r>
          <a:r>
            <a:rPr lang="ru-RU" dirty="0" err="1" smtClean="0"/>
            <a:t>торговельні</a:t>
          </a:r>
          <a:r>
            <a:rPr lang="ru-RU" dirty="0" smtClean="0"/>
            <a:t> блоки в </a:t>
          </a:r>
          <a:r>
            <a:rPr lang="ru-RU" dirty="0" err="1" smtClean="0"/>
            <a:t>угодах</a:t>
          </a:r>
          <a:r>
            <a:rPr lang="ru-RU" dirty="0" smtClean="0"/>
            <a:t> </a:t>
          </a:r>
          <a:r>
            <a:rPr lang="ru-RU" dirty="0" err="1" smtClean="0"/>
            <a:t>між</a:t>
          </a:r>
          <a:r>
            <a:rPr lang="ru-RU" dirty="0" smtClean="0"/>
            <a:t> </a:t>
          </a:r>
          <a:r>
            <a:rPr lang="ru-RU" dirty="0" err="1" smtClean="0"/>
            <a:t>країнами</a:t>
          </a:r>
          <a:r>
            <a:rPr lang="ru-RU" dirty="0" smtClean="0"/>
            <a:t>, </a:t>
          </a:r>
          <a:r>
            <a:rPr lang="ru-RU" dirty="0" err="1" smtClean="0"/>
            <a:t>що</a:t>
          </a:r>
          <a:r>
            <a:rPr lang="ru-RU" dirty="0" smtClean="0"/>
            <a:t> до них належать; </a:t>
          </a:r>
          <a:endParaRPr lang="ru-RU" dirty="0"/>
        </a:p>
      </dgm:t>
    </dgm:pt>
    <dgm:pt modelId="{2AE3F8BB-FE9B-44E3-BB82-C289E51B315E}" type="parTrans" cxnId="{D8B899D6-5675-46E0-B8A9-9D6418FDCB42}">
      <dgm:prSet/>
      <dgm:spPr/>
      <dgm:t>
        <a:bodyPr/>
        <a:lstStyle/>
        <a:p>
          <a:endParaRPr lang="uk-UA"/>
        </a:p>
      </dgm:t>
    </dgm:pt>
    <dgm:pt modelId="{D0B7F884-84FA-4DF1-AFED-D9146B197A94}" type="sibTrans" cxnId="{D8B899D6-5675-46E0-B8A9-9D6418FDCB42}">
      <dgm:prSet/>
      <dgm:spPr/>
      <dgm:t>
        <a:bodyPr/>
        <a:lstStyle/>
        <a:p>
          <a:endParaRPr lang="uk-UA"/>
        </a:p>
      </dgm:t>
    </dgm:pt>
    <dgm:pt modelId="{B06E850A-00E1-49FF-8789-BA4B6C62618B}">
      <dgm:prSet/>
      <dgm:spPr/>
      <dgm:t>
        <a:bodyPr/>
        <a:lstStyle/>
        <a:p>
          <a:pPr rtl="0"/>
          <a:r>
            <a:rPr lang="ru-RU" dirty="0" smtClean="0"/>
            <a:t>3) </a:t>
          </a:r>
          <a:r>
            <a:rPr lang="ru-RU" dirty="0" err="1" smtClean="0"/>
            <a:t>преференційні</a:t>
          </a:r>
          <a:r>
            <a:rPr lang="ru-RU" dirty="0" smtClean="0"/>
            <a:t> (</a:t>
          </a:r>
          <a:r>
            <a:rPr lang="ru-RU" dirty="0" err="1" smtClean="0"/>
            <a:t>пільгові</a:t>
          </a:r>
          <a:r>
            <a:rPr lang="ru-RU" dirty="0" smtClean="0"/>
            <a:t>) </a:t>
          </a:r>
          <a:r>
            <a:rPr lang="ru-RU" dirty="0" err="1" smtClean="0"/>
            <a:t>ціни</a:t>
          </a:r>
          <a:r>
            <a:rPr lang="ru-RU" dirty="0" smtClean="0"/>
            <a:t>, </a:t>
          </a:r>
          <a:r>
            <a:rPr lang="ru-RU" dirty="0" err="1" smtClean="0"/>
            <a:t>що</a:t>
          </a:r>
          <a:r>
            <a:rPr lang="ru-RU" dirty="0" smtClean="0"/>
            <a:t> </a:t>
          </a:r>
          <a:r>
            <a:rPr lang="ru-RU" dirty="0" err="1" smtClean="0"/>
            <a:t>встановлюються</a:t>
          </a:r>
          <a:r>
            <a:rPr lang="ru-RU" dirty="0" smtClean="0"/>
            <a:t> </a:t>
          </a:r>
          <a:r>
            <a:rPr lang="ru-RU" dirty="0" err="1" smtClean="0"/>
            <a:t>міжурядовими</a:t>
          </a:r>
          <a:r>
            <a:rPr lang="ru-RU" dirty="0" smtClean="0"/>
            <a:t> </a:t>
          </a:r>
          <a:r>
            <a:rPr lang="ru-RU" dirty="0" err="1" smtClean="0"/>
            <a:t>угодами</a:t>
          </a:r>
          <a:r>
            <a:rPr lang="ru-RU" dirty="0" smtClean="0"/>
            <a:t> про поставки </a:t>
          </a:r>
          <a:r>
            <a:rPr lang="ru-RU" dirty="0" err="1" smtClean="0"/>
            <a:t>певних</a:t>
          </a:r>
          <a:r>
            <a:rPr lang="ru-RU" dirty="0" smtClean="0"/>
            <a:t> </a:t>
          </a:r>
          <a:r>
            <a:rPr lang="ru-RU" dirty="0" err="1" smtClean="0"/>
            <a:t>видів</a:t>
          </a:r>
          <a:r>
            <a:rPr lang="ru-RU" dirty="0" smtClean="0"/>
            <a:t> </a:t>
          </a:r>
          <a:r>
            <a:rPr lang="ru-RU" dirty="0" err="1" smtClean="0"/>
            <a:t>товарів</a:t>
          </a:r>
          <a:r>
            <a:rPr lang="ru-RU" dirty="0" smtClean="0"/>
            <a:t>.</a:t>
          </a:r>
          <a:endParaRPr lang="uk-UA" dirty="0"/>
        </a:p>
      </dgm:t>
    </dgm:pt>
    <dgm:pt modelId="{428FE30B-E572-4FDA-944B-8990BB02E045}" type="parTrans" cxnId="{106AD6DD-8CB9-4A48-A623-DCAE866D85CB}">
      <dgm:prSet/>
      <dgm:spPr/>
      <dgm:t>
        <a:bodyPr/>
        <a:lstStyle/>
        <a:p>
          <a:endParaRPr lang="uk-UA"/>
        </a:p>
      </dgm:t>
    </dgm:pt>
    <dgm:pt modelId="{8FEAFB52-F46E-4D8F-8F02-2BDAD9D8A03F}" type="sibTrans" cxnId="{106AD6DD-8CB9-4A48-A623-DCAE866D85CB}">
      <dgm:prSet/>
      <dgm:spPr/>
      <dgm:t>
        <a:bodyPr/>
        <a:lstStyle/>
        <a:p>
          <a:endParaRPr lang="uk-UA"/>
        </a:p>
      </dgm:t>
    </dgm:pt>
    <dgm:pt modelId="{F08651E7-CAD2-44A6-84A2-2638BAC88FD1}" type="pres">
      <dgm:prSet presAssocID="{CACC48CB-BC2D-4C5A-8A03-D85571924E2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8C10E8A6-3272-4503-8A0C-3CE361170A15}" type="pres">
      <dgm:prSet presAssocID="{D286612B-4899-42B8-86B6-B8E6EF9268F1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3AAEDF2D-517C-498B-94CD-2708C06DFBAA}" type="pres">
      <dgm:prSet presAssocID="{0900A212-5F5B-48A1-A427-F9C7CDB7A801}" presName="spacer" presStyleCnt="0"/>
      <dgm:spPr/>
    </dgm:pt>
    <dgm:pt modelId="{AF0E127B-47FB-4255-9D8A-DE9358C9A50A}" type="pres">
      <dgm:prSet presAssocID="{20CC57DA-CB2F-408A-9A85-16C42B8ED468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252D4E72-86B6-4B64-9C17-2F9E86530293}" type="pres">
      <dgm:prSet presAssocID="{D0B7F884-84FA-4DF1-AFED-D9146B197A94}" presName="spacer" presStyleCnt="0"/>
      <dgm:spPr/>
    </dgm:pt>
    <dgm:pt modelId="{12204339-CF38-40FC-A592-F25C54BFC729}" type="pres">
      <dgm:prSet presAssocID="{B06E850A-00E1-49FF-8789-BA4B6C62618B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0768F9EC-18F4-48CD-AE1E-D0A30DCB7D93}" type="presOf" srcId="{CACC48CB-BC2D-4C5A-8A03-D85571924E20}" destId="{F08651E7-CAD2-44A6-84A2-2638BAC88FD1}" srcOrd="0" destOrd="0" presId="urn:microsoft.com/office/officeart/2005/8/layout/vList2"/>
    <dgm:cxn modelId="{CB21B684-2143-444A-A880-23CA60B77376}" type="presOf" srcId="{B06E850A-00E1-49FF-8789-BA4B6C62618B}" destId="{12204339-CF38-40FC-A592-F25C54BFC729}" srcOrd="0" destOrd="0" presId="urn:microsoft.com/office/officeart/2005/8/layout/vList2"/>
    <dgm:cxn modelId="{106AD6DD-8CB9-4A48-A623-DCAE866D85CB}" srcId="{CACC48CB-BC2D-4C5A-8A03-D85571924E20}" destId="{B06E850A-00E1-49FF-8789-BA4B6C62618B}" srcOrd="2" destOrd="0" parTransId="{428FE30B-E572-4FDA-944B-8990BB02E045}" sibTransId="{8FEAFB52-F46E-4D8F-8F02-2BDAD9D8A03F}"/>
    <dgm:cxn modelId="{1A130743-B67E-46D7-B55A-8018D0652E6F}" srcId="{CACC48CB-BC2D-4C5A-8A03-D85571924E20}" destId="{D286612B-4899-42B8-86B6-B8E6EF9268F1}" srcOrd="0" destOrd="0" parTransId="{2191F5BD-576E-4AA6-828A-D1B4FC1A953A}" sibTransId="{0900A212-5F5B-48A1-A427-F9C7CDB7A801}"/>
    <dgm:cxn modelId="{D8B899D6-5675-46E0-B8A9-9D6418FDCB42}" srcId="{CACC48CB-BC2D-4C5A-8A03-D85571924E20}" destId="{20CC57DA-CB2F-408A-9A85-16C42B8ED468}" srcOrd="1" destOrd="0" parTransId="{2AE3F8BB-FE9B-44E3-BB82-C289E51B315E}" sibTransId="{D0B7F884-84FA-4DF1-AFED-D9146B197A94}"/>
    <dgm:cxn modelId="{CDB20360-044D-461E-892C-DD7EEBB8F58B}" type="presOf" srcId="{D286612B-4899-42B8-86B6-B8E6EF9268F1}" destId="{8C10E8A6-3272-4503-8A0C-3CE361170A15}" srcOrd="0" destOrd="0" presId="urn:microsoft.com/office/officeart/2005/8/layout/vList2"/>
    <dgm:cxn modelId="{F678233C-D1C0-4D98-96D5-CB69F3E21838}" type="presOf" srcId="{20CC57DA-CB2F-408A-9A85-16C42B8ED468}" destId="{AF0E127B-47FB-4255-9D8A-DE9358C9A50A}" srcOrd="0" destOrd="0" presId="urn:microsoft.com/office/officeart/2005/8/layout/vList2"/>
    <dgm:cxn modelId="{9C9B9C61-BDC8-4E9C-B7E3-D6AB27E3D284}" type="presParOf" srcId="{F08651E7-CAD2-44A6-84A2-2638BAC88FD1}" destId="{8C10E8A6-3272-4503-8A0C-3CE361170A15}" srcOrd="0" destOrd="0" presId="urn:microsoft.com/office/officeart/2005/8/layout/vList2"/>
    <dgm:cxn modelId="{A6CE93A9-8381-4D2C-BA30-12ED3A3258E3}" type="presParOf" srcId="{F08651E7-CAD2-44A6-84A2-2638BAC88FD1}" destId="{3AAEDF2D-517C-498B-94CD-2708C06DFBAA}" srcOrd="1" destOrd="0" presId="urn:microsoft.com/office/officeart/2005/8/layout/vList2"/>
    <dgm:cxn modelId="{A592E2E6-0E08-410E-BC2F-9AA3FB069578}" type="presParOf" srcId="{F08651E7-CAD2-44A6-84A2-2638BAC88FD1}" destId="{AF0E127B-47FB-4255-9D8A-DE9358C9A50A}" srcOrd="2" destOrd="0" presId="urn:microsoft.com/office/officeart/2005/8/layout/vList2"/>
    <dgm:cxn modelId="{FFE7B744-3DB0-4CD5-872C-29E24D960B2E}" type="presParOf" srcId="{F08651E7-CAD2-44A6-84A2-2638BAC88FD1}" destId="{252D4E72-86B6-4B64-9C17-2F9E86530293}" srcOrd="3" destOrd="0" presId="urn:microsoft.com/office/officeart/2005/8/layout/vList2"/>
    <dgm:cxn modelId="{CC46E6D7-B23D-485D-9688-CC1BCD8B704E}" type="presParOf" srcId="{F08651E7-CAD2-44A6-84A2-2638BAC88FD1}" destId="{12204339-CF38-40FC-A592-F25C54BFC729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C916319-9E49-4349-B3D1-B007E4E85C4A}" type="doc">
      <dgm:prSet loTypeId="urn:microsoft.com/office/officeart/2005/8/layout/vList2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uk-UA"/>
        </a:p>
      </dgm:t>
    </dgm:pt>
    <dgm:pt modelId="{C18004BF-9667-4EDC-9E51-7C3D011F0E09}">
      <dgm:prSet/>
      <dgm:spPr/>
      <dgm:t>
        <a:bodyPr/>
        <a:lstStyle/>
        <a:p>
          <a:pPr rtl="0"/>
          <a:r>
            <a:rPr lang="uk-UA" dirty="0" smtClean="0"/>
            <a:t>а) завоювання максимальної частки ринку; </a:t>
          </a:r>
          <a:endParaRPr lang="uk-UA" dirty="0"/>
        </a:p>
      </dgm:t>
    </dgm:pt>
    <dgm:pt modelId="{58CDEE76-1240-405D-BF56-40BA70D0B964}" type="parTrans" cxnId="{33C7829F-0871-450E-ABF9-C252CC846E33}">
      <dgm:prSet/>
      <dgm:spPr/>
      <dgm:t>
        <a:bodyPr/>
        <a:lstStyle/>
        <a:p>
          <a:endParaRPr lang="uk-UA"/>
        </a:p>
      </dgm:t>
    </dgm:pt>
    <dgm:pt modelId="{BCAFB40E-B99B-4F2B-9A2D-4CA7A5425A2B}" type="sibTrans" cxnId="{33C7829F-0871-450E-ABF9-C252CC846E33}">
      <dgm:prSet/>
      <dgm:spPr/>
      <dgm:t>
        <a:bodyPr/>
        <a:lstStyle/>
        <a:p>
          <a:endParaRPr lang="uk-UA"/>
        </a:p>
      </dgm:t>
    </dgm:pt>
    <dgm:pt modelId="{3DB7CA33-ADB7-4BCF-81FB-5050D1D397DD}">
      <dgm:prSet/>
      <dgm:spPr/>
      <dgm:t>
        <a:bodyPr/>
        <a:lstStyle/>
        <a:p>
          <a:pPr rtl="0"/>
          <a:r>
            <a:rPr lang="uk-UA" dirty="0" smtClean="0"/>
            <a:t>б) завоювання лідерства за якістю товару;</a:t>
          </a:r>
          <a:endParaRPr lang="uk-UA" dirty="0"/>
        </a:p>
      </dgm:t>
    </dgm:pt>
    <dgm:pt modelId="{B7D84D72-04B8-415B-A8F0-100E82247394}" type="parTrans" cxnId="{D6DAD574-7FBB-4FA1-8526-41EB463C2794}">
      <dgm:prSet/>
      <dgm:spPr/>
      <dgm:t>
        <a:bodyPr/>
        <a:lstStyle/>
        <a:p>
          <a:endParaRPr lang="uk-UA"/>
        </a:p>
      </dgm:t>
    </dgm:pt>
    <dgm:pt modelId="{61117C44-7874-42A4-A937-02AC3E2CECC2}" type="sibTrans" cxnId="{D6DAD574-7FBB-4FA1-8526-41EB463C2794}">
      <dgm:prSet/>
      <dgm:spPr/>
      <dgm:t>
        <a:bodyPr/>
        <a:lstStyle/>
        <a:p>
          <a:endParaRPr lang="uk-UA"/>
        </a:p>
      </dgm:t>
    </dgm:pt>
    <dgm:pt modelId="{7F00CC30-4C6F-48DE-BC7C-93AA785D40A8}">
      <dgm:prSet/>
      <dgm:spPr/>
      <dgm:t>
        <a:bodyPr/>
        <a:lstStyle/>
        <a:p>
          <a:pPr rtl="0"/>
          <a:r>
            <a:rPr lang="uk-UA" dirty="0" smtClean="0"/>
            <a:t>в) максимізація поточного прибутку;</a:t>
          </a:r>
          <a:endParaRPr lang="uk-UA" dirty="0"/>
        </a:p>
      </dgm:t>
    </dgm:pt>
    <dgm:pt modelId="{18B95762-86BD-49BE-BEBA-E886E592FAC4}" type="parTrans" cxnId="{3AE262CE-77D6-43A2-97FC-7D39441ECA39}">
      <dgm:prSet/>
      <dgm:spPr/>
      <dgm:t>
        <a:bodyPr/>
        <a:lstStyle/>
        <a:p>
          <a:endParaRPr lang="uk-UA"/>
        </a:p>
      </dgm:t>
    </dgm:pt>
    <dgm:pt modelId="{B25AB4A2-3EB7-48F7-8EDB-7A81A539D6F2}" type="sibTrans" cxnId="{3AE262CE-77D6-43A2-97FC-7D39441ECA39}">
      <dgm:prSet/>
      <dgm:spPr/>
      <dgm:t>
        <a:bodyPr/>
        <a:lstStyle/>
        <a:p>
          <a:endParaRPr lang="uk-UA"/>
        </a:p>
      </dgm:t>
    </dgm:pt>
    <dgm:pt modelId="{DBE18419-5F97-4C29-8791-EF776113280F}">
      <dgm:prSet/>
      <dgm:spPr/>
      <dgm:t>
        <a:bodyPr/>
        <a:lstStyle/>
        <a:p>
          <a:pPr rtl="0"/>
          <a:r>
            <a:rPr lang="uk-UA" dirty="0" smtClean="0"/>
            <a:t>г) забезпечення виживання.</a:t>
          </a:r>
          <a:endParaRPr lang="uk-UA" dirty="0"/>
        </a:p>
      </dgm:t>
    </dgm:pt>
    <dgm:pt modelId="{4F004018-B1A6-4030-8506-39E9F0E2611D}" type="parTrans" cxnId="{11945C22-D805-413D-AD86-08E9D8CEF518}">
      <dgm:prSet/>
      <dgm:spPr/>
      <dgm:t>
        <a:bodyPr/>
        <a:lstStyle/>
        <a:p>
          <a:endParaRPr lang="uk-UA"/>
        </a:p>
      </dgm:t>
    </dgm:pt>
    <dgm:pt modelId="{C51A97D1-85F6-4C2A-B334-D0CEB94F0F0C}" type="sibTrans" cxnId="{11945C22-D805-413D-AD86-08E9D8CEF518}">
      <dgm:prSet/>
      <dgm:spPr/>
      <dgm:t>
        <a:bodyPr/>
        <a:lstStyle/>
        <a:p>
          <a:endParaRPr lang="uk-UA"/>
        </a:p>
      </dgm:t>
    </dgm:pt>
    <dgm:pt modelId="{7E494598-7704-411A-8DE9-E358FD74E588}">
      <dgm:prSet/>
      <dgm:spPr/>
      <dgm:t>
        <a:bodyPr/>
        <a:lstStyle/>
        <a:p>
          <a:pPr rtl="0"/>
          <a:r>
            <a:rPr lang="ru-RU" b="1" dirty="0" err="1" smtClean="0"/>
            <a:t>Етап</a:t>
          </a:r>
          <a:r>
            <a:rPr lang="ru-RU" b="1" dirty="0" smtClean="0"/>
            <a:t> 1</a:t>
          </a:r>
          <a:r>
            <a:rPr lang="ru-RU" dirty="0" smtClean="0"/>
            <a:t>. Постановка </a:t>
          </a:r>
          <a:r>
            <a:rPr lang="ru-RU" dirty="0" err="1" smtClean="0"/>
            <a:t>завдань</a:t>
          </a:r>
          <a:r>
            <a:rPr lang="ru-RU" dirty="0" smtClean="0"/>
            <a:t> </a:t>
          </a:r>
          <a:r>
            <a:rPr lang="ru-RU" dirty="0" err="1" smtClean="0"/>
            <a:t>ціноутворення</a:t>
          </a:r>
          <a:r>
            <a:rPr lang="ru-RU" dirty="0" smtClean="0"/>
            <a:t>. </a:t>
          </a:r>
          <a:r>
            <a:rPr lang="ru-RU" dirty="0" err="1" smtClean="0"/>
            <a:t>Можливі</a:t>
          </a:r>
          <a:r>
            <a:rPr lang="ru-RU" dirty="0" smtClean="0"/>
            <a:t> </a:t>
          </a:r>
          <a:r>
            <a:rPr lang="ru-RU" dirty="0" err="1" smtClean="0"/>
            <a:t>варіанти</a:t>
          </a:r>
          <a:r>
            <a:rPr lang="ru-RU" dirty="0" smtClean="0"/>
            <a:t>: </a:t>
          </a:r>
          <a:endParaRPr lang="uk-UA" dirty="0"/>
        </a:p>
      </dgm:t>
    </dgm:pt>
    <dgm:pt modelId="{BC401F4E-DAF0-4EFD-A4FC-40D324EDB4FB}" type="parTrans" cxnId="{FDD18A6C-590D-4E97-9820-98E7BC94289C}">
      <dgm:prSet/>
      <dgm:spPr/>
      <dgm:t>
        <a:bodyPr/>
        <a:lstStyle/>
        <a:p>
          <a:endParaRPr lang="uk-UA"/>
        </a:p>
      </dgm:t>
    </dgm:pt>
    <dgm:pt modelId="{47414FBA-BBC2-4602-BB58-BE57CCA94D0C}" type="sibTrans" cxnId="{FDD18A6C-590D-4E97-9820-98E7BC94289C}">
      <dgm:prSet/>
      <dgm:spPr/>
      <dgm:t>
        <a:bodyPr/>
        <a:lstStyle/>
        <a:p>
          <a:endParaRPr lang="uk-UA"/>
        </a:p>
      </dgm:t>
    </dgm:pt>
    <dgm:pt modelId="{762AC25B-B4DF-454C-9678-F7C79CD38D62}">
      <dgm:prSet/>
      <dgm:spPr/>
      <dgm:t>
        <a:bodyPr/>
        <a:lstStyle/>
        <a:p>
          <a:pPr rtl="0"/>
          <a:endParaRPr lang="uk-UA" dirty="0"/>
        </a:p>
      </dgm:t>
    </dgm:pt>
    <dgm:pt modelId="{A26BB152-2C58-42A3-959E-31FF4F0BE89F}" type="parTrans" cxnId="{B03C8EC0-1936-42DB-AC0D-31CBA1EB9996}">
      <dgm:prSet/>
      <dgm:spPr/>
    </dgm:pt>
    <dgm:pt modelId="{7478CC1D-FD1A-45D7-8FAF-CE30660EA518}" type="sibTrans" cxnId="{B03C8EC0-1936-42DB-AC0D-31CBA1EB9996}">
      <dgm:prSet/>
      <dgm:spPr/>
    </dgm:pt>
    <dgm:pt modelId="{935C8585-EA61-4DBD-9743-85A56F542991}" type="pres">
      <dgm:prSet presAssocID="{AC916319-9E49-4349-B3D1-B007E4E85C4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536B837E-5738-43D2-8493-83B1F455958B}" type="pres">
      <dgm:prSet presAssocID="{7E494598-7704-411A-8DE9-E358FD74E588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B47549C1-DCBB-4353-8D4D-5014FFE5CDA8}" type="pres">
      <dgm:prSet presAssocID="{7E494598-7704-411A-8DE9-E358FD74E588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3533ACC3-844F-4627-8C64-76DB73A20DBB}" type="presOf" srcId="{7E494598-7704-411A-8DE9-E358FD74E588}" destId="{536B837E-5738-43D2-8493-83B1F455958B}" srcOrd="0" destOrd="0" presId="urn:microsoft.com/office/officeart/2005/8/layout/vList2"/>
    <dgm:cxn modelId="{59D3F33A-6E08-4121-AD92-F939C0C5389C}" type="presOf" srcId="{7F00CC30-4C6F-48DE-BC7C-93AA785D40A8}" destId="{B47549C1-DCBB-4353-8D4D-5014FFE5CDA8}" srcOrd="0" destOrd="3" presId="urn:microsoft.com/office/officeart/2005/8/layout/vList2"/>
    <dgm:cxn modelId="{3AE262CE-77D6-43A2-97FC-7D39441ECA39}" srcId="{7E494598-7704-411A-8DE9-E358FD74E588}" destId="{7F00CC30-4C6F-48DE-BC7C-93AA785D40A8}" srcOrd="3" destOrd="0" parTransId="{18B95762-86BD-49BE-BEBA-E886E592FAC4}" sibTransId="{B25AB4A2-3EB7-48F7-8EDB-7A81A539D6F2}"/>
    <dgm:cxn modelId="{F9D6C455-D42B-483A-8301-4D4105E3F1A3}" type="presOf" srcId="{C18004BF-9667-4EDC-9E51-7C3D011F0E09}" destId="{B47549C1-DCBB-4353-8D4D-5014FFE5CDA8}" srcOrd="0" destOrd="1" presId="urn:microsoft.com/office/officeart/2005/8/layout/vList2"/>
    <dgm:cxn modelId="{D6DAD574-7FBB-4FA1-8526-41EB463C2794}" srcId="{7E494598-7704-411A-8DE9-E358FD74E588}" destId="{3DB7CA33-ADB7-4BCF-81FB-5050D1D397DD}" srcOrd="2" destOrd="0" parTransId="{B7D84D72-04B8-415B-A8F0-100E82247394}" sibTransId="{61117C44-7874-42A4-A937-02AC3E2CECC2}"/>
    <dgm:cxn modelId="{11945C22-D805-413D-AD86-08E9D8CEF518}" srcId="{7E494598-7704-411A-8DE9-E358FD74E588}" destId="{DBE18419-5F97-4C29-8791-EF776113280F}" srcOrd="4" destOrd="0" parTransId="{4F004018-B1A6-4030-8506-39E9F0E2611D}" sibTransId="{C51A97D1-85F6-4C2A-B334-D0CEB94F0F0C}"/>
    <dgm:cxn modelId="{FDD18A6C-590D-4E97-9820-98E7BC94289C}" srcId="{AC916319-9E49-4349-B3D1-B007E4E85C4A}" destId="{7E494598-7704-411A-8DE9-E358FD74E588}" srcOrd="0" destOrd="0" parTransId="{BC401F4E-DAF0-4EFD-A4FC-40D324EDB4FB}" sibTransId="{47414FBA-BBC2-4602-BB58-BE57CCA94D0C}"/>
    <dgm:cxn modelId="{33C7829F-0871-450E-ABF9-C252CC846E33}" srcId="{7E494598-7704-411A-8DE9-E358FD74E588}" destId="{C18004BF-9667-4EDC-9E51-7C3D011F0E09}" srcOrd="1" destOrd="0" parTransId="{58CDEE76-1240-405D-BF56-40BA70D0B964}" sibTransId="{BCAFB40E-B99B-4F2B-9A2D-4CA7A5425A2B}"/>
    <dgm:cxn modelId="{42880DD6-41FE-4FDB-9343-9C6CC8DE7060}" type="presOf" srcId="{AC916319-9E49-4349-B3D1-B007E4E85C4A}" destId="{935C8585-EA61-4DBD-9743-85A56F542991}" srcOrd="0" destOrd="0" presId="urn:microsoft.com/office/officeart/2005/8/layout/vList2"/>
    <dgm:cxn modelId="{FDDA6369-C7DD-474D-9D6E-7EACD9F16F65}" type="presOf" srcId="{DBE18419-5F97-4C29-8791-EF776113280F}" destId="{B47549C1-DCBB-4353-8D4D-5014FFE5CDA8}" srcOrd="0" destOrd="4" presId="urn:microsoft.com/office/officeart/2005/8/layout/vList2"/>
    <dgm:cxn modelId="{1DD0C976-9F6E-454D-9572-2DDF5C03943B}" type="presOf" srcId="{762AC25B-B4DF-454C-9678-F7C79CD38D62}" destId="{B47549C1-DCBB-4353-8D4D-5014FFE5CDA8}" srcOrd="0" destOrd="0" presId="urn:microsoft.com/office/officeart/2005/8/layout/vList2"/>
    <dgm:cxn modelId="{CD1C77CB-994A-47A6-B769-EC25528B7CC5}" type="presOf" srcId="{3DB7CA33-ADB7-4BCF-81FB-5050D1D397DD}" destId="{B47549C1-DCBB-4353-8D4D-5014FFE5CDA8}" srcOrd="0" destOrd="2" presId="urn:microsoft.com/office/officeart/2005/8/layout/vList2"/>
    <dgm:cxn modelId="{B03C8EC0-1936-42DB-AC0D-31CBA1EB9996}" srcId="{7E494598-7704-411A-8DE9-E358FD74E588}" destId="{762AC25B-B4DF-454C-9678-F7C79CD38D62}" srcOrd="0" destOrd="0" parTransId="{A26BB152-2C58-42A3-959E-31FF4F0BE89F}" sibTransId="{7478CC1D-FD1A-45D7-8FAF-CE30660EA518}"/>
    <dgm:cxn modelId="{2480CAE6-3DDD-4956-9259-707779B664A4}" type="presParOf" srcId="{935C8585-EA61-4DBD-9743-85A56F542991}" destId="{536B837E-5738-43D2-8493-83B1F455958B}" srcOrd="0" destOrd="0" presId="urn:microsoft.com/office/officeart/2005/8/layout/vList2"/>
    <dgm:cxn modelId="{FB1D4514-5DB3-4850-8370-17B345A2F7CE}" type="presParOf" srcId="{935C8585-EA61-4DBD-9743-85A56F542991}" destId="{B47549C1-DCBB-4353-8D4D-5014FFE5CDA8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B0F12EF-8B50-43DF-95CF-0DD7B5938FDD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uk-UA"/>
        </a:p>
      </dgm:t>
    </dgm:pt>
    <dgm:pt modelId="{50999C36-FE58-4BDC-B41B-99B04FC2EAC7}">
      <dgm:prSet/>
      <dgm:spPr/>
      <dgm:t>
        <a:bodyPr/>
        <a:lstStyle/>
        <a:p>
          <a:pPr rtl="0"/>
          <a:r>
            <a:rPr lang="uk-UA" dirty="0" smtClean="0"/>
            <a:t>а) попит</a:t>
          </a:r>
          <a:endParaRPr lang="uk-UA" dirty="0"/>
        </a:p>
      </dgm:t>
    </dgm:pt>
    <dgm:pt modelId="{1863B1B3-20B1-4485-9CB0-AB368840132F}" type="parTrans" cxnId="{DACD616C-EB65-45CE-AA94-4BB23D1A27F0}">
      <dgm:prSet/>
      <dgm:spPr/>
      <dgm:t>
        <a:bodyPr/>
        <a:lstStyle/>
        <a:p>
          <a:endParaRPr lang="uk-UA"/>
        </a:p>
      </dgm:t>
    </dgm:pt>
    <dgm:pt modelId="{384B1DCA-02D0-4518-B877-64270B59B7F8}" type="sibTrans" cxnId="{DACD616C-EB65-45CE-AA94-4BB23D1A27F0}">
      <dgm:prSet/>
      <dgm:spPr/>
      <dgm:t>
        <a:bodyPr/>
        <a:lstStyle/>
        <a:p>
          <a:endParaRPr lang="uk-UA"/>
        </a:p>
      </dgm:t>
    </dgm:pt>
    <dgm:pt modelId="{96B8764A-51C9-46DC-B6D3-CB4BE5C8773F}">
      <dgm:prSet/>
      <dgm:spPr/>
      <dgm:t>
        <a:bodyPr/>
        <a:lstStyle/>
        <a:p>
          <a:pPr rtl="0"/>
          <a:r>
            <a:rPr lang="uk-UA" dirty="0" smtClean="0"/>
            <a:t>б) витрати</a:t>
          </a:r>
          <a:endParaRPr lang="uk-UA" dirty="0"/>
        </a:p>
      </dgm:t>
    </dgm:pt>
    <dgm:pt modelId="{2AA84203-7269-42CE-91C3-12A2B0464A9A}" type="parTrans" cxnId="{000A4EDB-3428-40A6-B424-0E586145189F}">
      <dgm:prSet/>
      <dgm:spPr/>
      <dgm:t>
        <a:bodyPr/>
        <a:lstStyle/>
        <a:p>
          <a:endParaRPr lang="uk-UA"/>
        </a:p>
      </dgm:t>
    </dgm:pt>
    <dgm:pt modelId="{AB09EBC6-D55E-4B4E-8636-C947D521DD10}" type="sibTrans" cxnId="{000A4EDB-3428-40A6-B424-0E586145189F}">
      <dgm:prSet/>
      <dgm:spPr/>
      <dgm:t>
        <a:bodyPr/>
        <a:lstStyle/>
        <a:p>
          <a:endParaRPr lang="uk-UA"/>
        </a:p>
      </dgm:t>
    </dgm:pt>
    <dgm:pt modelId="{1853E208-203A-4F71-824C-D1E3007A6E0F}">
      <dgm:prSet/>
      <dgm:spPr/>
      <dgm:t>
        <a:bodyPr/>
        <a:lstStyle/>
        <a:p>
          <a:pPr rtl="0"/>
          <a:r>
            <a:rPr lang="uk-UA" dirty="0" smtClean="0"/>
            <a:t>в) пропозиція (конкуренція)</a:t>
          </a:r>
          <a:endParaRPr lang="uk-UA" dirty="0"/>
        </a:p>
      </dgm:t>
    </dgm:pt>
    <dgm:pt modelId="{94CB8C88-7D04-454D-A90B-755003145EF0}" type="parTrans" cxnId="{4A4F0BEA-10BE-49F5-873D-8D9FF96CAB8F}">
      <dgm:prSet/>
      <dgm:spPr/>
      <dgm:t>
        <a:bodyPr/>
        <a:lstStyle/>
        <a:p>
          <a:endParaRPr lang="uk-UA"/>
        </a:p>
      </dgm:t>
    </dgm:pt>
    <dgm:pt modelId="{FCDDA2C2-D28C-4350-AA5F-4DE4332625CE}" type="sibTrans" cxnId="{4A4F0BEA-10BE-49F5-873D-8D9FF96CAB8F}">
      <dgm:prSet/>
      <dgm:spPr/>
      <dgm:t>
        <a:bodyPr/>
        <a:lstStyle/>
        <a:p>
          <a:endParaRPr lang="uk-UA"/>
        </a:p>
      </dgm:t>
    </dgm:pt>
    <dgm:pt modelId="{A14E3B8E-9EA0-492B-8635-38A2BF4E52B5}">
      <dgm:prSet/>
      <dgm:spPr/>
      <dgm:t>
        <a:bodyPr/>
        <a:lstStyle/>
        <a:p>
          <a:pPr rtl="0"/>
          <a:r>
            <a:rPr lang="ru-RU" dirty="0" smtClean="0"/>
            <a:t>г) </a:t>
          </a:r>
          <a:r>
            <a:rPr lang="ru-RU" dirty="0" err="1" smtClean="0"/>
            <a:t>державна</a:t>
          </a:r>
          <a:r>
            <a:rPr lang="ru-RU" dirty="0" smtClean="0"/>
            <a:t> </a:t>
          </a:r>
          <a:r>
            <a:rPr lang="ru-RU" dirty="0" err="1" smtClean="0"/>
            <a:t>цінова</a:t>
          </a:r>
          <a:r>
            <a:rPr lang="ru-RU" dirty="0" smtClean="0"/>
            <a:t> </a:t>
          </a:r>
          <a:r>
            <a:rPr lang="ru-RU" dirty="0" err="1" smtClean="0"/>
            <a:t>політика</a:t>
          </a:r>
          <a:r>
            <a:rPr lang="ru-RU" dirty="0" smtClean="0"/>
            <a:t> </a:t>
          </a:r>
          <a:r>
            <a:rPr lang="ru-RU" dirty="0" err="1" smtClean="0"/>
            <a:t>щодо</a:t>
          </a:r>
          <a:r>
            <a:rPr lang="ru-RU" dirty="0" smtClean="0"/>
            <a:t> </a:t>
          </a:r>
          <a:r>
            <a:rPr lang="ru-RU" dirty="0" err="1" smtClean="0"/>
            <a:t>ціноутворення</a:t>
          </a:r>
          <a:r>
            <a:rPr lang="ru-RU" dirty="0" smtClean="0"/>
            <a:t>.</a:t>
          </a:r>
          <a:endParaRPr lang="uk-UA" dirty="0"/>
        </a:p>
      </dgm:t>
    </dgm:pt>
    <dgm:pt modelId="{FB9D575E-F97F-4F42-BAD8-787C494975A5}" type="parTrans" cxnId="{30DD7430-0F24-414A-A19D-BF7C502B5A8B}">
      <dgm:prSet/>
      <dgm:spPr/>
      <dgm:t>
        <a:bodyPr/>
        <a:lstStyle/>
        <a:p>
          <a:endParaRPr lang="uk-UA"/>
        </a:p>
      </dgm:t>
    </dgm:pt>
    <dgm:pt modelId="{7D51DB44-65EF-4B2C-9EA3-D6F3AB136847}" type="sibTrans" cxnId="{30DD7430-0F24-414A-A19D-BF7C502B5A8B}">
      <dgm:prSet/>
      <dgm:spPr/>
      <dgm:t>
        <a:bodyPr/>
        <a:lstStyle/>
        <a:p>
          <a:endParaRPr lang="uk-UA"/>
        </a:p>
      </dgm:t>
    </dgm:pt>
    <dgm:pt modelId="{D7A834E5-914A-4D9C-AB0D-00E1BDD132D9}" type="pres">
      <dgm:prSet presAssocID="{5B0F12EF-8B50-43DF-95CF-0DD7B5938FD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24A865A8-905B-4211-AE8B-E9EFE6F426D7}" type="pres">
      <dgm:prSet presAssocID="{50999C36-FE58-4BDC-B41B-99B04FC2EAC7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47CA1B23-2A63-417E-A97D-644F9D7A4A17}" type="pres">
      <dgm:prSet presAssocID="{384B1DCA-02D0-4518-B877-64270B59B7F8}" presName="spacer" presStyleCnt="0"/>
      <dgm:spPr/>
    </dgm:pt>
    <dgm:pt modelId="{294846AD-BB41-44AB-8963-0EF107C2FF44}" type="pres">
      <dgm:prSet presAssocID="{96B8764A-51C9-46DC-B6D3-CB4BE5C8773F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E34AC836-0685-4C0D-95D3-1B9000992EB0}" type="pres">
      <dgm:prSet presAssocID="{AB09EBC6-D55E-4B4E-8636-C947D521DD10}" presName="spacer" presStyleCnt="0"/>
      <dgm:spPr/>
    </dgm:pt>
    <dgm:pt modelId="{5CF01127-D6FA-4A5C-AD04-96BC9D2218CD}" type="pres">
      <dgm:prSet presAssocID="{1853E208-203A-4F71-824C-D1E3007A6E0F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9A9CDC84-4637-42CB-BC59-9599109107F5}" type="pres">
      <dgm:prSet presAssocID="{FCDDA2C2-D28C-4350-AA5F-4DE4332625CE}" presName="spacer" presStyleCnt="0"/>
      <dgm:spPr/>
    </dgm:pt>
    <dgm:pt modelId="{988ED334-0B8B-4890-9FA9-ED85DC942A7C}" type="pres">
      <dgm:prSet presAssocID="{A14E3B8E-9EA0-492B-8635-38A2BF4E52B5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1BFEE266-1027-4B7C-B6D5-72DD850907E9}" type="presOf" srcId="{5B0F12EF-8B50-43DF-95CF-0DD7B5938FDD}" destId="{D7A834E5-914A-4D9C-AB0D-00E1BDD132D9}" srcOrd="0" destOrd="0" presId="urn:microsoft.com/office/officeart/2005/8/layout/vList2"/>
    <dgm:cxn modelId="{6E8BB542-263A-4983-B3B1-457DF6FCE8E8}" type="presOf" srcId="{1853E208-203A-4F71-824C-D1E3007A6E0F}" destId="{5CF01127-D6FA-4A5C-AD04-96BC9D2218CD}" srcOrd="0" destOrd="0" presId="urn:microsoft.com/office/officeart/2005/8/layout/vList2"/>
    <dgm:cxn modelId="{30DD7430-0F24-414A-A19D-BF7C502B5A8B}" srcId="{5B0F12EF-8B50-43DF-95CF-0DD7B5938FDD}" destId="{A14E3B8E-9EA0-492B-8635-38A2BF4E52B5}" srcOrd="3" destOrd="0" parTransId="{FB9D575E-F97F-4F42-BAD8-787C494975A5}" sibTransId="{7D51DB44-65EF-4B2C-9EA3-D6F3AB136847}"/>
    <dgm:cxn modelId="{BE2B4E2F-42A7-4BA4-A4F9-5F749A1900F1}" type="presOf" srcId="{96B8764A-51C9-46DC-B6D3-CB4BE5C8773F}" destId="{294846AD-BB41-44AB-8963-0EF107C2FF44}" srcOrd="0" destOrd="0" presId="urn:microsoft.com/office/officeart/2005/8/layout/vList2"/>
    <dgm:cxn modelId="{184BDAD7-C12F-4AED-8AE4-FAA58A846E07}" type="presOf" srcId="{50999C36-FE58-4BDC-B41B-99B04FC2EAC7}" destId="{24A865A8-905B-4211-AE8B-E9EFE6F426D7}" srcOrd="0" destOrd="0" presId="urn:microsoft.com/office/officeart/2005/8/layout/vList2"/>
    <dgm:cxn modelId="{4A4F0BEA-10BE-49F5-873D-8D9FF96CAB8F}" srcId="{5B0F12EF-8B50-43DF-95CF-0DD7B5938FDD}" destId="{1853E208-203A-4F71-824C-D1E3007A6E0F}" srcOrd="2" destOrd="0" parTransId="{94CB8C88-7D04-454D-A90B-755003145EF0}" sibTransId="{FCDDA2C2-D28C-4350-AA5F-4DE4332625CE}"/>
    <dgm:cxn modelId="{DACD616C-EB65-45CE-AA94-4BB23D1A27F0}" srcId="{5B0F12EF-8B50-43DF-95CF-0DD7B5938FDD}" destId="{50999C36-FE58-4BDC-B41B-99B04FC2EAC7}" srcOrd="0" destOrd="0" parTransId="{1863B1B3-20B1-4485-9CB0-AB368840132F}" sibTransId="{384B1DCA-02D0-4518-B877-64270B59B7F8}"/>
    <dgm:cxn modelId="{71761305-7AA0-4578-8514-A306AE2117C0}" type="presOf" srcId="{A14E3B8E-9EA0-492B-8635-38A2BF4E52B5}" destId="{988ED334-0B8B-4890-9FA9-ED85DC942A7C}" srcOrd="0" destOrd="0" presId="urn:microsoft.com/office/officeart/2005/8/layout/vList2"/>
    <dgm:cxn modelId="{000A4EDB-3428-40A6-B424-0E586145189F}" srcId="{5B0F12EF-8B50-43DF-95CF-0DD7B5938FDD}" destId="{96B8764A-51C9-46DC-B6D3-CB4BE5C8773F}" srcOrd="1" destOrd="0" parTransId="{2AA84203-7269-42CE-91C3-12A2B0464A9A}" sibTransId="{AB09EBC6-D55E-4B4E-8636-C947D521DD10}"/>
    <dgm:cxn modelId="{57BF5847-CAD4-4997-9305-C5EBEE51E98C}" type="presParOf" srcId="{D7A834E5-914A-4D9C-AB0D-00E1BDD132D9}" destId="{24A865A8-905B-4211-AE8B-E9EFE6F426D7}" srcOrd="0" destOrd="0" presId="urn:microsoft.com/office/officeart/2005/8/layout/vList2"/>
    <dgm:cxn modelId="{DC96D785-A106-42A0-8304-BE2BB6D2A7BF}" type="presParOf" srcId="{D7A834E5-914A-4D9C-AB0D-00E1BDD132D9}" destId="{47CA1B23-2A63-417E-A97D-644F9D7A4A17}" srcOrd="1" destOrd="0" presId="urn:microsoft.com/office/officeart/2005/8/layout/vList2"/>
    <dgm:cxn modelId="{658A43B5-413F-4169-8065-5739D56F2F56}" type="presParOf" srcId="{D7A834E5-914A-4D9C-AB0D-00E1BDD132D9}" destId="{294846AD-BB41-44AB-8963-0EF107C2FF44}" srcOrd="2" destOrd="0" presId="urn:microsoft.com/office/officeart/2005/8/layout/vList2"/>
    <dgm:cxn modelId="{6C04E247-D5E3-407B-9BB4-B40C9A3C6325}" type="presParOf" srcId="{D7A834E5-914A-4D9C-AB0D-00E1BDD132D9}" destId="{E34AC836-0685-4C0D-95D3-1B9000992EB0}" srcOrd="3" destOrd="0" presId="urn:microsoft.com/office/officeart/2005/8/layout/vList2"/>
    <dgm:cxn modelId="{17823B2E-FBF1-4655-925D-54C593F1DDFF}" type="presParOf" srcId="{D7A834E5-914A-4D9C-AB0D-00E1BDD132D9}" destId="{5CF01127-D6FA-4A5C-AD04-96BC9D2218CD}" srcOrd="4" destOrd="0" presId="urn:microsoft.com/office/officeart/2005/8/layout/vList2"/>
    <dgm:cxn modelId="{9C9FA714-0077-4E4C-B1C1-DA47DDC48FCD}" type="presParOf" srcId="{D7A834E5-914A-4D9C-AB0D-00E1BDD132D9}" destId="{9A9CDC84-4637-42CB-BC59-9599109107F5}" srcOrd="5" destOrd="0" presId="urn:microsoft.com/office/officeart/2005/8/layout/vList2"/>
    <dgm:cxn modelId="{1D48E9F1-E49F-4AA1-8FFF-C012AC1D9B9C}" type="presParOf" srcId="{D7A834E5-914A-4D9C-AB0D-00E1BDD132D9}" destId="{988ED334-0B8B-4890-9FA9-ED85DC942A7C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F98AA903-41DE-4935-9B38-56F0948A763A}" type="doc">
      <dgm:prSet loTypeId="urn:microsoft.com/office/officeart/2005/8/layout/vList2" loCatId="list" qsTypeId="urn:microsoft.com/office/officeart/2005/8/quickstyle/simple1" qsCatId="simple" csTypeId="urn:microsoft.com/office/officeart/2005/8/colors/accent2_3" csCatId="accent2"/>
      <dgm:spPr/>
      <dgm:t>
        <a:bodyPr/>
        <a:lstStyle/>
        <a:p>
          <a:endParaRPr lang="uk-UA"/>
        </a:p>
      </dgm:t>
    </dgm:pt>
    <dgm:pt modelId="{FB9ACC0F-B5C6-44F3-93F8-701B80A17D36}">
      <dgm:prSet/>
      <dgm:spPr/>
      <dgm:t>
        <a:bodyPr/>
        <a:lstStyle/>
        <a:p>
          <a:pPr rtl="0"/>
          <a:r>
            <a:rPr lang="ru-RU" dirty="0" smtClean="0"/>
            <a:t>1) </a:t>
          </a:r>
          <a:r>
            <a:rPr lang="ru-RU" dirty="0" err="1" smtClean="0"/>
            <a:t>ціноутворення</a:t>
          </a:r>
          <a:r>
            <a:rPr lang="ru-RU" dirty="0" smtClean="0"/>
            <a:t> на </a:t>
          </a:r>
          <a:r>
            <a:rPr lang="ru-RU" dirty="0" err="1" smtClean="0"/>
            <a:t>основі</a:t>
          </a:r>
          <a:r>
            <a:rPr lang="ru-RU" dirty="0" smtClean="0"/>
            <a:t> </a:t>
          </a:r>
          <a:r>
            <a:rPr lang="ru-RU" dirty="0" err="1" smtClean="0"/>
            <a:t>попиту</a:t>
          </a:r>
          <a:r>
            <a:rPr lang="ru-RU" dirty="0" smtClean="0"/>
            <a:t> (</a:t>
          </a:r>
          <a:r>
            <a:rPr lang="ru-RU" dirty="0" err="1" smtClean="0"/>
            <a:t>орієнтовані</a:t>
          </a:r>
          <a:r>
            <a:rPr lang="ru-RU" dirty="0" smtClean="0"/>
            <a:t> </a:t>
          </a:r>
          <a:r>
            <a:rPr lang="ru-RU" dirty="0" err="1" smtClean="0"/>
            <a:t>на</a:t>
          </a:r>
          <a:r>
            <a:rPr lang="ru-RU" dirty="0" smtClean="0"/>
            <a:t> </a:t>
          </a:r>
          <a:r>
            <a:rPr lang="ru-RU" dirty="0" err="1" smtClean="0"/>
            <a:t>споживача</a:t>
          </a:r>
          <a:r>
            <a:rPr lang="ru-RU" dirty="0" smtClean="0"/>
            <a:t>)</a:t>
          </a:r>
          <a:endParaRPr lang="en-US" dirty="0"/>
        </a:p>
      </dgm:t>
    </dgm:pt>
    <dgm:pt modelId="{C6BD973A-D660-413E-8D6A-C858F6FCDAF7}" type="parTrans" cxnId="{A9E7D888-BD36-458B-912B-C044C0FFC42A}">
      <dgm:prSet/>
      <dgm:spPr/>
      <dgm:t>
        <a:bodyPr/>
        <a:lstStyle/>
        <a:p>
          <a:endParaRPr lang="uk-UA"/>
        </a:p>
      </dgm:t>
    </dgm:pt>
    <dgm:pt modelId="{36F3CF32-4C55-4233-85BD-9516A9461C9C}" type="sibTrans" cxnId="{A9E7D888-BD36-458B-912B-C044C0FFC42A}">
      <dgm:prSet/>
      <dgm:spPr/>
      <dgm:t>
        <a:bodyPr/>
        <a:lstStyle/>
        <a:p>
          <a:endParaRPr lang="uk-UA"/>
        </a:p>
      </dgm:t>
    </dgm:pt>
    <dgm:pt modelId="{D9080300-ACEC-4959-8BB2-09FCD3629767}">
      <dgm:prSet/>
      <dgm:spPr/>
      <dgm:t>
        <a:bodyPr/>
        <a:lstStyle/>
        <a:p>
          <a:pPr rtl="0"/>
          <a:r>
            <a:rPr lang="ru-RU" dirty="0" smtClean="0"/>
            <a:t>2) </a:t>
          </a:r>
          <a:r>
            <a:rPr lang="ru-RU" dirty="0" err="1" smtClean="0"/>
            <a:t>ціноутворення</a:t>
          </a:r>
          <a:r>
            <a:rPr lang="ru-RU" dirty="0" smtClean="0"/>
            <a:t> на </a:t>
          </a:r>
          <a:r>
            <a:rPr lang="ru-RU" dirty="0" err="1" smtClean="0"/>
            <a:t>основі</a:t>
          </a:r>
          <a:r>
            <a:rPr lang="ru-RU" dirty="0" smtClean="0"/>
            <a:t> </a:t>
          </a:r>
          <a:r>
            <a:rPr lang="ru-RU" dirty="0" err="1" smtClean="0"/>
            <a:t>витрат</a:t>
          </a:r>
          <a:endParaRPr lang="en-US" dirty="0"/>
        </a:p>
      </dgm:t>
    </dgm:pt>
    <dgm:pt modelId="{041C33F1-27BA-45F8-9F52-6E5214739E26}" type="parTrans" cxnId="{BC625168-8B0D-433A-A877-14B1FA081BBD}">
      <dgm:prSet/>
      <dgm:spPr/>
      <dgm:t>
        <a:bodyPr/>
        <a:lstStyle/>
        <a:p>
          <a:endParaRPr lang="uk-UA"/>
        </a:p>
      </dgm:t>
    </dgm:pt>
    <dgm:pt modelId="{5A2E1DC3-7B45-4FE4-BFB8-3004D4D84234}" type="sibTrans" cxnId="{BC625168-8B0D-433A-A877-14B1FA081BBD}">
      <dgm:prSet/>
      <dgm:spPr/>
      <dgm:t>
        <a:bodyPr/>
        <a:lstStyle/>
        <a:p>
          <a:endParaRPr lang="uk-UA"/>
        </a:p>
      </dgm:t>
    </dgm:pt>
    <dgm:pt modelId="{9DD541E2-2182-4999-8FDB-ED1B79C3CEA1}">
      <dgm:prSet/>
      <dgm:spPr/>
      <dgm:t>
        <a:bodyPr/>
        <a:lstStyle/>
        <a:p>
          <a:pPr rtl="0"/>
          <a:r>
            <a:rPr lang="ru-RU" dirty="0" smtClean="0"/>
            <a:t>3) </a:t>
          </a:r>
          <a:r>
            <a:rPr lang="ru-RU" dirty="0" err="1" smtClean="0"/>
            <a:t>ціноутворення</a:t>
          </a:r>
          <a:r>
            <a:rPr lang="ru-RU" dirty="0" smtClean="0"/>
            <a:t> на </a:t>
          </a:r>
          <a:r>
            <a:rPr lang="ru-RU" dirty="0" err="1" smtClean="0"/>
            <a:t>основі</a:t>
          </a:r>
          <a:r>
            <a:rPr lang="ru-RU" dirty="0" smtClean="0"/>
            <a:t> </a:t>
          </a:r>
          <a:r>
            <a:rPr lang="ru-RU" dirty="0" err="1" smtClean="0"/>
            <a:t>пропозиції</a:t>
          </a:r>
          <a:r>
            <a:rPr lang="ru-RU" dirty="0" smtClean="0"/>
            <a:t>, </a:t>
          </a:r>
          <a:r>
            <a:rPr lang="ru-RU" dirty="0" err="1" smtClean="0"/>
            <a:t>орієнтоване</a:t>
          </a:r>
          <a:r>
            <a:rPr lang="ru-RU" dirty="0" smtClean="0"/>
            <a:t> </a:t>
          </a:r>
          <a:r>
            <a:rPr lang="ru-RU" dirty="0" err="1" smtClean="0"/>
            <a:t>на</a:t>
          </a:r>
          <a:r>
            <a:rPr lang="ru-RU" dirty="0" smtClean="0"/>
            <a:t> </a:t>
          </a:r>
          <a:r>
            <a:rPr lang="ru-RU" dirty="0" err="1" smtClean="0"/>
            <a:t>рівень</a:t>
          </a:r>
          <a:r>
            <a:rPr lang="ru-RU" dirty="0" smtClean="0"/>
            <a:t> </a:t>
          </a:r>
          <a:r>
            <a:rPr lang="ru-RU" dirty="0" err="1" smtClean="0"/>
            <a:t>конкуренції</a:t>
          </a:r>
          <a:r>
            <a:rPr lang="ru-RU" dirty="0" smtClean="0"/>
            <a:t> </a:t>
          </a:r>
          <a:endParaRPr lang="en-US" dirty="0"/>
        </a:p>
      </dgm:t>
    </dgm:pt>
    <dgm:pt modelId="{F662FA8F-B7C0-407C-B7F3-5F0906F3A5A5}" type="parTrans" cxnId="{EDD9F616-8969-43F3-9BD1-DA08D0E5099D}">
      <dgm:prSet/>
      <dgm:spPr/>
      <dgm:t>
        <a:bodyPr/>
        <a:lstStyle/>
        <a:p>
          <a:endParaRPr lang="uk-UA"/>
        </a:p>
      </dgm:t>
    </dgm:pt>
    <dgm:pt modelId="{0644BD65-4E58-4543-9612-6A485AA907B0}" type="sibTrans" cxnId="{EDD9F616-8969-43F3-9BD1-DA08D0E5099D}">
      <dgm:prSet/>
      <dgm:spPr/>
      <dgm:t>
        <a:bodyPr/>
        <a:lstStyle/>
        <a:p>
          <a:endParaRPr lang="uk-UA"/>
        </a:p>
      </dgm:t>
    </dgm:pt>
    <dgm:pt modelId="{304B922D-2829-491B-B7B2-37E39B856594}" type="pres">
      <dgm:prSet presAssocID="{F98AA903-41DE-4935-9B38-56F0948A763A}" presName="linear" presStyleCnt="0">
        <dgm:presLayoutVars>
          <dgm:animLvl val="lvl"/>
          <dgm:resizeHandles val="exact"/>
        </dgm:presLayoutVars>
      </dgm:prSet>
      <dgm:spPr/>
    </dgm:pt>
    <dgm:pt modelId="{75CF03AB-DAF2-44DF-8726-2DB8BE401A62}" type="pres">
      <dgm:prSet presAssocID="{FB9ACC0F-B5C6-44F3-93F8-701B80A17D36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216BEE33-4A9D-40D8-BB9A-AE9052F97704}" type="pres">
      <dgm:prSet presAssocID="{36F3CF32-4C55-4233-85BD-9516A9461C9C}" presName="spacer" presStyleCnt="0"/>
      <dgm:spPr/>
    </dgm:pt>
    <dgm:pt modelId="{4D6CA661-094A-43DC-AD70-4273DDE4DC6E}" type="pres">
      <dgm:prSet presAssocID="{D9080300-ACEC-4959-8BB2-09FCD3629767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A7E3C132-1263-44D3-8FFA-B6274EFBF439}" type="pres">
      <dgm:prSet presAssocID="{5A2E1DC3-7B45-4FE4-BFB8-3004D4D84234}" presName="spacer" presStyleCnt="0"/>
      <dgm:spPr/>
    </dgm:pt>
    <dgm:pt modelId="{EE7D9226-B5F2-47A5-8996-C69F7F6D59DD}" type="pres">
      <dgm:prSet presAssocID="{9DD541E2-2182-4999-8FDB-ED1B79C3CEA1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81AC72DA-029C-4D56-B684-60B849268F51}" type="presOf" srcId="{D9080300-ACEC-4959-8BB2-09FCD3629767}" destId="{4D6CA661-094A-43DC-AD70-4273DDE4DC6E}" srcOrd="0" destOrd="0" presId="urn:microsoft.com/office/officeart/2005/8/layout/vList2"/>
    <dgm:cxn modelId="{BC625168-8B0D-433A-A877-14B1FA081BBD}" srcId="{F98AA903-41DE-4935-9B38-56F0948A763A}" destId="{D9080300-ACEC-4959-8BB2-09FCD3629767}" srcOrd="1" destOrd="0" parTransId="{041C33F1-27BA-45F8-9F52-6E5214739E26}" sibTransId="{5A2E1DC3-7B45-4FE4-BFB8-3004D4D84234}"/>
    <dgm:cxn modelId="{EDD9F616-8969-43F3-9BD1-DA08D0E5099D}" srcId="{F98AA903-41DE-4935-9B38-56F0948A763A}" destId="{9DD541E2-2182-4999-8FDB-ED1B79C3CEA1}" srcOrd="2" destOrd="0" parTransId="{F662FA8F-B7C0-407C-B7F3-5F0906F3A5A5}" sibTransId="{0644BD65-4E58-4543-9612-6A485AA907B0}"/>
    <dgm:cxn modelId="{CD12B10A-7A3A-4961-98ED-F454E08651BC}" type="presOf" srcId="{FB9ACC0F-B5C6-44F3-93F8-701B80A17D36}" destId="{75CF03AB-DAF2-44DF-8726-2DB8BE401A62}" srcOrd="0" destOrd="0" presId="urn:microsoft.com/office/officeart/2005/8/layout/vList2"/>
    <dgm:cxn modelId="{EC89646C-9206-44C4-8198-2AC89D1CED0A}" type="presOf" srcId="{9DD541E2-2182-4999-8FDB-ED1B79C3CEA1}" destId="{EE7D9226-B5F2-47A5-8996-C69F7F6D59DD}" srcOrd="0" destOrd="0" presId="urn:microsoft.com/office/officeart/2005/8/layout/vList2"/>
    <dgm:cxn modelId="{9EC343A6-D52F-48BD-B082-3B0B41325CC3}" type="presOf" srcId="{F98AA903-41DE-4935-9B38-56F0948A763A}" destId="{304B922D-2829-491B-B7B2-37E39B856594}" srcOrd="0" destOrd="0" presId="urn:microsoft.com/office/officeart/2005/8/layout/vList2"/>
    <dgm:cxn modelId="{A9E7D888-BD36-458B-912B-C044C0FFC42A}" srcId="{F98AA903-41DE-4935-9B38-56F0948A763A}" destId="{FB9ACC0F-B5C6-44F3-93F8-701B80A17D36}" srcOrd="0" destOrd="0" parTransId="{C6BD973A-D660-413E-8D6A-C858F6FCDAF7}" sibTransId="{36F3CF32-4C55-4233-85BD-9516A9461C9C}"/>
    <dgm:cxn modelId="{817CC967-BA94-4947-82A0-2971577B05B2}" type="presParOf" srcId="{304B922D-2829-491B-B7B2-37E39B856594}" destId="{75CF03AB-DAF2-44DF-8726-2DB8BE401A62}" srcOrd="0" destOrd="0" presId="urn:microsoft.com/office/officeart/2005/8/layout/vList2"/>
    <dgm:cxn modelId="{614AD480-4F31-465B-9007-FEB17B6337D6}" type="presParOf" srcId="{304B922D-2829-491B-B7B2-37E39B856594}" destId="{216BEE33-4A9D-40D8-BB9A-AE9052F97704}" srcOrd="1" destOrd="0" presId="urn:microsoft.com/office/officeart/2005/8/layout/vList2"/>
    <dgm:cxn modelId="{C5A73E78-D6A1-4ADD-AC5C-8921E55ABF08}" type="presParOf" srcId="{304B922D-2829-491B-B7B2-37E39B856594}" destId="{4D6CA661-094A-43DC-AD70-4273DDE4DC6E}" srcOrd="2" destOrd="0" presId="urn:microsoft.com/office/officeart/2005/8/layout/vList2"/>
    <dgm:cxn modelId="{43EF82A0-C85A-44A0-8EC4-125179535930}" type="presParOf" srcId="{304B922D-2829-491B-B7B2-37E39B856594}" destId="{A7E3C132-1263-44D3-8FFA-B6274EFBF439}" srcOrd="3" destOrd="0" presId="urn:microsoft.com/office/officeart/2005/8/layout/vList2"/>
    <dgm:cxn modelId="{3E605DA9-7D08-461C-851B-6AE7E959951F}" type="presParOf" srcId="{304B922D-2829-491B-B7B2-37E39B856594}" destId="{EE7D9226-B5F2-47A5-8996-C69F7F6D59DD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205D4E36-428D-405C-90AB-FC8B9E6A399E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uk-UA"/>
        </a:p>
      </dgm:t>
    </dgm:pt>
    <dgm:pt modelId="{FF5CDC42-D842-4E7E-91B3-240EEBDA148B}">
      <dgm:prSet/>
      <dgm:spPr/>
      <dgm:t>
        <a:bodyPr/>
        <a:lstStyle/>
        <a:p>
          <a:pPr rtl="0"/>
          <a:r>
            <a:rPr lang="ru-RU" dirty="0" smtClean="0"/>
            <a:t>До </a:t>
          </a:r>
          <a:r>
            <a:rPr lang="ru-RU" dirty="0" err="1" smtClean="0"/>
            <a:t>методів</a:t>
          </a:r>
          <a:r>
            <a:rPr lang="ru-RU" dirty="0" smtClean="0"/>
            <a:t> непрямого </a:t>
          </a:r>
          <a:r>
            <a:rPr lang="ru-RU" dirty="0" err="1" smtClean="0"/>
            <a:t>ціноутворення</a:t>
          </a:r>
          <a:r>
            <a:rPr lang="ru-RU" dirty="0" smtClean="0"/>
            <a:t> </a:t>
          </a:r>
          <a:r>
            <a:rPr lang="ru-RU" dirty="0" err="1" smtClean="0"/>
            <a:t>належить</a:t>
          </a:r>
          <a:r>
            <a:rPr lang="uk-UA" dirty="0" smtClean="0"/>
            <a:t>:</a:t>
          </a:r>
          <a:endParaRPr lang="uk-UA" dirty="0"/>
        </a:p>
      </dgm:t>
    </dgm:pt>
    <dgm:pt modelId="{B6F5BFA9-FE36-4FB2-93DC-B76BB02EA800}" type="parTrans" cxnId="{313B95F0-A7FD-480B-ACD3-B19ECB14A79E}">
      <dgm:prSet/>
      <dgm:spPr/>
      <dgm:t>
        <a:bodyPr/>
        <a:lstStyle/>
        <a:p>
          <a:endParaRPr lang="uk-UA"/>
        </a:p>
      </dgm:t>
    </dgm:pt>
    <dgm:pt modelId="{EE9D8A6F-1C88-4243-A853-208129C49931}" type="sibTrans" cxnId="{313B95F0-A7FD-480B-ACD3-B19ECB14A79E}">
      <dgm:prSet/>
      <dgm:spPr/>
      <dgm:t>
        <a:bodyPr/>
        <a:lstStyle/>
        <a:p>
          <a:endParaRPr lang="uk-UA"/>
        </a:p>
      </dgm:t>
    </dgm:pt>
    <dgm:pt modelId="{E8B9ADFD-10FC-44A7-9B82-6700BC29B861}">
      <dgm:prSet/>
      <dgm:spPr/>
      <dgm:t>
        <a:bodyPr/>
        <a:lstStyle/>
        <a:p>
          <a:pPr rtl="0"/>
          <a:r>
            <a:rPr lang="uk-UA" dirty="0" smtClean="0"/>
            <a:t>1) Кредитна політика фірм</a:t>
          </a:r>
          <a:endParaRPr lang="en-US" dirty="0"/>
        </a:p>
      </dgm:t>
    </dgm:pt>
    <dgm:pt modelId="{FD4E4A51-DCFD-48B2-A1D4-EDED9F9FD37D}" type="parTrans" cxnId="{52060EBB-5877-4551-AF8F-973D515AC765}">
      <dgm:prSet/>
      <dgm:spPr/>
      <dgm:t>
        <a:bodyPr/>
        <a:lstStyle/>
        <a:p>
          <a:endParaRPr lang="uk-UA"/>
        </a:p>
      </dgm:t>
    </dgm:pt>
    <dgm:pt modelId="{B92294A3-ED69-497C-97D2-F00DA42D0B10}" type="sibTrans" cxnId="{52060EBB-5877-4551-AF8F-973D515AC765}">
      <dgm:prSet/>
      <dgm:spPr/>
      <dgm:t>
        <a:bodyPr/>
        <a:lstStyle/>
        <a:p>
          <a:endParaRPr lang="uk-UA"/>
        </a:p>
      </dgm:t>
    </dgm:pt>
    <dgm:pt modelId="{61295DD4-6C2E-4EB4-8B35-58E504129297}">
      <dgm:prSet/>
      <dgm:spPr/>
      <dgm:t>
        <a:bodyPr/>
        <a:lstStyle/>
        <a:p>
          <a:pPr rtl="0"/>
          <a:r>
            <a:rPr lang="uk-UA" dirty="0" smtClean="0"/>
            <a:t>2) Політика кондицій</a:t>
          </a:r>
          <a:endParaRPr lang="en-US" dirty="0"/>
        </a:p>
      </dgm:t>
    </dgm:pt>
    <dgm:pt modelId="{F1979048-5F86-4BDD-9E1B-7AAED2B8C4BF}" type="parTrans" cxnId="{143F3E33-ED03-4B0D-8167-E9597E0CEA3A}">
      <dgm:prSet/>
      <dgm:spPr/>
      <dgm:t>
        <a:bodyPr/>
        <a:lstStyle/>
        <a:p>
          <a:endParaRPr lang="uk-UA"/>
        </a:p>
      </dgm:t>
    </dgm:pt>
    <dgm:pt modelId="{2DEB32B1-4C41-4C55-BD50-74665D3B0450}" type="sibTrans" cxnId="{143F3E33-ED03-4B0D-8167-E9597E0CEA3A}">
      <dgm:prSet/>
      <dgm:spPr/>
      <dgm:t>
        <a:bodyPr/>
        <a:lstStyle/>
        <a:p>
          <a:endParaRPr lang="uk-UA"/>
        </a:p>
      </dgm:t>
    </dgm:pt>
    <dgm:pt modelId="{7141CCA9-95DD-437A-8777-0E4689B95EEF}">
      <dgm:prSet/>
      <dgm:spPr/>
      <dgm:t>
        <a:bodyPr/>
        <a:lstStyle/>
        <a:p>
          <a:pPr rtl="0"/>
          <a:r>
            <a:rPr lang="uk-UA" dirty="0" smtClean="0"/>
            <a:t>3) Маркетингова політика знижок</a:t>
          </a:r>
          <a:endParaRPr lang="uk-UA" dirty="0"/>
        </a:p>
      </dgm:t>
    </dgm:pt>
    <dgm:pt modelId="{DF1E565B-9BD5-41BF-8A93-C36FE20DBB37}" type="parTrans" cxnId="{C7B74057-1160-4E80-B3A4-CFCFB6812B5B}">
      <dgm:prSet/>
      <dgm:spPr/>
      <dgm:t>
        <a:bodyPr/>
        <a:lstStyle/>
        <a:p>
          <a:endParaRPr lang="uk-UA"/>
        </a:p>
      </dgm:t>
    </dgm:pt>
    <dgm:pt modelId="{AA18FEA0-8E5E-4432-BD5B-F6B6284072E4}" type="sibTrans" cxnId="{C7B74057-1160-4E80-B3A4-CFCFB6812B5B}">
      <dgm:prSet/>
      <dgm:spPr/>
      <dgm:t>
        <a:bodyPr/>
        <a:lstStyle/>
        <a:p>
          <a:endParaRPr lang="uk-UA"/>
        </a:p>
      </dgm:t>
    </dgm:pt>
    <dgm:pt modelId="{89DC6900-70C1-4EB1-8129-F648D11F113B}">
      <dgm:prSet/>
      <dgm:spPr/>
      <dgm:t>
        <a:bodyPr/>
        <a:lstStyle/>
        <a:p>
          <a:pPr rtl="0"/>
          <a:endParaRPr lang="en-US" dirty="0"/>
        </a:p>
      </dgm:t>
    </dgm:pt>
    <dgm:pt modelId="{D24D2C2B-0140-47A8-A0F5-10607C33243A}" type="parTrans" cxnId="{4DCB63A8-AD07-47D8-BB77-934F8D7A9192}">
      <dgm:prSet/>
      <dgm:spPr/>
    </dgm:pt>
    <dgm:pt modelId="{E80CB247-757A-4D88-BB08-12B541877FDC}" type="sibTrans" cxnId="{4DCB63A8-AD07-47D8-BB77-934F8D7A9192}">
      <dgm:prSet/>
      <dgm:spPr/>
    </dgm:pt>
    <dgm:pt modelId="{67FDED3F-F811-4258-8F06-2A81CC1F3C2D}" type="pres">
      <dgm:prSet presAssocID="{205D4E36-428D-405C-90AB-FC8B9E6A399E}" presName="linear" presStyleCnt="0">
        <dgm:presLayoutVars>
          <dgm:animLvl val="lvl"/>
          <dgm:resizeHandles val="exact"/>
        </dgm:presLayoutVars>
      </dgm:prSet>
      <dgm:spPr/>
    </dgm:pt>
    <dgm:pt modelId="{4523E878-B8CC-4C7E-8679-804527866EC0}" type="pres">
      <dgm:prSet presAssocID="{FF5CDC42-D842-4E7E-91B3-240EEBDA148B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5EB09515-B9B0-47B1-9DA3-363FA9E734B4}" type="pres">
      <dgm:prSet presAssocID="{FF5CDC42-D842-4E7E-91B3-240EEBDA148B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4DCB63A8-AD07-47D8-BB77-934F8D7A9192}" srcId="{FF5CDC42-D842-4E7E-91B3-240EEBDA148B}" destId="{89DC6900-70C1-4EB1-8129-F648D11F113B}" srcOrd="0" destOrd="0" parTransId="{D24D2C2B-0140-47A8-A0F5-10607C33243A}" sibTransId="{E80CB247-757A-4D88-BB08-12B541877FDC}"/>
    <dgm:cxn modelId="{559DEE71-87BB-44B2-B433-ED367EF05DA7}" type="presOf" srcId="{205D4E36-428D-405C-90AB-FC8B9E6A399E}" destId="{67FDED3F-F811-4258-8F06-2A81CC1F3C2D}" srcOrd="0" destOrd="0" presId="urn:microsoft.com/office/officeart/2005/8/layout/vList2"/>
    <dgm:cxn modelId="{0AADA8CB-5238-41F7-9D7A-06097BCAA2BA}" type="presOf" srcId="{89DC6900-70C1-4EB1-8129-F648D11F113B}" destId="{5EB09515-B9B0-47B1-9DA3-363FA9E734B4}" srcOrd="0" destOrd="0" presId="urn:microsoft.com/office/officeart/2005/8/layout/vList2"/>
    <dgm:cxn modelId="{A6BF259C-5E13-4A0D-9EFC-008CDE031E3A}" type="presOf" srcId="{7141CCA9-95DD-437A-8777-0E4689B95EEF}" destId="{5EB09515-B9B0-47B1-9DA3-363FA9E734B4}" srcOrd="0" destOrd="3" presId="urn:microsoft.com/office/officeart/2005/8/layout/vList2"/>
    <dgm:cxn modelId="{C7B74057-1160-4E80-B3A4-CFCFB6812B5B}" srcId="{FF5CDC42-D842-4E7E-91B3-240EEBDA148B}" destId="{7141CCA9-95DD-437A-8777-0E4689B95EEF}" srcOrd="3" destOrd="0" parTransId="{DF1E565B-9BD5-41BF-8A93-C36FE20DBB37}" sibTransId="{AA18FEA0-8E5E-4432-BD5B-F6B6284072E4}"/>
    <dgm:cxn modelId="{143F3E33-ED03-4B0D-8167-E9597E0CEA3A}" srcId="{FF5CDC42-D842-4E7E-91B3-240EEBDA148B}" destId="{61295DD4-6C2E-4EB4-8B35-58E504129297}" srcOrd="2" destOrd="0" parTransId="{F1979048-5F86-4BDD-9E1B-7AAED2B8C4BF}" sibTransId="{2DEB32B1-4C41-4C55-BD50-74665D3B0450}"/>
    <dgm:cxn modelId="{313B95F0-A7FD-480B-ACD3-B19ECB14A79E}" srcId="{205D4E36-428D-405C-90AB-FC8B9E6A399E}" destId="{FF5CDC42-D842-4E7E-91B3-240EEBDA148B}" srcOrd="0" destOrd="0" parTransId="{B6F5BFA9-FE36-4FB2-93DC-B76BB02EA800}" sibTransId="{EE9D8A6F-1C88-4243-A853-208129C49931}"/>
    <dgm:cxn modelId="{D629B1EA-BA10-4A98-9D56-A94C603B68EC}" type="presOf" srcId="{E8B9ADFD-10FC-44A7-9B82-6700BC29B861}" destId="{5EB09515-B9B0-47B1-9DA3-363FA9E734B4}" srcOrd="0" destOrd="1" presId="urn:microsoft.com/office/officeart/2005/8/layout/vList2"/>
    <dgm:cxn modelId="{52060EBB-5877-4551-AF8F-973D515AC765}" srcId="{FF5CDC42-D842-4E7E-91B3-240EEBDA148B}" destId="{E8B9ADFD-10FC-44A7-9B82-6700BC29B861}" srcOrd="1" destOrd="0" parTransId="{FD4E4A51-DCFD-48B2-A1D4-EDED9F9FD37D}" sibTransId="{B92294A3-ED69-497C-97D2-F00DA42D0B10}"/>
    <dgm:cxn modelId="{1353D6E6-E995-4B26-B2ED-BF37437E81F7}" type="presOf" srcId="{61295DD4-6C2E-4EB4-8B35-58E504129297}" destId="{5EB09515-B9B0-47B1-9DA3-363FA9E734B4}" srcOrd="0" destOrd="2" presId="urn:microsoft.com/office/officeart/2005/8/layout/vList2"/>
    <dgm:cxn modelId="{F3227967-DA3E-48F0-92B3-E861B1D9769C}" type="presOf" srcId="{FF5CDC42-D842-4E7E-91B3-240EEBDA148B}" destId="{4523E878-B8CC-4C7E-8679-804527866EC0}" srcOrd="0" destOrd="0" presId="urn:microsoft.com/office/officeart/2005/8/layout/vList2"/>
    <dgm:cxn modelId="{BBA61F98-B279-4181-9012-CD8F0641204E}" type="presParOf" srcId="{67FDED3F-F811-4258-8F06-2A81CC1F3C2D}" destId="{4523E878-B8CC-4C7E-8679-804527866EC0}" srcOrd="0" destOrd="0" presId="urn:microsoft.com/office/officeart/2005/8/layout/vList2"/>
    <dgm:cxn modelId="{6F554772-37C6-4E01-944D-23477675E748}" type="presParOf" srcId="{67FDED3F-F811-4258-8F06-2A81CC1F3C2D}" destId="{5EB09515-B9B0-47B1-9DA3-363FA9E734B4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4D9AE7C-8170-4C88-A57A-BD98890D0FED}">
      <dsp:nvSpPr>
        <dsp:cNvPr id="0" name=""/>
        <dsp:cNvSpPr/>
      </dsp:nvSpPr>
      <dsp:spPr>
        <a:xfrm rot="5400000">
          <a:off x="-269011" y="269718"/>
          <a:ext cx="1793411" cy="125538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lvl="0" algn="ctr" defTabSz="1555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500" kern="1200" dirty="0" smtClean="0"/>
            <a:t>1)</a:t>
          </a:r>
          <a:endParaRPr lang="uk-UA" sz="3500" kern="1200" dirty="0"/>
        </a:p>
      </dsp:txBody>
      <dsp:txXfrm rot="5400000">
        <a:off x="-269011" y="269718"/>
        <a:ext cx="1793411" cy="1255388"/>
      </dsp:txXfrm>
    </dsp:sp>
    <dsp:sp modelId="{1BD7F875-CC7E-4167-83F2-9307153838DC}">
      <dsp:nvSpPr>
        <dsp:cNvPr id="0" name=""/>
        <dsp:cNvSpPr/>
      </dsp:nvSpPr>
      <dsp:spPr>
        <a:xfrm rot="5400000">
          <a:off x="4184751" y="-2928656"/>
          <a:ext cx="1165717" cy="702444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800" kern="1200" dirty="0" smtClean="0"/>
            <a:t>спочатку обирають цільовий зарубіжний ринок чи його сегмент, вивчають сприйняття товару споживачами, конкурентні пропозиції, а також методи формування попиту та канали розподілу; </a:t>
          </a:r>
          <a:endParaRPr lang="uk-UA" sz="1800" kern="1200" dirty="0"/>
        </a:p>
      </dsp:txBody>
      <dsp:txXfrm rot="5400000">
        <a:off x="4184751" y="-2928656"/>
        <a:ext cx="1165717" cy="7024443"/>
      </dsp:txXfrm>
    </dsp:sp>
    <dsp:sp modelId="{0E0854AA-01EB-4EE0-B819-7046C8B654A9}">
      <dsp:nvSpPr>
        <dsp:cNvPr id="0" name=""/>
        <dsp:cNvSpPr/>
      </dsp:nvSpPr>
      <dsp:spPr>
        <a:xfrm rot="5400000">
          <a:off x="-269011" y="1870881"/>
          <a:ext cx="1793411" cy="125538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lvl="0" algn="ctr" defTabSz="1555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500" kern="1200" dirty="0" smtClean="0"/>
            <a:t>2)</a:t>
          </a:r>
          <a:endParaRPr lang="uk-UA" sz="3500" kern="1200" dirty="0"/>
        </a:p>
      </dsp:txBody>
      <dsp:txXfrm rot="5400000">
        <a:off x="-269011" y="1870881"/>
        <a:ext cx="1793411" cy="1255388"/>
      </dsp:txXfrm>
    </dsp:sp>
    <dsp:sp modelId="{B2B16CE4-85C1-4BFC-9D5F-6CC3BC850E0F}">
      <dsp:nvSpPr>
        <dsp:cNvPr id="0" name=""/>
        <dsp:cNvSpPr/>
      </dsp:nvSpPr>
      <dsp:spPr>
        <a:xfrm rot="5400000">
          <a:off x="4184751" y="-1327492"/>
          <a:ext cx="1165717" cy="702444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800" kern="1200" dirty="0" smtClean="0"/>
            <a:t>потім визначають загальну спрямованість політики ціноутворення, її цілі, досліджують комплекс обмежувальних чинників та обирають прийнятний метод обчислення ціни та стратегію її зміни; </a:t>
          </a:r>
          <a:endParaRPr lang="uk-UA" sz="1800" kern="1200" dirty="0"/>
        </a:p>
      </dsp:txBody>
      <dsp:txXfrm rot="5400000">
        <a:off x="4184751" y="-1327492"/>
        <a:ext cx="1165717" cy="7024443"/>
      </dsp:txXfrm>
    </dsp:sp>
    <dsp:sp modelId="{F695795A-5EAF-419C-B83A-93D79F030611}">
      <dsp:nvSpPr>
        <dsp:cNvPr id="0" name=""/>
        <dsp:cNvSpPr/>
      </dsp:nvSpPr>
      <dsp:spPr>
        <a:xfrm rot="5400000">
          <a:off x="-269011" y="3472045"/>
          <a:ext cx="1793411" cy="125538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lvl="0" algn="ctr" defTabSz="1555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500" kern="1200" dirty="0" smtClean="0"/>
            <a:t>3)</a:t>
          </a:r>
          <a:endParaRPr lang="uk-UA" sz="3500" kern="1200" dirty="0"/>
        </a:p>
      </dsp:txBody>
      <dsp:txXfrm rot="5400000">
        <a:off x="-269011" y="3472045"/>
        <a:ext cx="1793411" cy="1255388"/>
      </dsp:txXfrm>
    </dsp:sp>
    <dsp:sp modelId="{D785FD48-69CB-432D-BEF8-30D24228CD6A}">
      <dsp:nvSpPr>
        <dsp:cNvPr id="0" name=""/>
        <dsp:cNvSpPr/>
      </dsp:nvSpPr>
      <dsp:spPr>
        <a:xfrm rot="5400000">
          <a:off x="4184751" y="273670"/>
          <a:ext cx="1165717" cy="702444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800" kern="1200" dirty="0" smtClean="0"/>
            <a:t>після цього встановлюють ціну та реалізують цінову стратегію.</a:t>
          </a:r>
          <a:endParaRPr lang="uk-UA" sz="1800" kern="1200" dirty="0"/>
        </a:p>
      </dsp:txBody>
      <dsp:txXfrm rot="5400000">
        <a:off x="4184751" y="273670"/>
        <a:ext cx="1165717" cy="7024443"/>
      </dsp:txXfrm>
    </dsp:sp>
  </dsp:spTree>
</dsp:drawing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BA4DEB8-F7DE-488F-9EBB-311DB0A10812}">
      <dsp:nvSpPr>
        <dsp:cNvPr id="0" name=""/>
        <dsp:cNvSpPr/>
      </dsp:nvSpPr>
      <dsp:spPr>
        <a:xfrm rot="5400000">
          <a:off x="4977541" y="-1829519"/>
          <a:ext cx="1309634" cy="5301043"/>
        </a:xfrm>
        <a:prstGeom prst="round2Same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err="1" smtClean="0"/>
            <a:t>знижки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з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ціни</a:t>
          </a:r>
          <a:r>
            <a:rPr lang="ru-RU" sz="1600" kern="1200" dirty="0" smtClean="0"/>
            <a:t>, </a:t>
          </a:r>
          <a:r>
            <a:rPr lang="ru-RU" sz="1600" kern="1200" dirty="0" err="1" smtClean="0"/>
            <a:t>що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надаються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привілейованим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покупцям</a:t>
          </a:r>
          <a:r>
            <a:rPr lang="ru-RU" sz="1600" kern="1200" dirty="0" smtClean="0"/>
            <a:t>, у </a:t>
          </a:r>
          <a:r>
            <a:rPr lang="ru-RU" sz="1600" kern="1200" dirty="0" err="1" smtClean="0"/>
            <a:t>замовленнях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яких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найбільш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зацікавлений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експортер</a:t>
          </a:r>
          <a:r>
            <a:rPr lang="ru-RU" sz="1600" kern="1200" dirty="0" smtClean="0"/>
            <a:t>. </a:t>
          </a:r>
          <a:r>
            <a:rPr lang="ru-RU" sz="1600" kern="1200" dirty="0" err="1" smtClean="0"/>
            <a:t>Такі</a:t>
          </a:r>
          <a:r>
            <a:rPr lang="ru-RU" sz="1600" kern="1200" dirty="0" smtClean="0"/>
            <a:t> ж </a:t>
          </a:r>
          <a:r>
            <a:rPr lang="ru-RU" sz="1600" kern="1200" dirty="0" err="1" smtClean="0"/>
            <a:t>знижки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надають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покупцям</a:t>
          </a:r>
          <a:r>
            <a:rPr lang="ru-RU" sz="1600" kern="1200" dirty="0" smtClean="0"/>
            <a:t>, коли </a:t>
          </a:r>
          <a:r>
            <a:rPr lang="ru-RU" sz="1600" kern="1200" dirty="0" err="1" smtClean="0"/>
            <a:t>експортер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тільки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виходить</a:t>
          </a:r>
          <a:r>
            <a:rPr lang="ru-RU" sz="1600" kern="1200" dirty="0" smtClean="0"/>
            <a:t> на </a:t>
          </a:r>
          <a:r>
            <a:rPr lang="ru-RU" sz="1600" kern="1200" dirty="0" err="1" smtClean="0"/>
            <a:t>даний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закордонний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ринок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чи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намагається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продати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пробну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партію</a:t>
          </a:r>
          <a:r>
            <a:rPr lang="ru-RU" sz="1600" kern="1200" dirty="0" smtClean="0"/>
            <a:t> товару. </a:t>
          </a:r>
          <a:endParaRPr lang="uk-UA" sz="1600" kern="1200" dirty="0"/>
        </a:p>
      </dsp:txBody>
      <dsp:txXfrm rot="5400000">
        <a:off x="4977541" y="-1829519"/>
        <a:ext cx="1309634" cy="5301043"/>
      </dsp:txXfrm>
    </dsp:sp>
    <dsp:sp modelId="{1107F166-19D1-49B6-961B-8CCA6FF2229B}">
      <dsp:nvSpPr>
        <dsp:cNvPr id="0" name=""/>
        <dsp:cNvSpPr/>
      </dsp:nvSpPr>
      <dsp:spPr>
        <a:xfrm>
          <a:off x="0" y="2480"/>
          <a:ext cx="2981836" cy="1637042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err="1" smtClean="0"/>
            <a:t>Спеціальні</a:t>
          </a:r>
          <a:r>
            <a:rPr lang="ru-RU" sz="3200" kern="1200" dirty="0" smtClean="0"/>
            <a:t> </a:t>
          </a:r>
          <a:r>
            <a:rPr lang="ru-RU" sz="3200" kern="1200" dirty="0" err="1" smtClean="0"/>
            <a:t>знижки</a:t>
          </a:r>
          <a:endParaRPr lang="uk-UA" sz="3200" kern="1200" dirty="0"/>
        </a:p>
      </dsp:txBody>
      <dsp:txXfrm>
        <a:off x="0" y="2480"/>
        <a:ext cx="2981836" cy="1637042"/>
      </dsp:txXfrm>
    </dsp:sp>
    <dsp:sp modelId="{D681EEE3-41B6-4CE0-91D7-2095FCCFF2A2}">
      <dsp:nvSpPr>
        <dsp:cNvPr id="0" name=""/>
        <dsp:cNvSpPr/>
      </dsp:nvSpPr>
      <dsp:spPr>
        <a:xfrm rot="5400000">
          <a:off x="4977541" y="-110625"/>
          <a:ext cx="1309634" cy="5301043"/>
        </a:xfrm>
        <a:prstGeom prst="round2Same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err="1" smtClean="0"/>
            <a:t>це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знижки</a:t>
          </a:r>
          <a:r>
            <a:rPr lang="ru-RU" sz="1600" kern="1200" dirty="0" smtClean="0"/>
            <a:t>, </a:t>
          </a:r>
          <a:r>
            <a:rPr lang="ru-RU" sz="1600" kern="1200" dirty="0" err="1" smtClean="0"/>
            <a:t>що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надаються</a:t>
          </a:r>
          <a:r>
            <a:rPr lang="ru-RU" sz="1600" kern="1200" dirty="0" smtClean="0"/>
            <a:t> за покупку товару поза сезоном </a:t>
          </a:r>
          <a:r>
            <a:rPr lang="ru-RU" sz="1600" kern="1200" dirty="0" err="1" smtClean="0"/>
            <a:t>і</a:t>
          </a:r>
          <a:r>
            <a:rPr lang="ru-RU" sz="1600" kern="1200" dirty="0" smtClean="0"/>
            <a:t> величина </a:t>
          </a:r>
          <a:r>
            <a:rPr lang="ru-RU" sz="1600" kern="1200" dirty="0" err="1" smtClean="0"/>
            <a:t>знижки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залежить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від</a:t>
          </a:r>
          <a:r>
            <a:rPr lang="ru-RU" sz="1600" kern="1200" dirty="0" smtClean="0"/>
            <a:t> товару. </a:t>
          </a:r>
          <a:endParaRPr lang="uk-UA" sz="1600" kern="1200" dirty="0"/>
        </a:p>
      </dsp:txBody>
      <dsp:txXfrm rot="5400000">
        <a:off x="4977541" y="-110625"/>
        <a:ext cx="1309634" cy="5301043"/>
      </dsp:txXfrm>
    </dsp:sp>
    <dsp:sp modelId="{4D2C1625-D659-4687-9822-DD06E62CABD1}">
      <dsp:nvSpPr>
        <dsp:cNvPr id="0" name=""/>
        <dsp:cNvSpPr/>
      </dsp:nvSpPr>
      <dsp:spPr>
        <a:xfrm>
          <a:off x="0" y="1721375"/>
          <a:ext cx="2981836" cy="1637042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err="1" smtClean="0"/>
            <a:t>Сезонні</a:t>
          </a:r>
          <a:r>
            <a:rPr lang="ru-RU" sz="3200" kern="1200" dirty="0" smtClean="0"/>
            <a:t> </a:t>
          </a:r>
          <a:r>
            <a:rPr lang="ru-RU" sz="3200" kern="1200" dirty="0" err="1" smtClean="0"/>
            <a:t>знижки</a:t>
          </a:r>
          <a:endParaRPr lang="uk-UA" sz="3200" kern="1200" dirty="0"/>
        </a:p>
      </dsp:txBody>
      <dsp:txXfrm>
        <a:off x="0" y="1721375"/>
        <a:ext cx="2981836" cy="1637042"/>
      </dsp:txXfrm>
    </dsp:sp>
    <dsp:sp modelId="{676B4C9B-121E-4907-B4A7-E7E3C2AD73DB}">
      <dsp:nvSpPr>
        <dsp:cNvPr id="0" name=""/>
        <dsp:cNvSpPr/>
      </dsp:nvSpPr>
      <dsp:spPr>
        <a:xfrm rot="5400000">
          <a:off x="4977541" y="1608269"/>
          <a:ext cx="1309634" cy="5301043"/>
        </a:xfrm>
        <a:prstGeom prst="round2Same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err="1" smtClean="0"/>
            <a:t>це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цінова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знижка</a:t>
          </a:r>
          <a:r>
            <a:rPr lang="ru-RU" sz="1600" kern="1200" dirty="0" smtClean="0"/>
            <a:t> за оплату </a:t>
          </a:r>
          <a:r>
            <a:rPr lang="ru-RU" sz="1600" kern="1200" dirty="0" err="1" smtClean="0"/>
            <a:t>готівкою</a:t>
          </a:r>
          <a:r>
            <a:rPr lang="ru-RU" sz="1600" kern="1200" dirty="0" smtClean="0"/>
            <a:t>, </a:t>
          </a:r>
          <a:r>
            <a:rPr lang="ru-RU" sz="1600" kern="1200" dirty="0" err="1" smtClean="0"/>
            <a:t>тобто</a:t>
          </a:r>
          <a:r>
            <a:rPr lang="ru-RU" sz="1600" kern="1200" dirty="0" smtClean="0"/>
            <a:t> за </a:t>
          </a:r>
          <a:r>
            <a:rPr lang="ru-RU" sz="1600" kern="1200" dirty="0" err="1" smtClean="0"/>
            <a:t>прискорений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платіж</a:t>
          </a:r>
          <a:r>
            <a:rPr lang="ru-RU" sz="1600" kern="1200" dirty="0" smtClean="0"/>
            <a:t>. </a:t>
          </a:r>
          <a:r>
            <a:rPr lang="ru-RU" sz="1600" kern="1200" dirty="0" err="1" smtClean="0"/>
            <a:t>Зазвичай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розмір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такої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знижки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відповідає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розміру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позичкового</a:t>
          </a:r>
          <a:r>
            <a:rPr lang="ru-RU" sz="1600" kern="1200" dirty="0" smtClean="0"/>
            <a:t> % на грошовому ринку в </a:t>
          </a:r>
          <a:r>
            <a:rPr lang="ru-RU" sz="1600" kern="1200" dirty="0" err="1" smtClean="0"/>
            <a:t>даний</a:t>
          </a:r>
          <a:r>
            <a:rPr lang="ru-RU" sz="1600" kern="1200" dirty="0" smtClean="0"/>
            <a:t> момент. </a:t>
          </a:r>
          <a:endParaRPr lang="uk-UA" sz="1600" kern="1200" dirty="0"/>
        </a:p>
      </dsp:txBody>
      <dsp:txXfrm rot="5400000">
        <a:off x="4977541" y="1608269"/>
        <a:ext cx="1309634" cy="5301043"/>
      </dsp:txXfrm>
    </dsp:sp>
    <dsp:sp modelId="{98E99043-EC58-44BF-91E1-5E5ACD1BE3DD}">
      <dsp:nvSpPr>
        <dsp:cNvPr id="0" name=""/>
        <dsp:cNvSpPr/>
      </dsp:nvSpPr>
      <dsp:spPr>
        <a:xfrm>
          <a:off x="0" y="3440269"/>
          <a:ext cx="2981836" cy="1637042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err="1" smtClean="0"/>
            <a:t>Знижка</a:t>
          </a:r>
          <a:r>
            <a:rPr lang="ru-RU" sz="3200" kern="1200" dirty="0" smtClean="0"/>
            <a:t> «сконто»</a:t>
          </a:r>
          <a:endParaRPr lang="uk-UA" sz="3200" kern="1200" dirty="0"/>
        </a:p>
      </dsp:txBody>
      <dsp:txXfrm>
        <a:off x="0" y="3440269"/>
        <a:ext cx="2981836" cy="1637042"/>
      </dsp:txXfrm>
    </dsp:sp>
  </dsp:spTree>
</dsp:drawing>
</file>

<file path=ppt/diagrams/drawing1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FD2954C-7BD0-44DF-921C-2CE74B143DC3}">
      <dsp:nvSpPr>
        <dsp:cNvPr id="0" name=""/>
        <dsp:cNvSpPr/>
      </dsp:nvSpPr>
      <dsp:spPr>
        <a:xfrm rot="5400000">
          <a:off x="5447170" y="-2313127"/>
          <a:ext cx="637889" cy="5426931"/>
        </a:xfrm>
        <a:prstGeom prst="round2Same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500" kern="1200" dirty="0" err="1" smtClean="0"/>
            <a:t>Застосовується</a:t>
          </a:r>
          <a:r>
            <a:rPr lang="ru-RU" sz="1500" kern="1200" dirty="0" smtClean="0"/>
            <a:t> до </a:t>
          </a:r>
          <a:r>
            <a:rPr lang="ru-RU" sz="1500" kern="1200" dirty="0" err="1" smtClean="0"/>
            <a:t>захищених</a:t>
          </a:r>
          <a:r>
            <a:rPr lang="ru-RU" sz="1500" kern="1200" dirty="0" smtClean="0"/>
            <a:t> патентом </a:t>
          </a:r>
          <a:r>
            <a:rPr lang="ru-RU" sz="1500" kern="1200" dirty="0" err="1" smtClean="0"/>
            <a:t>нових</a:t>
          </a:r>
          <a:r>
            <a:rPr lang="ru-RU" sz="1500" kern="1200" dirty="0" smtClean="0"/>
            <a:t> </a:t>
          </a:r>
          <a:r>
            <a:rPr lang="ru-RU" sz="1500" kern="1200" dirty="0" err="1" smtClean="0"/>
            <a:t>товарів</a:t>
          </a:r>
          <a:r>
            <a:rPr lang="ru-RU" sz="1500" kern="1200" dirty="0" smtClean="0"/>
            <a:t> </a:t>
          </a:r>
          <a:r>
            <a:rPr lang="ru-RU" sz="1500" kern="1200" dirty="0" err="1" smtClean="0"/>
            <a:t>і</a:t>
          </a:r>
          <a:r>
            <a:rPr lang="ru-RU" sz="1500" kern="1200" dirty="0" smtClean="0"/>
            <a:t> </a:t>
          </a:r>
          <a:r>
            <a:rPr lang="ru-RU" sz="1500" kern="1200" dirty="0" err="1" smtClean="0"/>
            <a:t>полягає</a:t>
          </a:r>
          <a:r>
            <a:rPr lang="ru-RU" sz="1500" kern="1200" dirty="0" smtClean="0"/>
            <a:t> в </a:t>
          </a:r>
          <a:r>
            <a:rPr lang="ru-RU" sz="1500" kern="1200" dirty="0" err="1" smtClean="0"/>
            <a:t>послідовному</a:t>
          </a:r>
          <a:r>
            <a:rPr lang="ru-RU" sz="1500" kern="1200" dirty="0" smtClean="0"/>
            <a:t> </a:t>
          </a:r>
          <a:r>
            <a:rPr lang="ru-RU" sz="1500" kern="1200" dirty="0" err="1" smtClean="0"/>
            <a:t>охопленні</a:t>
          </a:r>
          <a:r>
            <a:rPr lang="ru-RU" sz="1500" kern="1200" dirty="0" smtClean="0"/>
            <a:t> </a:t>
          </a:r>
          <a:r>
            <a:rPr lang="ru-RU" sz="1500" kern="1200" dirty="0" err="1" smtClean="0"/>
            <a:t>різних</a:t>
          </a:r>
          <a:r>
            <a:rPr lang="ru-RU" sz="1500" kern="1200" dirty="0" smtClean="0"/>
            <a:t> </a:t>
          </a:r>
          <a:r>
            <a:rPr lang="ru-RU" sz="1500" kern="1200" dirty="0" err="1" smtClean="0"/>
            <a:t>дохідних</a:t>
          </a:r>
          <a:r>
            <a:rPr lang="ru-RU" sz="1500" kern="1200" dirty="0" smtClean="0"/>
            <a:t> </a:t>
          </a:r>
          <a:r>
            <a:rPr lang="ru-RU" sz="1500" kern="1200" dirty="0" err="1" smtClean="0"/>
            <a:t>сегментів</a:t>
          </a:r>
          <a:r>
            <a:rPr lang="ru-RU" sz="1500" kern="1200" dirty="0" smtClean="0"/>
            <a:t> ринку. </a:t>
          </a:r>
          <a:endParaRPr lang="ru-RU" sz="1500" kern="1200" dirty="0"/>
        </a:p>
      </dsp:txBody>
      <dsp:txXfrm rot="5400000">
        <a:off x="5447170" y="-2313127"/>
        <a:ext cx="637889" cy="5426931"/>
      </dsp:txXfrm>
    </dsp:sp>
    <dsp:sp modelId="{84165A3D-CF7D-4CEB-AAB0-306C5B569868}">
      <dsp:nvSpPr>
        <dsp:cNvPr id="0" name=""/>
        <dsp:cNvSpPr/>
      </dsp:nvSpPr>
      <dsp:spPr>
        <a:xfrm>
          <a:off x="0" y="1657"/>
          <a:ext cx="3052649" cy="797362"/>
        </a:xfrm>
        <a:prstGeom prst="roundRect">
          <a:avLst/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err="1" smtClean="0"/>
            <a:t>Стратегія</a:t>
          </a:r>
          <a:r>
            <a:rPr lang="ru-RU" sz="2200" kern="1200" dirty="0" smtClean="0"/>
            <a:t> «</a:t>
          </a:r>
          <a:r>
            <a:rPr lang="ru-RU" sz="2200" kern="1200" dirty="0" err="1" smtClean="0"/>
            <a:t>зняття</a:t>
          </a:r>
          <a:r>
            <a:rPr lang="ru-RU" sz="2200" kern="1200" dirty="0" smtClean="0"/>
            <a:t> </a:t>
          </a:r>
          <a:r>
            <a:rPr lang="ru-RU" sz="2200" kern="1200" dirty="0" err="1" smtClean="0"/>
            <a:t>вершків</a:t>
          </a:r>
          <a:r>
            <a:rPr lang="ru-RU" sz="2200" kern="1200" dirty="0" smtClean="0"/>
            <a:t>». </a:t>
          </a:r>
          <a:endParaRPr lang="ru-RU" sz="2200" kern="1200" dirty="0"/>
        </a:p>
      </dsp:txBody>
      <dsp:txXfrm>
        <a:off x="0" y="1657"/>
        <a:ext cx="3052649" cy="797362"/>
      </dsp:txXfrm>
    </dsp:sp>
    <dsp:sp modelId="{B5FE10B7-E152-4BC6-B510-AE5FEFA78DDB}">
      <dsp:nvSpPr>
        <dsp:cNvPr id="0" name=""/>
        <dsp:cNvSpPr/>
      </dsp:nvSpPr>
      <dsp:spPr>
        <a:xfrm rot="5400000">
          <a:off x="5447170" y="-1475896"/>
          <a:ext cx="637889" cy="5426931"/>
        </a:xfrm>
        <a:prstGeom prst="round2Same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500" kern="1200" smtClean="0"/>
            <a:t>Полягає </a:t>
          </a:r>
          <a:r>
            <a:rPr lang="ru-RU" sz="1500" kern="1200" dirty="0" smtClean="0"/>
            <a:t>у </a:t>
          </a:r>
          <a:r>
            <a:rPr lang="ru-RU" sz="1500" kern="1200" dirty="0" err="1" smtClean="0"/>
            <a:t>встановленні</a:t>
          </a:r>
          <a:r>
            <a:rPr lang="ru-RU" sz="1500" kern="1200" dirty="0" smtClean="0"/>
            <a:t> </a:t>
          </a:r>
          <a:r>
            <a:rPr lang="ru-RU" sz="1500" kern="1200" dirty="0" err="1" smtClean="0"/>
            <a:t>низьких</a:t>
          </a:r>
          <a:r>
            <a:rPr lang="ru-RU" sz="1500" kern="1200" dirty="0" smtClean="0"/>
            <a:t> </a:t>
          </a:r>
          <a:r>
            <a:rPr lang="ru-RU" sz="1500" kern="1200" dirty="0" err="1" smtClean="0"/>
            <a:t>цін</a:t>
          </a:r>
          <a:r>
            <a:rPr lang="ru-RU" sz="1500" kern="1200" dirty="0" smtClean="0"/>
            <a:t> для </a:t>
          </a:r>
          <a:r>
            <a:rPr lang="ru-RU" sz="1500" kern="1200" dirty="0" err="1" smtClean="0"/>
            <a:t>швидкого</a:t>
          </a:r>
          <a:r>
            <a:rPr lang="ru-RU" sz="1500" kern="1200" dirty="0" smtClean="0"/>
            <a:t> </a:t>
          </a:r>
          <a:r>
            <a:rPr lang="ru-RU" sz="1500" kern="1200" dirty="0" err="1" smtClean="0"/>
            <a:t>проникнення</a:t>
          </a:r>
          <a:r>
            <a:rPr lang="ru-RU" sz="1500" kern="1200" dirty="0" smtClean="0"/>
            <a:t> на </a:t>
          </a:r>
          <a:r>
            <a:rPr lang="ru-RU" sz="1500" kern="1200" dirty="0" err="1" smtClean="0"/>
            <a:t>нові</a:t>
          </a:r>
          <a:r>
            <a:rPr lang="ru-RU" sz="1500" kern="1200" dirty="0" smtClean="0"/>
            <a:t> для </a:t>
          </a:r>
          <a:r>
            <a:rPr lang="ru-RU" sz="1500" kern="1200" dirty="0" err="1" smtClean="0"/>
            <a:t>підприємства</a:t>
          </a:r>
          <a:r>
            <a:rPr lang="ru-RU" sz="1500" kern="1200" dirty="0" smtClean="0"/>
            <a:t> ринки. </a:t>
          </a:r>
          <a:endParaRPr lang="ru-RU" sz="1500" kern="1200" dirty="0"/>
        </a:p>
      </dsp:txBody>
      <dsp:txXfrm rot="5400000">
        <a:off x="5447170" y="-1475896"/>
        <a:ext cx="637889" cy="5426931"/>
      </dsp:txXfrm>
    </dsp:sp>
    <dsp:sp modelId="{E8F28945-6887-4798-8318-AB0D02C358EB}">
      <dsp:nvSpPr>
        <dsp:cNvPr id="0" name=""/>
        <dsp:cNvSpPr/>
      </dsp:nvSpPr>
      <dsp:spPr>
        <a:xfrm>
          <a:off x="0" y="838887"/>
          <a:ext cx="3052649" cy="797362"/>
        </a:xfrm>
        <a:prstGeom prst="roundRect">
          <a:avLst/>
        </a:prstGeom>
        <a:solidFill>
          <a:schemeClr val="accent2">
            <a:shade val="80000"/>
            <a:hueOff val="-79340"/>
            <a:satOff val="-14280"/>
            <a:lumOff val="1153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err="1" smtClean="0"/>
            <a:t>Стратегія</a:t>
          </a:r>
          <a:r>
            <a:rPr lang="ru-RU" sz="2200" kern="1200" dirty="0" smtClean="0"/>
            <a:t> </a:t>
          </a:r>
          <a:r>
            <a:rPr lang="ru-RU" sz="2200" kern="1200" dirty="0" err="1" smtClean="0"/>
            <a:t>прориву</a:t>
          </a:r>
          <a:r>
            <a:rPr lang="ru-RU" sz="2200" kern="1200" dirty="0" smtClean="0"/>
            <a:t> </a:t>
          </a:r>
          <a:r>
            <a:rPr lang="ru-RU" sz="2200" kern="1200" dirty="0" err="1" smtClean="0"/>
            <a:t>або</a:t>
          </a:r>
          <a:r>
            <a:rPr lang="ru-RU" sz="2200" kern="1200" dirty="0" smtClean="0"/>
            <a:t> </a:t>
          </a:r>
          <a:r>
            <a:rPr lang="ru-RU" sz="2200" kern="1200" dirty="0" err="1" smtClean="0"/>
            <a:t>проникнення</a:t>
          </a:r>
          <a:r>
            <a:rPr lang="ru-RU" sz="2200" kern="1200" dirty="0" smtClean="0"/>
            <a:t> на </a:t>
          </a:r>
          <a:r>
            <a:rPr lang="ru-RU" sz="2200" kern="1200" dirty="0" err="1" smtClean="0"/>
            <a:t>ринок</a:t>
          </a:r>
          <a:r>
            <a:rPr lang="ru-RU" sz="2200" kern="1200" dirty="0" smtClean="0"/>
            <a:t>. </a:t>
          </a:r>
          <a:endParaRPr lang="ru-RU" sz="2200" kern="1200" dirty="0"/>
        </a:p>
      </dsp:txBody>
      <dsp:txXfrm>
        <a:off x="0" y="838887"/>
        <a:ext cx="3052649" cy="797362"/>
      </dsp:txXfrm>
    </dsp:sp>
    <dsp:sp modelId="{FEC87632-2899-474E-9BD1-CABB99E00C53}">
      <dsp:nvSpPr>
        <dsp:cNvPr id="0" name=""/>
        <dsp:cNvSpPr/>
      </dsp:nvSpPr>
      <dsp:spPr>
        <a:xfrm rot="5400000">
          <a:off x="5447170" y="-638666"/>
          <a:ext cx="637889" cy="5426931"/>
        </a:xfrm>
        <a:prstGeom prst="round2Same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500" kern="1200" dirty="0" err="1" smtClean="0"/>
            <a:t>Компанія</a:t>
          </a:r>
          <a:r>
            <a:rPr lang="ru-RU" sz="1500" kern="1200" dirty="0" smtClean="0"/>
            <a:t> </a:t>
          </a:r>
          <a:r>
            <a:rPr lang="ru-RU" sz="1500" kern="1200" dirty="0" err="1" smtClean="0"/>
            <a:t>застосовує</a:t>
          </a:r>
          <a:r>
            <a:rPr lang="ru-RU" sz="1500" kern="1200" dirty="0" smtClean="0"/>
            <a:t> </a:t>
          </a:r>
          <a:r>
            <a:rPr lang="ru-RU" sz="1500" kern="1200" dirty="0" err="1" smtClean="0"/>
            <a:t>дуже</a:t>
          </a:r>
          <a:r>
            <a:rPr lang="ru-RU" sz="1500" kern="1200" dirty="0" smtClean="0"/>
            <a:t> </a:t>
          </a:r>
          <a:r>
            <a:rPr lang="ru-RU" sz="1500" kern="1200" dirty="0" err="1" smtClean="0"/>
            <a:t>низькі</a:t>
          </a:r>
          <a:r>
            <a:rPr lang="ru-RU" sz="1500" kern="1200" dirty="0" smtClean="0"/>
            <a:t> </a:t>
          </a:r>
          <a:r>
            <a:rPr lang="ru-RU" sz="1500" kern="1200" dirty="0" err="1" smtClean="0"/>
            <a:t>ціни</a:t>
          </a:r>
          <a:r>
            <a:rPr lang="ru-RU" sz="1500" kern="1200" dirty="0" smtClean="0"/>
            <a:t>, </a:t>
          </a:r>
          <a:r>
            <a:rPr lang="ru-RU" sz="1500" kern="1200" dirty="0" err="1" smtClean="0"/>
            <a:t>які</a:t>
          </a:r>
          <a:r>
            <a:rPr lang="ru-RU" sz="1500" kern="1200" dirty="0" smtClean="0"/>
            <a:t> </a:t>
          </a:r>
          <a:r>
            <a:rPr lang="ru-RU" sz="1500" kern="1200" dirty="0" err="1" smtClean="0"/>
            <a:t>унеможливлюють</a:t>
          </a:r>
          <a:r>
            <a:rPr lang="ru-RU" sz="1500" kern="1200" dirty="0" smtClean="0"/>
            <a:t> </a:t>
          </a:r>
          <a:r>
            <a:rPr lang="ru-RU" sz="1500" kern="1200" dirty="0" err="1" smtClean="0"/>
            <a:t>появу</a:t>
          </a:r>
          <a:r>
            <a:rPr lang="ru-RU" sz="1500" kern="1200" dirty="0" smtClean="0"/>
            <a:t> </a:t>
          </a:r>
          <a:r>
            <a:rPr lang="ru-RU" sz="1500" kern="1200" dirty="0" err="1" smtClean="0"/>
            <a:t>товарів-конкурентів</a:t>
          </a:r>
          <a:r>
            <a:rPr lang="ru-RU" sz="1500" kern="1200" dirty="0" smtClean="0"/>
            <a:t>. </a:t>
          </a:r>
          <a:endParaRPr lang="ru-RU" sz="1500" kern="1200" dirty="0"/>
        </a:p>
      </dsp:txBody>
      <dsp:txXfrm rot="5400000">
        <a:off x="5447170" y="-638666"/>
        <a:ext cx="637889" cy="5426931"/>
      </dsp:txXfrm>
    </dsp:sp>
    <dsp:sp modelId="{6910B2F1-17C7-4A08-904E-3B7DD18DDF39}">
      <dsp:nvSpPr>
        <dsp:cNvPr id="0" name=""/>
        <dsp:cNvSpPr/>
      </dsp:nvSpPr>
      <dsp:spPr>
        <a:xfrm>
          <a:off x="0" y="1676118"/>
          <a:ext cx="3052649" cy="797362"/>
        </a:xfrm>
        <a:prstGeom prst="roundRect">
          <a:avLst/>
        </a:prstGeom>
        <a:solidFill>
          <a:schemeClr val="accent2">
            <a:shade val="80000"/>
            <a:hueOff val="-158679"/>
            <a:satOff val="-28560"/>
            <a:lumOff val="2306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err="1" smtClean="0"/>
            <a:t>Стратегія</a:t>
          </a:r>
          <a:r>
            <a:rPr lang="ru-RU" sz="2200" kern="1200" dirty="0" smtClean="0"/>
            <a:t> </a:t>
          </a:r>
          <a:r>
            <a:rPr lang="ru-RU" sz="2200" kern="1200" dirty="0" err="1" smtClean="0"/>
            <a:t>витіснення</a:t>
          </a:r>
          <a:r>
            <a:rPr lang="ru-RU" sz="2200" kern="1200" dirty="0" smtClean="0"/>
            <a:t>. </a:t>
          </a:r>
          <a:endParaRPr lang="ru-RU" sz="2200" kern="1200" dirty="0"/>
        </a:p>
      </dsp:txBody>
      <dsp:txXfrm>
        <a:off x="0" y="1676118"/>
        <a:ext cx="3052649" cy="797362"/>
      </dsp:txXfrm>
    </dsp:sp>
    <dsp:sp modelId="{3AB2EC8D-9D79-4166-A823-DB1E96A23CE1}">
      <dsp:nvSpPr>
        <dsp:cNvPr id="0" name=""/>
        <dsp:cNvSpPr/>
      </dsp:nvSpPr>
      <dsp:spPr>
        <a:xfrm rot="5400000">
          <a:off x="5447170" y="198563"/>
          <a:ext cx="637889" cy="5426931"/>
        </a:xfrm>
        <a:prstGeom prst="round2Same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500" kern="1200" dirty="0" smtClean="0"/>
            <a:t>Цінова стратегія, при якій фірма орієнтується на рівень цін найбільшої в даній галузі компанії.</a:t>
          </a:r>
          <a:endParaRPr lang="uk-UA" sz="1500" kern="1200" dirty="0"/>
        </a:p>
      </dsp:txBody>
      <dsp:txXfrm rot="5400000">
        <a:off x="5447170" y="198563"/>
        <a:ext cx="637889" cy="5426931"/>
      </dsp:txXfrm>
    </dsp:sp>
    <dsp:sp modelId="{99DD14EA-8142-42C2-81E2-C5FC30506AC4}">
      <dsp:nvSpPr>
        <dsp:cNvPr id="0" name=""/>
        <dsp:cNvSpPr/>
      </dsp:nvSpPr>
      <dsp:spPr>
        <a:xfrm>
          <a:off x="0" y="2513348"/>
          <a:ext cx="3052649" cy="797362"/>
        </a:xfrm>
        <a:prstGeom prst="roundRect">
          <a:avLst/>
        </a:prstGeom>
        <a:solidFill>
          <a:schemeClr val="accent2">
            <a:shade val="80000"/>
            <a:hueOff val="-238019"/>
            <a:satOff val="-42840"/>
            <a:lumOff val="3459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kern="1200" dirty="0" smtClean="0"/>
            <a:t>Стратегія орієнтації на цінового лідера. </a:t>
          </a:r>
          <a:endParaRPr lang="uk-UA" sz="2200" kern="1200" dirty="0"/>
        </a:p>
      </dsp:txBody>
      <dsp:txXfrm>
        <a:off x="0" y="2513348"/>
        <a:ext cx="3052649" cy="797362"/>
      </dsp:txXfrm>
    </dsp:sp>
  </dsp:spTree>
</dsp:drawing>
</file>

<file path=ppt/diagrams/drawing1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3BB48C5-8508-4615-A6B1-A66E84310816}">
      <dsp:nvSpPr>
        <dsp:cNvPr id="0" name=""/>
        <dsp:cNvSpPr/>
      </dsp:nvSpPr>
      <dsp:spPr>
        <a:xfrm rot="5400000">
          <a:off x="5580854" y="-2317784"/>
          <a:ext cx="785857" cy="5622384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500" kern="1200" dirty="0" err="1" smtClean="0"/>
            <a:t>Застосовується</a:t>
          </a:r>
          <a:r>
            <a:rPr lang="ru-RU" sz="1500" kern="1200" dirty="0" smtClean="0"/>
            <a:t> </a:t>
          </a:r>
          <a:r>
            <a:rPr lang="ru-RU" sz="1500" kern="1200" dirty="0" err="1" smtClean="0"/>
            <a:t>всесвітньо</a:t>
          </a:r>
          <a:r>
            <a:rPr lang="ru-RU" sz="1500" kern="1200" dirty="0" smtClean="0"/>
            <a:t> </a:t>
          </a:r>
          <a:r>
            <a:rPr lang="ru-RU" sz="1500" kern="1200" dirty="0" err="1" smtClean="0"/>
            <a:t>відомими</a:t>
          </a:r>
          <a:r>
            <a:rPr lang="ru-RU" sz="1500" kern="1200" dirty="0" smtClean="0"/>
            <a:t> </a:t>
          </a:r>
          <a:r>
            <a:rPr lang="ru-RU" sz="1500" kern="1200" dirty="0" err="1" smtClean="0"/>
            <a:t>фірмами</a:t>
          </a:r>
          <a:r>
            <a:rPr lang="ru-RU" sz="1500" kern="1200" dirty="0" smtClean="0"/>
            <a:t> </a:t>
          </a:r>
          <a:r>
            <a:rPr lang="ru-RU" sz="1500" kern="1200" dirty="0" err="1" smtClean="0"/>
            <a:t>з</a:t>
          </a:r>
          <a:r>
            <a:rPr lang="ru-RU" sz="1500" kern="1200" dirty="0" smtClean="0"/>
            <a:t> гарною </a:t>
          </a:r>
          <a:r>
            <a:rPr lang="ru-RU" sz="1500" kern="1200" dirty="0" err="1" smtClean="0"/>
            <a:t>репутацією</a:t>
          </a:r>
          <a:r>
            <a:rPr lang="ru-RU" sz="1500" kern="1200" dirty="0" smtClean="0"/>
            <a:t> на </a:t>
          </a:r>
          <a:r>
            <a:rPr lang="ru-RU" sz="1500" kern="1200" dirty="0" err="1" smtClean="0"/>
            <a:t>товари</a:t>
          </a:r>
          <a:r>
            <a:rPr lang="ru-RU" sz="1500" kern="1200" dirty="0" smtClean="0"/>
            <a:t>, </a:t>
          </a:r>
          <a:r>
            <a:rPr lang="ru-RU" sz="1500" kern="1200" dirty="0" err="1" smtClean="0"/>
            <a:t>аналогічні</a:t>
          </a:r>
          <a:r>
            <a:rPr lang="ru-RU" sz="1500" kern="1200" dirty="0" smtClean="0"/>
            <a:t> за </a:t>
          </a:r>
          <a:r>
            <a:rPr lang="ru-RU" sz="1500" kern="1200" dirty="0" err="1" smtClean="0"/>
            <a:t>властивостями</a:t>
          </a:r>
          <a:r>
            <a:rPr lang="ru-RU" sz="1500" kern="1200" dirty="0" smtClean="0"/>
            <a:t> </a:t>
          </a:r>
          <a:r>
            <a:rPr lang="ru-RU" sz="1500" kern="1200" dirty="0" err="1" smtClean="0"/>
            <a:t>виробам</a:t>
          </a:r>
          <a:r>
            <a:rPr lang="ru-RU" sz="1500" kern="1200" dirty="0" smtClean="0"/>
            <a:t> </a:t>
          </a:r>
          <a:r>
            <a:rPr lang="ru-RU" sz="1500" kern="1200" dirty="0" err="1" smtClean="0"/>
            <a:t>маловідомих</a:t>
          </a:r>
          <a:r>
            <a:rPr lang="ru-RU" sz="1500" kern="1200" dirty="0" smtClean="0"/>
            <a:t> </a:t>
          </a:r>
          <a:r>
            <a:rPr lang="ru-RU" sz="1500" kern="1200" dirty="0" err="1" smtClean="0"/>
            <a:t>фірм</a:t>
          </a:r>
          <a:endParaRPr lang="ru-RU" sz="1500" kern="1200" dirty="0"/>
        </a:p>
      </dsp:txBody>
      <dsp:txXfrm rot="5400000">
        <a:off x="5580854" y="-2317784"/>
        <a:ext cx="785857" cy="5622384"/>
      </dsp:txXfrm>
    </dsp:sp>
    <dsp:sp modelId="{A8D9C315-A2B0-4ADD-9386-F02C002E04AA}">
      <dsp:nvSpPr>
        <dsp:cNvPr id="0" name=""/>
        <dsp:cNvSpPr/>
      </dsp:nvSpPr>
      <dsp:spPr>
        <a:xfrm>
          <a:off x="0" y="2246"/>
          <a:ext cx="3162591" cy="982322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err="1" smtClean="0"/>
            <a:t>Стратегія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престижних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цін</a:t>
          </a:r>
          <a:r>
            <a:rPr lang="ru-RU" sz="1900" kern="1200" dirty="0" smtClean="0"/>
            <a:t>. </a:t>
          </a:r>
          <a:endParaRPr lang="ru-RU" sz="1900" kern="1200" dirty="0"/>
        </a:p>
      </dsp:txBody>
      <dsp:txXfrm>
        <a:off x="0" y="2246"/>
        <a:ext cx="3162591" cy="982322"/>
      </dsp:txXfrm>
    </dsp:sp>
    <dsp:sp modelId="{D1CF381D-E1AB-421C-A332-437B107680D8}">
      <dsp:nvSpPr>
        <dsp:cNvPr id="0" name=""/>
        <dsp:cNvSpPr/>
      </dsp:nvSpPr>
      <dsp:spPr>
        <a:xfrm rot="5400000">
          <a:off x="5580854" y="-1286346"/>
          <a:ext cx="785857" cy="5622384"/>
        </a:xfrm>
        <a:prstGeom prst="round2SameRect">
          <a:avLst/>
        </a:prstGeom>
        <a:solidFill>
          <a:schemeClr val="accent2">
            <a:tint val="40000"/>
            <a:alpha val="90000"/>
            <a:hueOff val="493640"/>
            <a:satOff val="-1293"/>
            <a:lumOff val="463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493640"/>
              <a:satOff val="-1293"/>
              <a:lumOff val="46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500" kern="1200" dirty="0" err="1" smtClean="0"/>
            <a:t>Полягає</a:t>
          </a:r>
          <a:r>
            <a:rPr lang="ru-RU" sz="1500" kern="1200" dirty="0" smtClean="0"/>
            <a:t> в тому, </a:t>
          </a:r>
          <a:r>
            <a:rPr lang="ru-RU" sz="1500" kern="1200" dirty="0" err="1" smtClean="0"/>
            <a:t>що</a:t>
          </a:r>
          <a:r>
            <a:rPr lang="ru-RU" sz="1500" kern="1200" dirty="0" smtClean="0"/>
            <a:t> на один </a:t>
          </a:r>
          <a:r>
            <a:rPr lang="ru-RU" sz="1500" kern="1200" dirty="0" err="1" smtClean="0"/>
            <a:t>і</a:t>
          </a:r>
          <a:r>
            <a:rPr lang="ru-RU" sz="1500" kern="1200" dirty="0" smtClean="0"/>
            <a:t> той же товар </a:t>
          </a:r>
          <a:r>
            <a:rPr lang="ru-RU" sz="1500" kern="1200" dirty="0" err="1" smtClean="0"/>
            <a:t>встановлюється</a:t>
          </a:r>
          <a:r>
            <a:rPr lang="ru-RU" sz="1500" kern="1200" dirty="0" smtClean="0"/>
            <a:t> </a:t>
          </a:r>
          <a:r>
            <a:rPr lang="ru-RU" sz="1500" kern="1200" dirty="0" err="1" smtClean="0"/>
            <a:t>різний</a:t>
          </a:r>
          <a:r>
            <a:rPr lang="ru-RU" sz="1500" kern="1200" dirty="0" smtClean="0"/>
            <a:t> </a:t>
          </a:r>
          <a:r>
            <a:rPr lang="ru-RU" sz="1500" kern="1200" dirty="0" err="1" smtClean="0"/>
            <a:t>рівень</a:t>
          </a:r>
          <a:r>
            <a:rPr lang="ru-RU" sz="1500" kern="1200" dirty="0" smtClean="0"/>
            <a:t> </a:t>
          </a:r>
          <a:r>
            <a:rPr lang="ru-RU" sz="1500" kern="1200" dirty="0" err="1" smtClean="0"/>
            <a:t>ціни</a:t>
          </a:r>
          <a:r>
            <a:rPr lang="ru-RU" sz="1500" kern="1200" dirty="0" smtClean="0"/>
            <a:t> для </a:t>
          </a:r>
          <a:r>
            <a:rPr lang="ru-RU" sz="1500" kern="1200" dirty="0" err="1" smtClean="0"/>
            <a:t>різних</a:t>
          </a:r>
          <a:r>
            <a:rPr lang="ru-RU" sz="1500" kern="1200" dirty="0" smtClean="0"/>
            <a:t> </a:t>
          </a:r>
          <a:r>
            <a:rPr lang="ru-RU" sz="1500" kern="1200" dirty="0" err="1" smtClean="0"/>
            <a:t>груп</a:t>
          </a:r>
          <a:r>
            <a:rPr lang="ru-RU" sz="1500" kern="1200" dirty="0" smtClean="0"/>
            <a:t> </a:t>
          </a:r>
          <a:r>
            <a:rPr lang="ru-RU" sz="1500" kern="1200" dirty="0" err="1" smtClean="0"/>
            <a:t>споживачів</a:t>
          </a:r>
          <a:r>
            <a:rPr lang="ru-RU" sz="1500" kern="1200" dirty="0" smtClean="0"/>
            <a:t> (за </a:t>
          </a:r>
          <a:r>
            <a:rPr lang="ru-RU" sz="1500" kern="1200" dirty="0" err="1" smtClean="0"/>
            <a:t>визначеними</a:t>
          </a:r>
          <a:r>
            <a:rPr lang="ru-RU" sz="1500" kern="1200" dirty="0" smtClean="0"/>
            <a:t> </a:t>
          </a:r>
          <a:r>
            <a:rPr lang="ru-RU" sz="1500" kern="1200" dirty="0" err="1" smtClean="0"/>
            <a:t>критеріями</a:t>
          </a:r>
          <a:r>
            <a:rPr lang="ru-RU" sz="1500" kern="1200" dirty="0" smtClean="0"/>
            <a:t>)</a:t>
          </a:r>
          <a:endParaRPr lang="uk-UA" sz="1500" kern="1200" dirty="0"/>
        </a:p>
      </dsp:txBody>
      <dsp:txXfrm rot="5400000">
        <a:off x="5580854" y="-1286346"/>
        <a:ext cx="785857" cy="5622384"/>
      </dsp:txXfrm>
    </dsp:sp>
    <dsp:sp modelId="{73F0E8DD-6FF9-442D-A3FE-A39C07D6CE37}">
      <dsp:nvSpPr>
        <dsp:cNvPr id="0" name=""/>
        <dsp:cNvSpPr/>
      </dsp:nvSpPr>
      <dsp:spPr>
        <a:xfrm>
          <a:off x="0" y="1033684"/>
          <a:ext cx="3162591" cy="982322"/>
        </a:xfrm>
        <a:prstGeom prst="roundRect">
          <a:avLst/>
        </a:prstGeom>
        <a:solidFill>
          <a:schemeClr val="accent2">
            <a:hueOff val="476948"/>
            <a:satOff val="-10882"/>
            <a:lumOff val="402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err="1" smtClean="0"/>
            <a:t>Стратегія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цінової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диференціації</a:t>
          </a:r>
          <a:r>
            <a:rPr lang="ru-RU" sz="1900" kern="1200" dirty="0" smtClean="0"/>
            <a:t> (</a:t>
          </a:r>
          <a:r>
            <a:rPr lang="ru-RU" sz="1900" kern="1200" dirty="0" err="1" smtClean="0"/>
            <a:t>диференційованих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цін</a:t>
          </a:r>
          <a:r>
            <a:rPr lang="ru-RU" sz="1900" kern="1200" dirty="0" smtClean="0"/>
            <a:t>). </a:t>
          </a:r>
          <a:endParaRPr lang="uk-UA" sz="1900" kern="1200" dirty="0"/>
        </a:p>
      </dsp:txBody>
      <dsp:txXfrm>
        <a:off x="0" y="1033684"/>
        <a:ext cx="3162591" cy="982322"/>
      </dsp:txXfrm>
    </dsp:sp>
    <dsp:sp modelId="{912912F9-5AAE-4475-9E00-EF5FA0CF6FD5}">
      <dsp:nvSpPr>
        <dsp:cNvPr id="0" name=""/>
        <dsp:cNvSpPr/>
      </dsp:nvSpPr>
      <dsp:spPr>
        <a:xfrm rot="5400000">
          <a:off x="5580854" y="-254908"/>
          <a:ext cx="785857" cy="5622384"/>
        </a:xfrm>
        <a:prstGeom prst="round2SameRect">
          <a:avLst/>
        </a:prstGeom>
        <a:solidFill>
          <a:schemeClr val="accent2">
            <a:tint val="40000"/>
            <a:alpha val="90000"/>
            <a:hueOff val="987281"/>
            <a:satOff val="-2587"/>
            <a:lumOff val="926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987281"/>
              <a:satOff val="-2587"/>
              <a:lumOff val="92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500" kern="1200" dirty="0" err="1" smtClean="0"/>
            <a:t>Полягає</a:t>
          </a:r>
          <a:r>
            <a:rPr lang="ru-RU" sz="1500" kern="1200" dirty="0" smtClean="0"/>
            <a:t> в </a:t>
          </a:r>
          <a:r>
            <a:rPr lang="ru-RU" sz="1500" kern="1200" dirty="0" err="1" smtClean="0"/>
            <a:t>призначенні</a:t>
          </a:r>
          <a:r>
            <a:rPr lang="ru-RU" sz="1500" kern="1200" dirty="0" smtClean="0"/>
            <a:t> </a:t>
          </a:r>
          <a:r>
            <a:rPr lang="ru-RU" sz="1500" kern="1200" dirty="0" err="1" smtClean="0"/>
            <a:t>низької</a:t>
          </a:r>
          <a:r>
            <a:rPr lang="ru-RU" sz="1500" kern="1200" dirty="0" smtClean="0"/>
            <a:t> </a:t>
          </a:r>
          <a:r>
            <a:rPr lang="ru-RU" sz="1500" kern="1200" dirty="0" err="1" smtClean="0"/>
            <a:t>ціни</a:t>
          </a:r>
          <a:r>
            <a:rPr lang="ru-RU" sz="1500" kern="1200" dirty="0" smtClean="0"/>
            <a:t> на </a:t>
          </a:r>
          <a:r>
            <a:rPr lang="ru-RU" sz="1500" kern="1200" dirty="0" err="1" smtClean="0"/>
            <a:t>основний</a:t>
          </a:r>
          <a:r>
            <a:rPr lang="ru-RU" sz="1500" kern="1200" dirty="0" smtClean="0"/>
            <a:t> товар при </a:t>
          </a:r>
          <a:r>
            <a:rPr lang="ru-RU" sz="1500" kern="1200" dirty="0" err="1" smtClean="0"/>
            <a:t>одночасному</a:t>
          </a:r>
          <a:r>
            <a:rPr lang="ru-RU" sz="1500" kern="1200" dirty="0" smtClean="0"/>
            <a:t> </a:t>
          </a:r>
          <a:r>
            <a:rPr lang="ru-RU" sz="1500" kern="1200" dirty="0" err="1" smtClean="0"/>
            <a:t>встановленні</a:t>
          </a:r>
          <a:r>
            <a:rPr lang="ru-RU" sz="1500" kern="1200" dirty="0" smtClean="0"/>
            <a:t> </a:t>
          </a:r>
          <a:r>
            <a:rPr lang="ru-RU" sz="1500" kern="1200" dirty="0" err="1" smtClean="0"/>
            <a:t>високих</a:t>
          </a:r>
          <a:r>
            <a:rPr lang="ru-RU" sz="1500" kern="1200" dirty="0" smtClean="0"/>
            <a:t> </a:t>
          </a:r>
          <a:r>
            <a:rPr lang="ru-RU" sz="1500" kern="1200" dirty="0" err="1" smtClean="0"/>
            <a:t>цін</a:t>
          </a:r>
          <a:r>
            <a:rPr lang="ru-RU" sz="1500" kern="1200" dirty="0" smtClean="0"/>
            <a:t> на </a:t>
          </a:r>
          <a:r>
            <a:rPr lang="ru-RU" sz="1500" kern="1200" dirty="0" err="1" smtClean="0"/>
            <a:t>додаткові</a:t>
          </a:r>
          <a:r>
            <a:rPr lang="ru-RU" sz="1500" kern="1200" dirty="0" smtClean="0"/>
            <a:t> </a:t>
          </a:r>
          <a:r>
            <a:rPr lang="ru-RU" sz="1500" kern="1200" dirty="0" err="1" smtClean="0"/>
            <a:t>компоненти</a:t>
          </a:r>
          <a:r>
            <a:rPr lang="ru-RU" sz="1500" kern="1200" dirty="0" smtClean="0"/>
            <a:t>, </a:t>
          </a:r>
          <a:r>
            <a:rPr lang="ru-RU" sz="1500" kern="1200" dirty="0" err="1" smtClean="0"/>
            <a:t>комплектуючі</a:t>
          </a:r>
          <a:r>
            <a:rPr lang="ru-RU" sz="1500" kern="1200" dirty="0" smtClean="0"/>
            <a:t> </a:t>
          </a:r>
          <a:r>
            <a:rPr lang="ru-RU" sz="1500" kern="1200" dirty="0" err="1" smtClean="0"/>
            <a:t>або</a:t>
          </a:r>
          <a:r>
            <a:rPr lang="ru-RU" sz="1500" kern="1200" dirty="0" smtClean="0"/>
            <a:t> </a:t>
          </a:r>
          <a:r>
            <a:rPr lang="ru-RU" sz="1500" kern="1200" dirty="0" err="1" smtClean="0"/>
            <a:t>витратні</a:t>
          </a:r>
          <a:r>
            <a:rPr lang="ru-RU" sz="1500" kern="1200" dirty="0" smtClean="0"/>
            <a:t> </a:t>
          </a:r>
          <a:r>
            <a:rPr lang="ru-RU" sz="1500" kern="1200" dirty="0" err="1" smtClean="0"/>
            <a:t>матеріали</a:t>
          </a:r>
          <a:r>
            <a:rPr lang="ru-RU" sz="1500" kern="1200" dirty="0" smtClean="0"/>
            <a:t>. </a:t>
          </a:r>
          <a:endParaRPr lang="ru-RU" sz="1500" kern="1200" dirty="0"/>
        </a:p>
      </dsp:txBody>
      <dsp:txXfrm rot="5400000">
        <a:off x="5580854" y="-254908"/>
        <a:ext cx="785857" cy="5622384"/>
      </dsp:txXfrm>
    </dsp:sp>
    <dsp:sp modelId="{8EDF5170-1B90-453C-8FBB-0CDF917BDEE1}">
      <dsp:nvSpPr>
        <dsp:cNvPr id="0" name=""/>
        <dsp:cNvSpPr/>
      </dsp:nvSpPr>
      <dsp:spPr>
        <a:xfrm>
          <a:off x="0" y="2065122"/>
          <a:ext cx="3162591" cy="982322"/>
        </a:xfrm>
        <a:prstGeom prst="roundRect">
          <a:avLst/>
        </a:prstGeom>
        <a:solidFill>
          <a:schemeClr val="accent2">
            <a:hueOff val="953895"/>
            <a:satOff val="-21764"/>
            <a:lumOff val="803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err="1" smtClean="0"/>
            <a:t>Стратегія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стимулювання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комплексних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продажів</a:t>
          </a:r>
          <a:r>
            <a:rPr lang="ru-RU" sz="1900" kern="1200" dirty="0" smtClean="0"/>
            <a:t> («</a:t>
          </a:r>
          <a:r>
            <a:rPr lang="ru-RU" sz="1900" kern="1200" dirty="0" err="1" smtClean="0"/>
            <a:t>збиткового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лідера</a:t>
          </a:r>
          <a:r>
            <a:rPr lang="ru-RU" sz="1900" kern="1200" dirty="0" smtClean="0"/>
            <a:t>»). </a:t>
          </a:r>
          <a:endParaRPr lang="ru-RU" sz="1900" kern="1200" dirty="0"/>
        </a:p>
      </dsp:txBody>
      <dsp:txXfrm>
        <a:off x="0" y="2065122"/>
        <a:ext cx="3162591" cy="982322"/>
      </dsp:txXfrm>
    </dsp:sp>
    <dsp:sp modelId="{92A02217-11C1-4A37-9FE0-BA03D8089FEA}">
      <dsp:nvSpPr>
        <dsp:cNvPr id="0" name=""/>
        <dsp:cNvSpPr/>
      </dsp:nvSpPr>
      <dsp:spPr>
        <a:xfrm rot="5400000">
          <a:off x="5580854" y="776529"/>
          <a:ext cx="785857" cy="5622384"/>
        </a:xfrm>
        <a:prstGeom prst="round2SameRect">
          <a:avLst/>
        </a:prstGeom>
        <a:solidFill>
          <a:schemeClr val="accent2">
            <a:tint val="40000"/>
            <a:alpha val="90000"/>
            <a:hueOff val="1480921"/>
            <a:satOff val="-3880"/>
            <a:lumOff val="1389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1480921"/>
              <a:satOff val="-3880"/>
              <a:lumOff val="138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500" kern="1200" dirty="0" smtClean="0"/>
            <a:t>Бере до </a:t>
          </a:r>
          <a:r>
            <a:rPr lang="ru-RU" sz="1500" kern="1200" dirty="0" err="1" smtClean="0"/>
            <a:t>уваги</a:t>
          </a:r>
          <a:r>
            <a:rPr lang="ru-RU" sz="1500" kern="1200" dirty="0" smtClean="0"/>
            <a:t> «</a:t>
          </a:r>
          <a:r>
            <a:rPr lang="ru-RU" sz="1500" kern="1200" dirty="0" err="1" smtClean="0"/>
            <a:t>внутрішню</a:t>
          </a:r>
          <a:r>
            <a:rPr lang="ru-RU" sz="1500" kern="1200" dirty="0" smtClean="0"/>
            <a:t> </a:t>
          </a:r>
          <a:r>
            <a:rPr lang="ru-RU" sz="1500" kern="1200" dirty="0" err="1" smtClean="0"/>
            <a:t>логіку</a:t>
          </a:r>
          <a:r>
            <a:rPr lang="ru-RU" sz="1500" kern="1200" dirty="0" smtClean="0"/>
            <a:t>» </a:t>
          </a:r>
          <a:r>
            <a:rPr lang="ru-RU" sz="1500" kern="1200" dirty="0" err="1" smtClean="0"/>
            <a:t>покупця</a:t>
          </a:r>
          <a:r>
            <a:rPr lang="ru-RU" sz="1500" kern="1200" dirty="0" smtClean="0"/>
            <a:t>, коли </a:t>
          </a:r>
          <a:r>
            <a:rPr lang="ru-RU" sz="1500" kern="1200" dirty="0" err="1" smtClean="0"/>
            <a:t>ціни</a:t>
          </a:r>
          <a:r>
            <a:rPr lang="ru-RU" sz="1500" kern="1200" dirty="0" smtClean="0"/>
            <a:t>, </a:t>
          </a:r>
          <a:r>
            <a:rPr lang="ru-RU" sz="1500" kern="1200" dirty="0" err="1" smtClean="0"/>
            <a:t>дещо</a:t>
          </a:r>
          <a:r>
            <a:rPr lang="ru-RU" sz="1500" kern="1200" dirty="0" smtClean="0"/>
            <a:t> </a:t>
          </a:r>
          <a:r>
            <a:rPr lang="ru-RU" sz="1500" kern="1200" dirty="0" err="1" smtClean="0"/>
            <a:t>нижчі</a:t>
          </a:r>
          <a:r>
            <a:rPr lang="ru-RU" sz="1500" kern="1200" dirty="0" smtClean="0"/>
            <a:t> за </a:t>
          </a:r>
          <a:r>
            <a:rPr lang="ru-RU" sz="1500" kern="1200" dirty="0" err="1" smtClean="0"/>
            <a:t>якусь</a:t>
          </a:r>
          <a:r>
            <a:rPr lang="ru-RU" sz="1500" kern="1200" dirty="0" smtClean="0"/>
            <a:t> </a:t>
          </a:r>
          <a:r>
            <a:rPr lang="ru-RU" sz="1500" kern="1200" dirty="0" err="1" smtClean="0"/>
            <a:t>круглу</a:t>
          </a:r>
          <a:r>
            <a:rPr lang="ru-RU" sz="1500" kern="1200" dirty="0" smtClean="0"/>
            <a:t> суму (12,99 дол.), </a:t>
          </a:r>
          <a:r>
            <a:rPr lang="ru-RU" sz="1500" kern="1200" dirty="0" err="1" smtClean="0"/>
            <a:t>сприймаються</a:t>
          </a:r>
          <a:r>
            <a:rPr lang="ru-RU" sz="1500" kern="1200" dirty="0" smtClean="0"/>
            <a:t> </a:t>
          </a:r>
          <a:r>
            <a:rPr lang="ru-RU" sz="1500" kern="1200" dirty="0" err="1" smtClean="0"/>
            <a:t>краще</a:t>
          </a:r>
          <a:r>
            <a:rPr lang="ru-RU" sz="1500" kern="1200" dirty="0" smtClean="0"/>
            <a:t>. </a:t>
          </a:r>
          <a:endParaRPr lang="ru-RU" sz="1500" kern="1200" dirty="0"/>
        </a:p>
      </dsp:txBody>
      <dsp:txXfrm rot="5400000">
        <a:off x="5580854" y="776529"/>
        <a:ext cx="785857" cy="5622384"/>
      </dsp:txXfrm>
    </dsp:sp>
    <dsp:sp modelId="{BB58525D-421A-46AF-A871-39E58A375F92}">
      <dsp:nvSpPr>
        <dsp:cNvPr id="0" name=""/>
        <dsp:cNvSpPr/>
      </dsp:nvSpPr>
      <dsp:spPr>
        <a:xfrm>
          <a:off x="0" y="3096561"/>
          <a:ext cx="3162591" cy="982322"/>
        </a:xfrm>
        <a:prstGeom prst="roundRect">
          <a:avLst/>
        </a:prstGeom>
        <a:solidFill>
          <a:schemeClr val="accent2">
            <a:hueOff val="1430843"/>
            <a:satOff val="-32646"/>
            <a:lumOff val="1205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err="1" smtClean="0"/>
            <a:t>Стратегія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психологічних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цін</a:t>
          </a:r>
          <a:r>
            <a:rPr lang="ru-RU" sz="1900" kern="1200" dirty="0" smtClean="0"/>
            <a:t> (</a:t>
          </a:r>
          <a:r>
            <a:rPr lang="ru-RU" sz="1900" kern="1200" dirty="0" err="1" smtClean="0"/>
            <a:t>психологічно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комфортних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цін</a:t>
          </a:r>
          <a:r>
            <a:rPr lang="ru-RU" sz="1900" kern="1200" dirty="0" smtClean="0"/>
            <a:t>). </a:t>
          </a:r>
          <a:endParaRPr lang="ru-RU" sz="1900" kern="1200" dirty="0"/>
        </a:p>
      </dsp:txBody>
      <dsp:txXfrm>
        <a:off x="0" y="3096561"/>
        <a:ext cx="3162591" cy="982322"/>
      </dsp:txXfrm>
    </dsp:sp>
    <dsp:sp modelId="{8CB465CB-49B1-490D-9F52-CC2CE6962E39}">
      <dsp:nvSpPr>
        <dsp:cNvPr id="0" name=""/>
        <dsp:cNvSpPr/>
      </dsp:nvSpPr>
      <dsp:spPr>
        <a:xfrm rot="5400000">
          <a:off x="5580854" y="1807967"/>
          <a:ext cx="785857" cy="5622384"/>
        </a:xfrm>
        <a:prstGeom prst="round2SameRect">
          <a:avLst/>
        </a:prstGeom>
        <a:solidFill>
          <a:schemeClr val="accent2">
            <a:tint val="40000"/>
            <a:alpha val="90000"/>
            <a:hueOff val="1974561"/>
            <a:satOff val="-5173"/>
            <a:lumOff val="1852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1974561"/>
              <a:satOff val="-5173"/>
              <a:lumOff val="185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500" kern="1200" dirty="0" smtClean="0"/>
            <a:t>Тут </a:t>
          </a:r>
          <a:r>
            <a:rPr lang="ru-RU" sz="1500" kern="1200" dirty="0" err="1" smtClean="0"/>
            <a:t>головна</a:t>
          </a:r>
          <a:r>
            <a:rPr lang="ru-RU" sz="1500" kern="1200" dirty="0" smtClean="0"/>
            <a:t> мета – </a:t>
          </a:r>
          <a:r>
            <a:rPr lang="ru-RU" sz="1500" kern="1200" dirty="0" err="1" smtClean="0"/>
            <a:t>залишитись</a:t>
          </a:r>
          <a:r>
            <a:rPr lang="ru-RU" sz="1500" kern="1200" dirty="0" smtClean="0"/>
            <a:t> на ринку. А тому товар </a:t>
          </a:r>
          <a:r>
            <a:rPr lang="ru-RU" sz="1500" kern="1200" dirty="0" err="1" smtClean="0"/>
            <a:t>продають</a:t>
          </a:r>
          <a:r>
            <a:rPr lang="ru-RU" sz="1500" kern="1200" dirty="0" smtClean="0"/>
            <a:t> за </a:t>
          </a:r>
          <a:r>
            <a:rPr lang="ru-RU" sz="1500" kern="1200" dirty="0" err="1" smtClean="0"/>
            <a:t>низькими</a:t>
          </a:r>
          <a:r>
            <a:rPr lang="ru-RU" sz="1500" kern="1200" dirty="0" smtClean="0"/>
            <a:t> </a:t>
          </a:r>
          <a:r>
            <a:rPr lang="ru-RU" sz="1500" kern="1200" dirty="0" err="1" smtClean="0"/>
            <a:t>цінами</a:t>
          </a:r>
          <a:r>
            <a:rPr lang="ru-RU" sz="1500" kern="1200" dirty="0" smtClean="0"/>
            <a:t> </a:t>
          </a:r>
          <a:r>
            <a:rPr lang="ru-RU" sz="1500" kern="1200" dirty="0" err="1" smtClean="0"/>
            <a:t>зі</a:t>
          </a:r>
          <a:r>
            <a:rPr lang="ru-RU" sz="1500" kern="1200" dirty="0" smtClean="0"/>
            <a:t> </a:t>
          </a:r>
          <a:r>
            <a:rPr lang="ru-RU" sz="1500" kern="1200" dirty="0" err="1" smtClean="0"/>
            <a:t>збитками</a:t>
          </a:r>
          <a:r>
            <a:rPr lang="ru-RU" sz="1500" kern="1200" dirty="0" smtClean="0"/>
            <a:t>. Головне – </a:t>
          </a:r>
          <a:r>
            <a:rPr lang="ru-RU" sz="1500" kern="1200" dirty="0" err="1" smtClean="0"/>
            <a:t>дочекатися</a:t>
          </a:r>
          <a:r>
            <a:rPr lang="ru-RU" sz="1500" kern="1200" dirty="0" smtClean="0"/>
            <a:t> </a:t>
          </a:r>
          <a:r>
            <a:rPr lang="ru-RU" sz="1500" kern="1200" dirty="0" err="1" smtClean="0"/>
            <a:t>кращих</a:t>
          </a:r>
          <a:r>
            <a:rPr lang="ru-RU" sz="1500" kern="1200" dirty="0" smtClean="0"/>
            <a:t> </a:t>
          </a:r>
          <a:r>
            <a:rPr lang="ru-RU" sz="1500" kern="1200" dirty="0" err="1" smtClean="0"/>
            <a:t>часів</a:t>
          </a:r>
          <a:r>
            <a:rPr lang="ru-RU" sz="1500" kern="1200" dirty="0" smtClean="0"/>
            <a:t>.</a:t>
          </a:r>
          <a:endParaRPr lang="uk-UA" sz="1500" kern="1200" dirty="0"/>
        </a:p>
      </dsp:txBody>
      <dsp:txXfrm rot="5400000">
        <a:off x="5580854" y="1807967"/>
        <a:ext cx="785857" cy="5622384"/>
      </dsp:txXfrm>
    </dsp:sp>
    <dsp:sp modelId="{18C11347-D85A-4EF8-8C36-A5BE7856BBBB}">
      <dsp:nvSpPr>
        <dsp:cNvPr id="0" name=""/>
        <dsp:cNvSpPr/>
      </dsp:nvSpPr>
      <dsp:spPr>
        <a:xfrm>
          <a:off x="0" y="4127999"/>
          <a:ext cx="3162591" cy="982322"/>
        </a:xfrm>
        <a:prstGeom prst="roundRect">
          <a:avLst/>
        </a:prstGeom>
        <a:solidFill>
          <a:schemeClr val="accent2">
            <a:hueOff val="1907790"/>
            <a:satOff val="-43528"/>
            <a:lumOff val="1607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err="1" smtClean="0"/>
            <a:t>Цінова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стратегія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виживання</a:t>
          </a:r>
          <a:r>
            <a:rPr lang="ru-RU" sz="1900" kern="1200" dirty="0" smtClean="0"/>
            <a:t>. </a:t>
          </a:r>
          <a:endParaRPr lang="uk-UA" sz="1900" kern="1200" dirty="0"/>
        </a:p>
      </dsp:txBody>
      <dsp:txXfrm>
        <a:off x="0" y="4127999"/>
        <a:ext cx="3162591" cy="982322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DB67055-3B45-4A82-937C-7E9F82F9B4A8}">
      <dsp:nvSpPr>
        <dsp:cNvPr id="0" name=""/>
        <dsp:cNvSpPr/>
      </dsp:nvSpPr>
      <dsp:spPr>
        <a:xfrm>
          <a:off x="995" y="210047"/>
          <a:ext cx="3622848" cy="181142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0485" tIns="46990" rIns="70485" bIns="46990" numCol="1" spcCol="1270" anchor="ctr" anchorCtr="0">
          <a:noAutofit/>
        </a:bodyPr>
        <a:lstStyle/>
        <a:p>
          <a:pPr lvl="0" algn="ctr" defTabSz="1644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700" kern="1200" dirty="0" smtClean="0"/>
            <a:t>Пряма маркетингова цінова політика</a:t>
          </a:r>
          <a:endParaRPr lang="uk-UA" sz="3700" kern="1200" dirty="0"/>
        </a:p>
      </dsp:txBody>
      <dsp:txXfrm>
        <a:off x="995" y="210047"/>
        <a:ext cx="3622848" cy="1811424"/>
      </dsp:txXfrm>
    </dsp:sp>
    <dsp:sp modelId="{EC5D7431-9B43-45F0-A4FA-2899FE0F14A2}">
      <dsp:nvSpPr>
        <dsp:cNvPr id="0" name=""/>
        <dsp:cNvSpPr/>
      </dsp:nvSpPr>
      <dsp:spPr>
        <a:xfrm>
          <a:off x="363280" y="2021471"/>
          <a:ext cx="362284" cy="13585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58568"/>
              </a:lnTo>
              <a:lnTo>
                <a:pt x="362284" y="1358568"/>
              </a:lnTo>
            </a:path>
          </a:pathLst>
        </a:custGeom>
        <a:noFill/>
        <a:ln w="1905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591727-BADC-4ABA-89C1-D36FC14F26F2}">
      <dsp:nvSpPr>
        <dsp:cNvPr id="0" name=""/>
        <dsp:cNvSpPr/>
      </dsp:nvSpPr>
      <dsp:spPr>
        <a:xfrm>
          <a:off x="725565" y="2474328"/>
          <a:ext cx="2898278" cy="18114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kern="1200" dirty="0" smtClean="0"/>
            <a:t>має на увазі безпосередній розрахунок цін і їх регулювання залежно від змін ринкової кон’юнктури. </a:t>
          </a:r>
          <a:endParaRPr lang="uk-UA" sz="1900" kern="1200" dirty="0"/>
        </a:p>
      </dsp:txBody>
      <dsp:txXfrm>
        <a:off x="725565" y="2474328"/>
        <a:ext cx="2898278" cy="1811424"/>
      </dsp:txXfrm>
    </dsp:sp>
    <dsp:sp modelId="{BB0AAF20-6042-4924-B064-0E72C714DCB3}">
      <dsp:nvSpPr>
        <dsp:cNvPr id="0" name=""/>
        <dsp:cNvSpPr/>
      </dsp:nvSpPr>
      <dsp:spPr>
        <a:xfrm>
          <a:off x="4529556" y="210047"/>
          <a:ext cx="3622848" cy="181142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0485" tIns="46990" rIns="70485" bIns="46990" numCol="1" spcCol="1270" anchor="ctr" anchorCtr="0">
          <a:noAutofit/>
        </a:bodyPr>
        <a:lstStyle/>
        <a:p>
          <a:pPr lvl="0" algn="ctr" defTabSz="1644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700" kern="1200" dirty="0" smtClean="0"/>
            <a:t>Опосередкована</a:t>
          </a:r>
          <a:endParaRPr lang="uk-UA" sz="3700" kern="1200" dirty="0"/>
        </a:p>
      </dsp:txBody>
      <dsp:txXfrm>
        <a:off x="4529556" y="210047"/>
        <a:ext cx="3622848" cy="1811424"/>
      </dsp:txXfrm>
    </dsp:sp>
    <dsp:sp modelId="{D1E322BB-1A5B-4C86-A87A-B873A39CB088}">
      <dsp:nvSpPr>
        <dsp:cNvPr id="0" name=""/>
        <dsp:cNvSpPr/>
      </dsp:nvSpPr>
      <dsp:spPr>
        <a:xfrm>
          <a:off x="4891840" y="2021471"/>
          <a:ext cx="362284" cy="13585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58568"/>
              </a:lnTo>
              <a:lnTo>
                <a:pt x="362284" y="1358568"/>
              </a:lnTo>
            </a:path>
          </a:pathLst>
        </a:custGeom>
        <a:noFill/>
        <a:ln w="1905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3338EC-CE20-478A-AF69-BED38E11DFE4}">
      <dsp:nvSpPr>
        <dsp:cNvPr id="0" name=""/>
        <dsp:cNvSpPr/>
      </dsp:nvSpPr>
      <dsp:spPr>
        <a:xfrm>
          <a:off x="5254125" y="2474328"/>
          <a:ext cx="2898278" cy="18114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kern="1200" dirty="0" smtClean="0"/>
            <a:t>це політика щодо знижок на ціни, умов оплати, поставок, торговельного кредитування.</a:t>
          </a:r>
          <a:endParaRPr lang="uk-UA" sz="1900" kern="1200" dirty="0"/>
        </a:p>
      </dsp:txBody>
      <dsp:txXfrm>
        <a:off x="5254125" y="2474328"/>
        <a:ext cx="2898278" cy="1811424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F81E120-1BB7-4C46-84CC-A3801B2582F1}">
      <dsp:nvSpPr>
        <dsp:cNvPr id="0" name=""/>
        <dsp:cNvSpPr/>
      </dsp:nvSpPr>
      <dsp:spPr>
        <a:xfrm>
          <a:off x="0" y="312785"/>
          <a:ext cx="8407573" cy="119775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700" kern="1200" dirty="0" smtClean="0"/>
            <a:t>1) довідкові ціни – офіційно опубліковані ціни (в економічних газетах і журналах, бюлетенях, каталогах, </a:t>
          </a:r>
          <a:r>
            <a:rPr lang="uk-UA" sz="1700" kern="1200" dirty="0" err="1" smtClean="0"/>
            <a:t>прайс-листах</a:t>
          </a:r>
          <a:r>
            <a:rPr lang="uk-UA" sz="1700" kern="1200" dirty="0" smtClean="0"/>
            <a:t>) товарів у внутрішній оптовій або зовнішній торгівлі зарубіжних країн. </a:t>
          </a:r>
          <a:endParaRPr lang="en-US" sz="1700" kern="1200" dirty="0"/>
        </a:p>
      </dsp:txBody>
      <dsp:txXfrm>
        <a:off x="0" y="312785"/>
        <a:ext cx="8407573" cy="1197750"/>
      </dsp:txXfrm>
    </dsp:sp>
    <dsp:sp modelId="{2E96FA95-EAB0-4DB5-AEFB-E2BD071C3F15}">
      <dsp:nvSpPr>
        <dsp:cNvPr id="0" name=""/>
        <dsp:cNvSpPr/>
      </dsp:nvSpPr>
      <dsp:spPr>
        <a:xfrm>
          <a:off x="0" y="1559496"/>
          <a:ext cx="8407573" cy="1197750"/>
        </a:xfrm>
        <a:prstGeom prst="roundRect">
          <a:avLst/>
        </a:prstGeom>
        <a:solidFill>
          <a:schemeClr val="accent2">
            <a:hueOff val="953895"/>
            <a:satOff val="-21764"/>
            <a:lumOff val="803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700" kern="1200" dirty="0" smtClean="0"/>
            <a:t>2) біржові котирування й аукціонні ціни – </a:t>
          </a:r>
          <a:r>
            <a:rPr lang="uk-UA" sz="1700" kern="1200" dirty="0" err="1" smtClean="0"/>
            <a:t>ціни</a:t>
          </a:r>
          <a:r>
            <a:rPr lang="uk-UA" sz="1700" kern="1200" dirty="0" smtClean="0"/>
            <a:t> реальних угод на біржах та аукціонах, здійснюваних на уніфікованих умовах стосовно якості товару, обсягу та строків поставки, валюти платежу тощо.</a:t>
          </a:r>
          <a:endParaRPr lang="uk-UA" sz="1700" kern="1200" dirty="0"/>
        </a:p>
      </dsp:txBody>
      <dsp:txXfrm>
        <a:off x="0" y="1559496"/>
        <a:ext cx="8407573" cy="1197750"/>
      </dsp:txXfrm>
    </dsp:sp>
    <dsp:sp modelId="{797B85CF-5B2B-4F4C-9FAB-6ECC58F94E18}">
      <dsp:nvSpPr>
        <dsp:cNvPr id="0" name=""/>
        <dsp:cNvSpPr/>
      </dsp:nvSpPr>
      <dsp:spPr>
        <a:xfrm>
          <a:off x="0" y="2806206"/>
          <a:ext cx="8407573" cy="1197750"/>
        </a:xfrm>
        <a:prstGeom prst="roundRect">
          <a:avLst/>
        </a:prstGeom>
        <a:solidFill>
          <a:schemeClr val="accent2">
            <a:hueOff val="1907790"/>
            <a:satOff val="-43528"/>
            <a:lumOff val="1607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700" kern="1200" dirty="0" smtClean="0"/>
            <a:t>3) ціни міжнародних торгів застосовують при торгівлі готовими виробами, особливо машинами й обладнанням. Міжнародні торги – це спосіб закупівлі товарів, що передбачає залучення пропозицій кількох постачальників або підрядників з різних країн і укладання контракту з тим, пропозиція якого найвигідніша організаторам</a:t>
          </a:r>
          <a:endParaRPr lang="uk-UA" sz="1700" kern="1200" dirty="0"/>
        </a:p>
      </dsp:txBody>
      <dsp:txXfrm>
        <a:off x="0" y="2806206"/>
        <a:ext cx="8407573" cy="1197750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253C04A-AEDD-48DD-9A3A-75D4B32C2EF7}">
      <dsp:nvSpPr>
        <dsp:cNvPr id="0" name=""/>
        <dsp:cNvSpPr/>
      </dsp:nvSpPr>
      <dsp:spPr>
        <a:xfrm>
          <a:off x="0" y="379123"/>
          <a:ext cx="8138864" cy="1356029"/>
        </a:xfrm>
        <a:prstGeom prst="roundRect">
          <a:avLst/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kern="1200" dirty="0" smtClean="0"/>
            <a:t>4) ціни пропозицій фірм, надані у відповідь на запит покупця, фактично є довідковими і під час переговорів знижуються (як правило, в межах 10%). Вони відрізняються від цін, наведених у прейскурантах і каталогах фірм тим, що орієнтовані на особливості конкретного покупця й умови угоди; </a:t>
          </a:r>
          <a:endParaRPr lang="uk-UA" sz="1900" kern="1200" dirty="0"/>
        </a:p>
      </dsp:txBody>
      <dsp:txXfrm>
        <a:off x="0" y="379123"/>
        <a:ext cx="8138864" cy="1356029"/>
      </dsp:txXfrm>
    </dsp:sp>
    <dsp:sp modelId="{06830A5F-D171-46D8-82D9-42D2FB15D61C}">
      <dsp:nvSpPr>
        <dsp:cNvPr id="0" name=""/>
        <dsp:cNvSpPr/>
      </dsp:nvSpPr>
      <dsp:spPr>
        <a:xfrm>
          <a:off x="0" y="1789873"/>
          <a:ext cx="8138864" cy="1356029"/>
        </a:xfrm>
        <a:prstGeom prst="roundRect">
          <a:avLst/>
        </a:prstGeom>
        <a:solidFill>
          <a:schemeClr val="accent2">
            <a:shade val="80000"/>
            <a:hueOff val="-119009"/>
            <a:satOff val="-21420"/>
            <a:lumOff val="1729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kern="1200" dirty="0" smtClean="0"/>
            <a:t>5) ціни фактичних угод (контрактні ціни), як правило, не розголошують. Про них можна довідатись, лише регулярно діючи на вільному міжнародному ринку як незалежний продавець або як покупець. Зіставлення цих цін з довідковими дає змогу точніше встановити рівень ціни в контракті; </a:t>
          </a:r>
          <a:endParaRPr lang="uk-UA" sz="1900" kern="1200" dirty="0"/>
        </a:p>
      </dsp:txBody>
      <dsp:txXfrm>
        <a:off x="0" y="1789873"/>
        <a:ext cx="8138864" cy="1356029"/>
      </dsp:txXfrm>
    </dsp:sp>
    <dsp:sp modelId="{625F580D-11E8-4250-AFAE-1218FC1F8802}">
      <dsp:nvSpPr>
        <dsp:cNvPr id="0" name=""/>
        <dsp:cNvSpPr/>
      </dsp:nvSpPr>
      <dsp:spPr>
        <a:xfrm>
          <a:off x="0" y="3200623"/>
          <a:ext cx="8138864" cy="1356029"/>
        </a:xfrm>
        <a:prstGeom prst="roundRect">
          <a:avLst/>
        </a:prstGeom>
        <a:solidFill>
          <a:schemeClr val="accent2">
            <a:shade val="80000"/>
            <a:hueOff val="-238019"/>
            <a:satOff val="-42840"/>
            <a:lumOff val="3459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kern="1200" smtClean="0"/>
            <a:t>6</a:t>
          </a:r>
          <a:r>
            <a:rPr lang="uk-UA" sz="1900" kern="1200" dirty="0" smtClean="0"/>
            <a:t>) розрахункові ціни застосовують тоді, коли відсутня цінова інформація, аналіз якої дає змогу обґрунтувати зовнішньоторговельну ціну за конкретною угодою (як правило, для продукції за індивідуальним замовленням). </a:t>
          </a:r>
          <a:endParaRPr lang="uk-UA" sz="1900" kern="1200" dirty="0"/>
        </a:p>
      </dsp:txBody>
      <dsp:txXfrm>
        <a:off x="0" y="3200623"/>
        <a:ext cx="8138864" cy="1356029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C10E8A6-3272-4503-8A0C-3CE361170A15}">
      <dsp:nvSpPr>
        <dsp:cNvPr id="0" name=""/>
        <dsp:cNvSpPr/>
      </dsp:nvSpPr>
      <dsp:spPr>
        <a:xfrm>
          <a:off x="0" y="147383"/>
          <a:ext cx="8407573" cy="114192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1) </a:t>
          </a:r>
          <a:r>
            <a:rPr lang="ru-RU" sz="1600" kern="1200" dirty="0" err="1" smtClean="0"/>
            <a:t>трансфертні</a:t>
          </a:r>
          <a:r>
            <a:rPr lang="ru-RU" sz="1600" kern="1200" dirty="0" smtClean="0"/>
            <a:t> (</a:t>
          </a:r>
          <a:r>
            <a:rPr lang="ru-RU" sz="1600" kern="1200" dirty="0" err="1" smtClean="0"/>
            <a:t>ціни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внутріфірмової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торгівлі</a:t>
          </a:r>
          <a:r>
            <a:rPr lang="ru-RU" sz="1600" kern="1200" dirty="0" smtClean="0"/>
            <a:t>), </a:t>
          </a:r>
          <a:r>
            <a:rPr lang="ru-RU" sz="1600" kern="1200" dirty="0" err="1" smtClean="0"/>
            <a:t>які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застосовують</a:t>
          </a:r>
          <a:r>
            <a:rPr lang="ru-RU" sz="1600" kern="1200" dirty="0" smtClean="0"/>
            <a:t> в </a:t>
          </a:r>
          <a:r>
            <a:rPr lang="ru-RU" sz="1600" kern="1200" dirty="0" err="1" smtClean="0"/>
            <a:t>угодах</a:t>
          </a:r>
          <a:r>
            <a:rPr lang="ru-RU" sz="1600" kern="1200" dirty="0" smtClean="0"/>
            <a:t> </a:t>
          </a:r>
          <a:r>
            <a:rPr lang="uk-UA" sz="1600" kern="1200" dirty="0" smtClean="0"/>
            <a:t>між підрозділами </a:t>
          </a:r>
          <a:r>
            <a:rPr lang="uk-UA" sz="1600" kern="1200" dirty="0" smtClean="0"/>
            <a:t>ТНК, розміщеними в різних країнах, з метою збільшення прибутку за рахунок мінімізації податків і тарифів. Трансфертні ціни залежно від умов оподатковування в конкретних країнах установлюють на мінімальному або максимальному рівні. </a:t>
          </a:r>
          <a:endParaRPr lang="uk-UA" sz="1600" kern="1200" dirty="0"/>
        </a:p>
      </dsp:txBody>
      <dsp:txXfrm>
        <a:off x="0" y="147383"/>
        <a:ext cx="8407573" cy="1141920"/>
      </dsp:txXfrm>
    </dsp:sp>
    <dsp:sp modelId="{AF0E127B-47FB-4255-9D8A-DE9358C9A50A}">
      <dsp:nvSpPr>
        <dsp:cNvPr id="0" name=""/>
        <dsp:cNvSpPr/>
      </dsp:nvSpPr>
      <dsp:spPr>
        <a:xfrm>
          <a:off x="0" y="1335383"/>
          <a:ext cx="8407573" cy="1141920"/>
        </a:xfrm>
        <a:prstGeom prst="roundRect">
          <a:avLst/>
        </a:prstGeom>
        <a:solidFill>
          <a:schemeClr val="accent3">
            <a:hueOff val="-707096"/>
            <a:satOff val="3212"/>
            <a:lumOff val="-372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2) </a:t>
          </a:r>
          <a:r>
            <a:rPr lang="ru-RU" sz="1600" kern="1200" dirty="0" err="1" smtClean="0"/>
            <a:t>регіональні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ціни</a:t>
          </a:r>
          <a:r>
            <a:rPr lang="ru-RU" sz="1600" kern="1200" dirty="0" smtClean="0"/>
            <a:t>, </a:t>
          </a:r>
          <a:r>
            <a:rPr lang="ru-RU" sz="1600" kern="1200" dirty="0" err="1" smtClean="0"/>
            <a:t>які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використовують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торговельні</a:t>
          </a:r>
          <a:r>
            <a:rPr lang="ru-RU" sz="1600" kern="1200" dirty="0" smtClean="0"/>
            <a:t> блоки в </a:t>
          </a:r>
          <a:r>
            <a:rPr lang="ru-RU" sz="1600" kern="1200" dirty="0" err="1" smtClean="0"/>
            <a:t>угодах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між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країнами</a:t>
          </a:r>
          <a:r>
            <a:rPr lang="ru-RU" sz="1600" kern="1200" dirty="0" smtClean="0"/>
            <a:t>, </a:t>
          </a:r>
          <a:r>
            <a:rPr lang="ru-RU" sz="1600" kern="1200" dirty="0" err="1" smtClean="0"/>
            <a:t>що</a:t>
          </a:r>
          <a:r>
            <a:rPr lang="ru-RU" sz="1600" kern="1200" dirty="0" smtClean="0"/>
            <a:t> до них належать; </a:t>
          </a:r>
          <a:endParaRPr lang="ru-RU" sz="1600" kern="1200" dirty="0"/>
        </a:p>
      </dsp:txBody>
      <dsp:txXfrm>
        <a:off x="0" y="1335383"/>
        <a:ext cx="8407573" cy="1141920"/>
      </dsp:txXfrm>
    </dsp:sp>
    <dsp:sp modelId="{12204339-CF38-40FC-A592-F25C54BFC729}">
      <dsp:nvSpPr>
        <dsp:cNvPr id="0" name=""/>
        <dsp:cNvSpPr/>
      </dsp:nvSpPr>
      <dsp:spPr>
        <a:xfrm>
          <a:off x="0" y="2523383"/>
          <a:ext cx="8407573" cy="1141920"/>
        </a:xfrm>
        <a:prstGeom prst="roundRect">
          <a:avLst/>
        </a:prstGeom>
        <a:solidFill>
          <a:schemeClr val="accent3">
            <a:hueOff val="-1414192"/>
            <a:satOff val="6425"/>
            <a:lumOff val="-745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3) </a:t>
          </a:r>
          <a:r>
            <a:rPr lang="ru-RU" sz="1600" kern="1200" dirty="0" err="1" smtClean="0"/>
            <a:t>преференційні</a:t>
          </a:r>
          <a:r>
            <a:rPr lang="ru-RU" sz="1600" kern="1200" dirty="0" smtClean="0"/>
            <a:t> (</a:t>
          </a:r>
          <a:r>
            <a:rPr lang="ru-RU" sz="1600" kern="1200" dirty="0" err="1" smtClean="0"/>
            <a:t>пільгові</a:t>
          </a:r>
          <a:r>
            <a:rPr lang="ru-RU" sz="1600" kern="1200" dirty="0" smtClean="0"/>
            <a:t>) </a:t>
          </a:r>
          <a:r>
            <a:rPr lang="ru-RU" sz="1600" kern="1200" dirty="0" err="1" smtClean="0"/>
            <a:t>ціни</a:t>
          </a:r>
          <a:r>
            <a:rPr lang="ru-RU" sz="1600" kern="1200" dirty="0" smtClean="0"/>
            <a:t>, </a:t>
          </a:r>
          <a:r>
            <a:rPr lang="ru-RU" sz="1600" kern="1200" dirty="0" err="1" smtClean="0"/>
            <a:t>що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встановлюються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міжурядовими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угодами</a:t>
          </a:r>
          <a:r>
            <a:rPr lang="ru-RU" sz="1600" kern="1200" dirty="0" smtClean="0"/>
            <a:t> про поставки </a:t>
          </a:r>
          <a:r>
            <a:rPr lang="ru-RU" sz="1600" kern="1200" dirty="0" err="1" smtClean="0"/>
            <a:t>певних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видів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товарів</a:t>
          </a:r>
          <a:r>
            <a:rPr lang="ru-RU" sz="1600" kern="1200" dirty="0" smtClean="0"/>
            <a:t>.</a:t>
          </a:r>
          <a:endParaRPr lang="uk-UA" sz="1600" kern="1200" dirty="0"/>
        </a:p>
      </dsp:txBody>
      <dsp:txXfrm>
        <a:off x="0" y="2523383"/>
        <a:ext cx="8407573" cy="1141920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36B837E-5738-43D2-8493-83B1F455958B}">
      <dsp:nvSpPr>
        <dsp:cNvPr id="0" name=""/>
        <dsp:cNvSpPr/>
      </dsp:nvSpPr>
      <dsp:spPr>
        <a:xfrm>
          <a:off x="0" y="418299"/>
          <a:ext cx="3886200" cy="148473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b="1" kern="1200" dirty="0" err="1" smtClean="0"/>
            <a:t>Етап</a:t>
          </a:r>
          <a:r>
            <a:rPr lang="ru-RU" sz="2700" b="1" kern="1200" dirty="0" smtClean="0"/>
            <a:t> 1</a:t>
          </a:r>
          <a:r>
            <a:rPr lang="ru-RU" sz="2700" kern="1200" dirty="0" smtClean="0"/>
            <a:t>. Постановка </a:t>
          </a:r>
          <a:r>
            <a:rPr lang="ru-RU" sz="2700" kern="1200" dirty="0" err="1" smtClean="0"/>
            <a:t>завдань</a:t>
          </a:r>
          <a:r>
            <a:rPr lang="ru-RU" sz="2700" kern="1200" dirty="0" smtClean="0"/>
            <a:t> </a:t>
          </a:r>
          <a:r>
            <a:rPr lang="ru-RU" sz="2700" kern="1200" dirty="0" err="1" smtClean="0"/>
            <a:t>ціноутворення</a:t>
          </a:r>
          <a:r>
            <a:rPr lang="ru-RU" sz="2700" kern="1200" dirty="0" smtClean="0"/>
            <a:t>. </a:t>
          </a:r>
          <a:r>
            <a:rPr lang="ru-RU" sz="2700" kern="1200" dirty="0" err="1" smtClean="0"/>
            <a:t>Можливі</a:t>
          </a:r>
          <a:r>
            <a:rPr lang="ru-RU" sz="2700" kern="1200" dirty="0" smtClean="0"/>
            <a:t> </a:t>
          </a:r>
          <a:r>
            <a:rPr lang="ru-RU" sz="2700" kern="1200" dirty="0" err="1" smtClean="0"/>
            <a:t>варіанти</a:t>
          </a:r>
          <a:r>
            <a:rPr lang="ru-RU" sz="2700" kern="1200" dirty="0" smtClean="0"/>
            <a:t>: </a:t>
          </a:r>
          <a:endParaRPr lang="uk-UA" sz="2700" kern="1200" dirty="0"/>
        </a:p>
      </dsp:txBody>
      <dsp:txXfrm>
        <a:off x="0" y="418299"/>
        <a:ext cx="3886200" cy="1484730"/>
      </dsp:txXfrm>
    </dsp:sp>
    <dsp:sp modelId="{B47549C1-DCBB-4353-8D4D-5014FFE5CDA8}">
      <dsp:nvSpPr>
        <dsp:cNvPr id="0" name=""/>
        <dsp:cNvSpPr/>
      </dsp:nvSpPr>
      <dsp:spPr>
        <a:xfrm>
          <a:off x="0" y="1903029"/>
          <a:ext cx="3886200" cy="26827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387" tIns="34290" rIns="192024" bIns="34290" numCol="1" spcCol="1270" anchor="t" anchorCtr="0">
          <a:noAutofit/>
        </a:bodyPr>
        <a:lstStyle/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uk-UA" sz="2100" kern="1200" dirty="0"/>
        </a:p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uk-UA" sz="2100" kern="1200" dirty="0" smtClean="0"/>
            <a:t>а) завоювання максимальної частки ринку; </a:t>
          </a:r>
          <a:endParaRPr lang="uk-UA" sz="2100" kern="1200" dirty="0"/>
        </a:p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uk-UA" sz="2100" kern="1200" dirty="0" smtClean="0"/>
            <a:t>б) завоювання лідерства за якістю товару;</a:t>
          </a:r>
          <a:endParaRPr lang="uk-UA" sz="2100" kern="1200" dirty="0"/>
        </a:p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uk-UA" sz="2100" kern="1200" dirty="0" smtClean="0"/>
            <a:t>в) максимізація поточного прибутку;</a:t>
          </a:r>
          <a:endParaRPr lang="uk-UA" sz="2100" kern="1200" dirty="0"/>
        </a:p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uk-UA" sz="2100" kern="1200" dirty="0" smtClean="0"/>
            <a:t>г) забезпечення виживання.</a:t>
          </a:r>
          <a:endParaRPr lang="uk-UA" sz="2100" kern="1200" dirty="0"/>
        </a:p>
      </dsp:txBody>
      <dsp:txXfrm>
        <a:off x="0" y="1903029"/>
        <a:ext cx="3886200" cy="2682720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4A865A8-905B-4211-AE8B-E9EFE6F426D7}">
      <dsp:nvSpPr>
        <dsp:cNvPr id="0" name=""/>
        <dsp:cNvSpPr/>
      </dsp:nvSpPr>
      <dsp:spPr>
        <a:xfrm>
          <a:off x="0" y="469163"/>
          <a:ext cx="3886200" cy="91367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kern="1200" dirty="0" smtClean="0"/>
            <a:t>а) попит</a:t>
          </a:r>
          <a:endParaRPr lang="uk-UA" sz="2300" kern="1200" dirty="0"/>
        </a:p>
      </dsp:txBody>
      <dsp:txXfrm>
        <a:off x="0" y="469163"/>
        <a:ext cx="3886200" cy="913678"/>
      </dsp:txXfrm>
    </dsp:sp>
    <dsp:sp modelId="{294846AD-BB41-44AB-8963-0EF107C2FF44}">
      <dsp:nvSpPr>
        <dsp:cNvPr id="0" name=""/>
        <dsp:cNvSpPr/>
      </dsp:nvSpPr>
      <dsp:spPr>
        <a:xfrm>
          <a:off x="0" y="1449081"/>
          <a:ext cx="3886200" cy="913678"/>
        </a:xfrm>
        <a:prstGeom prst="roundRect">
          <a:avLst/>
        </a:prstGeom>
        <a:solidFill>
          <a:schemeClr val="accent2">
            <a:hueOff val="635930"/>
            <a:satOff val="-14509"/>
            <a:lumOff val="536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kern="1200" dirty="0" smtClean="0"/>
            <a:t>б) витрати</a:t>
          </a:r>
          <a:endParaRPr lang="uk-UA" sz="2300" kern="1200" dirty="0"/>
        </a:p>
      </dsp:txBody>
      <dsp:txXfrm>
        <a:off x="0" y="1449081"/>
        <a:ext cx="3886200" cy="913678"/>
      </dsp:txXfrm>
    </dsp:sp>
    <dsp:sp modelId="{5CF01127-D6FA-4A5C-AD04-96BC9D2218CD}">
      <dsp:nvSpPr>
        <dsp:cNvPr id="0" name=""/>
        <dsp:cNvSpPr/>
      </dsp:nvSpPr>
      <dsp:spPr>
        <a:xfrm>
          <a:off x="0" y="2429000"/>
          <a:ext cx="3886200" cy="913678"/>
        </a:xfrm>
        <a:prstGeom prst="roundRect">
          <a:avLst/>
        </a:prstGeom>
        <a:solidFill>
          <a:schemeClr val="accent2">
            <a:hueOff val="1271860"/>
            <a:satOff val="-29019"/>
            <a:lumOff val="1071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kern="1200" dirty="0" smtClean="0"/>
            <a:t>в) пропозиція (конкуренція)</a:t>
          </a:r>
          <a:endParaRPr lang="uk-UA" sz="2300" kern="1200" dirty="0"/>
        </a:p>
      </dsp:txBody>
      <dsp:txXfrm>
        <a:off x="0" y="2429000"/>
        <a:ext cx="3886200" cy="913678"/>
      </dsp:txXfrm>
    </dsp:sp>
    <dsp:sp modelId="{988ED334-0B8B-4890-9FA9-ED85DC942A7C}">
      <dsp:nvSpPr>
        <dsp:cNvPr id="0" name=""/>
        <dsp:cNvSpPr/>
      </dsp:nvSpPr>
      <dsp:spPr>
        <a:xfrm>
          <a:off x="0" y="3408919"/>
          <a:ext cx="3886200" cy="913678"/>
        </a:xfrm>
        <a:prstGeom prst="roundRect">
          <a:avLst/>
        </a:prstGeom>
        <a:solidFill>
          <a:schemeClr val="accent2">
            <a:hueOff val="1907790"/>
            <a:satOff val="-43528"/>
            <a:lumOff val="1607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г) </a:t>
          </a:r>
          <a:r>
            <a:rPr lang="ru-RU" sz="2300" kern="1200" dirty="0" err="1" smtClean="0"/>
            <a:t>державна</a:t>
          </a:r>
          <a:r>
            <a:rPr lang="ru-RU" sz="2300" kern="1200" dirty="0" smtClean="0"/>
            <a:t> </a:t>
          </a:r>
          <a:r>
            <a:rPr lang="ru-RU" sz="2300" kern="1200" dirty="0" err="1" smtClean="0"/>
            <a:t>цінова</a:t>
          </a:r>
          <a:r>
            <a:rPr lang="ru-RU" sz="2300" kern="1200" dirty="0" smtClean="0"/>
            <a:t> </a:t>
          </a:r>
          <a:r>
            <a:rPr lang="ru-RU" sz="2300" kern="1200" dirty="0" err="1" smtClean="0"/>
            <a:t>політика</a:t>
          </a:r>
          <a:r>
            <a:rPr lang="ru-RU" sz="2300" kern="1200" dirty="0" smtClean="0"/>
            <a:t> </a:t>
          </a:r>
          <a:r>
            <a:rPr lang="ru-RU" sz="2300" kern="1200" dirty="0" err="1" smtClean="0"/>
            <a:t>щодо</a:t>
          </a:r>
          <a:r>
            <a:rPr lang="ru-RU" sz="2300" kern="1200" dirty="0" smtClean="0"/>
            <a:t> </a:t>
          </a:r>
          <a:r>
            <a:rPr lang="ru-RU" sz="2300" kern="1200" dirty="0" err="1" smtClean="0"/>
            <a:t>ціноутворення</a:t>
          </a:r>
          <a:r>
            <a:rPr lang="ru-RU" sz="2300" kern="1200" dirty="0" smtClean="0"/>
            <a:t>.</a:t>
          </a:r>
          <a:endParaRPr lang="uk-UA" sz="2300" kern="1200" dirty="0"/>
        </a:p>
      </dsp:txBody>
      <dsp:txXfrm>
        <a:off x="0" y="3408919"/>
        <a:ext cx="3886200" cy="913678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5CF03AB-DAF2-44DF-8726-2DB8BE401A62}">
      <dsp:nvSpPr>
        <dsp:cNvPr id="0" name=""/>
        <dsp:cNvSpPr/>
      </dsp:nvSpPr>
      <dsp:spPr>
        <a:xfrm>
          <a:off x="0" y="11989"/>
          <a:ext cx="4392487" cy="1118812"/>
        </a:xfrm>
        <a:prstGeom prst="roundRect">
          <a:avLst/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1) </a:t>
          </a:r>
          <a:r>
            <a:rPr lang="ru-RU" sz="2000" kern="1200" dirty="0" err="1" smtClean="0"/>
            <a:t>ціноутворення</a:t>
          </a:r>
          <a:r>
            <a:rPr lang="ru-RU" sz="2000" kern="1200" dirty="0" smtClean="0"/>
            <a:t> на </a:t>
          </a:r>
          <a:r>
            <a:rPr lang="ru-RU" sz="2000" kern="1200" dirty="0" err="1" smtClean="0"/>
            <a:t>основі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попиту</a:t>
          </a:r>
          <a:r>
            <a:rPr lang="ru-RU" sz="2000" kern="1200" dirty="0" smtClean="0"/>
            <a:t> (</a:t>
          </a:r>
          <a:r>
            <a:rPr lang="ru-RU" sz="2000" kern="1200" dirty="0" err="1" smtClean="0"/>
            <a:t>орієнтовані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на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споживача</a:t>
          </a:r>
          <a:r>
            <a:rPr lang="ru-RU" sz="2000" kern="1200" dirty="0" smtClean="0"/>
            <a:t>)</a:t>
          </a:r>
          <a:endParaRPr lang="en-US" sz="2000" kern="1200" dirty="0"/>
        </a:p>
      </dsp:txBody>
      <dsp:txXfrm>
        <a:off x="0" y="11989"/>
        <a:ext cx="4392487" cy="1118812"/>
      </dsp:txXfrm>
    </dsp:sp>
    <dsp:sp modelId="{4D6CA661-094A-43DC-AD70-4273DDE4DC6E}">
      <dsp:nvSpPr>
        <dsp:cNvPr id="0" name=""/>
        <dsp:cNvSpPr/>
      </dsp:nvSpPr>
      <dsp:spPr>
        <a:xfrm>
          <a:off x="0" y="1188402"/>
          <a:ext cx="4392487" cy="1118812"/>
        </a:xfrm>
        <a:prstGeom prst="roundRect">
          <a:avLst/>
        </a:prstGeom>
        <a:solidFill>
          <a:schemeClr val="accent2">
            <a:shade val="80000"/>
            <a:hueOff val="-119009"/>
            <a:satOff val="-21420"/>
            <a:lumOff val="1729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2) </a:t>
          </a:r>
          <a:r>
            <a:rPr lang="ru-RU" sz="2000" kern="1200" dirty="0" err="1" smtClean="0"/>
            <a:t>ціноутворення</a:t>
          </a:r>
          <a:r>
            <a:rPr lang="ru-RU" sz="2000" kern="1200" dirty="0" smtClean="0"/>
            <a:t> на </a:t>
          </a:r>
          <a:r>
            <a:rPr lang="ru-RU" sz="2000" kern="1200" dirty="0" err="1" smtClean="0"/>
            <a:t>основі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витрат</a:t>
          </a:r>
          <a:endParaRPr lang="en-US" sz="2000" kern="1200" dirty="0"/>
        </a:p>
      </dsp:txBody>
      <dsp:txXfrm>
        <a:off x="0" y="1188402"/>
        <a:ext cx="4392487" cy="1118812"/>
      </dsp:txXfrm>
    </dsp:sp>
    <dsp:sp modelId="{EE7D9226-B5F2-47A5-8996-C69F7F6D59DD}">
      <dsp:nvSpPr>
        <dsp:cNvPr id="0" name=""/>
        <dsp:cNvSpPr/>
      </dsp:nvSpPr>
      <dsp:spPr>
        <a:xfrm>
          <a:off x="0" y="2364814"/>
          <a:ext cx="4392487" cy="1118812"/>
        </a:xfrm>
        <a:prstGeom prst="roundRect">
          <a:avLst/>
        </a:prstGeom>
        <a:solidFill>
          <a:schemeClr val="accent2">
            <a:shade val="80000"/>
            <a:hueOff val="-238019"/>
            <a:satOff val="-42840"/>
            <a:lumOff val="3459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3) </a:t>
          </a:r>
          <a:r>
            <a:rPr lang="ru-RU" sz="2000" kern="1200" dirty="0" err="1" smtClean="0"/>
            <a:t>ціноутворення</a:t>
          </a:r>
          <a:r>
            <a:rPr lang="ru-RU" sz="2000" kern="1200" dirty="0" smtClean="0"/>
            <a:t> на </a:t>
          </a:r>
          <a:r>
            <a:rPr lang="ru-RU" sz="2000" kern="1200" dirty="0" err="1" smtClean="0"/>
            <a:t>основі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пропозиції</a:t>
          </a:r>
          <a:r>
            <a:rPr lang="ru-RU" sz="2000" kern="1200" dirty="0" smtClean="0"/>
            <a:t>, </a:t>
          </a:r>
          <a:r>
            <a:rPr lang="ru-RU" sz="2000" kern="1200" dirty="0" err="1" smtClean="0"/>
            <a:t>орієнтоване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на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рівень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конкуренції</a:t>
          </a:r>
          <a:r>
            <a:rPr lang="ru-RU" sz="2000" kern="1200" dirty="0" smtClean="0"/>
            <a:t> </a:t>
          </a:r>
          <a:endParaRPr lang="en-US" sz="2000" kern="1200" dirty="0"/>
        </a:p>
      </dsp:txBody>
      <dsp:txXfrm>
        <a:off x="0" y="2364814"/>
        <a:ext cx="4392487" cy="1118812"/>
      </dsp:txXfrm>
    </dsp:sp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523E878-B8CC-4C7E-8679-804527866EC0}">
      <dsp:nvSpPr>
        <dsp:cNvPr id="0" name=""/>
        <dsp:cNvSpPr/>
      </dsp:nvSpPr>
      <dsp:spPr>
        <a:xfrm>
          <a:off x="0" y="219472"/>
          <a:ext cx="3890392" cy="9945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/>
            <a:t>До </a:t>
          </a:r>
          <a:r>
            <a:rPr lang="ru-RU" sz="2500" kern="1200" dirty="0" err="1" smtClean="0"/>
            <a:t>методів</a:t>
          </a:r>
          <a:r>
            <a:rPr lang="ru-RU" sz="2500" kern="1200" dirty="0" smtClean="0"/>
            <a:t> непрямого </a:t>
          </a:r>
          <a:r>
            <a:rPr lang="ru-RU" sz="2500" kern="1200" dirty="0" err="1" smtClean="0"/>
            <a:t>ціноутворення</a:t>
          </a:r>
          <a:r>
            <a:rPr lang="ru-RU" sz="2500" kern="1200" dirty="0" smtClean="0"/>
            <a:t> </a:t>
          </a:r>
          <a:r>
            <a:rPr lang="ru-RU" sz="2500" kern="1200" dirty="0" err="1" smtClean="0"/>
            <a:t>належить</a:t>
          </a:r>
          <a:r>
            <a:rPr lang="uk-UA" sz="2500" kern="1200" dirty="0" smtClean="0"/>
            <a:t>:</a:t>
          </a:r>
          <a:endParaRPr lang="uk-UA" sz="2500" kern="1200" dirty="0"/>
        </a:p>
      </dsp:txBody>
      <dsp:txXfrm>
        <a:off x="0" y="219472"/>
        <a:ext cx="3890392" cy="994500"/>
      </dsp:txXfrm>
    </dsp:sp>
    <dsp:sp modelId="{5EB09515-B9B0-47B1-9DA3-363FA9E734B4}">
      <dsp:nvSpPr>
        <dsp:cNvPr id="0" name=""/>
        <dsp:cNvSpPr/>
      </dsp:nvSpPr>
      <dsp:spPr>
        <a:xfrm>
          <a:off x="0" y="1213972"/>
          <a:ext cx="3890392" cy="16301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520" tIns="31750" rIns="177800" bIns="31750" numCol="1" spcCol="1270" anchor="t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en-US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uk-UA" sz="2000" kern="1200" dirty="0" smtClean="0"/>
            <a:t>1) Кредитна політика фірм</a:t>
          </a:r>
          <a:endParaRPr lang="en-US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uk-UA" sz="2000" kern="1200" dirty="0" smtClean="0"/>
            <a:t>2) Політика кондицій</a:t>
          </a:r>
          <a:endParaRPr lang="en-US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uk-UA" sz="2000" kern="1200" dirty="0" smtClean="0"/>
            <a:t>3) Маркетингова політика знижок</a:t>
          </a:r>
          <a:endParaRPr lang="uk-UA" sz="2000" kern="1200" dirty="0"/>
        </a:p>
      </dsp:txBody>
      <dsp:txXfrm>
        <a:off x="0" y="1213972"/>
        <a:ext cx="3890392" cy="163012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21.11.2020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21.11.2020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21.11.2020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21.11.2020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5B106E36-FD25-4E2D-B0AA-010F637433A0}" type="datetimeFigureOut">
              <a:rPr lang="ru-RU" smtClean="0"/>
              <a:pPr/>
              <a:t>21.11.2020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21.11.2020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7" Type="http://schemas.openxmlformats.org/officeDocument/2006/relationships/image" Target="../media/image8.jpe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7" Type="http://schemas.openxmlformats.org/officeDocument/2006/relationships/image" Target="../media/image10.jpeg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7" Type="http://schemas.openxmlformats.org/officeDocument/2006/relationships/image" Target="../media/image11.jpeg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МІЖНАРОДНА ЦІНОВА ПОЛІТИКА</a:t>
            </a:r>
            <a:endParaRPr lang="uk-UA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Ціни вільного ринку</a:t>
            </a:r>
            <a:endParaRPr lang="uk-UA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quarter" idx="1"/>
          </p:nvPr>
        </p:nvGraphicFramePr>
        <p:xfrm>
          <a:off x="609600" y="1589566"/>
          <a:ext cx="8138864" cy="49357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Ціни</a:t>
            </a:r>
            <a:r>
              <a:rPr lang="ru-RU" dirty="0" smtClean="0"/>
              <a:t> </a:t>
            </a:r>
            <a:r>
              <a:rPr lang="ru-RU" dirty="0" err="1" smtClean="0"/>
              <a:t>закритих</a:t>
            </a:r>
            <a:r>
              <a:rPr lang="ru-RU" dirty="0" smtClean="0"/>
              <a:t> </a:t>
            </a:r>
            <a:r>
              <a:rPr lang="ru-RU" dirty="0" err="1" smtClean="0"/>
              <a:t>ринків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7850832" cy="687305"/>
          </a:xfrm>
        </p:spPr>
        <p:txBody>
          <a:bodyPr>
            <a:normAutofit/>
          </a:bodyPr>
          <a:lstStyle/>
          <a:p>
            <a:r>
              <a:rPr lang="ru-RU" dirty="0" err="1" smtClean="0"/>
              <a:t>Ціни</a:t>
            </a:r>
            <a:r>
              <a:rPr lang="ru-RU" dirty="0" smtClean="0"/>
              <a:t> </a:t>
            </a:r>
            <a:r>
              <a:rPr lang="ru-RU" dirty="0" err="1" smtClean="0"/>
              <a:t>закритих</a:t>
            </a:r>
            <a:r>
              <a:rPr lang="ru-RU" dirty="0" smtClean="0"/>
              <a:t> </a:t>
            </a:r>
            <a:r>
              <a:rPr lang="ru-RU" dirty="0" err="1" smtClean="0"/>
              <a:t>ринків</a:t>
            </a:r>
            <a:r>
              <a:rPr lang="ru-RU" dirty="0" smtClean="0"/>
              <a:t> </a:t>
            </a:r>
            <a:r>
              <a:rPr lang="ru-RU" dirty="0" err="1" smtClean="0"/>
              <a:t>поділяють</a:t>
            </a:r>
            <a:r>
              <a:rPr lang="ru-RU" dirty="0" smtClean="0"/>
              <a:t> на</a:t>
            </a:r>
            <a:r>
              <a:rPr lang="ru-RU" dirty="0" smtClean="0"/>
              <a:t>:</a:t>
            </a:r>
            <a:endParaRPr lang="uk-UA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quarter" idx="2"/>
          </p:nvPr>
        </p:nvGraphicFramePr>
        <p:xfrm>
          <a:off x="323528" y="2348879"/>
          <a:ext cx="8407573" cy="38126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3. Методика </a:t>
            </a:r>
            <a:r>
              <a:rPr lang="ru-RU" dirty="0" err="1" smtClean="0"/>
              <a:t>ціноутворення</a:t>
            </a:r>
            <a:r>
              <a:rPr lang="ru-RU" dirty="0" smtClean="0"/>
              <a:t> на </a:t>
            </a:r>
            <a:r>
              <a:rPr lang="ru-RU" dirty="0" err="1" smtClean="0"/>
              <a:t>міжнародному</a:t>
            </a:r>
            <a:r>
              <a:rPr lang="ru-RU" dirty="0" smtClean="0"/>
              <a:t> ринку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1556793"/>
            <a:ext cx="4248472" cy="2376264"/>
          </a:xfrm>
        </p:spPr>
        <p:txBody>
          <a:bodyPr>
            <a:normAutofit/>
          </a:bodyPr>
          <a:lstStyle/>
          <a:p>
            <a:r>
              <a:rPr lang="ru-RU" dirty="0" smtClean="0"/>
              <a:t>Методика </a:t>
            </a:r>
            <a:r>
              <a:rPr lang="ru-RU" dirty="0" err="1" smtClean="0"/>
              <a:t>міжнародного</a:t>
            </a:r>
            <a:r>
              <a:rPr lang="ru-RU" dirty="0" smtClean="0"/>
              <a:t> </a:t>
            </a:r>
            <a:r>
              <a:rPr lang="ru-RU" dirty="0" err="1" smtClean="0"/>
              <a:t>ціноутворення</a:t>
            </a:r>
            <a:r>
              <a:rPr lang="ru-RU" dirty="0" smtClean="0"/>
              <a:t>, як правило, </a:t>
            </a:r>
            <a:r>
              <a:rPr lang="ru-RU" dirty="0" err="1" smtClean="0"/>
              <a:t>передбачає</a:t>
            </a:r>
            <a:r>
              <a:rPr lang="ru-RU" dirty="0" smtClean="0"/>
              <a:t> </a:t>
            </a:r>
            <a:r>
              <a:rPr lang="ru-RU" dirty="0" err="1" smtClean="0"/>
              <a:t>виконання</a:t>
            </a:r>
            <a:r>
              <a:rPr lang="ru-RU" dirty="0" smtClean="0"/>
              <a:t> таких </a:t>
            </a:r>
            <a:r>
              <a:rPr lang="ru-RU" dirty="0" err="1" smtClean="0"/>
              <a:t>етапів</a:t>
            </a:r>
            <a:r>
              <a:rPr lang="ru-RU" dirty="0" smtClean="0"/>
              <a:t>:</a:t>
            </a:r>
            <a:endParaRPr lang="uk-UA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quarter" idx="2"/>
          </p:nvPr>
        </p:nvGraphicFramePr>
        <p:xfrm>
          <a:off x="4932040" y="1628800"/>
          <a:ext cx="3886200" cy="50040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4818" name="Picture 2" descr="Як в Україні працює трансфертне ціноутворення « Колонки | Мобильная версия  | Бизнес.Цензор.НЕТ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11560" y="4149080"/>
            <a:ext cx="3717539" cy="24783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2" descr="The Complexity of Pricing Decisions — Leafle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068960"/>
            <a:ext cx="4608513" cy="3456384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Методика </a:t>
            </a:r>
            <a:r>
              <a:rPr lang="ru-RU" dirty="0" err="1" smtClean="0"/>
              <a:t>ціноутворення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 err="1" smtClean="0"/>
              <a:t>Етап</a:t>
            </a:r>
            <a:r>
              <a:rPr lang="ru-RU" b="1" dirty="0" smtClean="0"/>
              <a:t> 2</a:t>
            </a:r>
            <a:r>
              <a:rPr lang="ru-RU" dirty="0" smtClean="0"/>
              <a:t>. </a:t>
            </a:r>
            <a:r>
              <a:rPr lang="ru-RU" dirty="0" err="1" smtClean="0"/>
              <a:t>Урахування</a:t>
            </a:r>
            <a:r>
              <a:rPr lang="ru-RU" dirty="0" smtClean="0"/>
              <a:t> </a:t>
            </a:r>
            <a:r>
              <a:rPr lang="ru-RU" dirty="0" err="1" smtClean="0"/>
              <a:t>цінових</a:t>
            </a:r>
            <a:r>
              <a:rPr lang="ru-RU" dirty="0" smtClean="0"/>
              <a:t> </a:t>
            </a:r>
            <a:r>
              <a:rPr lang="ru-RU" dirty="0" err="1" smtClean="0"/>
              <a:t>факторів</a:t>
            </a:r>
            <a:r>
              <a:rPr lang="ru-RU" dirty="0" smtClean="0"/>
              <a:t>, до </a:t>
            </a:r>
            <a:r>
              <a:rPr lang="ru-RU" dirty="0" err="1" smtClean="0"/>
              <a:t>яких</a:t>
            </a:r>
            <a:r>
              <a:rPr lang="ru-RU" dirty="0" smtClean="0"/>
              <a:t> належать:</a:t>
            </a:r>
            <a:endParaRPr lang="uk-UA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quarter" idx="2"/>
          </p:nvPr>
        </p:nvGraphicFramePr>
        <p:xfrm>
          <a:off x="4844901" y="1589566"/>
          <a:ext cx="3886200" cy="47917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Методика </a:t>
            </a:r>
            <a:r>
              <a:rPr lang="ru-RU" dirty="0" err="1" smtClean="0"/>
              <a:t>ціноутворення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90392" cy="2775537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b="1" dirty="0" err="1" smtClean="0"/>
              <a:t>Етап</a:t>
            </a:r>
            <a:r>
              <a:rPr lang="ru-RU" b="1" dirty="0" smtClean="0"/>
              <a:t> 3</a:t>
            </a:r>
            <a:r>
              <a:rPr lang="ru-RU" dirty="0" smtClean="0"/>
              <a:t>. </a:t>
            </a:r>
            <a:r>
              <a:rPr lang="ru-RU" dirty="0" err="1" smtClean="0"/>
              <a:t>Вибір</a:t>
            </a:r>
            <a:r>
              <a:rPr lang="ru-RU" dirty="0" smtClean="0"/>
              <a:t> методу </a:t>
            </a:r>
            <a:r>
              <a:rPr lang="ru-RU" dirty="0" err="1" smtClean="0"/>
              <a:t>ціноутворення</a:t>
            </a:r>
            <a:r>
              <a:rPr lang="ru-RU" dirty="0" smtClean="0"/>
              <a:t> на </a:t>
            </a:r>
            <a:r>
              <a:rPr lang="ru-RU" dirty="0" err="1" smtClean="0"/>
              <a:t>основі</a:t>
            </a:r>
            <a:r>
              <a:rPr lang="ru-RU" dirty="0" smtClean="0"/>
              <a:t> </a:t>
            </a:r>
            <a:r>
              <a:rPr lang="ru-RU" dirty="0" err="1" smtClean="0"/>
              <a:t>цінових</a:t>
            </a:r>
            <a:r>
              <a:rPr lang="ru-RU" dirty="0" smtClean="0"/>
              <a:t> </a:t>
            </a:r>
            <a:r>
              <a:rPr lang="ru-RU" dirty="0" err="1" smtClean="0"/>
              <a:t>факторів</a:t>
            </a:r>
            <a:r>
              <a:rPr lang="ru-RU" dirty="0" smtClean="0"/>
              <a:t>. </a:t>
            </a:r>
            <a:endParaRPr lang="en-US" dirty="0" smtClean="0"/>
          </a:p>
          <a:p>
            <a:r>
              <a:rPr lang="ru-RU" dirty="0" err="1" smtClean="0"/>
              <a:t>Методи</a:t>
            </a:r>
            <a:r>
              <a:rPr lang="ru-RU" dirty="0" smtClean="0"/>
              <a:t> </a:t>
            </a:r>
            <a:r>
              <a:rPr lang="ru-RU" dirty="0" smtClean="0"/>
              <a:t>прямого </a:t>
            </a:r>
            <a:r>
              <a:rPr lang="ru-RU" dirty="0" err="1" smtClean="0"/>
              <a:t>ціноутворення</a:t>
            </a:r>
            <a:r>
              <a:rPr lang="ru-RU" dirty="0" smtClean="0"/>
              <a:t> (</a:t>
            </a:r>
            <a:r>
              <a:rPr lang="ru-RU" dirty="0" err="1" smtClean="0"/>
              <a:t>безпосереднього</a:t>
            </a:r>
            <a:r>
              <a:rPr lang="ru-RU" dirty="0" smtClean="0"/>
              <a:t> </a:t>
            </a:r>
            <a:r>
              <a:rPr lang="ru-RU" dirty="0" err="1" smtClean="0"/>
              <a:t>розрахунку</a:t>
            </a:r>
            <a:r>
              <a:rPr lang="ru-RU" dirty="0" smtClean="0"/>
              <a:t> </a:t>
            </a:r>
            <a:r>
              <a:rPr lang="ru-RU" dirty="0" err="1" smtClean="0"/>
              <a:t>ціни</a:t>
            </a:r>
            <a:r>
              <a:rPr lang="ru-RU" dirty="0" smtClean="0"/>
              <a:t>):</a:t>
            </a:r>
            <a:endParaRPr lang="uk-UA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quarter" idx="2"/>
          </p:nvPr>
        </p:nvGraphicFramePr>
        <p:xfrm>
          <a:off x="4499992" y="1589567"/>
          <a:ext cx="4392487" cy="34956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611560" y="5373216"/>
            <a:ext cx="8208912" cy="124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500" b="1" dirty="0" smtClean="0"/>
              <a:t>Етап 4</a:t>
            </a:r>
            <a:r>
              <a:rPr lang="uk-UA" sz="2500" dirty="0" smtClean="0"/>
              <a:t>. Визначення цінової стратегії (передбачуваного способу зміни вихідної ціни товару в умовах ринку, що найкраще відповідає меті підприємства)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Методи непрямого ціноутворення</a:t>
            </a:r>
            <a:endParaRPr lang="uk-UA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quarter" idx="1"/>
          </p:nvPr>
        </p:nvGraphicFramePr>
        <p:xfrm>
          <a:off x="609600" y="1589567"/>
          <a:ext cx="3890392" cy="30635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611560" y="4797152"/>
            <a:ext cx="8047533" cy="1580439"/>
          </a:xfrm>
        </p:spPr>
        <p:txBody>
          <a:bodyPr>
            <a:normAutofit fontScale="92500" lnSpcReduction="10000"/>
          </a:bodyPr>
          <a:lstStyle/>
          <a:p>
            <a:r>
              <a:rPr lang="ru-RU" dirty="0" err="1" smtClean="0"/>
              <a:t>Знижка</a:t>
            </a:r>
            <a:r>
              <a:rPr lang="ru-RU" dirty="0" smtClean="0"/>
              <a:t> –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можливе</a:t>
            </a:r>
            <a:r>
              <a:rPr lang="ru-RU" dirty="0" smtClean="0"/>
              <a:t> </a:t>
            </a:r>
            <a:r>
              <a:rPr lang="ru-RU" dirty="0" err="1" smtClean="0"/>
              <a:t>зниження</a:t>
            </a:r>
            <a:r>
              <a:rPr lang="ru-RU" dirty="0" smtClean="0"/>
              <a:t> </a:t>
            </a:r>
            <a:r>
              <a:rPr lang="ru-RU" dirty="0" err="1" smtClean="0"/>
              <a:t>базисної</a:t>
            </a:r>
            <a:r>
              <a:rPr lang="ru-RU" dirty="0" smtClean="0"/>
              <a:t> </a:t>
            </a:r>
            <a:r>
              <a:rPr lang="ru-RU" dirty="0" err="1" smtClean="0"/>
              <a:t>ціни</a:t>
            </a:r>
            <a:r>
              <a:rPr lang="ru-RU" dirty="0" smtClean="0"/>
              <a:t> товару </a:t>
            </a:r>
            <a:r>
              <a:rPr lang="ru-RU" dirty="0" err="1" smtClean="0"/>
              <a:t>залежно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обсягу</a:t>
            </a:r>
            <a:r>
              <a:rPr lang="ru-RU" dirty="0" smtClean="0"/>
              <a:t> продажу, мети </a:t>
            </a:r>
            <a:r>
              <a:rPr lang="ru-RU" dirty="0" err="1" smtClean="0"/>
              <a:t>фірми</a:t>
            </a:r>
            <a:r>
              <a:rPr lang="ru-RU" dirty="0" smtClean="0"/>
              <a:t> на </a:t>
            </a:r>
            <a:r>
              <a:rPr lang="ru-RU" dirty="0" err="1" smtClean="0"/>
              <a:t>зарубіжному</a:t>
            </a:r>
            <a:r>
              <a:rPr lang="ru-RU" dirty="0" smtClean="0"/>
              <a:t> ринку, </a:t>
            </a:r>
            <a:r>
              <a:rPr lang="ru-RU" dirty="0" err="1" smtClean="0"/>
              <a:t>стосунків</a:t>
            </a:r>
            <a:r>
              <a:rPr lang="ru-RU" dirty="0" smtClean="0"/>
              <a:t> </a:t>
            </a:r>
            <a:r>
              <a:rPr lang="ru-RU" dirty="0" err="1" smtClean="0"/>
              <a:t>між</a:t>
            </a:r>
            <a:r>
              <a:rPr lang="ru-RU" dirty="0" smtClean="0"/>
              <a:t> партнерами, умов </a:t>
            </a:r>
            <a:r>
              <a:rPr lang="ru-RU" dirty="0" err="1" smtClean="0"/>
              <a:t>розрахунків</a:t>
            </a:r>
            <a:r>
              <a:rPr lang="ru-RU" dirty="0" smtClean="0"/>
              <a:t> </a:t>
            </a:r>
            <a:r>
              <a:rPr lang="ru-RU" dirty="0" err="1" smtClean="0"/>
              <a:t>тощо</a:t>
            </a:r>
            <a:r>
              <a:rPr lang="ru-RU" dirty="0" smtClean="0"/>
              <a:t>.</a:t>
            </a:r>
            <a:endParaRPr lang="uk-UA" dirty="0"/>
          </a:p>
        </p:txBody>
      </p:sp>
      <p:pic>
        <p:nvPicPr>
          <p:cNvPr id="1026" name="Picture 2" descr="Акції та знижки – TeoTravel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932040" y="1556792"/>
            <a:ext cx="4031070" cy="28083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Види знижок</a:t>
            </a:r>
            <a:endParaRPr lang="uk-UA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quarter" idx="1"/>
          </p:nvPr>
        </p:nvGraphicFramePr>
        <p:xfrm>
          <a:off x="609600" y="1589566"/>
          <a:ext cx="8282880" cy="50797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4. Міжнародні цінові стратегії 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79512" y="1589567"/>
            <a:ext cx="8712968" cy="1983449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uk-UA" dirty="0" smtClean="0"/>
              <a:t>Міжнародна стратегія ціноутворення – вибір підприємством можливої динаміки зміни вихідної ціни товару, виходячи з умов конкретного закордонного ринку, і що найкраще відповідає довгостроковим цілям підприємства на цьому ринку. </a:t>
            </a:r>
            <a:endParaRPr lang="uk-UA" dirty="0" smtClean="0"/>
          </a:p>
          <a:p>
            <a:r>
              <a:rPr lang="ru-RU" dirty="0" err="1" smtClean="0"/>
              <a:t>Розрізняють</a:t>
            </a:r>
            <a:r>
              <a:rPr lang="ru-RU" dirty="0" smtClean="0"/>
              <a:t> </a:t>
            </a:r>
            <a:r>
              <a:rPr lang="ru-RU" dirty="0" err="1" smtClean="0"/>
              <a:t>наступні</a:t>
            </a:r>
            <a:r>
              <a:rPr lang="ru-RU" dirty="0" smtClean="0"/>
              <a:t> </a:t>
            </a:r>
            <a:r>
              <a:rPr lang="ru-RU" b="1" dirty="0" err="1" smtClean="0"/>
              <a:t>види</a:t>
            </a:r>
            <a:r>
              <a:rPr lang="ru-RU" b="1" dirty="0" smtClean="0"/>
              <a:t> </a:t>
            </a:r>
            <a:r>
              <a:rPr lang="ru-RU" b="1" dirty="0" err="1" smtClean="0"/>
              <a:t>цінових</a:t>
            </a:r>
            <a:r>
              <a:rPr lang="ru-RU" b="1" dirty="0" smtClean="0"/>
              <a:t> </a:t>
            </a:r>
            <a:r>
              <a:rPr lang="ru-RU" b="1" dirty="0" err="1" smtClean="0"/>
              <a:t>стратегій</a:t>
            </a:r>
            <a:r>
              <a:rPr lang="ru-RU" dirty="0" smtClean="0"/>
              <a:t> у </a:t>
            </a:r>
            <a:r>
              <a:rPr lang="ru-RU" dirty="0" err="1" smtClean="0"/>
              <a:t>міжнародному</a:t>
            </a:r>
            <a:r>
              <a:rPr lang="ru-RU" dirty="0" smtClean="0"/>
              <a:t> маркетингу: </a:t>
            </a:r>
            <a:endParaRPr lang="uk-UA" dirty="0" smtClean="0"/>
          </a:p>
          <a:p>
            <a:endParaRPr lang="uk-UA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quarter" idx="2"/>
          </p:nvPr>
        </p:nvGraphicFramePr>
        <p:xfrm>
          <a:off x="323528" y="3356992"/>
          <a:ext cx="8479581" cy="33123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153400" cy="990600"/>
          </a:xfrm>
        </p:spPr>
        <p:txBody>
          <a:bodyPr/>
          <a:lstStyle/>
          <a:p>
            <a:r>
              <a:rPr lang="ru-RU" dirty="0" err="1" smtClean="0"/>
              <a:t>Види</a:t>
            </a:r>
            <a:r>
              <a:rPr lang="ru-RU" dirty="0" smtClean="0"/>
              <a:t> </a:t>
            </a:r>
            <a:r>
              <a:rPr lang="ru-RU" dirty="0" err="1" smtClean="0"/>
              <a:t>цінових</a:t>
            </a:r>
            <a:r>
              <a:rPr lang="ru-RU" dirty="0" smtClean="0"/>
              <a:t> </a:t>
            </a:r>
            <a:r>
              <a:rPr lang="ru-RU" dirty="0" err="1" smtClean="0"/>
              <a:t>стратегій</a:t>
            </a:r>
            <a:endParaRPr lang="uk-UA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sz="quarter" idx="1"/>
          </p:nvPr>
        </p:nvGraphicFramePr>
        <p:xfrm>
          <a:off x="179512" y="1556792"/>
          <a:ext cx="8784976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8674" name="Picture 2" descr="Planning Your Marketing Strategy and Tactics | build/create : build/create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012160" y="0"/>
            <a:ext cx="2876261" cy="12231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План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624078" indent="-514350">
              <a:buAutoNum type="arabicPeriod"/>
            </a:pPr>
            <a:r>
              <a:rPr lang="ru-RU" sz="3200" dirty="0" err="1" smtClean="0"/>
              <a:t>Поняття</a:t>
            </a:r>
            <a:r>
              <a:rPr lang="ru-RU" sz="3200" dirty="0" smtClean="0"/>
              <a:t> </a:t>
            </a:r>
            <a:r>
              <a:rPr lang="ru-RU" sz="3200" dirty="0" err="1" smtClean="0"/>
              <a:t>ціни</a:t>
            </a:r>
            <a:r>
              <a:rPr lang="ru-RU" sz="3200" dirty="0" smtClean="0"/>
              <a:t> </a:t>
            </a:r>
            <a:r>
              <a:rPr lang="ru-RU" sz="3200" dirty="0" err="1" smtClean="0"/>
              <a:t>і</a:t>
            </a:r>
            <a:r>
              <a:rPr lang="ru-RU" sz="3200" dirty="0" smtClean="0"/>
              <a:t> </a:t>
            </a:r>
            <a:r>
              <a:rPr lang="ru-RU" sz="3200" dirty="0" err="1" smtClean="0"/>
              <a:t>цінової</a:t>
            </a:r>
            <a:r>
              <a:rPr lang="ru-RU" sz="3200" dirty="0" smtClean="0"/>
              <a:t> </a:t>
            </a:r>
            <a:r>
              <a:rPr lang="ru-RU" sz="3200" dirty="0" err="1" smtClean="0"/>
              <a:t>політики</a:t>
            </a:r>
            <a:r>
              <a:rPr lang="ru-RU" sz="3200" dirty="0" smtClean="0"/>
              <a:t> у </a:t>
            </a:r>
            <a:r>
              <a:rPr lang="ru-RU" sz="3200" dirty="0" err="1" smtClean="0"/>
              <a:t>міжнародному</a:t>
            </a:r>
            <a:r>
              <a:rPr lang="ru-RU" sz="3200" dirty="0" smtClean="0"/>
              <a:t> маркетингу. </a:t>
            </a:r>
          </a:p>
          <a:p>
            <a:pPr marL="624078" indent="-514350">
              <a:buAutoNum type="arabicPeriod"/>
            </a:pPr>
            <a:r>
              <a:rPr lang="ru-RU" sz="3200" dirty="0" err="1" smtClean="0"/>
              <a:t>Види</a:t>
            </a:r>
            <a:r>
              <a:rPr lang="ru-RU" sz="3200" dirty="0" smtClean="0"/>
              <a:t> </a:t>
            </a:r>
            <a:r>
              <a:rPr lang="ru-RU" sz="3200" dirty="0" err="1" smtClean="0"/>
              <a:t>цін</a:t>
            </a:r>
            <a:r>
              <a:rPr lang="ru-RU" sz="3200" dirty="0" smtClean="0"/>
              <a:t> у </a:t>
            </a:r>
            <a:r>
              <a:rPr lang="ru-RU" sz="3200" dirty="0" err="1" smtClean="0"/>
              <a:t>міжнародному</a:t>
            </a:r>
            <a:r>
              <a:rPr lang="ru-RU" sz="3200" dirty="0" smtClean="0"/>
              <a:t> маркетингу. </a:t>
            </a:r>
          </a:p>
          <a:p>
            <a:pPr marL="624078" indent="-514350">
              <a:buAutoNum type="arabicPeriod"/>
            </a:pPr>
            <a:r>
              <a:rPr lang="ru-RU" sz="3200" dirty="0" smtClean="0"/>
              <a:t>Методика </a:t>
            </a:r>
            <a:r>
              <a:rPr lang="ru-RU" sz="3200" dirty="0" err="1" smtClean="0"/>
              <a:t>ціноутворення</a:t>
            </a:r>
            <a:r>
              <a:rPr lang="ru-RU" sz="3200" dirty="0" smtClean="0"/>
              <a:t> на </a:t>
            </a:r>
            <a:r>
              <a:rPr lang="ru-RU" sz="3200" dirty="0" err="1" smtClean="0"/>
              <a:t>міжнародному</a:t>
            </a:r>
            <a:r>
              <a:rPr lang="ru-RU" sz="3200" dirty="0" smtClean="0"/>
              <a:t> ринку. </a:t>
            </a:r>
          </a:p>
          <a:p>
            <a:pPr marL="624078" indent="-514350">
              <a:buAutoNum type="arabicPeriod"/>
            </a:pPr>
            <a:r>
              <a:rPr lang="ru-RU" sz="3200" dirty="0" err="1" smtClean="0"/>
              <a:t>Міжнародні</a:t>
            </a:r>
            <a:r>
              <a:rPr lang="ru-RU" sz="3200" dirty="0" smtClean="0"/>
              <a:t> </a:t>
            </a:r>
            <a:r>
              <a:rPr lang="ru-RU" sz="3200" dirty="0" err="1" smtClean="0"/>
              <a:t>цінові</a:t>
            </a:r>
            <a:r>
              <a:rPr lang="ru-RU" sz="3200" dirty="0" smtClean="0"/>
              <a:t> </a:t>
            </a:r>
            <a:r>
              <a:rPr lang="ru-RU" sz="3200" dirty="0" err="1" smtClean="0"/>
              <a:t>стратегії</a:t>
            </a:r>
            <a:r>
              <a:rPr lang="ru-RU" sz="3200" dirty="0" smtClean="0"/>
              <a:t>.</a:t>
            </a:r>
            <a:endParaRPr lang="uk-UA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Buy Payment Price Adjust 6 · Ukraine"/>
          <p:cNvPicPr>
            <a:picLocks noChangeAspect="1" noChangeArrowheads="1"/>
          </p:cNvPicPr>
          <p:nvPr/>
        </p:nvPicPr>
        <p:blipFill>
          <a:blip r:embed="rId2" cstate="print"/>
          <a:srcRect t="20351" b="17444"/>
          <a:stretch>
            <a:fillRect/>
          </a:stretch>
        </p:blipFill>
        <p:spPr bwMode="auto">
          <a:xfrm>
            <a:off x="1691680" y="2859562"/>
            <a:ext cx="6191250" cy="3761616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1. </a:t>
            </a:r>
            <a:r>
              <a:rPr lang="ru-RU" dirty="0" err="1" smtClean="0"/>
              <a:t>Поняття</a:t>
            </a:r>
            <a:r>
              <a:rPr lang="ru-RU" dirty="0" smtClean="0"/>
              <a:t> </a:t>
            </a:r>
            <a:r>
              <a:rPr lang="ru-RU" dirty="0" err="1" smtClean="0"/>
              <a:t>ціни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цінової</a:t>
            </a:r>
            <a:r>
              <a:rPr lang="ru-RU" dirty="0" smtClean="0"/>
              <a:t> </a:t>
            </a:r>
            <a:r>
              <a:rPr lang="ru-RU" dirty="0" err="1" smtClean="0"/>
              <a:t>політики</a:t>
            </a:r>
            <a:r>
              <a:rPr lang="ru-RU" dirty="0" smtClean="0"/>
              <a:t> у </a:t>
            </a:r>
            <a:r>
              <a:rPr lang="ru-RU" dirty="0" err="1" smtClean="0"/>
              <a:t>міжнародному</a:t>
            </a:r>
            <a:r>
              <a:rPr lang="ru-RU" dirty="0" smtClean="0"/>
              <a:t> маркетингу 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1628800"/>
            <a:ext cx="8291264" cy="1323592"/>
          </a:xfrm>
        </p:spPr>
        <p:txBody>
          <a:bodyPr>
            <a:normAutofit fontScale="85000" lnSpcReduction="10000"/>
          </a:bodyPr>
          <a:lstStyle/>
          <a:p>
            <a:r>
              <a:rPr lang="ru-RU" dirty="0" err="1" smtClean="0"/>
              <a:t>Ціна</a:t>
            </a:r>
            <a:r>
              <a:rPr lang="ru-RU" dirty="0" smtClean="0"/>
              <a:t> –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грошове</a:t>
            </a:r>
            <a:r>
              <a:rPr lang="ru-RU" dirty="0" smtClean="0"/>
              <a:t> </a:t>
            </a:r>
            <a:r>
              <a:rPr lang="ru-RU" dirty="0" err="1" smtClean="0"/>
              <a:t>вираження</a:t>
            </a:r>
            <a:r>
              <a:rPr lang="ru-RU" dirty="0" smtClean="0"/>
              <a:t> </a:t>
            </a:r>
            <a:r>
              <a:rPr lang="ru-RU" dirty="0" err="1" smtClean="0"/>
              <a:t>вартості</a:t>
            </a:r>
            <a:r>
              <a:rPr lang="ru-RU" dirty="0" smtClean="0"/>
              <a:t> товару,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кількість</a:t>
            </a:r>
            <a:r>
              <a:rPr lang="ru-RU" dirty="0" smtClean="0"/>
              <a:t> </a:t>
            </a:r>
            <a:r>
              <a:rPr lang="ru-RU" dirty="0" err="1" smtClean="0"/>
              <a:t>грошових</a:t>
            </a:r>
            <a:r>
              <a:rPr lang="ru-RU" dirty="0" smtClean="0"/>
              <a:t> </a:t>
            </a:r>
            <a:r>
              <a:rPr lang="ru-RU" dirty="0" err="1" smtClean="0"/>
              <a:t>одиниць</a:t>
            </a:r>
            <a:r>
              <a:rPr lang="ru-RU" dirty="0" smtClean="0"/>
              <a:t> </a:t>
            </a:r>
            <a:r>
              <a:rPr lang="ru-RU" dirty="0" err="1" smtClean="0"/>
              <a:t>визначеної</a:t>
            </a:r>
            <a:r>
              <a:rPr lang="ru-RU" dirty="0" smtClean="0"/>
              <a:t> </a:t>
            </a:r>
            <a:r>
              <a:rPr lang="ru-RU" dirty="0" err="1" smtClean="0"/>
              <a:t>валютної</a:t>
            </a:r>
            <a:r>
              <a:rPr lang="ru-RU" dirty="0" smtClean="0"/>
              <a:t> </a:t>
            </a:r>
            <a:r>
              <a:rPr lang="ru-RU" dirty="0" err="1" smtClean="0"/>
              <a:t>системи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заплатити</a:t>
            </a:r>
            <a:r>
              <a:rPr lang="ru-RU" dirty="0" smtClean="0"/>
              <a:t> </a:t>
            </a:r>
            <a:r>
              <a:rPr lang="ru-RU" dirty="0" err="1" smtClean="0"/>
              <a:t>покупець</a:t>
            </a:r>
            <a:r>
              <a:rPr lang="ru-RU" dirty="0" smtClean="0"/>
              <a:t> </a:t>
            </a:r>
            <a:r>
              <a:rPr lang="ru-RU" dirty="0" err="1" smtClean="0"/>
              <a:t>продавцю</a:t>
            </a:r>
            <a:r>
              <a:rPr lang="ru-RU" dirty="0" smtClean="0"/>
              <a:t> за товар. </a:t>
            </a:r>
            <a:endParaRPr lang="uk-UA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Міжнародна цінова політика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207824" cy="1972816"/>
          </a:xfrm>
        </p:spPr>
        <p:txBody>
          <a:bodyPr>
            <a:normAutofit fontScale="85000" lnSpcReduction="20000"/>
          </a:bodyPr>
          <a:lstStyle/>
          <a:p>
            <a:r>
              <a:rPr lang="uk-UA" dirty="0" smtClean="0"/>
              <a:t>Міжнародна цінова політика – це встановлення залежно від кон’юнктури на зовнішньому ринку, дій конкурентів, властивостей товару, експортних можливостей організації та інших умов таких цін на товари й послуги, які забезпечать плановий обсяг прибутку і дадуть змогу розв’язати інші стратегічні та оперативні завдання. </a:t>
            </a:r>
            <a:endParaRPr lang="uk-UA" dirty="0"/>
          </a:p>
        </p:txBody>
      </p:sp>
      <p:pic>
        <p:nvPicPr>
          <p:cNvPr id="28674" name="Picture 2" descr="Ценовая политика: Разработка ценовой политики - Мир Советов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3573016"/>
            <a:ext cx="5743228" cy="300517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err="1" smtClean="0"/>
              <a:t>Формування</a:t>
            </a:r>
            <a:r>
              <a:rPr lang="ru-RU" sz="2800" dirty="0" smtClean="0"/>
              <a:t> </a:t>
            </a:r>
            <a:r>
              <a:rPr lang="ru-RU" sz="2800" dirty="0" err="1" smtClean="0"/>
              <a:t>цінової</a:t>
            </a:r>
            <a:r>
              <a:rPr lang="ru-RU" sz="2800" dirty="0" smtClean="0"/>
              <a:t> </a:t>
            </a:r>
            <a:r>
              <a:rPr lang="ru-RU" sz="2800" dirty="0" err="1" smtClean="0"/>
              <a:t>політики</a:t>
            </a:r>
            <a:r>
              <a:rPr lang="ru-RU" sz="2800" dirty="0" smtClean="0"/>
              <a:t> в </a:t>
            </a:r>
            <a:r>
              <a:rPr lang="ru-RU" sz="2800" dirty="0" err="1" smtClean="0"/>
              <a:t>міжнародному</a:t>
            </a:r>
            <a:r>
              <a:rPr lang="ru-RU" sz="2800" dirty="0" smtClean="0"/>
              <a:t> маркетингу </a:t>
            </a:r>
            <a:r>
              <a:rPr lang="ru-RU" sz="2800" dirty="0" err="1" smtClean="0"/>
              <a:t>передбачає</a:t>
            </a:r>
            <a:r>
              <a:rPr lang="ru-RU" sz="2800" dirty="0" smtClean="0"/>
              <a:t> </a:t>
            </a:r>
            <a:r>
              <a:rPr lang="ru-RU" sz="2800" dirty="0" err="1" smtClean="0"/>
              <a:t>певну</a:t>
            </a:r>
            <a:r>
              <a:rPr lang="ru-RU" sz="2800" dirty="0" smtClean="0"/>
              <a:t> </a:t>
            </a:r>
            <a:r>
              <a:rPr lang="ru-RU" sz="2800" dirty="0" err="1" smtClean="0"/>
              <a:t>послідовність</a:t>
            </a:r>
            <a:r>
              <a:rPr lang="ru-RU" sz="2800" dirty="0" smtClean="0"/>
              <a:t> </a:t>
            </a:r>
            <a:r>
              <a:rPr lang="ru-RU" sz="2800" dirty="0" err="1" smtClean="0"/>
              <a:t>дій</a:t>
            </a:r>
            <a:r>
              <a:rPr lang="ru-RU" sz="2800" dirty="0" smtClean="0"/>
              <a:t>:</a:t>
            </a:r>
            <a:endParaRPr lang="uk-UA" sz="28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539552" y="1628800"/>
          <a:ext cx="8279832" cy="49971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err="1" smtClean="0"/>
              <a:t>Залежно</a:t>
            </a:r>
            <a:r>
              <a:rPr lang="ru-RU" sz="2800" dirty="0" smtClean="0"/>
              <a:t> </a:t>
            </a:r>
            <a:r>
              <a:rPr lang="ru-RU" sz="2800" dirty="0" err="1" smtClean="0"/>
              <a:t>від</a:t>
            </a:r>
            <a:r>
              <a:rPr lang="ru-RU" sz="2800" dirty="0" smtClean="0"/>
              <a:t> форм </a:t>
            </a:r>
            <a:r>
              <a:rPr lang="ru-RU" sz="2800" dirty="0" err="1" smtClean="0"/>
              <a:t>реалізації</a:t>
            </a:r>
            <a:r>
              <a:rPr lang="ru-RU" sz="2800" dirty="0" smtClean="0"/>
              <a:t> </a:t>
            </a:r>
            <a:r>
              <a:rPr lang="ru-RU" sz="2800" dirty="0" err="1" smtClean="0"/>
              <a:t>розрізняють</a:t>
            </a:r>
            <a:r>
              <a:rPr lang="ru-RU" sz="2800" dirty="0" smtClean="0"/>
              <a:t> </a:t>
            </a:r>
            <a:r>
              <a:rPr lang="ru-RU" sz="2800" dirty="0" err="1" smtClean="0"/>
              <a:t>пряму</a:t>
            </a:r>
            <a:r>
              <a:rPr lang="ru-RU" sz="2800" dirty="0" smtClean="0"/>
              <a:t> та </a:t>
            </a:r>
            <a:r>
              <a:rPr lang="ru-RU" sz="2800" dirty="0" err="1" smtClean="0"/>
              <a:t>опосередковану</a:t>
            </a:r>
            <a:r>
              <a:rPr lang="ru-RU" sz="2800" dirty="0" smtClean="0"/>
              <a:t> </a:t>
            </a:r>
            <a:r>
              <a:rPr lang="ru-RU" sz="2800" dirty="0" err="1" smtClean="0"/>
              <a:t>маркетингову</a:t>
            </a:r>
            <a:r>
              <a:rPr lang="ru-RU" sz="2800" dirty="0" smtClean="0"/>
              <a:t> </a:t>
            </a:r>
            <a:r>
              <a:rPr lang="ru-RU" sz="2800" dirty="0" err="1" smtClean="0"/>
              <a:t>цінову</a:t>
            </a:r>
            <a:r>
              <a:rPr lang="ru-RU" sz="2800" dirty="0" smtClean="0"/>
              <a:t> </a:t>
            </a:r>
            <a:r>
              <a:rPr lang="ru-RU" sz="2800" dirty="0" err="1" smtClean="0"/>
              <a:t>політику</a:t>
            </a:r>
            <a:r>
              <a:rPr lang="ru-RU" sz="2800" dirty="0" smtClean="0"/>
              <a:t>.</a:t>
            </a:r>
            <a:endParaRPr lang="uk-UA" sz="28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539552" y="1844824"/>
          <a:ext cx="81534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Світова</a:t>
            </a:r>
            <a:r>
              <a:rPr lang="ru-RU" dirty="0" smtClean="0"/>
              <a:t> </a:t>
            </a:r>
            <a:r>
              <a:rPr lang="ru-RU" dirty="0" err="1" smtClean="0"/>
              <a:t>ціна</a:t>
            </a:r>
            <a:r>
              <a:rPr lang="ru-RU" dirty="0" smtClean="0"/>
              <a:t> 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39552" y="4597152"/>
            <a:ext cx="8153400" cy="2260848"/>
          </a:xfrm>
        </p:spPr>
        <p:txBody>
          <a:bodyPr>
            <a:normAutofit lnSpcReduction="10000"/>
          </a:bodyPr>
          <a:lstStyle/>
          <a:p>
            <a:r>
              <a:rPr lang="uk-UA" dirty="0" smtClean="0"/>
              <a:t>Світова ціна – це ціна у вільно конвертованій валюті, за якою здійснюють великі експортні та імпортні операції в основних центрах світової торгівлі на умовах, звичних для більшості товарних ринків.</a:t>
            </a:r>
            <a:endParaRPr lang="uk-UA" dirty="0"/>
          </a:p>
        </p:txBody>
      </p:sp>
      <p:pic>
        <p:nvPicPr>
          <p:cNvPr id="29700" name="Picture 4" descr="Мировая цена на золото в октябре 2012 года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1844824"/>
            <a:ext cx="4176464" cy="27286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2. </a:t>
            </a:r>
            <a:r>
              <a:rPr lang="ru-RU" dirty="0" err="1" smtClean="0"/>
              <a:t>Види</a:t>
            </a:r>
            <a:r>
              <a:rPr lang="ru-RU" dirty="0" smtClean="0"/>
              <a:t> </a:t>
            </a:r>
            <a:r>
              <a:rPr lang="ru-RU" dirty="0" err="1" smtClean="0"/>
              <a:t>цін</a:t>
            </a:r>
            <a:r>
              <a:rPr lang="ru-RU" dirty="0" smtClean="0"/>
              <a:t> у </a:t>
            </a:r>
            <a:r>
              <a:rPr lang="ru-RU" dirty="0" err="1" smtClean="0"/>
              <a:t>міжнародному</a:t>
            </a:r>
            <a:r>
              <a:rPr lang="ru-RU" dirty="0" smtClean="0"/>
              <a:t> маркетингу 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7562800" cy="2631521"/>
          </a:xfrm>
        </p:spPr>
        <p:txBody>
          <a:bodyPr>
            <a:normAutofit/>
          </a:bodyPr>
          <a:lstStyle/>
          <a:p>
            <a:r>
              <a:rPr lang="ru-RU" dirty="0" smtClean="0"/>
              <a:t>У </a:t>
            </a:r>
            <a:r>
              <a:rPr lang="ru-RU" dirty="0" err="1" smtClean="0"/>
              <a:t>міжнародній</a:t>
            </a:r>
            <a:r>
              <a:rPr lang="ru-RU" dirty="0" smtClean="0"/>
              <a:t> </a:t>
            </a:r>
            <a:r>
              <a:rPr lang="ru-RU" dirty="0" err="1" smtClean="0"/>
              <a:t>торгівлі</a:t>
            </a:r>
            <a:r>
              <a:rPr lang="ru-RU" dirty="0" smtClean="0"/>
              <a:t> </a:t>
            </a:r>
            <a:r>
              <a:rPr lang="ru-RU" dirty="0" err="1" smtClean="0"/>
              <a:t>залежно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особливостей</a:t>
            </a:r>
            <a:r>
              <a:rPr lang="ru-RU" dirty="0" smtClean="0"/>
              <a:t> </a:t>
            </a:r>
            <a:r>
              <a:rPr lang="ru-RU" dirty="0" err="1" smtClean="0"/>
              <a:t>ринків</a:t>
            </a:r>
            <a:r>
              <a:rPr lang="ru-RU" dirty="0" smtClean="0"/>
              <a:t>, де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застосовують</a:t>
            </a:r>
            <a:r>
              <a:rPr lang="ru-RU" dirty="0" smtClean="0"/>
              <a:t>, </a:t>
            </a:r>
            <a:r>
              <a:rPr lang="ru-RU" dirty="0" err="1" smtClean="0"/>
              <a:t>розрізняють</a:t>
            </a:r>
            <a:r>
              <a:rPr lang="ru-RU" dirty="0" smtClean="0"/>
              <a:t> </a:t>
            </a:r>
            <a:r>
              <a:rPr lang="ru-RU" dirty="0" err="1" smtClean="0"/>
              <a:t>ціни</a:t>
            </a:r>
            <a:r>
              <a:rPr lang="ru-RU" dirty="0" smtClean="0"/>
              <a:t> </a:t>
            </a:r>
            <a:r>
              <a:rPr lang="ru-RU" dirty="0" err="1" smtClean="0"/>
              <a:t>вільного</a:t>
            </a:r>
            <a:r>
              <a:rPr lang="ru-RU" dirty="0" smtClean="0"/>
              <a:t> ринку та </a:t>
            </a:r>
            <a:r>
              <a:rPr lang="ru-RU" dirty="0" err="1" smtClean="0"/>
              <a:t>ціни</a:t>
            </a:r>
            <a:r>
              <a:rPr lang="ru-RU" dirty="0" smtClean="0"/>
              <a:t> </a:t>
            </a:r>
            <a:r>
              <a:rPr lang="ru-RU" dirty="0" err="1" smtClean="0"/>
              <a:t>закритих</a:t>
            </a:r>
            <a:r>
              <a:rPr lang="ru-RU" dirty="0" smtClean="0"/>
              <a:t> </a:t>
            </a:r>
            <a:r>
              <a:rPr lang="ru-RU" dirty="0" err="1" smtClean="0"/>
              <a:t>ринків</a:t>
            </a:r>
            <a:r>
              <a:rPr lang="ru-RU" dirty="0" smtClean="0"/>
              <a:t>. </a:t>
            </a:r>
            <a:endParaRPr lang="uk-UA" dirty="0"/>
          </a:p>
        </p:txBody>
      </p:sp>
      <p:pic>
        <p:nvPicPr>
          <p:cNvPr id="32770" name="Picture 2" descr="Цитаты советских словарей: ПРОТЕКЦИОНИЗМ | Советский словарь | Яндекс Дзен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8064" y="3789040"/>
            <a:ext cx="3698192" cy="2636912"/>
          </a:xfrm>
          <a:prstGeom prst="rect">
            <a:avLst/>
          </a:prstGeom>
          <a:noFill/>
        </p:spPr>
      </p:pic>
      <p:pic>
        <p:nvPicPr>
          <p:cNvPr id="32772" name="Picture 4" descr="Вільний ринок землі значно покращить економічну привабливість України - АП  – новини на УНН | 23 травня 2018, 15:5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3789040"/>
            <a:ext cx="3539782" cy="265333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Ціни вільного ринку</a:t>
            </a:r>
            <a:endParaRPr lang="uk-UA" dirty="0"/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sz="quarter" idx="2"/>
          </p:nvPr>
        </p:nvGraphicFramePr>
        <p:xfrm>
          <a:off x="395536" y="2276872"/>
          <a:ext cx="8407573" cy="43167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Содержимое 3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7778824" cy="759313"/>
          </a:xfrm>
        </p:spPr>
        <p:txBody>
          <a:bodyPr>
            <a:normAutofit/>
          </a:bodyPr>
          <a:lstStyle/>
          <a:p>
            <a:r>
              <a:rPr lang="ru-RU" dirty="0" smtClean="0"/>
              <a:t>До </a:t>
            </a:r>
            <a:r>
              <a:rPr lang="ru-RU" dirty="0" err="1" smtClean="0"/>
              <a:t>цін</a:t>
            </a:r>
            <a:r>
              <a:rPr lang="ru-RU" dirty="0" smtClean="0"/>
              <a:t> </a:t>
            </a:r>
            <a:r>
              <a:rPr lang="ru-RU" dirty="0" err="1" smtClean="0"/>
              <a:t>вільного</a:t>
            </a:r>
            <a:r>
              <a:rPr lang="ru-RU" dirty="0" smtClean="0"/>
              <a:t> ринку належать: </a:t>
            </a:r>
            <a:endParaRPr lang="en-US" dirty="0" smtClean="0"/>
          </a:p>
          <a:p>
            <a:endParaRPr lang="uk-UA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43</TotalTime>
  <Words>1215</Words>
  <Application>Microsoft Office PowerPoint</Application>
  <PresentationFormat>Экран (4:3)</PresentationFormat>
  <Paragraphs>95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Обычная</vt:lpstr>
      <vt:lpstr>МІЖНАРОДНА ЦІНОВА ПОЛІТИКА</vt:lpstr>
      <vt:lpstr>План</vt:lpstr>
      <vt:lpstr>1. Поняття ціни і цінової політики у міжнародному маркетингу </vt:lpstr>
      <vt:lpstr>Міжнародна цінова політика</vt:lpstr>
      <vt:lpstr>Формування цінової політики в міжнародному маркетингу передбачає певну послідовність дій:</vt:lpstr>
      <vt:lpstr>Залежно від форм реалізації розрізняють пряму та опосередковану маркетингову цінову політику.</vt:lpstr>
      <vt:lpstr>Світова ціна </vt:lpstr>
      <vt:lpstr>2. Види цін у міжнародному маркетингу </vt:lpstr>
      <vt:lpstr>Ціни вільного ринку</vt:lpstr>
      <vt:lpstr>Ціни вільного ринку</vt:lpstr>
      <vt:lpstr>Ціни закритих ринків</vt:lpstr>
      <vt:lpstr>3. Методика ціноутворення на міжнародному ринку</vt:lpstr>
      <vt:lpstr>Методика ціноутворення</vt:lpstr>
      <vt:lpstr>Методика ціноутворення</vt:lpstr>
      <vt:lpstr>Методи непрямого ціноутворення</vt:lpstr>
      <vt:lpstr>Види знижок</vt:lpstr>
      <vt:lpstr>4. Міжнародні цінові стратегії </vt:lpstr>
      <vt:lpstr>Види цінових стратегій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МІЖНАРОДНА ЦІНОВА ПОЛІТИКА</dc:title>
  <dc:creator>user</dc:creator>
  <cp:lastModifiedBy>Пользователь Windows</cp:lastModifiedBy>
  <cp:revision>2</cp:revision>
  <dcterms:created xsi:type="dcterms:W3CDTF">2020-11-15T18:38:39Z</dcterms:created>
  <dcterms:modified xsi:type="dcterms:W3CDTF">2020-11-21T16:17:21Z</dcterms:modified>
</cp:coreProperties>
</file>