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0" r:id="rId3"/>
    <p:sldId id="300" r:id="rId4"/>
    <p:sldId id="262" r:id="rId5"/>
    <p:sldId id="302" r:id="rId6"/>
    <p:sldId id="299" r:id="rId7"/>
    <p:sldId id="303" r:id="rId8"/>
    <p:sldId id="260" r:id="rId9"/>
    <p:sldId id="301" r:id="rId10"/>
    <p:sldId id="298" r:id="rId11"/>
    <p:sldId id="264" r:id="rId12"/>
    <p:sldId id="288" r:id="rId13"/>
    <p:sldId id="28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6900"/>
    <a:srgbClr val="267B1F"/>
    <a:srgbClr val="1C5D17"/>
    <a:srgbClr val="FF4759"/>
    <a:srgbClr val="A94D0F"/>
    <a:srgbClr val="DA0015"/>
    <a:srgbClr val="20681A"/>
    <a:srgbClr val="2B8C24"/>
    <a:srgbClr val="FF2D41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0" autoAdjust="0"/>
    <p:restoredTop sz="94703" autoAdjust="0"/>
  </p:normalViewPr>
  <p:slideViewPr>
    <p:cSldViewPr snapToGrid="0">
      <p:cViewPr varScale="1">
        <p:scale>
          <a:sx n="73" d="100"/>
          <a:sy n="73" d="100"/>
        </p:scale>
        <p:origin x="62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65C0-0755-4A08-AF7C-8A1E0B3151DE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059C-71D2-42E6-BC0D-725649A3AC3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8613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65C0-0755-4A08-AF7C-8A1E0B3151DE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059C-71D2-42E6-BC0D-725649A3AC3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0849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65C0-0755-4A08-AF7C-8A1E0B3151DE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059C-71D2-42E6-BC0D-725649A3AC3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9085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65C0-0755-4A08-AF7C-8A1E0B3151DE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059C-71D2-42E6-BC0D-725649A3AC3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0963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65C0-0755-4A08-AF7C-8A1E0B3151DE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059C-71D2-42E6-BC0D-725649A3AC3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3116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65C0-0755-4A08-AF7C-8A1E0B3151DE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059C-71D2-42E6-BC0D-725649A3AC3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9963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65C0-0755-4A08-AF7C-8A1E0B3151DE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059C-71D2-42E6-BC0D-725649A3AC3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3097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65C0-0755-4A08-AF7C-8A1E0B3151DE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059C-71D2-42E6-BC0D-725649A3AC3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4536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65C0-0755-4A08-AF7C-8A1E0B3151DE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059C-71D2-42E6-BC0D-725649A3AC3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1869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65C0-0755-4A08-AF7C-8A1E0B3151DE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059C-71D2-42E6-BC0D-725649A3AC3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733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65C0-0755-4A08-AF7C-8A1E0B3151DE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059C-71D2-42E6-BC0D-725649A3AC3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7215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765C0-0755-4A08-AF7C-8A1E0B3151DE}" type="datetimeFigureOut">
              <a:rPr lang="uk-UA" smtClean="0"/>
              <a:t>08.05.2024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1059C-71D2-42E6-BC0D-725649A3AC3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8237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992F05-92CF-4E6A-A124-CE36D3C71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2417" y="369235"/>
            <a:ext cx="8380325" cy="1000107"/>
          </a:xfrm>
        </p:spPr>
        <p:txBody>
          <a:bodyPr/>
          <a:lstStyle/>
          <a:p>
            <a:pPr algn="l"/>
            <a:r>
              <a:rPr lang="uk-UA" sz="2800" b="1" dirty="0">
                <a:solidFill>
                  <a:srgbClr val="FF4759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Історія повсякденності</a:t>
            </a:r>
            <a:br>
              <a:rPr lang="uk-UA" b="1" dirty="0">
                <a:solidFill>
                  <a:srgbClr val="FF4759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</a:br>
            <a:r>
              <a:rPr lang="uk-UA" sz="2800" b="1" dirty="0">
                <a:solidFill>
                  <a:srgbClr val="FF4759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в шкільному курсі історії: контент і дидактика</a:t>
            </a:r>
          </a:p>
        </p:txBody>
      </p:sp>
    </p:spTree>
    <p:extLst>
      <p:ext uri="{BB962C8B-B14F-4D97-AF65-F5344CB8AC3E}">
        <p14:creationId xmlns:p14="http://schemas.microsoft.com/office/powerpoint/2010/main" val="2596862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9B712F9-5F2E-4D45-BC56-5062D63E477A}"/>
              </a:ext>
            </a:extLst>
          </p:cNvPr>
          <p:cNvSpPr/>
          <p:nvPr/>
        </p:nvSpPr>
        <p:spPr>
          <a:xfrm>
            <a:off x="272725" y="668927"/>
            <a:ext cx="8598549" cy="69214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800" b="1" noProof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ІП</a:t>
            </a:r>
            <a:r>
              <a:rPr lang="uk-UA" sz="2800" noProof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це світ деталей.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uk-UA" sz="2800" noProof="1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800" i="1" noProof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Але не будь-яких деталей, а показових, промовистих.</a:t>
            </a: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i="1" noProof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джинси, зачіски аля-Бітлз;</a:t>
            </a: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i="1" noProof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«кто последний?», «Вы здесь не стояли!», «где достал?», «выйди из класса!..»;</a:t>
            </a: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i="1" noProof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«пайок», «ответственный пайок», «особо ответственный пайок»;</a:t>
            </a: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i="1" noProof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солонина, ром;</a:t>
            </a: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i="1" noProof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чай, кава, дешеве вино, сидр;</a:t>
            </a: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uk-UA" sz="2400" i="1" noProof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2800" i="1" noProof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ІП важко переказувати, іноді її можна лише продемонструвати, зацитувати…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uk-UA" sz="2800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uk-UA" sz="2800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uk-UA" sz="2800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30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F85C214-40D6-4BA5-B10B-C76F7AD302D6}"/>
              </a:ext>
            </a:extLst>
          </p:cNvPr>
          <p:cNvSpPr/>
          <p:nvPr/>
        </p:nvSpPr>
        <p:spPr>
          <a:xfrm>
            <a:off x="469493" y="405670"/>
            <a:ext cx="8424153" cy="41563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3200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Категорії історії повсякденності: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«життєві світи»</a:t>
            </a:r>
          </a:p>
          <a:p>
            <a:pPr marL="8001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«стиль життя»</a:t>
            </a:r>
          </a:p>
          <a:p>
            <a:pPr marL="8001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спосіб життя</a:t>
            </a:r>
          </a:p>
          <a:p>
            <a:pPr marL="8001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«життєві стратегії»</a:t>
            </a:r>
          </a:p>
          <a:p>
            <a:pPr marL="8001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«стратегії виживання»</a:t>
            </a:r>
          </a:p>
          <a:p>
            <a:pPr marL="8001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«практики споживання»</a:t>
            </a:r>
          </a:p>
          <a:p>
            <a:pPr marL="8001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«техніки тіла»</a:t>
            </a:r>
          </a:p>
          <a:p>
            <a:pPr marL="800100" lvl="1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uk-UA" sz="2400" dirty="0">
                <a:ea typeface="Calibri" panose="020F0502020204030204" pitchFamily="34" charset="0"/>
                <a:cs typeface="Times New Roman" panose="02020603050405020304" pitchFamily="18" charset="0"/>
              </a:rPr>
              <a:t>«політичний ритуал»</a:t>
            </a:r>
          </a:p>
        </p:txBody>
      </p:sp>
    </p:spTree>
    <p:extLst>
      <p:ext uri="{BB962C8B-B14F-4D97-AF65-F5344CB8AC3E}">
        <p14:creationId xmlns:p14="http://schemas.microsoft.com/office/powerpoint/2010/main" val="34793003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69328F8-0483-43C0-A527-ABBE9FF94290}"/>
              </a:ext>
            </a:extLst>
          </p:cNvPr>
          <p:cNvSpPr/>
          <p:nvPr/>
        </p:nvSpPr>
        <p:spPr>
          <a:xfrm>
            <a:off x="464363" y="519169"/>
            <a:ext cx="8433881" cy="2577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3200" i="1" noProof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 історії повсякденності:</a:t>
            </a:r>
            <a:endParaRPr lang="uk-UA" sz="3200" noProof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uk-UA" sz="2400" noProof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noProof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Етнографічний метод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noProof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Мікроісторія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noProof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Усна історія 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noProof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«Насичений опис»</a:t>
            </a:r>
          </a:p>
        </p:txBody>
      </p:sp>
    </p:spTree>
    <p:extLst>
      <p:ext uri="{BB962C8B-B14F-4D97-AF65-F5344CB8AC3E}">
        <p14:creationId xmlns:p14="http://schemas.microsoft.com/office/powerpoint/2010/main" val="2960677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A7C6116-D338-45D3-8B9E-FE3215A386A7}"/>
              </a:ext>
            </a:extLst>
          </p:cNvPr>
          <p:cNvSpPr/>
          <p:nvPr/>
        </p:nvSpPr>
        <p:spPr>
          <a:xfrm>
            <a:off x="303802" y="186161"/>
            <a:ext cx="8677072" cy="4487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800" i="1" noProof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Джерельна база історії повсякденності</a:t>
            </a:r>
            <a:endParaRPr lang="uk-UA" noProof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noProof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Повсякденна історія в основному стосується тих, хто залишив мало джерел у традиційному розумінні. Рідко можна знайти листи чи інші письмові документи, які були підготовлені самими постраждалими</a:t>
            </a: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noProof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Звіти поліції чи торгових інспекторів, шкільних рад чи пасторів, а також листи, (подорожні) нотатки та візуальні свідчення від віддалених або лише зрідка «бере участь» спостерігачів пропонують різноманітну інформацію</a:t>
            </a: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noProof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Судові справи</a:t>
            </a: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noProof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Зведення агентів НКВД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358761-5CAF-965E-4D1E-8DFAB1B71AC2}"/>
              </a:ext>
            </a:extLst>
          </p:cNvPr>
          <p:cNvSpPr txBox="1"/>
          <p:nvPr/>
        </p:nvSpPr>
        <p:spPr>
          <a:xfrm>
            <a:off x="374140" y="4815227"/>
            <a:ext cx="853639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kern="0" noProof="1">
                <a:effectLst/>
                <a:ea typeface="Calibri" panose="020F0502020204030204" pitchFamily="34" charset="0"/>
              </a:rPr>
              <a:t>За своїм жанром джерела обмежуються «реалістичною» літературою, листами, щоденниками, автобіографічними записами, звітами про подорожі, журналістськими матеріалами всіх видів, експертними звітами та поданнями до влади. </a:t>
            </a:r>
            <a:endParaRPr lang="uk-UA" sz="2400" noProof="1"/>
          </a:p>
        </p:txBody>
      </p:sp>
    </p:spTree>
    <p:extLst>
      <p:ext uri="{BB962C8B-B14F-4D97-AF65-F5344CB8AC3E}">
        <p14:creationId xmlns:p14="http://schemas.microsoft.com/office/powerpoint/2010/main" val="1638130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CE345AD-4091-4865-ACB5-035A5A292DFF}"/>
              </a:ext>
            </a:extLst>
          </p:cNvPr>
          <p:cNvSpPr/>
          <p:nvPr/>
        </p:nvSpPr>
        <p:spPr>
          <a:xfrm>
            <a:off x="155644" y="544749"/>
            <a:ext cx="889108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400" b="1" i="1" dirty="0" err="1">
                <a:solidFill>
                  <a:srgbClr val="002060"/>
                </a:solidFill>
                <a:ea typeface="Times New Roman" panose="02020603050405020304" pitchFamily="18" charset="0"/>
              </a:rPr>
              <a:t>Антропологізація</a:t>
            </a:r>
            <a:r>
              <a:rPr lang="uk-UA" sz="2400" b="1" i="1" dirty="0">
                <a:solidFill>
                  <a:srgbClr val="002060"/>
                </a:solidFill>
                <a:ea typeface="Times New Roman" panose="02020603050405020304" pitchFamily="18" charset="0"/>
              </a:rPr>
              <a:t> історії</a:t>
            </a:r>
          </a:p>
          <a:p>
            <a:pPr algn="ctr">
              <a:spcAft>
                <a:spcPts val="0"/>
              </a:spcAft>
            </a:pPr>
            <a:r>
              <a:rPr lang="uk-UA" sz="2400" i="1" dirty="0">
                <a:solidFill>
                  <a:srgbClr val="002060"/>
                </a:solidFill>
                <a:ea typeface="Times New Roman" panose="02020603050405020304" pitchFamily="18" charset="0"/>
              </a:rPr>
              <a:t>(повернення живої людини в історію)</a:t>
            </a:r>
          </a:p>
          <a:p>
            <a:pPr algn="just">
              <a:spcAft>
                <a:spcPts val="0"/>
              </a:spcAft>
            </a:pPr>
            <a:endParaRPr lang="uk-UA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228C3A-1BC4-2117-3F12-737F47475C1E}"/>
              </a:ext>
            </a:extLst>
          </p:cNvPr>
          <p:cNvSpPr txBox="1"/>
          <p:nvPr/>
        </p:nvSpPr>
        <p:spPr>
          <a:xfrm>
            <a:off x="422031" y="1613739"/>
            <a:ext cx="8350180" cy="36313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Це історія «маленьких людей», «простих людей».</a:t>
            </a:r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 ті, кого досі історія здебільшого замовчувала, це залежні і керовані.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 історія Великого Німого – селянства.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 «історія переможених».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(«історія переможців» і «історія переможених»)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 історія «недержавних народів».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 жіноча історія.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 історія народів з колоніальним минулим.</a:t>
            </a:r>
          </a:p>
        </p:txBody>
      </p:sp>
    </p:spTree>
    <p:extLst>
      <p:ext uri="{BB962C8B-B14F-4D97-AF65-F5344CB8AC3E}">
        <p14:creationId xmlns:p14="http://schemas.microsoft.com/office/powerpoint/2010/main" val="2753275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B485FCE-3963-7365-C1E9-2B251384EA3D}"/>
              </a:ext>
            </a:extLst>
          </p:cNvPr>
          <p:cNvSpPr txBox="1"/>
          <p:nvPr/>
        </p:nvSpPr>
        <p:spPr>
          <a:xfrm>
            <a:off x="411983" y="0"/>
            <a:ext cx="8732017" cy="7478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86385" algn="just">
              <a:spcAft>
                <a:spcPts val="0"/>
              </a:spcAft>
            </a:pPr>
            <a:r>
              <a:rPr lang="uk-UA" sz="2400" noProof="1">
                <a:solidFill>
                  <a:srgbClr val="231F2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Повсякденна історія також має справу з активними діячами історичної сцени, проходить біографічно та описує сузір’я життя. Але вона схильна намагатися приписувати </a:t>
            </a:r>
            <a:r>
              <a:rPr lang="uk-UA" sz="2400" b="1" noProof="1">
                <a:solidFill>
                  <a:srgbClr val="231F2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ролі</a:t>
            </a:r>
            <a:r>
              <a:rPr lang="en-US" sz="2400" b="1" noProof="1">
                <a:solidFill>
                  <a:srgbClr val="231F2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noProof="1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uk-UA" sz="2400" noProof="1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звідси – характерне словечко: </a:t>
            </a:r>
            <a:r>
              <a:rPr lang="uk-UA" sz="2400" b="1" i="1" noProof="1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uk-UA" sz="2400" i="1" noProof="1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ктори</a:t>
            </a:r>
            <a:r>
              <a:rPr lang="uk-UA" sz="2400" noProof="1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uk-UA" sz="2400" noProof="1">
                <a:solidFill>
                  <a:srgbClr val="231F2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Їх цікавить ремісник, хлібороб, поденник, учитель, прикажчик, учений, або також: чоловік, господиня, або також: малий, дорослий, старий. У цьому полягає ступінь їх узагальнення.</a:t>
            </a:r>
          </a:p>
          <a:p>
            <a:pPr marR="286385" algn="just">
              <a:spcAft>
                <a:spcPts val="0"/>
              </a:spcAft>
            </a:pPr>
            <a:endParaRPr lang="uk-UA" sz="2400" noProof="1">
              <a:solidFill>
                <a:srgbClr val="231F2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86385" algn="just"/>
            <a:r>
              <a:rPr lang="uk-UA" sz="2400" noProof="1">
                <a:solidFill>
                  <a:srgbClr val="231F2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Причому, «повсякденне життя» не є прерогативою «звичайних» людей, широких соціальних верств. Адміністратор, купець, князь церкви і служитель також мають свої «будні». Тому повсякденне життя також є частиною політичних, індивідуальних чи колективних дій, якими цікавляться історичні книги. Повсякденне життя є водночас публічним і приватним. У сфері знаменитостей розмиваються межі між звичайним і «надзвичайним»: письмовий стіл Меттерніха і любов Меттерніха, фортепіано Бетховена і рахунки за вино Бетховена, політика Бісмарка і харчові звички Бісмарка.</a:t>
            </a:r>
            <a:endParaRPr lang="uk-UA" sz="2400" noProof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10260" marR="286385" algn="just">
              <a:spcAft>
                <a:spcPts val="0"/>
              </a:spcAft>
            </a:pPr>
            <a:endParaRPr lang="ru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85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4BE2DD3-69F5-4D8A-B762-8080798C02EC}"/>
              </a:ext>
            </a:extLst>
          </p:cNvPr>
          <p:cNvSpPr/>
          <p:nvPr/>
        </p:nvSpPr>
        <p:spPr>
          <a:xfrm>
            <a:off x="140677" y="161721"/>
            <a:ext cx="8862646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2. Це глибоко психологічна історія.</a:t>
            </a:r>
            <a:endParaRPr lang="uk-UA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/>
              <a:t>Описується житло і бездомність, одяг і нагота, їжа і голод.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/>
              <a:t>Інтерес полягає в любові й ненависті, суперечках і співпраці, спогадах, </a:t>
            </a:r>
            <a:r>
              <a:rPr lang="uk-UA" sz="2400" dirty="0">
                <a:solidFill>
                  <a:srgbClr val="002060"/>
                </a:solidFill>
              </a:rPr>
              <a:t>страхах</a:t>
            </a:r>
            <a:r>
              <a:rPr lang="uk-UA" sz="2400" dirty="0"/>
              <a:t> і майбутніх </a:t>
            </a:r>
            <a:r>
              <a:rPr lang="uk-UA" sz="2400" dirty="0">
                <a:solidFill>
                  <a:srgbClr val="002060"/>
                </a:solidFill>
              </a:rPr>
              <a:t>очікуваннях</a:t>
            </a:r>
            <a:r>
              <a:rPr lang="uk-UA" sz="2400" dirty="0"/>
              <a:t>.</a:t>
            </a:r>
          </a:p>
          <a:p>
            <a:r>
              <a:rPr lang="uk-UA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ІП інтригує, вражає уяву, і тим самим загострює інтерес до історії.</a:t>
            </a:r>
          </a:p>
          <a:p>
            <a:endParaRPr lang="uk-UA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2400" b="1" dirty="0"/>
              <a:t>4. Це спосіб уточнення природи політичних режимів.</a:t>
            </a:r>
            <a:endParaRPr lang="uk-UA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/>
              <a:t>Уточнення дистанції між правителями та керованими.</a:t>
            </a:r>
          </a:p>
          <a:p>
            <a:pPr lvl="7"/>
            <a:r>
              <a:rPr lang="uk-UA" sz="2400" i="1" dirty="0"/>
              <a:t>«щоденний фашизм»</a:t>
            </a:r>
          </a:p>
          <a:p>
            <a:pPr lvl="7"/>
            <a:r>
              <a:rPr lang="uk-UA" sz="2400" i="1" dirty="0"/>
              <a:t>«повсякденний сталінізм»</a:t>
            </a:r>
          </a:p>
          <a:p>
            <a:r>
              <a:rPr lang="uk-UA" sz="2400" dirty="0"/>
              <a:t> </a:t>
            </a:r>
            <a:r>
              <a:rPr lang="uk-UA" sz="2400" b="1" dirty="0"/>
              <a:t>5. У центр висувається суспільна практика людей. Отже, </a:t>
            </a:r>
            <a:r>
              <a:rPr lang="uk-UA" sz="2400" b="1" dirty="0" err="1"/>
              <a:t>перконливіше</a:t>
            </a:r>
            <a:r>
              <a:rPr lang="uk-UA" sz="2400" b="1" dirty="0"/>
              <a:t> і багатше розкривається мотивація людських вчинків.</a:t>
            </a:r>
            <a:endParaRPr lang="uk-UA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/>
              <a:t>форми самоорганізації</a:t>
            </a:r>
          </a:p>
          <a:p>
            <a:r>
              <a:rPr lang="uk-UA" sz="2400" b="1" dirty="0"/>
              <a:t>6. Емоційний вплив на читача.</a:t>
            </a:r>
          </a:p>
          <a:p>
            <a:endParaRPr lang="uk-UA" sz="2400" b="1" dirty="0"/>
          </a:p>
          <a:p>
            <a:r>
              <a:rPr lang="uk-UA" sz="2400" b="1" dirty="0"/>
              <a:t>7. Чудова ілюстрація соціальних реалій.</a:t>
            </a:r>
          </a:p>
          <a:p>
            <a:endParaRPr lang="uk-UA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027138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3BBE8C-2E08-1ED8-EAAA-8DAC51E3F8BE}"/>
              </a:ext>
            </a:extLst>
          </p:cNvPr>
          <p:cNvSpPr txBox="1"/>
          <p:nvPr/>
        </p:nvSpPr>
        <p:spPr>
          <a:xfrm>
            <a:off x="211015" y="900726"/>
            <a:ext cx="872197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kern="0" noProof="1">
                <a:solidFill>
                  <a:srgbClr val="231F20"/>
                </a:solidFill>
                <a:effectLst/>
                <a:ea typeface="Calibri" panose="020F0502020204030204" pitchFamily="34" charset="0"/>
              </a:rPr>
              <a:t>Їсти, пити, спати, любити, вчитися, працювати, сперечатися, поселятися, подорожувати: усі ці та інші речі мають своє місце, а також інституційна та «звична» консолідація, яку зазнали ці імпульси, тобто звичаї та процедури. Просвічують також настрої та режими свідомості: страх, байдужість чи надія. </a:t>
            </a:r>
            <a:endParaRPr lang="uk-UA" sz="2400" noProof="1"/>
          </a:p>
        </p:txBody>
      </p:sp>
    </p:spTree>
    <p:extLst>
      <p:ext uri="{BB962C8B-B14F-4D97-AF65-F5344CB8AC3E}">
        <p14:creationId xmlns:p14="http://schemas.microsoft.com/office/powerpoint/2010/main" val="3208230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2074A34-15BC-7F5B-DC8C-538B3BC15363}"/>
              </a:ext>
            </a:extLst>
          </p:cNvPr>
          <p:cNvSpPr txBox="1"/>
          <p:nvPr/>
        </p:nvSpPr>
        <p:spPr>
          <a:xfrm>
            <a:off x="231112" y="487025"/>
            <a:ext cx="8681776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21945" algn="just">
              <a:spcAft>
                <a:spcPts val="0"/>
              </a:spcAft>
            </a:pPr>
            <a:r>
              <a:rPr lang="uk-UA" sz="2400" b="1" noProof="1">
                <a:solidFill>
                  <a:srgbClr val="01030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 ФРН починаючи з 1980-х років:</a:t>
            </a:r>
          </a:p>
          <a:p>
            <a:pPr marR="321945" algn="just">
              <a:spcAft>
                <a:spcPts val="0"/>
              </a:spcAft>
            </a:pPr>
            <a:r>
              <a:rPr lang="uk-UA" sz="2400" noProof="1">
                <a:solidFill>
                  <a:srgbClr val="01030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Масове дослідження «маленької людини»…</a:t>
            </a:r>
          </a:p>
          <a:p>
            <a:pPr marR="321945" algn="just">
              <a:spcAft>
                <a:spcPts val="0"/>
              </a:spcAft>
            </a:pPr>
            <a:r>
              <a:rPr lang="uk-UA" sz="2400" noProof="1">
                <a:solidFill>
                  <a:srgbClr val="01030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Перш за все, історія повсякденності започаткувала новий напрям дослідження нацистської системи</a:t>
            </a:r>
            <a:r>
              <a:rPr lang="uk-UA" sz="2400" noProof="1">
                <a:solidFill>
                  <a:srgbClr val="01030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2400" noProof="1">
                <a:solidFill>
                  <a:srgbClr val="010302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Навряд чи знайдеться місто, «повсякденне життя якого при націонал-соціалізмі» не було досліджено згодом.</a:t>
            </a:r>
          </a:p>
          <a:p>
            <a:pPr marR="321945" algn="just">
              <a:spcAft>
                <a:spcPts val="0"/>
              </a:spcAft>
            </a:pPr>
            <a:r>
              <a:rPr lang="uk-UA" sz="2400" kern="0" noProof="1">
                <a:solidFill>
                  <a:srgbClr val="231F20"/>
                </a:solidFill>
                <a:effectLst/>
                <a:latin typeface="+mj-lt"/>
                <a:ea typeface="Calibri" panose="020F0502020204030204" pitchFamily="34" charset="0"/>
              </a:rPr>
              <a:t>Реальність життя у «Третьому Рейху» була великою темою нової дисципліни. 1980-ті принесли крах нацистської системи в колективній пам’яті західнонімецького суспільства. </a:t>
            </a:r>
          </a:p>
          <a:p>
            <a:pPr marR="321945" algn="just"/>
            <a:r>
              <a:rPr lang="uk-UA" sz="2400" noProof="1">
                <a:solidFill>
                  <a:srgbClr val="231F2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 1982 році 13000 студентів взяли участь у «Конкурсі з історії Німеччини» Фонду Кьорбера (тема: «Повсякденне життя за націонал-соціалізму»). Ніколи ще стількох людей не запитували про їхнє минуле. Додамо, що питання примусової праці, яке згодом було дуже політичним і досліджуваним у численних проектах, спочатку й по суті було повсякденною історичною темою.</a:t>
            </a:r>
            <a:endParaRPr lang="uk-UA" sz="2400" noProof="1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90600" marR="321945" algn="just">
              <a:spcAft>
                <a:spcPts val="0"/>
              </a:spcAft>
            </a:pPr>
            <a:endParaRPr lang="ru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432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E3A7EB-3C52-2618-FABF-3C665C912B57}"/>
              </a:ext>
            </a:extLst>
          </p:cNvPr>
          <p:cNvSpPr txBox="1"/>
          <p:nvPr/>
        </p:nvSpPr>
        <p:spPr>
          <a:xfrm>
            <a:off x="130629" y="96018"/>
            <a:ext cx="8732018" cy="68018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Таїрова-Яковлева Т. Повсякдення, дозвілля і традиції козацької еліти Гетьманщини ‒ Київ: </a:t>
            </a:r>
            <a:r>
              <a:rPr lang="ru-RU" sz="18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TOB </a:t>
            </a:r>
            <a:r>
              <a:rPr lang="uk-UA" sz="18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«Видавництво "КЛІО</a:t>
            </a:r>
            <a:r>
              <a:rPr lang="uk-UA" sz="1800" b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"», 2017</a:t>
            </a:r>
            <a:endParaRPr lang="uk-UA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just"/>
            <a:r>
              <a:rPr lang="uk-UA" sz="2000" noProof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 книзі увага історика з полів бою, з площ великих міст, з коридорів влади, з сеймів, рад і дум переноситься на периферію – в камерні місця, в світлиці приватних осель, в льохи (де зберігаються бочонки з дорогоцінними монетами), в затишні закутки садів і парків, в царину уявлень, смаків, мрій, почуттів.</a:t>
            </a:r>
          </a:p>
          <a:p>
            <a:pPr algn="just"/>
            <a:r>
              <a:rPr lang="uk-UA" sz="2000" noProof="1">
                <a:effectLst/>
                <a:ea typeface="Calibri" panose="020F0502020204030204" pitchFamily="34" charset="0"/>
              </a:rPr>
              <a:t>В кінцевому підсумку Т.Таїрова-Яковлева реабілітує історичну гідність української еліти періоду «молодої Гетьманщини», знімає з образу козацької старшини нашарування класової зневаги, зверхньої поблажливості, безоглядної критики, які декілька поколінь істориків і аматорів від історії навішували на цю суспільну верству.</a:t>
            </a:r>
            <a:endParaRPr lang="uk-UA" sz="2000" noProof="1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algn="just"/>
            <a:r>
              <a:rPr lang="uk-UA" sz="2000" noProof="1">
                <a:effectLst/>
                <a:ea typeface="Calibri" panose="020F0502020204030204" pitchFamily="34" charset="0"/>
              </a:rPr>
              <a:t>В масиві речей, в атмосфері традицій, ритуалів, етикету авторка знаходить феномен гідності цих людей. В її книзі українська еліта XVII ст. постає як спільнота людей статечних, позитивних, поміркованих, по-своєму скромних і по-своєму меркантильних, близьких до природи, із здоровими інстинктами, з почуттям службового обв’язку, підприємливих, хазяйновитих, відданих сімейним цінностям, з потягом до краси. </a:t>
            </a:r>
            <a:endParaRPr lang="uk-UA" sz="2000" noProof="1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just"/>
            <a:r>
              <a:rPr lang="uk-UA" sz="2000" noProof="1">
                <a:effectLst/>
                <a:ea typeface="Calibri" panose="020F0502020204030204" pitchFamily="34" charset="0"/>
              </a:rPr>
              <a:t>Тим самим Т.Таїрова-Яковлева компенсує застарілу хибу української історіографії – надмірну політизацію питання про соціальне обличчя козацької старшини, безоглядне приписування їй класового егоїзму, зради, угодовства, падіння ідеалів. </a:t>
            </a:r>
            <a:endParaRPr lang="uk-UA" sz="2000" noProof="1"/>
          </a:p>
        </p:txBody>
      </p:sp>
    </p:spTree>
    <p:extLst>
      <p:ext uri="{BB962C8B-B14F-4D97-AF65-F5344CB8AC3E}">
        <p14:creationId xmlns:p14="http://schemas.microsoft.com/office/powerpoint/2010/main" val="2374816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A615C85-D8E3-4091-8787-35C6B87C21CB}"/>
              </a:ext>
            </a:extLst>
          </p:cNvPr>
          <p:cNvSpPr/>
          <p:nvPr/>
        </p:nvSpPr>
        <p:spPr>
          <a:xfrm>
            <a:off x="389105" y="2799607"/>
            <a:ext cx="8297694" cy="2838021"/>
          </a:xfrm>
          <a:prstGeom prst="rect">
            <a:avLst/>
          </a:prstGeom>
        </p:spPr>
        <p:txBody>
          <a:bodyPr wrap="square">
            <a:prstTxWarp prst="textDoubleWave1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endParaRPr lang="uk-UA" sz="28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8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800" b="1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ІП</a:t>
            </a:r>
            <a:r>
              <a:rPr lang="uk-UA" sz="280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це лише барвисті доповнення, анекдоти, власне, лише випадковості історичного процесу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9B712F9-5F2E-4D45-BC56-5062D63E477A}"/>
              </a:ext>
            </a:extLst>
          </p:cNvPr>
          <p:cNvSpPr/>
          <p:nvPr/>
        </p:nvSpPr>
        <p:spPr>
          <a:xfrm>
            <a:off x="1070042" y="2032728"/>
            <a:ext cx="6867727" cy="14549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2800">
                <a:solidFill>
                  <a:srgbClr val="DA001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Антагоністи історії повсякденності:</a:t>
            </a: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800" i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історик-антиквар</a:t>
            </a:r>
          </a:p>
          <a:p>
            <a:pPr marL="457200" indent="-45720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2800" i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побутописання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82D71C4-D282-4F62-A22C-FF5C787F84ED}"/>
              </a:ext>
            </a:extLst>
          </p:cNvPr>
          <p:cNvSpPr/>
          <p:nvPr/>
        </p:nvSpPr>
        <p:spPr>
          <a:xfrm>
            <a:off x="1922370" y="588682"/>
            <a:ext cx="54565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>
                <a:solidFill>
                  <a:srgbClr val="002060"/>
                </a:solidFill>
              </a:rPr>
              <a:t>«Повсякденність» – не історія!</a:t>
            </a:r>
          </a:p>
        </p:txBody>
      </p:sp>
    </p:spTree>
    <p:extLst>
      <p:ext uri="{BB962C8B-B14F-4D97-AF65-F5344CB8AC3E}">
        <p14:creationId xmlns:p14="http://schemas.microsoft.com/office/powerpoint/2010/main" val="1437502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61415C-A40C-6E17-A5D0-BEA539809219}"/>
              </a:ext>
            </a:extLst>
          </p:cNvPr>
          <p:cNvSpPr txBox="1"/>
          <p:nvPr/>
        </p:nvSpPr>
        <p:spPr>
          <a:xfrm>
            <a:off x="271305" y="199858"/>
            <a:ext cx="8661680" cy="606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86385" algn="just"/>
            <a:r>
              <a:rPr lang="uk-UA" sz="2800" b="1" noProof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ІП</a:t>
            </a:r>
            <a:r>
              <a:rPr lang="uk-UA" sz="2800" noProof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це світ деталей</a:t>
            </a:r>
          </a:p>
          <a:p>
            <a:pPr marR="286385" algn="just">
              <a:spcAft>
                <a:spcPts val="0"/>
              </a:spcAft>
            </a:pPr>
            <a:endParaRPr lang="uk-UA" sz="2400" noProof="1">
              <a:solidFill>
                <a:srgbClr val="231F2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86385" algn="just">
              <a:spcAft>
                <a:spcPts val="0"/>
              </a:spcAft>
            </a:pPr>
            <a:endParaRPr lang="uk-UA" sz="2400" noProof="1">
              <a:solidFill>
                <a:srgbClr val="231F2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86385" algn="just">
              <a:spcAft>
                <a:spcPts val="0"/>
              </a:spcAft>
            </a:pPr>
            <a:r>
              <a:rPr lang="uk-UA" sz="2400" noProof="1">
                <a:solidFill>
                  <a:srgbClr val="231F2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ІП уникає абстракції та розрахунків, заснованих на числах і співвідношеннях, і, зрештою, також структурної конденсації історичних подій. Вона прив’язується до конкретного, до подій і людей. Її методичними і стилістичними засобами є опис, звіт і розповідь. Це коригування визнання та дослідження містить як обмеження, так і можливості для дисципліни. Це опис, або це література.</a:t>
            </a:r>
            <a:endParaRPr lang="uk-UA" sz="2400" noProof="1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kern="0" noProof="1">
                <a:solidFill>
                  <a:srgbClr val="231F20"/>
                </a:solidFill>
                <a:effectLst/>
                <a:ea typeface="Calibri" panose="020F0502020204030204" pitchFamily="34" charset="0"/>
              </a:rPr>
              <a:t>Свідчення мають емпіричну якість; вони відображають досвід сучасників – незалежно від того, записані вони прямо чи з пам’яті. Свідчення частково також є спостереженнями співмешканців і свідків-сучасників. Їх автентичність заснована на опосередкованій участі в тому, що відбувається, навіть якщо вони самі не «зачеплені». </a:t>
            </a:r>
            <a:endParaRPr lang="uk-UA" sz="2400" noProof="1"/>
          </a:p>
        </p:txBody>
      </p:sp>
    </p:spTree>
    <p:extLst>
      <p:ext uri="{BB962C8B-B14F-4D97-AF65-F5344CB8AC3E}">
        <p14:creationId xmlns:p14="http://schemas.microsoft.com/office/powerpoint/2010/main" val="39018850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1795</TotalTime>
  <Words>1156</Words>
  <Application>Microsoft Office PowerPoint</Application>
  <PresentationFormat>Экран (4:3)</PresentationFormat>
  <Paragraphs>84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Історія повсякденності в шкільному курсі історії: контент і дидактика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Історія повсякденності</dc:title>
  <dc:creator>User</dc:creator>
  <cp:lastModifiedBy>Sergiy Lyakh</cp:lastModifiedBy>
  <cp:revision>83</cp:revision>
  <dcterms:created xsi:type="dcterms:W3CDTF">2023-09-07T17:49:13Z</dcterms:created>
  <dcterms:modified xsi:type="dcterms:W3CDTF">2024-05-08T12:49:31Z</dcterms:modified>
</cp:coreProperties>
</file>