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645024"/>
            <a:ext cx="7772400" cy="1542033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Комплексна оцінка якості </a:t>
            </a:r>
            <a:br>
              <a:rPr lang="uk-UA" b="1" dirty="0" smtClean="0">
                <a:solidFill>
                  <a:schemeClr val="tx1"/>
                </a:solidFill>
              </a:rPr>
            </a:br>
            <a:r>
              <a:rPr lang="uk-UA" b="1" dirty="0" smtClean="0">
                <a:solidFill>
                  <a:schemeClr val="tx1"/>
                </a:solidFill>
              </a:rPr>
              <a:t>навколишнього середовища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556792"/>
            <a:ext cx="5328592" cy="4824536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1800" dirty="0" smtClean="0"/>
              <a:t>Кандидат технічних наук, доцент кафедри прикладної екології та охорони праці</a:t>
            </a:r>
            <a:endParaRPr lang="uk-UA" sz="1800" dirty="0"/>
          </a:p>
          <a:p>
            <a:pPr algn="ctr"/>
            <a:r>
              <a:rPr lang="uk-UA" sz="1800" dirty="0" err="1" smtClean="0"/>
              <a:t>Манідіна</a:t>
            </a:r>
            <a:r>
              <a:rPr lang="uk-UA" sz="1800" dirty="0" smtClean="0"/>
              <a:t> Євгенія Анатоліївна</a:t>
            </a:r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uk-UA" sz="1800" dirty="0" smtClean="0"/>
          </a:p>
          <a:p>
            <a:endParaRPr lang="uk-UA" sz="1800" dirty="0" smtClean="0"/>
          </a:p>
          <a:p>
            <a:endParaRPr lang="uk-UA" sz="1800" dirty="0"/>
          </a:p>
          <a:p>
            <a:endParaRPr lang="uk-UA" sz="1800" dirty="0" smtClean="0"/>
          </a:p>
          <a:p>
            <a:r>
              <a:rPr lang="uk-UA" sz="1800" dirty="0" smtClean="0"/>
              <a:t>                           (097)8814692</a:t>
            </a:r>
          </a:p>
          <a:p>
            <a:r>
              <a:rPr lang="uk-UA" sz="1800" dirty="0" smtClean="0"/>
              <a:t>                  </a:t>
            </a:r>
            <a:r>
              <a:rPr lang="en-US" sz="1800" dirty="0" smtClean="0"/>
              <a:t>Manidina_ZGIA@ukr.net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049193" y="770801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ВИКЛАДАЧ</a:t>
            </a:r>
            <a:endParaRPr lang="ru-RU" sz="40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852936"/>
            <a:ext cx="2506716" cy="254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3450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i="1" dirty="0" smtClean="0"/>
              <a:t>Комплексна оцінка якості навколишнього середовища – </a:t>
            </a:r>
            <a:r>
              <a:rPr lang="uk-UA" i="1" dirty="0"/>
              <a:t>це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існуючої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комплексної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природно-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 smtClean="0"/>
              <a:t>комплексів</a:t>
            </a:r>
            <a:r>
              <a:rPr lang="ru-RU" dirty="0" smtClean="0"/>
              <a:t>,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/>
              <a:t>узагальнювальної</a:t>
            </a:r>
            <a:r>
              <a:rPr lang="ru-RU" dirty="0"/>
              <a:t> характеристики </a:t>
            </a:r>
            <a:r>
              <a:rPr lang="ru-RU" dirty="0" err="1"/>
              <a:t>об’єкта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зваженого</a:t>
            </a:r>
            <a:r>
              <a:rPr lang="ru-RU" dirty="0"/>
              <a:t> </a:t>
            </a:r>
            <a:r>
              <a:rPr lang="ru-RU" dirty="0" err="1"/>
              <a:t>обґрунтованого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i="1" dirty="0" smtClean="0"/>
              <a:t>та </a:t>
            </a:r>
            <a:r>
              <a:rPr lang="ru-RU" i="1" dirty="0" err="1"/>
              <a:t>охорони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</a:t>
            </a:r>
            <a:r>
              <a:rPr lang="ru-RU" i="1" dirty="0" err="1" smtClean="0"/>
              <a:t>населення</a:t>
            </a:r>
            <a:r>
              <a:rPr lang="ru-RU" i="1" dirty="0" smtClean="0"/>
              <a:t> 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/>
              <a:t>негативного </a:t>
            </a:r>
            <a:r>
              <a:rPr lang="ru-RU" i="1" dirty="0" err="1"/>
              <a:t>впливу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забруднення</a:t>
            </a:r>
            <a:r>
              <a:rPr lang="ru-RU" i="1" dirty="0"/>
              <a:t>.</a:t>
            </a:r>
            <a:endParaRPr lang="ru-RU" dirty="0"/>
          </a:p>
          <a:p>
            <a:pPr algn="just"/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засад </a:t>
            </a:r>
            <a:r>
              <a:rPr lang="ru-RU" dirty="0" err="1"/>
              <a:t>внутрішньої</a:t>
            </a:r>
            <a:r>
              <a:rPr lang="ru-RU" dirty="0"/>
              <a:t> та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життєвонеобхідним</a:t>
            </a:r>
            <a:r>
              <a:rPr lang="ru-RU" dirty="0"/>
              <a:t> для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нинішнього</a:t>
            </a:r>
            <a:r>
              <a:rPr lang="ru-RU" dirty="0"/>
              <a:t> й </a:t>
            </a:r>
            <a:r>
              <a:rPr lang="ru-RU" dirty="0" err="1"/>
              <a:t>прийдешніх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r>
              <a:rPr lang="ru-RU" dirty="0"/>
              <a:t> </a:t>
            </a:r>
            <a:r>
              <a:rPr lang="ru-RU" dirty="0" smtClean="0"/>
              <a:t>. Тому 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дисципліни</a:t>
            </a:r>
            <a:r>
              <a:rPr lang="ru-RU" dirty="0" smtClean="0"/>
              <a:t> «</a:t>
            </a:r>
            <a:r>
              <a:rPr lang="uk-UA" i="1" dirty="0" smtClean="0"/>
              <a:t>Комплексна оцінка якості навколишнього середовища»  є  </a:t>
            </a:r>
            <a:r>
              <a:rPr lang="uk-UA" i="1" dirty="0"/>
              <a:t>актуальною для майбутніх </a:t>
            </a:r>
            <a:r>
              <a:rPr lang="uk-UA" i="1" dirty="0" smtClean="0"/>
              <a:t>фахівців-екологів</a:t>
            </a:r>
            <a:r>
              <a:rPr lang="uk-UA" i="1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ЧОМУ НЕОБХІДНО ВИВЧАТИ ДИСЦИПЛІНУ </a:t>
            </a:r>
            <a:r>
              <a:rPr lang="uk-UA" sz="3200" dirty="0" smtClean="0">
                <a:solidFill>
                  <a:schemeClr val="tx1"/>
                </a:solidFill>
              </a:rPr>
              <a:t>«</a:t>
            </a:r>
            <a:r>
              <a:rPr lang="uk-UA" sz="2800" b="1" dirty="0">
                <a:solidFill>
                  <a:schemeClr val="tx1"/>
                </a:solidFill>
              </a:rPr>
              <a:t>Комплексна оцінка якості </a:t>
            </a:r>
            <a:br>
              <a:rPr lang="uk-UA" sz="2800" b="1" dirty="0">
                <a:solidFill>
                  <a:schemeClr val="tx1"/>
                </a:solidFill>
              </a:rPr>
            </a:br>
            <a:r>
              <a:rPr lang="uk-UA" sz="2800" b="1" dirty="0">
                <a:solidFill>
                  <a:schemeClr val="tx1"/>
                </a:solidFill>
              </a:rPr>
              <a:t>навколишнього середовища</a:t>
            </a:r>
            <a:r>
              <a:rPr lang="uk-UA" sz="3200" dirty="0" smtClean="0">
                <a:solidFill>
                  <a:schemeClr val="tx1"/>
                </a:solidFill>
              </a:rPr>
              <a:t>»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112" y="5354388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798" y="2412131"/>
            <a:ext cx="8229600" cy="1252728"/>
          </a:xfrm>
        </p:spPr>
        <p:txBody>
          <a:bodyPr/>
          <a:lstStyle/>
          <a:p>
            <a:pPr algn="ctr"/>
            <a:r>
              <a:rPr lang="uk-UA" dirty="0" smtClean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378904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 smtClean="0"/>
              <a:t>завдання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2" y="4437112"/>
            <a:ext cx="7408333" cy="201053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у </a:t>
            </a:r>
            <a:r>
              <a:rPr lang="ru-RU" dirty="0" err="1" smtClean="0"/>
              <a:t>галузі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поточного стану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(</a:t>
            </a:r>
            <a:r>
              <a:rPr lang="ru-RU" dirty="0" err="1"/>
              <a:t>поверхневих</a:t>
            </a:r>
            <a:r>
              <a:rPr lang="ru-RU" dirty="0"/>
              <a:t>, </a:t>
            </a:r>
            <a:r>
              <a:rPr lang="ru-RU" dirty="0" err="1"/>
              <a:t>підземних</a:t>
            </a:r>
            <a:r>
              <a:rPr lang="ru-RU" dirty="0"/>
              <a:t>, </a:t>
            </a:r>
            <a:r>
              <a:rPr lang="ru-RU" dirty="0" err="1"/>
              <a:t>питних</a:t>
            </a:r>
            <a:r>
              <a:rPr lang="ru-RU" dirty="0"/>
              <a:t> вод, атмосферного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ґрунтів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; </a:t>
            </a:r>
            <a:r>
              <a:rPr lang="ru-RU" dirty="0" err="1"/>
              <a:t>прогнозування</a:t>
            </a:r>
            <a:r>
              <a:rPr lang="ru-RU" dirty="0"/>
              <a:t> стану </a:t>
            </a:r>
            <a:r>
              <a:rPr lang="ru-RU" dirty="0" err="1"/>
              <a:t>довкілля</a:t>
            </a:r>
            <a:r>
              <a:rPr lang="ru-RU" dirty="0"/>
              <a:t> на перспективу,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науково-обґрунтованих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природоохоронних</a:t>
            </a:r>
            <a:r>
              <a:rPr lang="ru-RU" dirty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15616" y="40466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 smtClean="0"/>
              <a:t>мета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196752"/>
            <a:ext cx="9020418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900" dirty="0" smtClean="0">
                <a:solidFill>
                  <a:schemeClr val="tx2"/>
                </a:solidFill>
              </a:rPr>
              <a:t>формування</a:t>
            </a:r>
            <a:r>
              <a:rPr lang="ru-RU" sz="1900" dirty="0" smtClean="0">
                <a:solidFill>
                  <a:schemeClr val="tx2"/>
                </a:solidFill>
              </a:rPr>
              <a:t> </a:t>
            </a:r>
            <a:r>
              <a:rPr lang="uk-UA" sz="1900" dirty="0" smtClean="0">
                <a:solidFill>
                  <a:schemeClr val="tx2"/>
                </a:solidFill>
              </a:rPr>
              <a:t>знань</a:t>
            </a:r>
            <a:r>
              <a:rPr lang="ru-RU" sz="1900" dirty="0" smtClean="0">
                <a:solidFill>
                  <a:schemeClr val="tx2"/>
                </a:solidFill>
              </a:rPr>
              <a:t>, </a:t>
            </a:r>
            <a:r>
              <a:rPr lang="uk-UA" sz="1900" dirty="0">
                <a:solidFill>
                  <a:schemeClr val="tx2"/>
                </a:solidFill>
              </a:rPr>
              <a:t>вироблення </a:t>
            </a:r>
            <a:r>
              <a:rPr lang="uk-UA" sz="1900" dirty="0">
                <a:solidFill>
                  <a:schemeClr val="tx2"/>
                </a:solidFill>
              </a:rPr>
              <a:t>умінь </a:t>
            </a:r>
            <a:r>
              <a:rPr lang="uk-UA" sz="1900" dirty="0">
                <a:solidFill>
                  <a:schemeClr val="tx2"/>
                </a:solidFill>
              </a:rPr>
              <a:t>та </a:t>
            </a:r>
            <a:r>
              <a:rPr lang="ru-RU" sz="1900" dirty="0">
                <a:solidFill>
                  <a:schemeClr val="tx2"/>
                </a:solidFill>
              </a:rPr>
              <a:t> і </a:t>
            </a:r>
            <a:r>
              <a:rPr lang="uk-UA" sz="1900" dirty="0" smtClean="0">
                <a:solidFill>
                  <a:schemeClr val="tx2"/>
                </a:solidFill>
              </a:rPr>
              <a:t>практичних навичок, спрямованих </a:t>
            </a:r>
          </a:p>
          <a:p>
            <a:r>
              <a:rPr lang="uk-UA" sz="1900" dirty="0" smtClean="0">
                <a:solidFill>
                  <a:schemeClr val="tx2"/>
                </a:solidFill>
              </a:rPr>
              <a:t>на засвоєння основних сучасних  концепцій здійснення комплексної оцінки </a:t>
            </a:r>
          </a:p>
          <a:p>
            <a:r>
              <a:rPr lang="uk-UA" sz="1900" dirty="0" smtClean="0">
                <a:solidFill>
                  <a:schemeClr val="tx2"/>
                </a:solidFill>
              </a:rPr>
              <a:t>якості навколишнього середовища </a:t>
            </a:r>
            <a:r>
              <a:rPr lang="ru-RU" sz="1900" dirty="0" smtClean="0">
                <a:solidFill>
                  <a:schemeClr val="tx2"/>
                </a:solidFill>
              </a:rPr>
              <a:t>з </a:t>
            </a:r>
            <a:r>
              <a:rPr lang="ru-RU" sz="1900" dirty="0">
                <a:solidFill>
                  <a:schemeClr val="tx2"/>
                </a:solidFill>
              </a:rPr>
              <a:t>метою </a:t>
            </a:r>
            <a:r>
              <a:rPr lang="ru-RU" sz="1900" dirty="0" err="1">
                <a:solidFill>
                  <a:schemeClr val="tx2"/>
                </a:solidFill>
              </a:rPr>
              <a:t>розробки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природоохоронних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заходів</a:t>
            </a:r>
            <a:r>
              <a:rPr lang="ru-RU" sz="1900" dirty="0">
                <a:solidFill>
                  <a:schemeClr val="tx2"/>
                </a:solidFill>
              </a:rPr>
              <a:t>,</a:t>
            </a:r>
          </a:p>
          <a:p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раціонального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використання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 smtClean="0">
                <a:solidFill>
                  <a:schemeClr val="tx2"/>
                </a:solidFill>
              </a:rPr>
              <a:t>природни</a:t>
            </a:r>
            <a:r>
              <a:rPr lang="uk-UA" sz="1900" dirty="0" smtClean="0">
                <a:solidFill>
                  <a:schemeClr val="tx2"/>
                </a:solidFill>
              </a:rPr>
              <a:t>х ресурсів і попередження кризових </a:t>
            </a:r>
          </a:p>
          <a:p>
            <a:r>
              <a:rPr lang="uk-UA" sz="1900" dirty="0" smtClean="0">
                <a:solidFill>
                  <a:schemeClr val="tx2"/>
                </a:solidFill>
              </a:rPr>
              <a:t>екологічних ситуацій, шкідливих або  загрозливих для здоров’я людей,  </a:t>
            </a:r>
          </a:p>
          <a:p>
            <a:r>
              <a:rPr lang="uk-UA" sz="1900" dirty="0" smtClean="0">
                <a:solidFill>
                  <a:schemeClr val="tx2"/>
                </a:solidFill>
              </a:rPr>
              <a:t>живих організмів і їх угрупувань, природних комплексів та об’єктів, оцінювання і </a:t>
            </a:r>
          </a:p>
          <a:p>
            <a:r>
              <a:rPr lang="uk-UA" sz="1900" dirty="0" smtClean="0">
                <a:solidFill>
                  <a:schemeClr val="tx2"/>
                </a:solidFill>
              </a:rPr>
              <a:t>прогнозування змін </a:t>
            </a:r>
            <a:r>
              <a:rPr lang="ru-RU" sz="1900" dirty="0" smtClean="0">
                <a:solidFill>
                  <a:schemeClr val="tx2"/>
                </a:solidFill>
              </a:rPr>
              <a:t>стану </a:t>
            </a:r>
            <a:r>
              <a:rPr lang="uk-UA" sz="1900" dirty="0" smtClean="0">
                <a:solidFill>
                  <a:schemeClr val="tx2"/>
                </a:solidFill>
              </a:rPr>
              <a:t>довкілля</a:t>
            </a:r>
            <a:r>
              <a:rPr lang="ru-RU" sz="1900" dirty="0" smtClean="0">
                <a:solidFill>
                  <a:schemeClr val="tx2"/>
                </a:solidFill>
              </a:rPr>
              <a:t>.</a:t>
            </a:r>
            <a:endParaRPr lang="ru-RU" sz="1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493456" cy="758984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Основні питання, які розглядаються під час вивчення дисципліни: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7275"/>
            <a:ext cx="1520725" cy="15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9570" y="1988840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 й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uk-UA" sz="16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Поводження з відходами;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комплексного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4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103</TotalTime>
  <Words>350</Words>
  <Application>Microsoft Office PowerPoint</Application>
  <PresentationFormat>Экран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Комплексна оцінка якості  навколишнього середовища</vt:lpstr>
      <vt:lpstr>Презентация PowerPoint</vt:lpstr>
      <vt:lpstr>ЧОМУ НЕОБХІДНО ВИВЧАТИ ДИСЦИПЛІНУ «Комплексна оцінка якості  навколишнього середовища»</vt:lpstr>
      <vt:lpstr>МЕТА ДИСЦИПЛІНИ:</vt:lpstr>
      <vt:lpstr>Основні питання, які розглядаються під час вивчення дисципліни: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user</cp:lastModifiedBy>
  <cp:revision>12</cp:revision>
  <dcterms:created xsi:type="dcterms:W3CDTF">2020-09-02T17:48:05Z</dcterms:created>
  <dcterms:modified xsi:type="dcterms:W3CDTF">2021-02-08T07:49:58Z</dcterms:modified>
</cp:coreProperties>
</file>