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4"/>
  </p:notesMasterIdLst>
  <p:handoutMasterIdLst>
    <p:handoutMasterId r:id="rId15"/>
  </p:handoutMasterIdLst>
  <p:sldIdLst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19" autoAdjust="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0" d="100"/>
          <a:sy n="80" d="100"/>
        </p:scale>
        <p:origin x="3990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5D94807-4345-4011-96A6-5B4736A748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1110BE-5B89-4071-9864-0B066475B43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DC1B73-CA46-4B0B-B132-18C254DECBDF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770BBA6-5EDA-4414-9A8E-C8D899BD53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05401B3-EF4D-41DE-8C60-852434A3B7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755CDD-90E3-4639-96D2-3053338AB4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9918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A8423C-6CBD-413D-ACB6-4090EB82FB6D}" type="datetimeFigureOut">
              <a:rPr lang="ru-RU" noProof="0" smtClean="0"/>
              <a:t>08.04.2021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  <a:p>
            <a:pPr lvl="3"/>
            <a:r>
              <a:rPr lang="ru-RU" noProof="0" dirty="0"/>
              <a:t>Четвертый уровень</a:t>
            </a:r>
          </a:p>
          <a:p>
            <a:pPr lvl="4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08FF1C-6E70-40CC-A4FE-83CAB4695D84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30134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8FF1C-6E70-40CC-A4FE-83CAB4695D8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869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Дата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321B25B-4924-44CD-B2D0-912848A23AC7}" type="datetime1">
              <a:rPr lang="ru-RU" noProof="0" smtClean="0"/>
              <a:t>08.04.2021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84141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DAFAD-BA4D-4B6D-8BA4-65C0583B5D0B}" type="datetime1">
              <a:rPr lang="ru-RU" noProof="0" smtClean="0"/>
              <a:t>08.04.2021</a:t>
            </a:fld>
            <a:endParaRPr lang="ru-RU" noProof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9" name="Номер слайда 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38705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rtlCol="0"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097280" y="4663440"/>
            <a:ext cx="10058400" cy="114300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Дата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F039D0E-81C1-47E9-BA32-F9F8F0C5A5C9}" type="datetime1">
              <a:rPr lang="ru-RU" noProof="0" smtClean="0"/>
              <a:t>08.04.2021</a:t>
            </a:fld>
            <a:endParaRPr lang="ru-RU" noProof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420427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3A65F9-67DA-4246-86DD-83F92247E19B}" type="datetime1">
              <a:rPr lang="ru-RU" noProof="0" smtClean="0"/>
              <a:t>08.04.2021</a:t>
            </a:fld>
            <a:endParaRPr lang="ru-RU" noProof="0"/>
          </a:p>
        </p:txBody>
      </p:sp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10" name="Номер слайда 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24905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1097280" y="2958274"/>
            <a:ext cx="4639736" cy="2910821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6515944" y="2958273"/>
            <a:ext cx="4639736" cy="2910821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D2806F2-1B84-4AE2-B34E-4188E27C7335}" type="datetime1">
              <a:rPr lang="ru-RU" noProof="0" smtClean="0"/>
              <a:t>08.04.2021</a:t>
            </a:fld>
            <a:endParaRPr lang="ru-RU" noProof="0"/>
          </a:p>
        </p:txBody>
      </p:sp>
      <p:sp>
        <p:nvSpPr>
          <p:cNvPr id="11" name="Нижний колонтитул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12" name="Номер слайда 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2423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E3804B7-DA4B-42FB-B0AD-F5D8D470ED6A}" type="datetime1">
              <a:rPr lang="ru-RU" noProof="0" smtClean="0"/>
              <a:t>08.04.2021</a:t>
            </a:fld>
            <a:endParaRPr lang="ru-RU" noProof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8" name="Номер слайда 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94820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B57BD88-E1A3-4EB6-91C1-E7AF99B2FCC6}" type="datetime1">
              <a:rPr lang="ru-RU" noProof="0" smtClean="0"/>
              <a:t>08.04.2021</a:t>
            </a:fld>
            <a:endParaRPr lang="ru-RU" noProof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4" name="Номер слайда 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62097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 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5458984" y="812799"/>
            <a:ext cx="5928344" cy="5294757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643465" y="3043050"/>
            <a:ext cx="3517567" cy="3064505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69FDCA89-1EE6-4F1D-BAD3-226CE493C1C5}" type="datetime1">
              <a:rPr lang="ru-RU" noProof="0" smtClean="0"/>
              <a:t>08.04.2021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A98EE3D-8CD1-4C3F-BD1C-C98C9596463C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951615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73EDA3D4-B60E-4EAD-9651-04F6891FFAB4}" type="datetime1">
              <a:rPr lang="ru-RU" noProof="0" smtClean="0"/>
              <a:t>08.04.2021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algn="l"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60894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4F8AA0D4-49D6-49BC-8643-7F877781920D}" type="datetime1">
              <a:rPr lang="ru-RU" noProof="0" smtClean="0"/>
              <a:t>08.04.2021</a:t>
            </a:fld>
            <a:endParaRPr lang="ru-RU" noProof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12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wufOcpEGC7A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D526C9-A8C7-41E6-85BB-39F06C858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975"/>
            <a:ext cx="12191980" cy="6858000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C5373426-E26E-431D-959C-5DB96C0B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2607" y="1238442"/>
            <a:ext cx="3635926" cy="43557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3416" y="1475234"/>
            <a:ext cx="3214307" cy="2901694"/>
          </a:xfrm>
        </p:spPr>
        <p:txBody>
          <a:bodyPr rtlCol="0" anchor="b">
            <a:normAutofit/>
          </a:bodyPr>
          <a:lstStyle/>
          <a:p>
            <a:r>
              <a:rPr lang="ru-RU" sz="4000" dirty="0" err="1">
                <a:solidFill>
                  <a:schemeClr val="tx1"/>
                </a:solidFill>
              </a:rPr>
              <a:t>Оновні</a:t>
            </a:r>
            <a:r>
              <a:rPr lang="ru-RU" sz="4000" dirty="0">
                <a:solidFill>
                  <a:schemeClr val="tx1"/>
                </a:solidFill>
              </a:rPr>
              <a:t> </a:t>
            </a:r>
            <a:r>
              <a:rPr lang="ru-RU" sz="4000" dirty="0" err="1">
                <a:solidFill>
                  <a:schemeClr val="tx1"/>
                </a:solidFill>
              </a:rPr>
              <a:t>формати</a:t>
            </a:r>
            <a:r>
              <a:rPr lang="ru-RU" sz="4000" dirty="0">
                <a:solidFill>
                  <a:schemeClr val="tx1"/>
                </a:solidFill>
              </a:rPr>
              <a:t> </a:t>
            </a:r>
            <a:r>
              <a:rPr lang="ru-RU" sz="4000" dirty="0" err="1">
                <a:solidFill>
                  <a:schemeClr val="tx1"/>
                </a:solidFill>
              </a:rPr>
              <a:t>промоакцій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7750" y="4608576"/>
            <a:ext cx="3205640" cy="774186"/>
          </a:xfrm>
        </p:spPr>
        <p:txBody>
          <a:bodyPr rtlCol="0" anchor="t">
            <a:normAutofit/>
          </a:bodyPr>
          <a:lstStyle/>
          <a:p>
            <a:pPr rtl="0">
              <a:lnSpc>
                <a:spcPct val="100000"/>
              </a:lnSpc>
            </a:pPr>
            <a:r>
              <a:rPr lang="ru-RU" sz="1600" dirty="0" err="1"/>
              <a:t>Лекція</a:t>
            </a:r>
            <a:r>
              <a:rPr lang="ru-RU" sz="1600" dirty="0"/>
              <a:t> «</a:t>
            </a:r>
            <a:r>
              <a:rPr lang="ru-RU" sz="1600" dirty="0" err="1"/>
              <a:t>Промоакції</a:t>
            </a:r>
            <a:r>
              <a:rPr lang="ru-RU" sz="1600" dirty="0"/>
              <a:t>»</a:t>
            </a:r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7609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EDC90921-9082-491B-940E-827D679F3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50338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9E263B-AB17-472D-B912-35675A1EC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4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Семплінг</a:t>
            </a:r>
            <a:r>
              <a:rPr lang="uk-UA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Product sample</a:t>
            </a:r>
            <a:r>
              <a:rPr lang="uk-UA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br>
              <a:rPr lang="uk-UA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Семплінг</a:t>
            </a:r>
            <a:r>
              <a:rPr lang="ru-RU" sz="27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ом</a:t>
            </a:r>
            <a:r>
              <a:rPr lang="ru-RU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називають</a:t>
            </a:r>
            <a:r>
              <a:rPr lang="ru-RU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промоакцію</a:t>
            </a:r>
            <a:r>
              <a:rPr lang="ru-RU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з </a:t>
            </a:r>
            <a:r>
              <a:rPr lang="ru-RU" sz="2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роздачі</a:t>
            </a:r>
            <a:r>
              <a:rPr lang="ru-RU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нових</a:t>
            </a:r>
            <a:r>
              <a:rPr lang="ru-RU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зразків</a:t>
            </a:r>
            <a:r>
              <a:rPr lang="ru-RU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товару (шампуню, </a:t>
            </a:r>
            <a:r>
              <a:rPr lang="ru-RU" sz="2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помади</a:t>
            </a:r>
            <a:r>
              <a:rPr lang="ru-RU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майонезу, крему для </a:t>
            </a:r>
            <a:r>
              <a:rPr lang="ru-RU" sz="2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обличчя</a:t>
            </a:r>
            <a:r>
              <a:rPr lang="ru-RU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в маленьких </a:t>
            </a:r>
            <a:r>
              <a:rPr lang="ru-RU" sz="2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промоупаковках</a:t>
            </a:r>
            <a:r>
              <a:rPr lang="ru-RU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так </a:t>
            </a:r>
            <a:r>
              <a:rPr lang="ru-RU" sz="2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званих</a:t>
            </a:r>
            <a:r>
              <a:rPr lang="ru-RU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саше. </a:t>
            </a:r>
            <a:endParaRPr lang="ru-UA" sz="2700" dirty="0"/>
          </a:p>
        </p:txBody>
      </p:sp>
      <p:pic>
        <p:nvPicPr>
          <p:cNvPr id="4" name="Организация и проведение сэмлинга в ТРЦ (сэмплинг Киев )">
            <a:hlinkClick r:id="" action="ppaction://media"/>
            <a:extLst>
              <a:ext uri="{FF2B5EF4-FFF2-40B4-BE49-F238E27FC236}">
                <a16:creationId xmlns:a16="http://schemas.microsoft.com/office/drawing/2014/main" id="{CED12677-1A7B-4A0D-9EEE-99AC19DF966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2888" y="2108200"/>
            <a:ext cx="6686550" cy="3760788"/>
          </a:xfrm>
        </p:spPr>
      </p:pic>
    </p:spTree>
    <p:extLst>
      <p:ext uri="{BB962C8B-B14F-4D97-AF65-F5344CB8AC3E}">
        <p14:creationId xmlns:p14="http://schemas.microsoft.com/office/powerpoint/2010/main" val="303078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7B077E-E1FB-4830-B66D-4BE72C270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Види </a:t>
            </a:r>
            <a:r>
              <a:rPr lang="uk-UA" dirty="0" err="1"/>
              <a:t>семплінгу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698559-E17F-4BE2-B9AE-FACF8BB5BD9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Wet sampling - </a:t>
            </a:r>
            <a:r>
              <a:rPr lang="ru-RU" dirty="0" err="1"/>
              <a:t>це</a:t>
            </a:r>
            <a:r>
              <a:rPr lang="ru-RU" dirty="0"/>
              <a:t>, по </a:t>
            </a:r>
            <a:r>
              <a:rPr lang="ru-RU" dirty="0" err="1"/>
              <a:t>суті</a:t>
            </a:r>
            <a:r>
              <a:rPr lang="ru-RU" dirty="0"/>
              <a:t>, </a:t>
            </a:r>
            <a:r>
              <a:rPr lang="ru-RU" dirty="0" err="1"/>
              <a:t>дегустація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тестінг</a:t>
            </a:r>
            <a:r>
              <a:rPr lang="ru-RU" dirty="0"/>
              <a:t>. </a:t>
            </a:r>
            <a:endParaRPr lang="ru-UA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464AFF-2160-46DE-8B80-6B37541CB22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Dry sampling </a:t>
            </a:r>
            <a:r>
              <a:rPr lang="uk-UA" dirty="0"/>
              <a:t>(«сухий </a:t>
            </a:r>
            <a:r>
              <a:rPr lang="uk-UA" dirty="0" err="1"/>
              <a:t>семплінг</a:t>
            </a:r>
            <a:r>
              <a:rPr lang="uk-UA" dirty="0"/>
              <a:t>»)</a:t>
            </a:r>
            <a:r>
              <a:rPr lang="en-US" dirty="0"/>
              <a:t>- </a:t>
            </a:r>
            <a:r>
              <a:rPr lang="ru-RU" dirty="0"/>
              <a:t>пробник шампуню, мила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духів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саше майонезу, кетчупу, </a:t>
            </a:r>
            <a:r>
              <a:rPr lang="ru-RU" dirty="0" err="1"/>
              <a:t>бутербродної</a:t>
            </a:r>
            <a:r>
              <a:rPr lang="ru-RU" dirty="0"/>
              <a:t> намазки-закуски,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клієнт</a:t>
            </a:r>
            <a:r>
              <a:rPr lang="ru-RU" dirty="0"/>
              <a:t> </a:t>
            </a:r>
            <a:r>
              <a:rPr lang="ru-RU" dirty="0" err="1"/>
              <a:t>забирає</a:t>
            </a:r>
            <a:r>
              <a:rPr lang="ru-RU" dirty="0"/>
              <a:t> </a:t>
            </a:r>
            <a:r>
              <a:rPr lang="ru-RU" dirty="0" err="1"/>
              <a:t>додому</a:t>
            </a:r>
            <a:r>
              <a:rPr lang="ru-RU" dirty="0"/>
              <a:t>. </a:t>
            </a:r>
            <a:endParaRPr lang="ru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3CBF0A-5C58-4319-AC04-D8D2955BD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53" y="2796651"/>
            <a:ext cx="5141651" cy="32135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13DA25-43AA-4316-B3C2-AE0D00861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6950" y="3100526"/>
            <a:ext cx="5851371" cy="329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33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2F9FF0-FC1E-4C30-8594-E19F038C0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Види </a:t>
            </a:r>
            <a:r>
              <a:rPr lang="uk-UA" dirty="0" err="1"/>
              <a:t>семплінгу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36A247-578B-4F62-AA24-A1815D72C7A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Семплінг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HORECA (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Horeca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sampling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ru-UA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8D0DE8-FDE7-4A7D-8EEE-721A3ACC20D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Switch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світч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або обмін</a:t>
            </a:r>
          </a:p>
          <a:p>
            <a:endParaRPr lang="ru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AF6249-615F-4704-AB57-DECB667CC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085" y="2556769"/>
            <a:ext cx="5756859" cy="38379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FCD836-D6DD-44DC-BF02-EF28108BD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871" y="2829201"/>
            <a:ext cx="3189118" cy="31891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1EE056-34F8-4969-9EFC-66B30F4037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4337" y="2478535"/>
            <a:ext cx="5338669" cy="391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979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00600A-9152-4BFF-BBF4-28FF3F029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Трейдмаркетинг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20BC43-CCE8-4C40-8790-95A9EC8932C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800" b="1" dirty="0" err="1"/>
              <a:t>Брендмаркетинг</a:t>
            </a:r>
            <a:r>
              <a:rPr lang="ru-RU" sz="2800" dirty="0"/>
              <a:t> </a:t>
            </a:r>
            <a:r>
              <a:rPr lang="ru-RU" sz="2800" dirty="0" err="1"/>
              <a:t>формує</a:t>
            </a:r>
            <a:r>
              <a:rPr lang="ru-RU" sz="2800" dirty="0"/>
              <a:t> </a:t>
            </a:r>
            <a:r>
              <a:rPr lang="ru-RU" sz="2800" dirty="0" err="1"/>
              <a:t>цінність</a:t>
            </a:r>
            <a:r>
              <a:rPr lang="ru-RU" sz="2800" dirty="0"/>
              <a:t> продукту для того, </a:t>
            </a:r>
            <a:r>
              <a:rPr lang="ru-RU" sz="2800" dirty="0" err="1"/>
              <a:t>щоб</a:t>
            </a:r>
            <a:r>
              <a:rPr lang="ru-RU" sz="2800" dirty="0"/>
              <a:t> </a:t>
            </a:r>
            <a:r>
              <a:rPr lang="ru-RU" sz="2800" dirty="0" err="1"/>
              <a:t>людина</a:t>
            </a:r>
            <a:r>
              <a:rPr lang="ru-RU" sz="2800" dirty="0"/>
              <a:t> при </a:t>
            </a:r>
            <a:r>
              <a:rPr lang="ru-RU" sz="2800" dirty="0" err="1"/>
              <a:t>покупці</a:t>
            </a:r>
            <a:r>
              <a:rPr lang="ru-RU" sz="2800" dirty="0"/>
              <a:t> </a:t>
            </a:r>
            <a:r>
              <a:rPr lang="ru-RU" sz="2800" dirty="0" err="1"/>
              <a:t>відчув</a:t>
            </a:r>
            <a:r>
              <a:rPr lang="ru-RU" sz="2800" dirty="0"/>
              <a:t> </a:t>
            </a:r>
            <a:r>
              <a:rPr lang="ru-RU" sz="2800" dirty="0" err="1"/>
              <a:t>задоволення</a:t>
            </a:r>
            <a:r>
              <a:rPr lang="ru-RU" sz="2800" dirty="0"/>
              <a:t> </a:t>
            </a:r>
            <a:r>
              <a:rPr lang="ru-RU" sz="2800" dirty="0" err="1"/>
              <a:t>від</a:t>
            </a:r>
            <a:r>
              <a:rPr lang="ru-RU" sz="2800" dirty="0"/>
              <a:t> </a:t>
            </a:r>
            <a:r>
              <a:rPr lang="ru-RU" sz="2800" dirty="0" err="1"/>
              <a:t>володіння</a:t>
            </a:r>
            <a:r>
              <a:rPr lang="ru-RU" sz="2800" dirty="0"/>
              <a:t>.</a:t>
            </a:r>
            <a:endParaRPr lang="ru-UA" sz="2800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A8F2A4C-7EB5-401C-9862-5EC8427D529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2000" b="1" dirty="0" err="1"/>
              <a:t>Торговий</a:t>
            </a:r>
            <a:r>
              <a:rPr lang="ru-RU" sz="2000" b="1" dirty="0"/>
              <a:t> маркетинг </a:t>
            </a:r>
            <a:r>
              <a:rPr lang="ru-RU" sz="2000" dirty="0" err="1"/>
              <a:t>працює</a:t>
            </a:r>
            <a:r>
              <a:rPr lang="ru-RU" sz="2000" dirty="0"/>
              <a:t> </a:t>
            </a:r>
            <a:r>
              <a:rPr lang="ru-RU" sz="2000" dirty="0" err="1"/>
              <a:t>зовсім</a:t>
            </a:r>
            <a:r>
              <a:rPr lang="ru-RU" sz="2000" dirty="0"/>
              <a:t> </a:t>
            </a:r>
            <a:r>
              <a:rPr lang="ru-RU" sz="2000" dirty="0" err="1"/>
              <a:t>інакше</a:t>
            </a:r>
            <a:r>
              <a:rPr lang="ru-RU" sz="2000" dirty="0"/>
              <a:t>: </a:t>
            </a:r>
            <a:r>
              <a:rPr lang="ru-RU" sz="2000" dirty="0" err="1"/>
              <a:t>зменшує</a:t>
            </a:r>
            <a:r>
              <a:rPr lang="ru-RU" sz="2000" dirty="0"/>
              <a:t> «</a:t>
            </a:r>
            <a:r>
              <a:rPr lang="ru-RU" sz="2000" dirty="0" err="1"/>
              <a:t>страждання</a:t>
            </a:r>
            <a:r>
              <a:rPr lang="ru-RU" sz="2000" dirty="0"/>
              <a:t>» </a:t>
            </a:r>
            <a:r>
              <a:rPr lang="ru-RU" sz="2000" dirty="0" err="1"/>
              <a:t>споживача</a:t>
            </a:r>
            <a:r>
              <a:rPr lang="ru-RU" sz="2000" dirty="0"/>
              <a:t> при </a:t>
            </a:r>
            <a:r>
              <a:rPr lang="ru-RU" sz="2000" dirty="0" err="1"/>
              <a:t>розставанні</a:t>
            </a:r>
            <a:r>
              <a:rPr lang="ru-RU" sz="2000" dirty="0"/>
              <a:t> з </a:t>
            </a:r>
            <a:r>
              <a:rPr lang="ru-RU" sz="2000" dirty="0" err="1"/>
              <a:t>грошима</a:t>
            </a:r>
            <a:r>
              <a:rPr lang="ru-RU" sz="2000" dirty="0"/>
              <a:t>, в момент </a:t>
            </a:r>
            <a:r>
              <a:rPr lang="ru-RU" sz="2000" dirty="0" err="1"/>
              <a:t>здійснення</a:t>
            </a:r>
            <a:r>
              <a:rPr lang="ru-RU" sz="2000" dirty="0"/>
              <a:t> покупки. </a:t>
            </a:r>
            <a:r>
              <a:rPr lang="ru-RU" sz="2000" dirty="0" err="1"/>
              <a:t>Торговий</a:t>
            </a:r>
            <a:r>
              <a:rPr lang="ru-RU" sz="2000" dirty="0"/>
              <a:t> маркетинг </a:t>
            </a:r>
            <a:r>
              <a:rPr lang="ru-RU" sz="2000" dirty="0" err="1"/>
              <a:t>починає</a:t>
            </a:r>
            <a:r>
              <a:rPr lang="ru-RU" sz="2000" dirty="0"/>
              <a:t> </a:t>
            </a:r>
            <a:r>
              <a:rPr lang="ru-RU" sz="2000" dirty="0" err="1"/>
              <a:t>працювати</a:t>
            </a:r>
            <a:r>
              <a:rPr lang="ru-RU" sz="2000" dirty="0"/>
              <a:t> </a:t>
            </a:r>
            <a:r>
              <a:rPr lang="ru-RU" sz="2000" dirty="0" err="1"/>
              <a:t>тоді</a:t>
            </a:r>
            <a:r>
              <a:rPr lang="ru-RU" sz="2000" dirty="0"/>
              <a:t>, коли продукт </a:t>
            </a:r>
            <a:r>
              <a:rPr lang="ru-RU" sz="2000" dirty="0" err="1"/>
              <a:t>з'являється</a:t>
            </a:r>
            <a:r>
              <a:rPr lang="ru-RU" sz="2000" dirty="0"/>
              <a:t> на </a:t>
            </a:r>
            <a:r>
              <a:rPr lang="ru-RU" sz="2000" dirty="0" err="1"/>
              <a:t>полиці</a:t>
            </a:r>
            <a:r>
              <a:rPr lang="ru-RU" sz="2000" dirty="0"/>
              <a:t> в </a:t>
            </a:r>
            <a:r>
              <a:rPr lang="ru-RU" sz="2000" dirty="0" err="1"/>
              <a:t>магазині</a:t>
            </a:r>
            <a:r>
              <a:rPr lang="ru-RU" sz="2000" dirty="0"/>
              <a:t>. Головне </a:t>
            </a:r>
            <a:r>
              <a:rPr lang="ru-RU" sz="2000" dirty="0" err="1"/>
              <a:t>завдання</a:t>
            </a:r>
            <a:r>
              <a:rPr lang="ru-RU" sz="2000" dirty="0"/>
              <a:t> торгового маркетингу - </a:t>
            </a:r>
            <a:r>
              <a:rPr lang="ru-RU" sz="2000" dirty="0" err="1"/>
              <a:t>змусити</a:t>
            </a:r>
            <a:r>
              <a:rPr lang="ru-RU" sz="2000" dirty="0"/>
              <a:t> </a:t>
            </a:r>
            <a:r>
              <a:rPr lang="ru-RU" sz="2000" dirty="0" err="1"/>
              <a:t>покупця</a:t>
            </a:r>
            <a:r>
              <a:rPr lang="ru-RU" sz="2000" dirty="0"/>
              <a:t> </a:t>
            </a:r>
            <a:r>
              <a:rPr lang="ru-RU" sz="2000" dirty="0" err="1"/>
              <a:t>сприймати</a:t>
            </a:r>
            <a:r>
              <a:rPr lang="ru-RU" sz="2000" dirty="0"/>
              <a:t> покупку </a:t>
            </a:r>
            <a:r>
              <a:rPr lang="ru-RU" sz="2000" dirty="0" err="1"/>
              <a:t>якомога</a:t>
            </a:r>
            <a:r>
              <a:rPr lang="ru-RU" sz="2000" dirty="0"/>
              <a:t> </a:t>
            </a:r>
            <a:r>
              <a:rPr lang="ru-RU" sz="2000" dirty="0" err="1"/>
              <a:t>вигіднішу</a:t>
            </a:r>
            <a:r>
              <a:rPr lang="ru-RU" sz="2000" dirty="0"/>
              <a:t>.</a:t>
            </a:r>
            <a:endParaRPr lang="ru-UA" sz="2000" dirty="0"/>
          </a:p>
        </p:txBody>
      </p:sp>
    </p:spTree>
    <p:extLst>
      <p:ext uri="{BB962C8B-B14F-4D97-AF65-F5344CB8AC3E}">
        <p14:creationId xmlns:p14="http://schemas.microsoft.com/office/powerpoint/2010/main" val="51776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640F1C-1081-4A46-9837-5EFD39A28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Чотири</a:t>
            </a:r>
            <a:r>
              <a:rPr lang="ru-RU" dirty="0"/>
              <a:t> </a:t>
            </a:r>
            <a:r>
              <a:rPr lang="ru-RU" dirty="0" err="1"/>
              <a:t>головні</a:t>
            </a:r>
            <a:r>
              <a:rPr lang="ru-RU" dirty="0"/>
              <a:t> </a:t>
            </a:r>
            <a:r>
              <a:rPr lang="ru-RU" dirty="0" err="1"/>
              <a:t>завдання</a:t>
            </a:r>
            <a:r>
              <a:rPr lang="ru-RU" dirty="0"/>
              <a:t> 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38AEC6-D87C-4757-A100-FB6B73382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 err="1"/>
              <a:t>Трейдмаркетинг</a:t>
            </a:r>
            <a:r>
              <a:rPr lang="ru-RU" sz="2800" dirty="0"/>
              <a:t> </a:t>
            </a:r>
            <a:r>
              <a:rPr lang="ru-RU" sz="2800" dirty="0" err="1"/>
              <a:t>переконує</a:t>
            </a:r>
            <a:r>
              <a:rPr lang="ru-RU" sz="2800" dirty="0"/>
              <a:t> </a:t>
            </a:r>
            <a:r>
              <a:rPr lang="ru-RU" sz="2800" dirty="0" err="1"/>
              <a:t>зробити</a:t>
            </a:r>
            <a:r>
              <a:rPr lang="ru-RU" sz="2800" dirty="0"/>
              <a:t> покупку.</a:t>
            </a:r>
          </a:p>
          <a:p>
            <a:r>
              <a:rPr lang="ru-RU" sz="2800" dirty="0" err="1"/>
              <a:t>Цей</a:t>
            </a:r>
            <a:r>
              <a:rPr lang="ru-RU" sz="2800" dirty="0"/>
              <a:t> </a:t>
            </a:r>
            <a:r>
              <a:rPr lang="ru-RU" sz="2800" dirty="0" err="1"/>
              <a:t>інструмент</a:t>
            </a:r>
            <a:r>
              <a:rPr lang="ru-RU" sz="2800" dirty="0"/>
              <a:t> </a:t>
            </a:r>
            <a:r>
              <a:rPr lang="ru-RU" sz="2800" dirty="0" err="1"/>
              <a:t>дозволяє</a:t>
            </a:r>
            <a:r>
              <a:rPr lang="ru-RU" sz="2800" dirty="0"/>
              <a:t> </a:t>
            </a:r>
            <a:r>
              <a:rPr lang="ru-RU" sz="2800" dirty="0" err="1"/>
              <a:t>помітно</a:t>
            </a:r>
            <a:r>
              <a:rPr lang="ru-RU" sz="2800" dirty="0"/>
              <a:t> </a:t>
            </a:r>
            <a:r>
              <a:rPr lang="ru-RU" sz="2800" dirty="0" err="1"/>
              <a:t>підвищити</a:t>
            </a:r>
            <a:r>
              <a:rPr lang="ru-RU" sz="2800" dirty="0"/>
              <a:t> </a:t>
            </a:r>
            <a:r>
              <a:rPr lang="ru-RU" sz="2800" dirty="0" err="1"/>
              <a:t>продажі</a:t>
            </a:r>
            <a:r>
              <a:rPr lang="ru-RU" sz="2800" dirty="0"/>
              <a:t>.</a:t>
            </a:r>
          </a:p>
          <a:p>
            <a:r>
              <a:rPr lang="ru-RU" sz="2800" dirty="0"/>
              <a:t>При </a:t>
            </a:r>
            <a:r>
              <a:rPr lang="ru-RU" sz="2800" dirty="0" err="1"/>
              <a:t>необхідності</a:t>
            </a:r>
            <a:r>
              <a:rPr lang="ru-RU" sz="2800" dirty="0"/>
              <a:t> за </a:t>
            </a:r>
            <a:r>
              <a:rPr lang="ru-RU" sz="2800" dirty="0" err="1"/>
              <a:t>допомогою</a:t>
            </a:r>
            <a:r>
              <a:rPr lang="ru-RU" sz="2800" dirty="0"/>
              <a:t> товарного маркетингу </a:t>
            </a:r>
            <a:r>
              <a:rPr lang="ru-RU" sz="2800" dirty="0" err="1"/>
              <a:t>підкреслюють</a:t>
            </a:r>
            <a:r>
              <a:rPr lang="ru-RU" sz="2800" dirty="0"/>
              <a:t> образ бренду, </a:t>
            </a:r>
            <a:r>
              <a:rPr lang="ru-RU" sz="2800" dirty="0" err="1"/>
              <a:t>роблять</a:t>
            </a:r>
            <a:r>
              <a:rPr lang="ru-RU" sz="2800" dirty="0"/>
              <a:t> </a:t>
            </a:r>
            <a:r>
              <a:rPr lang="ru-RU" sz="2800" dirty="0" err="1"/>
              <a:t>його</a:t>
            </a:r>
            <a:r>
              <a:rPr lang="ru-RU" sz="2800" dirty="0"/>
              <a:t> </a:t>
            </a:r>
            <a:r>
              <a:rPr lang="ru-RU" sz="2800" dirty="0" err="1"/>
              <a:t>впізнаваним</a:t>
            </a:r>
            <a:r>
              <a:rPr lang="ru-RU" sz="2800" dirty="0"/>
              <a:t>.</a:t>
            </a:r>
          </a:p>
          <a:p>
            <a:r>
              <a:rPr lang="ru-RU" sz="2800" dirty="0" err="1"/>
              <a:t>Формування</a:t>
            </a:r>
            <a:r>
              <a:rPr lang="ru-RU" sz="2800" dirty="0"/>
              <a:t> </a:t>
            </a:r>
            <a:r>
              <a:rPr lang="ru-RU" sz="2800" dirty="0" err="1"/>
              <a:t>знань</a:t>
            </a:r>
            <a:r>
              <a:rPr lang="ru-RU" sz="2800" dirty="0"/>
              <a:t> і думки про товар - </a:t>
            </a:r>
            <a:r>
              <a:rPr lang="ru-RU" sz="2800" dirty="0" err="1"/>
              <a:t>ще</a:t>
            </a:r>
            <a:r>
              <a:rPr lang="ru-RU" sz="2800" dirty="0"/>
              <a:t> один </a:t>
            </a:r>
            <a:r>
              <a:rPr lang="ru-RU" sz="2800" dirty="0" err="1"/>
              <a:t>важливий</a:t>
            </a:r>
            <a:r>
              <a:rPr lang="ru-RU" sz="2800" dirty="0"/>
              <a:t> пункт.</a:t>
            </a: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730082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CD0BE-4A4A-4DCF-9922-14A656903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dirty="0"/>
              <a:t>6 </a:t>
            </a:r>
            <a:r>
              <a:rPr lang="ru-RU" sz="5400" dirty="0" err="1"/>
              <a:t>інструментів</a:t>
            </a:r>
            <a:r>
              <a:rPr lang="ru-RU" sz="5400" dirty="0"/>
              <a:t> </a:t>
            </a:r>
            <a:r>
              <a:rPr lang="ru-RU" sz="5400" dirty="0" err="1"/>
              <a:t>трейдмаркетингу</a:t>
            </a:r>
            <a:endParaRPr lang="ru-UA" sz="5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741C30-C575-4124-AC4B-3C814BC5C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1. Акції мотиваційні.</a:t>
            </a:r>
          </a:p>
          <a:p>
            <a:r>
              <a:rPr lang="uk-UA" dirty="0"/>
              <a:t>2. </a:t>
            </a:r>
            <a:r>
              <a:rPr lang="en-US" dirty="0"/>
              <a:t>POS-</a:t>
            </a:r>
            <a:r>
              <a:rPr lang="uk-UA" dirty="0"/>
              <a:t>матеріали </a:t>
            </a:r>
            <a:r>
              <a:rPr lang="en-US" dirty="0"/>
              <a:t>(Point of sales)/</a:t>
            </a:r>
            <a:endParaRPr lang="uk-UA" dirty="0"/>
          </a:p>
          <a:p>
            <a:r>
              <a:rPr lang="uk-UA" dirty="0"/>
              <a:t>3. Акції (стимуляційні).</a:t>
            </a:r>
          </a:p>
          <a:p>
            <a:r>
              <a:rPr lang="uk-UA" dirty="0"/>
              <a:t>4. </a:t>
            </a:r>
            <a:r>
              <a:rPr lang="en-US" dirty="0"/>
              <a:t>BTL </a:t>
            </a:r>
            <a:r>
              <a:rPr lang="uk-UA" dirty="0"/>
              <a:t>акції.</a:t>
            </a:r>
          </a:p>
          <a:p>
            <a:r>
              <a:rPr lang="uk-UA" dirty="0"/>
              <a:t>5. </a:t>
            </a:r>
            <a:r>
              <a:rPr lang="ru-RU" dirty="0" err="1"/>
              <a:t>Акції</a:t>
            </a:r>
            <a:r>
              <a:rPr lang="ru-RU" dirty="0"/>
              <a:t> </a:t>
            </a:r>
            <a:r>
              <a:rPr lang="ru-RU" dirty="0" err="1"/>
              <a:t>мотиваційні</a:t>
            </a:r>
            <a:r>
              <a:rPr lang="ru-RU" dirty="0"/>
              <a:t>, результатом </a:t>
            </a:r>
            <a:r>
              <a:rPr lang="ru-RU" dirty="0" err="1"/>
              <a:t>проведення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стає</a:t>
            </a:r>
            <a:r>
              <a:rPr lang="ru-RU" dirty="0"/>
              <a:t> </a:t>
            </a:r>
            <a:r>
              <a:rPr lang="ru-RU" dirty="0" err="1"/>
              <a:t>зменшення</a:t>
            </a:r>
            <a:r>
              <a:rPr lang="ru-RU" dirty="0"/>
              <a:t> </a:t>
            </a:r>
            <a:r>
              <a:rPr lang="ru-RU" dirty="0" err="1"/>
              <a:t>дебіторської</a:t>
            </a:r>
            <a:r>
              <a:rPr lang="ru-RU" dirty="0"/>
              <a:t> </a:t>
            </a:r>
            <a:r>
              <a:rPr lang="ru-RU" dirty="0" err="1"/>
              <a:t>заборгованості</a:t>
            </a:r>
            <a:r>
              <a:rPr lang="ru-RU" dirty="0"/>
              <a:t>.</a:t>
            </a:r>
          </a:p>
          <a:p>
            <a:r>
              <a:rPr lang="ru-RU" dirty="0"/>
              <a:t>6. Промо і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акції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грамотної</a:t>
            </a:r>
            <a:r>
              <a:rPr lang="ru-RU" dirty="0"/>
              <a:t> </a:t>
            </a:r>
            <a:r>
              <a:rPr lang="ru-RU" dirty="0" err="1"/>
              <a:t>стратегії</a:t>
            </a:r>
            <a:r>
              <a:rPr lang="ru-RU" dirty="0"/>
              <a:t> </a:t>
            </a:r>
            <a:r>
              <a:rPr lang="ru-RU" dirty="0" err="1"/>
              <a:t>дозволяють</a:t>
            </a:r>
            <a:r>
              <a:rPr lang="ru-RU" dirty="0"/>
              <a:t> </a:t>
            </a:r>
            <a:r>
              <a:rPr lang="ru-RU" dirty="0" err="1"/>
              <a:t>помітно</a:t>
            </a:r>
            <a:r>
              <a:rPr lang="ru-RU" dirty="0"/>
              <a:t> </a:t>
            </a:r>
            <a:r>
              <a:rPr lang="ru-RU" dirty="0" err="1"/>
              <a:t>збільшити</a:t>
            </a:r>
            <a:r>
              <a:rPr lang="ru-RU" dirty="0"/>
              <a:t> </a:t>
            </a:r>
            <a:r>
              <a:rPr lang="ru-RU" dirty="0" err="1"/>
              <a:t>клієнтську</a:t>
            </a:r>
            <a:r>
              <a:rPr lang="ru-RU" dirty="0"/>
              <a:t> базу.</a:t>
            </a:r>
            <a:endParaRPr lang="uk-UA" dirty="0"/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04480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5D98B0-963F-4572-8344-BC9FF5C5B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Таємний</a:t>
            </a:r>
            <a:r>
              <a:rPr lang="ru-RU" dirty="0"/>
              <a:t> </a:t>
            </a:r>
            <a:r>
              <a:rPr lang="ru-RU" dirty="0" err="1"/>
              <a:t>покупець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8B9616-86AF-460A-A3C0-F84A1A0361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https://www.youtube.com/watch?v=wufOcpEGC7A</a:t>
            </a:r>
            <a:endParaRPr lang="en-US" dirty="0"/>
          </a:p>
          <a:p>
            <a:r>
              <a:rPr lang="ru-RU" dirty="0" err="1"/>
              <a:t>Таємний</a:t>
            </a:r>
            <a:r>
              <a:rPr lang="ru-RU" dirty="0"/>
              <a:t> </a:t>
            </a:r>
            <a:r>
              <a:rPr lang="ru-RU" dirty="0" err="1"/>
              <a:t>покупець</a:t>
            </a:r>
            <a:r>
              <a:rPr lang="ru-RU" dirty="0"/>
              <a:t>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відвідувач</a:t>
            </a:r>
            <a:r>
              <a:rPr lang="ru-RU" dirty="0"/>
              <a:t> магазину, </a:t>
            </a:r>
            <a:r>
              <a:rPr lang="ru-RU" dirty="0" err="1"/>
              <a:t>сервісу</a:t>
            </a:r>
            <a:r>
              <a:rPr lang="ru-RU" dirty="0"/>
              <a:t>, банку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іншої</a:t>
            </a:r>
            <a:r>
              <a:rPr lang="ru-RU" dirty="0"/>
              <a:t> установи, </a:t>
            </a:r>
            <a:r>
              <a:rPr lang="ru-RU" dirty="0" err="1"/>
              <a:t>який</a:t>
            </a:r>
            <a:r>
              <a:rPr lang="ru-RU" dirty="0"/>
              <a:t> повинен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виглядом</a:t>
            </a:r>
            <a:r>
              <a:rPr lang="ru-RU" dirty="0"/>
              <a:t> </a:t>
            </a:r>
            <a:r>
              <a:rPr lang="ru-RU" dirty="0" err="1"/>
              <a:t>звичайного</a:t>
            </a:r>
            <a:r>
              <a:rPr lang="ru-RU" dirty="0"/>
              <a:t> </a:t>
            </a:r>
            <a:r>
              <a:rPr lang="ru-RU" dirty="0" err="1"/>
              <a:t>клієнта</a:t>
            </a:r>
            <a:r>
              <a:rPr lang="ru-RU" dirty="0"/>
              <a:t> </a:t>
            </a:r>
            <a:r>
              <a:rPr lang="ru-RU" dirty="0" err="1"/>
              <a:t>зібрати</a:t>
            </a:r>
            <a:r>
              <a:rPr lang="ru-RU" dirty="0"/>
              <a:t> </a:t>
            </a:r>
            <a:r>
              <a:rPr lang="ru-RU" dirty="0" err="1"/>
              <a:t>важливу</a:t>
            </a:r>
            <a:r>
              <a:rPr lang="ru-RU" dirty="0"/>
              <a:t> </a:t>
            </a:r>
            <a:r>
              <a:rPr lang="ru-RU" dirty="0" err="1"/>
              <a:t>інформацію</a:t>
            </a:r>
            <a:r>
              <a:rPr lang="ru-RU" dirty="0"/>
              <a:t> про роботу точки.</a:t>
            </a:r>
            <a:endParaRPr lang="en-US" dirty="0"/>
          </a:p>
          <a:p>
            <a:r>
              <a:rPr lang="ru-RU" dirty="0"/>
              <a:t>Перед </a:t>
            </a:r>
            <a:r>
              <a:rPr lang="ru-RU" dirty="0" err="1"/>
              <a:t>кожним</a:t>
            </a:r>
            <a:r>
              <a:rPr lang="ru-RU" dirty="0"/>
              <a:t> </a:t>
            </a:r>
            <a:r>
              <a:rPr lang="ru-RU" dirty="0" err="1"/>
              <a:t>візитом</a:t>
            </a:r>
            <a:r>
              <a:rPr lang="ru-RU" dirty="0"/>
              <a:t> </a:t>
            </a:r>
            <a:r>
              <a:rPr lang="ru-RU" dirty="0" err="1"/>
              <a:t>таємні</a:t>
            </a:r>
            <a:r>
              <a:rPr lang="ru-RU" dirty="0"/>
              <a:t> </a:t>
            </a:r>
            <a:r>
              <a:rPr lang="ru-RU" dirty="0" err="1"/>
              <a:t>покупці</a:t>
            </a:r>
            <a:r>
              <a:rPr lang="ru-RU" dirty="0"/>
              <a:t> </a:t>
            </a:r>
            <a:r>
              <a:rPr lang="ru-RU" dirty="0" err="1"/>
              <a:t>отримують</a:t>
            </a:r>
            <a:r>
              <a:rPr lang="ru-RU" dirty="0"/>
              <a:t> </a:t>
            </a:r>
            <a:r>
              <a:rPr lang="ru-RU" dirty="0" err="1"/>
              <a:t>певну</a:t>
            </a:r>
            <a:r>
              <a:rPr lang="ru-RU" dirty="0"/>
              <a:t> задачу, 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оцінити</a:t>
            </a:r>
            <a:r>
              <a:rPr lang="ru-RU" dirty="0"/>
              <a:t> </a:t>
            </a:r>
            <a:r>
              <a:rPr lang="ru-RU" dirty="0" err="1"/>
              <a:t>якість</a:t>
            </a:r>
            <a:r>
              <a:rPr lang="ru-RU" dirty="0"/>
              <a:t> </a:t>
            </a:r>
            <a:r>
              <a:rPr lang="ru-RU" dirty="0" err="1"/>
              <a:t>обслуговування</a:t>
            </a:r>
            <a:r>
              <a:rPr lang="ru-RU" dirty="0"/>
              <a:t>, </a:t>
            </a:r>
            <a:r>
              <a:rPr lang="ru-RU" dirty="0" err="1"/>
              <a:t>зовнішній</a:t>
            </a:r>
            <a:r>
              <a:rPr lang="ru-RU" dirty="0"/>
              <a:t> </a:t>
            </a:r>
            <a:r>
              <a:rPr lang="ru-RU" dirty="0" err="1"/>
              <a:t>вигляд</a:t>
            </a:r>
            <a:r>
              <a:rPr lang="ru-RU" dirty="0"/>
              <a:t> </a:t>
            </a:r>
            <a:r>
              <a:rPr lang="ru-RU" dirty="0" err="1"/>
              <a:t>співробітників</a:t>
            </a:r>
            <a:r>
              <a:rPr lang="ru-RU" dirty="0"/>
              <a:t>,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комунікабельні</a:t>
            </a:r>
            <a:r>
              <a:rPr lang="ru-RU" dirty="0"/>
              <a:t> </a:t>
            </a:r>
            <a:r>
              <a:rPr lang="ru-RU" dirty="0" err="1"/>
              <a:t>навички</a:t>
            </a:r>
            <a:r>
              <a:rPr lang="ru-RU" dirty="0"/>
              <a:t> і т.д.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276023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327523-CADD-420D-BDCD-A4832CAE3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В</a:t>
            </a:r>
            <a:r>
              <a:rPr lang="ru-RU" dirty="0" err="1"/>
              <a:t>аріанти</a:t>
            </a:r>
            <a:r>
              <a:rPr lang="ru-RU" dirty="0"/>
              <a:t> </a:t>
            </a:r>
            <a:r>
              <a:rPr lang="ru-RU" dirty="0" err="1"/>
              <a:t>дій</a:t>
            </a:r>
            <a:r>
              <a:rPr lang="ru-RU" dirty="0"/>
              <a:t> </a:t>
            </a:r>
            <a:r>
              <a:rPr lang="ru-RU" dirty="0" err="1"/>
              <a:t>таємного</a:t>
            </a:r>
            <a:r>
              <a:rPr lang="ru-RU" dirty="0"/>
              <a:t> </a:t>
            </a:r>
            <a:r>
              <a:rPr lang="ru-RU" dirty="0" err="1"/>
              <a:t>покупця</a:t>
            </a:r>
            <a:r>
              <a:rPr lang="ru-RU" dirty="0"/>
              <a:t> в </a:t>
            </a:r>
            <a:r>
              <a:rPr lang="ru-RU" dirty="0" err="1"/>
              <a:t>торговій</a:t>
            </a:r>
            <a:r>
              <a:rPr lang="ru-RU" dirty="0"/>
              <a:t> </a:t>
            </a:r>
            <a:r>
              <a:rPr lang="ru-RU" dirty="0" err="1"/>
              <a:t>точці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9A577A-9930-4A6E-9657-3C4192218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Без </a:t>
            </a:r>
            <a:r>
              <a:rPr lang="ru-RU" dirty="0" err="1"/>
              <a:t>прямої</a:t>
            </a:r>
            <a:r>
              <a:rPr lang="ru-RU" dirty="0"/>
              <a:t> покупки товару / </a:t>
            </a:r>
            <a:r>
              <a:rPr lang="ru-RU" dirty="0" err="1"/>
              <a:t>послуги</a:t>
            </a:r>
            <a:r>
              <a:rPr lang="ru-RU" dirty="0"/>
              <a:t>. В </a:t>
            </a:r>
            <a:r>
              <a:rPr lang="ru-RU" dirty="0" err="1"/>
              <a:t>цьому</a:t>
            </a:r>
            <a:r>
              <a:rPr lang="ru-RU" dirty="0"/>
              <a:t> </a:t>
            </a:r>
            <a:r>
              <a:rPr lang="ru-RU" dirty="0" err="1"/>
              <a:t>випадку</a:t>
            </a:r>
            <a:r>
              <a:rPr lang="ru-RU" dirty="0"/>
              <a:t> </a:t>
            </a:r>
            <a:r>
              <a:rPr lang="ru-RU" dirty="0" err="1"/>
              <a:t>таємний</a:t>
            </a:r>
            <a:r>
              <a:rPr lang="ru-RU" dirty="0"/>
              <a:t> </a:t>
            </a:r>
            <a:r>
              <a:rPr lang="ru-RU" dirty="0" err="1"/>
              <a:t>покупець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розпитує</a:t>
            </a:r>
            <a:r>
              <a:rPr lang="ru-RU" dirty="0"/>
              <a:t> про продукт і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переваги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потрібно</a:t>
            </a:r>
            <a:r>
              <a:rPr lang="ru-RU" dirty="0"/>
              <a:t> для </a:t>
            </a:r>
            <a:r>
              <a:rPr lang="ru-RU" dirty="0" err="1"/>
              <a:t>визначення</a:t>
            </a:r>
            <a:r>
              <a:rPr lang="ru-RU" dirty="0"/>
              <a:t> </a:t>
            </a:r>
            <a:r>
              <a:rPr lang="ru-RU" dirty="0" err="1"/>
              <a:t>реальних</a:t>
            </a:r>
            <a:r>
              <a:rPr lang="ru-RU" dirty="0"/>
              <a:t> </a:t>
            </a:r>
            <a:r>
              <a:rPr lang="ru-RU" dirty="0" err="1"/>
              <a:t>знань</a:t>
            </a:r>
            <a:r>
              <a:rPr lang="ru-RU" dirty="0"/>
              <a:t> </a:t>
            </a:r>
            <a:r>
              <a:rPr lang="ru-RU" dirty="0" err="1"/>
              <a:t>продавця</a:t>
            </a:r>
            <a:r>
              <a:rPr lang="ru-RU" dirty="0"/>
              <a:t>,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можливості</a:t>
            </a:r>
            <a:r>
              <a:rPr lang="ru-RU" dirty="0"/>
              <a:t> </a:t>
            </a:r>
            <a:r>
              <a:rPr lang="ru-RU" dirty="0" err="1"/>
              <a:t>продавати</a:t>
            </a:r>
            <a:r>
              <a:rPr lang="ru-RU" dirty="0"/>
              <a:t>, </a:t>
            </a:r>
            <a:r>
              <a:rPr lang="ru-RU" dirty="0" err="1"/>
              <a:t>здатності</a:t>
            </a:r>
            <a:r>
              <a:rPr lang="ru-RU" dirty="0"/>
              <a:t> </a:t>
            </a:r>
            <a:r>
              <a:rPr lang="ru-RU" dirty="0" err="1"/>
              <a:t>якісно</a:t>
            </a:r>
            <a:r>
              <a:rPr lang="ru-RU" dirty="0"/>
              <a:t> </a:t>
            </a:r>
            <a:r>
              <a:rPr lang="ru-RU" dirty="0" err="1"/>
              <a:t>прорекламувати</a:t>
            </a:r>
            <a:r>
              <a:rPr lang="ru-RU" dirty="0"/>
              <a:t> товар.</a:t>
            </a:r>
          </a:p>
          <a:p>
            <a:r>
              <a:rPr lang="ru-RU" dirty="0"/>
              <a:t>З </a:t>
            </a:r>
            <a:r>
              <a:rPr lang="ru-RU" dirty="0" err="1"/>
              <a:t>здійсненням</a:t>
            </a:r>
            <a:r>
              <a:rPr lang="ru-RU" dirty="0"/>
              <a:t> покупки. </a:t>
            </a:r>
            <a:r>
              <a:rPr lang="ru-RU" dirty="0" err="1"/>
              <a:t>Такий</a:t>
            </a:r>
            <a:r>
              <a:rPr lang="ru-RU" dirty="0"/>
              <a:t> </a:t>
            </a:r>
            <a:r>
              <a:rPr lang="ru-RU" dirty="0" err="1"/>
              <a:t>варіант</a:t>
            </a:r>
            <a:r>
              <a:rPr lang="ru-RU" dirty="0"/>
              <a:t> </a:t>
            </a:r>
            <a:r>
              <a:rPr lang="ru-RU" dirty="0" err="1"/>
              <a:t>передбачає</a:t>
            </a:r>
            <a:r>
              <a:rPr lang="ru-RU" dirty="0"/>
              <a:t> </a:t>
            </a:r>
            <a:r>
              <a:rPr lang="ru-RU" dirty="0" err="1"/>
              <a:t>зміну</a:t>
            </a:r>
            <a:r>
              <a:rPr lang="ru-RU" dirty="0"/>
              <a:t> ролей, </a:t>
            </a:r>
            <a:r>
              <a:rPr lang="ru-RU" dirty="0" err="1"/>
              <a:t>тепер</a:t>
            </a:r>
            <a:r>
              <a:rPr lang="ru-RU" dirty="0"/>
              <a:t> </a:t>
            </a:r>
            <a:r>
              <a:rPr lang="ru-RU" dirty="0" err="1"/>
              <a:t>продавець</a:t>
            </a:r>
            <a:r>
              <a:rPr lang="ru-RU" dirty="0"/>
              <a:t> повинен </a:t>
            </a:r>
            <a:r>
              <a:rPr lang="ru-RU" dirty="0" err="1"/>
              <a:t>зацікавити</a:t>
            </a:r>
            <a:r>
              <a:rPr lang="ru-RU" dirty="0"/>
              <a:t> </a:t>
            </a:r>
            <a:r>
              <a:rPr lang="ru-RU" dirty="0" err="1"/>
              <a:t>вашого</a:t>
            </a:r>
            <a:r>
              <a:rPr lang="ru-RU" dirty="0"/>
              <a:t> агента і довести справу до продажу. Метод </a:t>
            </a:r>
            <a:r>
              <a:rPr lang="ru-RU" dirty="0" err="1"/>
              <a:t>допомагає</a:t>
            </a:r>
            <a:r>
              <a:rPr lang="ru-RU" dirty="0"/>
              <a:t> </a:t>
            </a:r>
            <a:r>
              <a:rPr lang="ru-RU" dirty="0" err="1"/>
              <a:t>оцінити</a:t>
            </a:r>
            <a:r>
              <a:rPr lang="ru-RU" dirty="0"/>
              <a:t> </a:t>
            </a:r>
            <a:r>
              <a:rPr lang="ru-RU" dirty="0" err="1"/>
              <a:t>активність</a:t>
            </a:r>
            <a:r>
              <a:rPr lang="ru-RU" dirty="0"/>
              <a:t> персоналу, </a:t>
            </a:r>
            <a:r>
              <a:rPr lang="ru-RU" dirty="0" err="1"/>
              <a:t>вміння</a:t>
            </a:r>
            <a:r>
              <a:rPr lang="ru-RU" dirty="0"/>
              <a:t> </a:t>
            </a:r>
            <a:r>
              <a:rPr lang="ru-RU" dirty="0" err="1"/>
              <a:t>самостійно</a:t>
            </a:r>
            <a:r>
              <a:rPr lang="ru-RU" dirty="0"/>
              <a:t> </a:t>
            </a:r>
            <a:r>
              <a:rPr lang="ru-RU" dirty="0" err="1"/>
              <a:t>презентувати</a:t>
            </a:r>
            <a:r>
              <a:rPr lang="ru-RU" dirty="0"/>
              <a:t> товар, правильно </a:t>
            </a:r>
            <a:r>
              <a:rPr lang="ru-RU" dirty="0" err="1"/>
              <a:t>упакувати</a:t>
            </a:r>
            <a:r>
              <a:rPr lang="ru-RU" dirty="0"/>
              <a:t>, </a:t>
            </a:r>
            <a:r>
              <a:rPr lang="ru-RU" dirty="0" err="1"/>
              <a:t>видати</a:t>
            </a:r>
            <a:r>
              <a:rPr lang="ru-RU" dirty="0"/>
              <a:t> чек і </a:t>
            </a:r>
            <a:r>
              <a:rPr lang="ru-RU" dirty="0" err="1"/>
              <a:t>гарантійний</a:t>
            </a:r>
            <a:r>
              <a:rPr lang="ru-RU" dirty="0"/>
              <a:t> талон (</a:t>
            </a:r>
            <a:r>
              <a:rPr lang="ru-RU" dirty="0" err="1"/>
              <a:t>якщо</a:t>
            </a:r>
            <a:r>
              <a:rPr lang="ru-RU" dirty="0"/>
              <a:t> є).</a:t>
            </a:r>
          </a:p>
          <a:p>
            <a:r>
              <a:rPr lang="ru-RU" dirty="0" err="1"/>
              <a:t>Купівля</a:t>
            </a:r>
            <a:r>
              <a:rPr lang="ru-RU" dirty="0"/>
              <a:t> з </a:t>
            </a:r>
            <a:r>
              <a:rPr lang="ru-RU" dirty="0" err="1"/>
              <a:t>подальшим</a:t>
            </a:r>
            <a:r>
              <a:rPr lang="ru-RU" dirty="0"/>
              <a:t> </a:t>
            </a:r>
            <a:r>
              <a:rPr lang="ru-RU" dirty="0" err="1"/>
              <a:t>поверненням</a:t>
            </a:r>
            <a:r>
              <a:rPr lang="ru-RU" dirty="0"/>
              <a:t>. У </a:t>
            </a:r>
            <a:r>
              <a:rPr lang="ru-RU" dirty="0" err="1"/>
              <a:t>цій</a:t>
            </a:r>
            <a:r>
              <a:rPr lang="ru-RU" dirty="0"/>
              <a:t> </a:t>
            </a:r>
            <a:r>
              <a:rPr lang="ru-RU" dirty="0" err="1"/>
              <a:t>ситуації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продавців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повести себе </a:t>
            </a:r>
            <a:r>
              <a:rPr lang="ru-RU" dirty="0" err="1"/>
              <a:t>жорстко</a:t>
            </a:r>
            <a:r>
              <a:rPr lang="ru-RU" dirty="0"/>
              <a:t> і некомпетентно. </a:t>
            </a:r>
          </a:p>
          <a:p>
            <a:r>
              <a:rPr lang="ru-RU" dirty="0" err="1"/>
              <a:t>Відео</a:t>
            </a:r>
            <a:r>
              <a:rPr lang="ru-RU" dirty="0"/>
              <a:t> 30 </a:t>
            </a:r>
            <a:r>
              <a:rPr lang="ru-RU" dirty="0" err="1"/>
              <a:t>питань</a:t>
            </a:r>
            <a:r>
              <a:rPr lang="ru-RU" dirty="0"/>
              <a:t> </a:t>
            </a:r>
            <a:r>
              <a:rPr lang="ru-RU" dirty="0" err="1"/>
              <a:t>проєкту</a:t>
            </a:r>
            <a:r>
              <a:rPr lang="ru-RU" dirty="0"/>
              <a:t> «</a:t>
            </a:r>
            <a:r>
              <a:rPr lang="ru-RU" dirty="0" err="1"/>
              <a:t>Таємний</a:t>
            </a:r>
            <a:r>
              <a:rPr lang="ru-RU" dirty="0"/>
              <a:t> </a:t>
            </a:r>
            <a:r>
              <a:rPr lang="ru-RU" dirty="0" err="1"/>
              <a:t>покупець</a:t>
            </a:r>
            <a:r>
              <a:rPr lang="ru-RU"/>
              <a:t>»</a:t>
            </a:r>
            <a:endParaRPr lang="ru-RU" dirty="0"/>
          </a:p>
          <a:p>
            <a:r>
              <a:rPr lang="en-US" dirty="0"/>
              <a:t>https://www.youtube.com/watch?v=Mh-9rPORcG4</a:t>
            </a:r>
            <a:endParaRPr lang="ru-RU" dirty="0"/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684352974"/>
      </p:ext>
    </p:extLst>
  </p:cSld>
  <p:clrMapOvr>
    <a:masterClrMapping/>
  </p:clrMapOvr>
</p:sld>
</file>

<file path=ppt/theme/theme1.xml><?xml version="1.0" encoding="utf-8"?>
<a:theme xmlns:a="http://schemas.openxmlformats.org/drawingml/2006/main" name="1_РетроспективаVTI">
  <a:themeElements>
    <a:clrScheme name="Custom 34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C7016"/>
      </a:accent1>
      <a:accent2>
        <a:srgbClr val="F8931D"/>
      </a:accent2>
      <a:accent3>
        <a:srgbClr val="CE8D3E"/>
      </a:accent3>
      <a:accent4>
        <a:srgbClr val="E64823"/>
      </a:accent4>
      <a:accent5>
        <a:srgbClr val="FFCA08"/>
      </a:accent5>
      <a:accent6>
        <a:srgbClr val="9C6A6A"/>
      </a:accent6>
      <a:hlink>
        <a:srgbClr val="2998E3"/>
      </a:hlink>
      <a:folHlink>
        <a:srgbClr val="7F723D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4408165_TF11429527_Win32.potx" id="{3D25FABA-E32C-479A-8C09-8669AB9CF0D4}" vid="{EC0646F7-F663-414C-8CB4-6E09067E0A0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arcel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2E5ECA37-C458-4BA2-A090-D7A19E07B43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A26AAF5-6CFC-4C52-B7DF-08410EDE67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4F503EC-3FFF-4193-A86F-39150E2BAC75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Современные углы</Template>
  <TotalTime>42</TotalTime>
  <Words>460</Words>
  <Application>Microsoft Office PowerPoint</Application>
  <PresentationFormat>Широкоэкранный</PresentationFormat>
  <Paragraphs>35</Paragraphs>
  <Slides>9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Bookman Old Style</vt:lpstr>
      <vt:lpstr>Calibri</vt:lpstr>
      <vt:lpstr>Franklin Gothic Book</vt:lpstr>
      <vt:lpstr>Times New Roman</vt:lpstr>
      <vt:lpstr>1_РетроспективаVTI</vt:lpstr>
      <vt:lpstr>Оновні формати промоакцій</vt:lpstr>
      <vt:lpstr>Семплінг (Product sample) Семплінгом називають промоакцію з роздачі нових зразків товару (шампуню, помади, майонезу, крему для обличчя) в маленьких промоупаковках, так званих саше. </vt:lpstr>
      <vt:lpstr>Види семплінгу</vt:lpstr>
      <vt:lpstr>Види семплінгу</vt:lpstr>
      <vt:lpstr>Трейдмаркетинг</vt:lpstr>
      <vt:lpstr>Чотири головні завдання </vt:lpstr>
      <vt:lpstr>6 інструментів трейдмаркетингу</vt:lpstr>
      <vt:lpstr>Таємний покупець</vt:lpstr>
      <vt:lpstr>Варіанти дій таємного покупця в торговій точці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Оновні формати промоакцій</dc:title>
  <dc:creator>Людмила Чернявская</dc:creator>
  <cp:lastModifiedBy>Людмила Чернявская</cp:lastModifiedBy>
  <cp:revision>5</cp:revision>
  <dcterms:created xsi:type="dcterms:W3CDTF">2021-04-08T20:05:34Z</dcterms:created>
  <dcterms:modified xsi:type="dcterms:W3CDTF">2021-04-08T20:48:34Z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