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321" r:id="rId5"/>
    <p:sldId id="322" r:id="rId6"/>
    <p:sldId id="259" r:id="rId7"/>
    <p:sldId id="260" r:id="rId8"/>
    <p:sldId id="261" r:id="rId9"/>
    <p:sldId id="289" r:id="rId10"/>
    <p:sldId id="288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320" r:id="rId20"/>
    <p:sldId id="271" r:id="rId21"/>
    <p:sldId id="272" r:id="rId22"/>
    <p:sldId id="277" r:id="rId23"/>
    <p:sldId id="278" r:id="rId24"/>
    <p:sldId id="279" r:id="rId25"/>
    <p:sldId id="280" r:id="rId26"/>
    <p:sldId id="296" r:id="rId27"/>
    <p:sldId id="297" r:id="rId28"/>
    <p:sldId id="301" r:id="rId29"/>
    <p:sldId id="302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по умолчанию" id="{110AD1FB-FD88-4997-AD78-94F46B43E0CA}">
          <p14:sldIdLst>
            <p14:sldId id="256"/>
            <p14:sldId id="257"/>
            <p14:sldId id="258"/>
            <p14:sldId id="259"/>
            <p14:sldId id="260"/>
            <p14:sldId id="261"/>
            <p14:sldId id="289"/>
            <p14:sldId id="288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320"/>
            <p14:sldId id="271"/>
            <p14:sldId id="272"/>
            <p14:sldId id="273"/>
            <p14:sldId id="274"/>
            <p14:sldId id="275"/>
            <p14:sldId id="290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93"/>
            <p14:sldId id="291"/>
            <p14:sldId id="292"/>
            <p14:sldId id="294"/>
            <p14:sldId id="295"/>
            <p14:sldId id="296"/>
            <p14:sldId id="297"/>
            <p14:sldId id="298"/>
            <p14:sldId id="299"/>
            <p14:sldId id="301"/>
            <p14:sldId id="302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</p14:sldIdLst>
        </p14:section>
        <p14:section name="Раздел без заголовка" id="{769A5453-A3BA-445C-9FC5-4379A4A0F854}">
          <p14:sldIdLst/>
        </p14:section>
        <p14:section name="Раздел без заголовка" id="{91BF07FF-8BC2-48FA-80C3-57E09E16F553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C278-062C-4DAC-91E7-F019D664D06F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C21A743B-170D-4393-A234-8F1460E735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19871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C278-062C-4DAC-91E7-F019D664D06F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21A743B-170D-4393-A234-8F1460E735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692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C278-062C-4DAC-91E7-F019D664D06F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21A743B-170D-4393-A234-8F1460E735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1822731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C278-062C-4DAC-91E7-F019D664D06F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21A743B-170D-4393-A234-8F1460E735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41999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C278-062C-4DAC-91E7-F019D664D06F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21A743B-170D-4393-A234-8F1460E735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0043505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C278-062C-4DAC-91E7-F019D664D06F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21A743B-170D-4393-A234-8F1460E735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49355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C278-062C-4DAC-91E7-F019D664D06F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A743B-170D-4393-A234-8F1460E735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586860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C278-062C-4DAC-91E7-F019D664D06F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A743B-170D-4393-A234-8F1460E735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74852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C278-062C-4DAC-91E7-F019D664D06F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A743B-170D-4393-A234-8F1460E735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26473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C278-062C-4DAC-91E7-F019D664D06F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21A743B-170D-4393-A234-8F1460E735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34610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C278-062C-4DAC-91E7-F019D664D06F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21A743B-170D-4393-A234-8F1460E735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62407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C278-062C-4DAC-91E7-F019D664D06F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21A743B-170D-4393-A234-8F1460E735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8101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C278-062C-4DAC-91E7-F019D664D06F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A743B-170D-4393-A234-8F1460E735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56209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C278-062C-4DAC-91E7-F019D664D06F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A743B-170D-4393-A234-8F1460E735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15233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C278-062C-4DAC-91E7-F019D664D06F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A743B-170D-4393-A234-8F1460E735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76263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C278-062C-4DAC-91E7-F019D664D06F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21A743B-170D-4393-A234-8F1460E735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7285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4C278-062C-4DAC-91E7-F019D664D06F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21A743B-170D-4393-A234-8F1460E735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22832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A0%D0%BE%D1%81%D0%BB%D0%B8%D0%BD%D0%B0" TargetMode="External"/><Relationship Id="rId2" Type="http://schemas.openxmlformats.org/officeDocument/2006/relationships/hyperlink" Target="https://uk.wikipedia.org/wiki/%D0%9B%D0%B0%D1%82%D0%B8%D0%BD%D1%81%D1%8C%D0%BA%D0%B0_%D0%BC%D0%BE%D0%B2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hyperlink" Target="https://uk.wikipedia.org/wiki/%D0%9F%D0%B0%D1%80%D0%B5%D0%BD%D1%85%D1%96%D0%BC%D0%B0" TargetMode="External"/><Relationship Id="rId4" Type="http://schemas.openxmlformats.org/officeDocument/2006/relationships/hyperlink" Target="https://uk.wikipedia.org/wiki/%D0%A2%D0%BE%D1%82%D0%B8%D0%BF%D0%BE%D1%82%D0%B5%D0%BD%D1%82%D0%BD%D1%96%D1%81%D1%82%D1%8C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9C%D0%B5%D1%80%D0%B8%D1%81%D1%82%D0%B5%D0%BC%D0%B0" TargetMode="External"/><Relationship Id="rId3" Type="http://schemas.openxmlformats.org/officeDocument/2006/relationships/hyperlink" Target="https://uk.wikipedia.org/wiki/%D0%9C%D0%B0%D0%BA%D1%80%D0%BE%D0%B5%D0%BB%D0%B5%D0%BC%D0%B5%D0%BD%D1%82%D0%B8" TargetMode="External"/><Relationship Id="rId7" Type="http://schemas.openxmlformats.org/officeDocument/2006/relationships/hyperlink" Target="https://uk.wikipedia.org/wiki/%D0%A6%D0%B8%D1%82%D0%BE%D0%BA%D1%96%D0%BD%D1%96%D0%BD" TargetMode="External"/><Relationship Id="rId2" Type="http://schemas.openxmlformats.org/officeDocument/2006/relationships/hyperlink" Target="https://uk.wikipedia.org/wiki/%D0%9F%D0%BE%D0%B6%D0%B8%D0%B2%D0%BD%D0%B5_%D1%81%D0%B5%D1%80%D0%B5%D0%B4%D0%BE%D0%B2%D0%B8%D1%89%D0%B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A4%D1%96%D1%82%D0%BE%D0%B3%D0%BE%D1%80%D0%BC%D0%BE%D0%BD%D0%B8" TargetMode="External"/><Relationship Id="rId5" Type="http://schemas.openxmlformats.org/officeDocument/2006/relationships/hyperlink" Target="https://uk.wikipedia.org/wiki/In_vitro" TargetMode="External"/><Relationship Id="rId10" Type="http://schemas.openxmlformats.org/officeDocument/2006/relationships/image" Target="../media/image8.jpeg"/><Relationship Id="rId4" Type="http://schemas.openxmlformats.org/officeDocument/2006/relationships/hyperlink" Target="https://uk.wikipedia.org/wiki/%D0%9C%D1%96%D0%BA%D1%80%D0%BE%D0%B5%D0%BB%D0%B5%D0%BC%D0%B5%D0%BD%D1%82%D0%B8" TargetMode="External"/><Relationship Id="rId9" Type="http://schemas.openxmlformats.org/officeDocument/2006/relationships/hyperlink" Target="https://uk.wikipedia.org/wiki/%D0%9F%D0%B0%D1%80%D0%B5%D0%BD%D1%85%D1%96%D0%BC%D0%B0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5%D0%BA%D1%81%D0%BF%D0%B5%D1%80%D0%B8%D0%BC%D0%B5%D0%BD%D1%82" TargetMode="External"/><Relationship Id="rId2" Type="http://schemas.openxmlformats.org/officeDocument/2006/relationships/hyperlink" Target="https://uk.wikipedia.org/wiki/%D0%9B%D0%B0%D1%82%D0%B8%D0%BD%D1%81%D1%8C%D0%BA%D0%B0_%D0%BC%D0%BE%D0%B2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hyperlink" Target="https://uk.wikipedia.org/wiki/%D0%95%D0%BA%D1%81%D1%82%D1%80%D0%B0%D0%BA%D0%BE%D1%80%D0%BF%D0%BE%D1%80%D0%B0%D0%BB%D1%8C%D0%BD%D0%B5_%D0%B7%D0%B0%D0%BF%D0%BB%D1%96%D0%B4%D0%BD%D0%B5%D0%BD%D0%BD%D1%8F" TargetMode="External"/><Relationship Id="rId4" Type="http://schemas.openxmlformats.org/officeDocument/2006/relationships/hyperlink" Target="https://uk.wikipedia.org/wiki/%D0%9F%D1%80%D0%BE%D0%B1%D1%96%D1%80%D0%BA%D0%B0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In_situ" TargetMode="External"/><Relationship Id="rId2" Type="http://schemas.openxmlformats.org/officeDocument/2006/relationships/hyperlink" Target="https://uk.wikipedia.org/wiki/In_vivo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3%D0%B5%D0%BD%D0%BE%D0%BC" TargetMode="External"/><Relationship Id="rId2" Type="http://schemas.openxmlformats.org/officeDocument/2006/relationships/hyperlink" Target="https://uk.wikipedia.org/wiki/%D0%A1%D0%BE%D0%BC%D0%B0%D1%82%D0%B8%D1%87%D0%BD%D1%96_%D0%BA%D0%BB%D1%96%D1%82%D0%B8%D0%BD%D0%B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uk.wikipedia.org/wiki/%D0%9F%D0%BE%D1%80%D1%96%D0%B2%D0%BD%D1%8F%D0%BB%D1%8C%D0%BD%D0%B0_%D0%B3%D1%96%D0%B1%D1%80%D0%B8%D0%B4%D0%B8%D0%B7%D0%B0%D1%86%D1%96%D1%8F_%D0%B3%D0%B5%D0%BD%D0%BE%D0%BC%D1%96%D0%B2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s://ru.wikipedia.org/wiki/%D0%90%D0%BD%D0%B3%D0%BB%D0%B8%D0%B9%D1%81%D0%BA%D0%B8%D0%B9_%D1%8F%D0%B7%D1%8B%D0%BA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A1%D0%BF%D0%B5%D1%80%D0%BC%D0%B0%D1%82%D0%BE%D0%B7%D0%BE%D1%97%D0%B4" TargetMode="External"/><Relationship Id="rId2" Type="http://schemas.openxmlformats.org/officeDocument/2006/relationships/hyperlink" Target="https://uk.wikipedia.org/wiki/%D0%A0%D0%BE%D0%B7%D0%BC%D0%BD%D0%BE%D0%B6%D0%B5%D0%BD%D0%BD%D1%8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uk.wikipedia.org/wiki/%D0%AF%D0%B4%D1%80%D0%BE_%D0%BA%D0%BB%D1%96%D1%82%D0%B8%D0%BD%D0%B8" TargetMode="External"/><Relationship Id="rId4" Type="http://schemas.openxmlformats.org/officeDocument/2006/relationships/hyperlink" Target="https://uk.wikipedia.org/wiki/%D0%AF%D0%B9%D1%86%D0%B5%D0%BA%D0%BB%D1%96%D1%82%D0%B8%D0%BD%D0%B0" TargetMode="Externa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90%D0%BC%D0%B0%D1%80%D0%B8%D0%BB%D1%96%D1%81%D0%BE%D0%B2%D1%96" TargetMode="External"/><Relationship Id="rId13" Type="http://schemas.openxmlformats.org/officeDocument/2006/relationships/hyperlink" Target="https://uk.wikipedia.org/wiki/%D0%AF%D0%B4%D1%80%D0%BE_%D0%BA%D0%BB%D1%96%D1%82%D0%B8%D0%BD%D0%B8" TargetMode="External"/><Relationship Id="rId3" Type="http://schemas.openxmlformats.org/officeDocument/2006/relationships/hyperlink" Target="https://uk.wikipedia.org/wiki/%D0%9A%D1%96%D1%81%D1%82%D0%BA%D0%BE%D0%B2%D1%96_%D1%80%D0%B8%D0%B1%D0%B8" TargetMode="External"/><Relationship Id="rId7" Type="http://schemas.openxmlformats.org/officeDocument/2006/relationships/hyperlink" Target="https://uk.wikipedia.org/wiki/%D0%90%D0%BC%D0%B1%D1%96%D1%81%D1%82%D0%BE%D0%BC%D0%B0" TargetMode="External"/><Relationship Id="rId12" Type="http://schemas.openxmlformats.org/officeDocument/2006/relationships/hyperlink" Target="https://uk.wikipedia.org/w/index.php?title=%D0%9F%D1%80%D0%BE%D0%BD%D1%83%D0%BA%D0%BB%D0%B5%D1%83%D1%81&amp;action=edit&amp;redlink=1" TargetMode="External"/><Relationship Id="rId2" Type="http://schemas.openxmlformats.org/officeDocument/2006/relationships/hyperlink" Target="https://uk.wikipedia.org/wiki/%D0%9D%D0%B5%D0%BC%D0%B0%D1%82%D0%BE%D0%B4%D0%B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A1%D0%B0%D0%BB%D0%B0%D0%BC%D0%B0%D0%BD%D0%B4%D1%80%D0%B0_(%D1%80%D1%96%D0%B4)" TargetMode="External"/><Relationship Id="rId11" Type="http://schemas.openxmlformats.org/officeDocument/2006/relationships/hyperlink" Target="https://uk.wikipedia.org/wiki/%D0%A1%D0%BF%D0%B5%D1%80%D0%BC%D0%B0%D1%82%D0%BE%D0%B7%D0%BE%D1%97%D0%B4" TargetMode="External"/><Relationship Id="rId5" Type="http://schemas.openxmlformats.org/officeDocument/2006/relationships/hyperlink" Target="https://uk.wikipedia.org/wiki/%D0%97%D0%B5%D0%BC%D0%BD%D0%BE%D0%B2%D0%BE%D0%B4%D0%BD%D1%96" TargetMode="External"/><Relationship Id="rId10" Type="http://schemas.openxmlformats.org/officeDocument/2006/relationships/hyperlink" Target="https://uk.wikipedia.org/wiki/%D0%A1%D0%BF%D0%B5%D1%80%D0%BC%D0%B0" TargetMode="External"/><Relationship Id="rId4" Type="http://schemas.openxmlformats.org/officeDocument/2006/relationships/hyperlink" Target="https://uk.wikipedia.org/wiki/%D0%9A%D0%B0%D1%80%D0%B0%D1%81%D1%8C_%D1%81%D1%80%D1%96%D0%B1%D0%BD%D0%B8%D0%B9" TargetMode="External"/><Relationship Id="rId9" Type="http://schemas.openxmlformats.org/officeDocument/2006/relationships/hyperlink" Target="https://uk.wikipedia.org/wiki/%D0%A9%D1%83%D0%BA%D0%B0_%D0%B7%D0%B2%D0%B8%D1%87%D0%B0%D0%B9%D0%BD%D0%B0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D%D1%83%D0%BA%D0%BB%D0%B5%D0%BE%D1%82%D0%B8%D0%B4" TargetMode="External"/><Relationship Id="rId2" Type="http://schemas.openxmlformats.org/officeDocument/2006/relationships/hyperlink" Target="https://uk.wikipedia.org/wiki/%D0%91%D1%96%D0%BE%D0%BF%D0%BE%D0%BB%D1%96%D0%BC%D0%B5%D1%80%D0%B8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hyperlink" Target="https://uk.wikipedia.org/wiki/%D0%9B%D0%B0%D1%82%D0%B8%D0%BD%D1%81%D1%8C%D0%BA%D0%B0_%D0%BC%D0%BE%D0%B2%D0%B0" TargetMode="Externa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90%D0%B7%D0%BE%D1%82%D0%B8%D1%81%D1%82%D1%96_%D0%BE%D1%81%D0%BD%D0%BE%D0%B2%D0%B8" TargetMode="External"/><Relationship Id="rId3" Type="http://schemas.openxmlformats.org/officeDocument/2006/relationships/hyperlink" Target="https://uk.wikipedia.org/wiki/%D0%A0%D0%9D%D0%9A" TargetMode="External"/><Relationship Id="rId7" Type="http://schemas.openxmlformats.org/officeDocument/2006/relationships/hyperlink" Target="https://uk.wikipedia.org/wiki/%D0%9A%D0%BB%D1%96%D1%82%D0%B8%D0%BD%D0%BD%D0%B5_%D1%8F%D0%B4%D1%80%D0%BE" TargetMode="External"/><Relationship Id="rId2" Type="http://schemas.openxmlformats.org/officeDocument/2006/relationships/hyperlink" Target="https://uk.wikipedia.org/wiki/%D0%94%D0%9D%D0%9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/index.php?title=%D0%A0%D0%B8%D1%85%D0%B0%D1%80%D0%B4_%D0%90%D0%BB%D1%8C%D1%82%D0%BC%D0%B0%D0%BD&amp;action=edit&amp;redlink=1" TargetMode="External"/><Relationship Id="rId11" Type="http://schemas.openxmlformats.org/officeDocument/2006/relationships/image" Target="../media/image16.jpeg"/><Relationship Id="rId5" Type="http://schemas.openxmlformats.org/officeDocument/2006/relationships/hyperlink" Target="https://uk.wikipedia.org/wiki/%D0%93%D0%B5%D0%BD%D0%B5%D1%82%D0%B8%D1%87%D0%BD%D0%B0_%D1%96%D0%BD%D1%84%D0%BE%D1%80%D0%BC%D0%B0%D1%86%D1%96%D1%8F" TargetMode="External"/><Relationship Id="rId10" Type="http://schemas.openxmlformats.org/officeDocument/2006/relationships/hyperlink" Target="https://uk.wikipedia.org/wiki/%D0%9E%D1%80%D1%82%D0%BE%D1%84%D0%BE%D1%81%D1%84%D0%BE%D1%80%D0%BD%D0%B0_%D0%BA%D0%B8%D1%81%D0%BB%D0%BE%D1%82%D0%B0" TargetMode="External"/><Relationship Id="rId4" Type="http://schemas.openxmlformats.org/officeDocument/2006/relationships/hyperlink" Target="https://uk.wikipedia.org/wiki/%D0%95%D0%BA%D1%81%D0%BF%D1%80%D0%B5%D1%81%D1%96%D1%8F_%D0%B3%D0%B5%D0%BD%D1%96%D0%B2" TargetMode="External"/><Relationship Id="rId9" Type="http://schemas.openxmlformats.org/officeDocument/2006/relationships/hyperlink" Target="https://uk.wikipedia.org/wiki/%D0%9F%D0%B5%D0%BD%D1%82%D0%BE%D0%B7%D0%B8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s://ru.wikipedia.org/wiki/%D0%9C%D0%BE%D0%BB%D0%B5%D0%BA%D1%83%D0%BB%D1%8F%D1%80%D0%BD%D0%B0%D1%8F_%D0%BC%D0%B0%D1%81%D1%81%D0%B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uk.wikipedia.org/wiki/%D0%A6%D0%B5%D0%BD%D1%82%D1%80%D0%B0%D0%BB%D1%8C%D0%BD%D0%B0_%D0%B4%D0%BE%D0%B3%D0%BC%D0%B0_%D0%BC%D0%BE%D0%BB%D0%B5%D0%BA%D1%83%D0%BB%D1%8F%D1%80%D0%BD%D0%BE%D1%97_%D0%B1%D1%96%D0%BE%D0%BB%D0%BE%D0%B3%D1%96%D1%97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14290"/>
            <a:ext cx="7992888" cy="1531378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err="1" smtClean="0"/>
              <a:t>Сучасні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біотехнологічні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методи</a:t>
            </a:r>
            <a:r>
              <a:rPr lang="ru-RU" sz="4400" b="1" dirty="0" smtClean="0"/>
              <a:t> в </a:t>
            </a:r>
            <a:r>
              <a:rPr lang="ru-RU" sz="4400" b="1" dirty="0" err="1" smtClean="0"/>
              <a:t>рослинництві</a:t>
            </a:r>
            <a:endParaRPr lang="ru-RU" sz="4400" b="1" dirty="0">
              <a:ln w="0"/>
              <a:solidFill>
                <a:schemeClr val="tx1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1026" name="Picture 2" descr="C:\Image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2214554"/>
            <a:ext cx="6621244" cy="3714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716658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Соматичний</a:t>
            </a:r>
            <a:r>
              <a:rPr lang="ru-RU" dirty="0" smtClean="0"/>
              <a:t> </a:t>
            </a:r>
            <a:r>
              <a:rPr lang="ru-RU" dirty="0" err="1" smtClean="0"/>
              <a:t>ембріоїдогенез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47664" y="1484784"/>
            <a:ext cx="7058744" cy="4570454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/>
              <a:t>Одержання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шляхом </a:t>
            </a:r>
            <a:r>
              <a:rPr lang="ru-RU" dirty="0" err="1" smtClean="0"/>
              <a:t>соматичного</a:t>
            </a:r>
            <a:r>
              <a:rPr lang="ru-RU" dirty="0" smtClean="0"/>
              <a:t> </a:t>
            </a:r>
            <a:r>
              <a:rPr lang="ru-RU" dirty="0" err="1" smtClean="0"/>
              <a:t>ембріоїдогенезу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складним</a:t>
            </a:r>
            <a:r>
              <a:rPr lang="ru-RU" dirty="0" smtClean="0"/>
              <a:t> </a:t>
            </a:r>
            <a:r>
              <a:rPr lang="ru-RU" dirty="0" err="1" smtClean="0"/>
              <a:t>циклічним</a:t>
            </a:r>
            <a:r>
              <a:rPr lang="ru-RU" dirty="0" smtClean="0"/>
              <a:t> </a:t>
            </a:r>
            <a:r>
              <a:rPr lang="ru-RU" dirty="0" err="1" smtClean="0"/>
              <a:t>процесом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культивування</a:t>
            </a:r>
            <a:r>
              <a:rPr lang="ru-RU" dirty="0" smtClean="0"/>
              <a:t> </a:t>
            </a:r>
            <a:r>
              <a:rPr lang="ru-RU" dirty="0" err="1" smtClean="0"/>
              <a:t>ембріоїдів</a:t>
            </a:r>
            <a:r>
              <a:rPr lang="ru-RU" dirty="0" smtClean="0"/>
              <a:t> на </a:t>
            </a:r>
            <a:r>
              <a:rPr lang="ru-RU" dirty="0" err="1" smtClean="0"/>
              <a:t>штучних</a:t>
            </a:r>
            <a:r>
              <a:rPr lang="ru-RU" dirty="0" smtClean="0"/>
              <a:t> </a:t>
            </a:r>
            <a:r>
              <a:rPr lang="ru-RU" dirty="0" err="1" smtClean="0"/>
              <a:t>поживних</a:t>
            </a:r>
            <a:r>
              <a:rPr lang="ru-RU" dirty="0" smtClean="0"/>
              <a:t> </a:t>
            </a:r>
            <a:r>
              <a:rPr lang="ru-RU" dirty="0" err="1" smtClean="0"/>
              <a:t>середовищах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наступною</a:t>
            </a:r>
            <a:r>
              <a:rPr lang="ru-RU" dirty="0" smtClean="0"/>
              <a:t> </a:t>
            </a:r>
            <a:r>
              <a:rPr lang="ru-RU" dirty="0" err="1" smtClean="0"/>
              <a:t>адаптацією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у </a:t>
            </a:r>
            <a:r>
              <a:rPr lang="ru-RU" dirty="0" err="1" smtClean="0"/>
              <a:t>ґрунті</a:t>
            </a:r>
            <a:r>
              <a:rPr lang="ru-RU" dirty="0" smtClean="0"/>
              <a:t>. Для </a:t>
            </a:r>
            <a:r>
              <a:rPr lang="ru-RU" dirty="0" err="1" smtClean="0"/>
              <a:t>захисту</a:t>
            </a:r>
            <a:r>
              <a:rPr lang="ru-RU" dirty="0" smtClean="0"/>
              <a:t> </a:t>
            </a:r>
            <a:r>
              <a:rPr lang="ru-RU" dirty="0" err="1" smtClean="0"/>
              <a:t>біологічного</a:t>
            </a:r>
            <a:r>
              <a:rPr lang="ru-RU" dirty="0" smtClean="0"/>
              <a:t> </a:t>
            </a:r>
            <a:r>
              <a:rPr lang="ru-RU" dirty="0" err="1" smtClean="0"/>
              <a:t>матеріалу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полегшення</a:t>
            </a:r>
            <a:r>
              <a:rPr lang="ru-RU" dirty="0" smtClean="0"/>
              <a:t> </a:t>
            </a:r>
            <a:r>
              <a:rPr lang="ru-RU" dirty="0" err="1" smtClean="0"/>
              <a:t>маніпуляцій</a:t>
            </a:r>
            <a:r>
              <a:rPr lang="ru-RU" dirty="0" smtClean="0"/>
              <a:t> при </a:t>
            </a:r>
            <a:r>
              <a:rPr lang="ru-RU" dirty="0" err="1" smtClean="0"/>
              <a:t>роботі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ним </a:t>
            </a:r>
            <a:r>
              <a:rPr lang="ru-RU" dirty="0" err="1" smtClean="0"/>
              <a:t>вчені</a:t>
            </a:r>
            <a:r>
              <a:rPr lang="ru-RU" dirty="0" smtClean="0"/>
              <a:t> </a:t>
            </a:r>
            <a:r>
              <a:rPr lang="ru-RU" dirty="0" err="1" smtClean="0"/>
              <a:t>конструюють</a:t>
            </a:r>
            <a:r>
              <a:rPr lang="ru-RU" dirty="0" smtClean="0"/>
              <a:t> так </a:t>
            </a:r>
            <a:r>
              <a:rPr lang="ru-RU" dirty="0" err="1" smtClean="0"/>
              <a:t>зване</a:t>
            </a:r>
            <a:r>
              <a:rPr lang="ru-RU" dirty="0" smtClean="0"/>
              <a:t> </a:t>
            </a:r>
            <a:r>
              <a:rPr lang="ru-RU" dirty="0" err="1" smtClean="0"/>
              <a:t>штучне</a:t>
            </a:r>
            <a:r>
              <a:rPr lang="ru-RU" dirty="0" smtClean="0"/>
              <a:t> </a:t>
            </a:r>
            <a:r>
              <a:rPr lang="ru-RU" dirty="0" err="1" smtClean="0"/>
              <a:t>насіння</a:t>
            </a:r>
            <a:r>
              <a:rPr lang="ru-RU" dirty="0" smtClean="0"/>
              <a:t> – </a:t>
            </a:r>
            <a:r>
              <a:rPr lang="ru-RU" dirty="0" err="1" smtClean="0"/>
              <a:t>капсульовано</a:t>
            </a:r>
            <a:r>
              <a:rPr lang="ru-RU" dirty="0" smtClean="0"/>
              <a:t> </a:t>
            </a:r>
            <a:r>
              <a:rPr lang="ru-RU" dirty="0" err="1" smtClean="0"/>
              <a:t>соматичні</a:t>
            </a:r>
            <a:r>
              <a:rPr lang="ru-RU" dirty="0" smtClean="0"/>
              <a:t> </a:t>
            </a:r>
            <a:r>
              <a:rPr lang="ru-RU" dirty="0" err="1" smtClean="0"/>
              <a:t>ембріоїди</a:t>
            </a:r>
            <a:r>
              <a:rPr lang="ru-RU" dirty="0" smtClean="0"/>
              <a:t>. Методика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таких </a:t>
            </a:r>
            <a:r>
              <a:rPr lang="ru-RU" dirty="0" err="1" smtClean="0"/>
              <a:t>етапів</a:t>
            </a:r>
            <a:r>
              <a:rPr lang="ru-RU" dirty="0" smtClean="0"/>
              <a:t>:</a:t>
            </a:r>
          </a:p>
          <a:p>
            <a:r>
              <a:rPr lang="ru-RU" dirty="0" smtClean="0"/>
              <a:t>1. </a:t>
            </a:r>
            <a:r>
              <a:rPr lang="ru-RU" dirty="0" err="1" smtClean="0"/>
              <a:t>Індукція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одержання</a:t>
            </a:r>
            <a:r>
              <a:rPr lang="ru-RU" dirty="0" smtClean="0"/>
              <a:t> </a:t>
            </a:r>
            <a:r>
              <a:rPr lang="ru-RU" dirty="0" err="1" smtClean="0"/>
              <a:t>соматичних</a:t>
            </a:r>
            <a:r>
              <a:rPr lang="ru-RU" dirty="0" smtClean="0"/>
              <a:t> </a:t>
            </a:r>
            <a:r>
              <a:rPr lang="ru-RU" dirty="0" err="1" smtClean="0"/>
              <a:t>ембріоїдів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2. </a:t>
            </a:r>
            <a:r>
              <a:rPr lang="ru-RU" dirty="0" err="1" smtClean="0"/>
              <a:t>Капсулювання</a:t>
            </a:r>
            <a:r>
              <a:rPr lang="ru-RU" dirty="0" smtClean="0"/>
              <a:t> </a:t>
            </a:r>
            <a:r>
              <a:rPr lang="ru-RU" dirty="0" err="1" smtClean="0"/>
              <a:t>соматичних</a:t>
            </a:r>
            <a:r>
              <a:rPr lang="ru-RU" dirty="0" smtClean="0"/>
              <a:t> </a:t>
            </a:r>
            <a:r>
              <a:rPr lang="ru-RU" dirty="0" err="1" smtClean="0"/>
              <a:t>ембріоїдів</a:t>
            </a:r>
            <a:r>
              <a:rPr lang="ru-RU" dirty="0" smtClean="0"/>
              <a:t> у </a:t>
            </a:r>
            <a:r>
              <a:rPr lang="ru-RU" dirty="0" err="1" smtClean="0"/>
              <a:t>гідро</a:t>
            </a:r>
            <a:r>
              <a:rPr lang="ru-RU" dirty="0" smtClean="0"/>
              <a:t> </a:t>
            </a:r>
            <a:r>
              <a:rPr lang="ru-RU" dirty="0" err="1" smtClean="0"/>
              <a:t>гелеві</a:t>
            </a:r>
            <a:r>
              <a:rPr lang="ru-RU" dirty="0" smtClean="0"/>
              <a:t> кульки </a:t>
            </a:r>
            <a:r>
              <a:rPr lang="ru-RU" dirty="0" err="1" smtClean="0"/>
              <a:t>альгінату</a:t>
            </a:r>
            <a:r>
              <a:rPr lang="ru-RU" dirty="0" smtClean="0"/>
              <a:t> </a:t>
            </a:r>
            <a:r>
              <a:rPr lang="ru-RU" dirty="0" err="1" smtClean="0"/>
              <a:t>кальцію</a:t>
            </a:r>
            <a:r>
              <a:rPr lang="ru-RU" dirty="0" smtClean="0"/>
              <a:t>. </a:t>
            </a:r>
            <a:r>
              <a:rPr lang="ru-RU" dirty="0" err="1" smtClean="0"/>
              <a:t>Кожна</a:t>
            </a:r>
            <a:r>
              <a:rPr lang="ru-RU" dirty="0" smtClean="0"/>
              <a:t> капсула </a:t>
            </a:r>
            <a:r>
              <a:rPr lang="ru-RU" dirty="0" err="1" smtClean="0"/>
              <a:t>містить</a:t>
            </a:r>
            <a:r>
              <a:rPr lang="ru-RU" dirty="0" smtClean="0"/>
              <a:t> 2-3 </a:t>
            </a:r>
            <a:r>
              <a:rPr lang="ru-RU" dirty="0" err="1" smtClean="0"/>
              <a:t>ембріоїди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поживні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біологічно</a:t>
            </a:r>
            <a:r>
              <a:rPr lang="ru-RU" dirty="0" smtClean="0"/>
              <a:t> </a:t>
            </a:r>
            <a:r>
              <a:rPr lang="ru-RU" dirty="0" err="1" smtClean="0"/>
              <a:t>активні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Спроби</a:t>
            </a:r>
            <a:r>
              <a:rPr lang="ru-RU" dirty="0" smtClean="0"/>
              <a:t> </a:t>
            </a:r>
            <a:r>
              <a:rPr lang="ru-RU" dirty="0" err="1" smtClean="0"/>
              <a:t>одержання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капсульованих</a:t>
            </a:r>
            <a:r>
              <a:rPr lang="ru-RU" dirty="0" smtClean="0"/>
              <a:t> </a:t>
            </a:r>
            <a:r>
              <a:rPr lang="ru-RU" dirty="0" err="1" smtClean="0"/>
              <a:t>соматичних</a:t>
            </a:r>
            <a:r>
              <a:rPr lang="ru-RU" dirty="0" smtClean="0"/>
              <a:t> </a:t>
            </a:r>
            <a:r>
              <a:rPr lang="ru-RU" dirty="0" err="1" smtClean="0"/>
              <a:t>ембріоїдів</a:t>
            </a:r>
            <a:r>
              <a:rPr lang="ru-RU" dirty="0" smtClean="0"/>
              <a:t> у </a:t>
            </a:r>
            <a:r>
              <a:rPr lang="ru-RU" dirty="0" err="1" smtClean="0"/>
              <a:t>ґрунті</a:t>
            </a:r>
            <a:r>
              <a:rPr lang="ru-RU" dirty="0" smtClean="0"/>
              <a:t> </a:t>
            </a:r>
            <a:r>
              <a:rPr lang="ru-RU" dirty="0" err="1" smtClean="0"/>
              <a:t>потребують</a:t>
            </a:r>
            <a:r>
              <a:rPr lang="ru-RU" dirty="0" smtClean="0"/>
              <a:t> </a:t>
            </a:r>
            <a:r>
              <a:rPr lang="ru-RU" dirty="0" err="1" smtClean="0"/>
              <a:t>розробки</a:t>
            </a:r>
            <a:r>
              <a:rPr lang="ru-RU" dirty="0" smtClean="0"/>
              <a:t> </a:t>
            </a:r>
            <a:r>
              <a:rPr lang="ru-RU" dirty="0" err="1" smtClean="0"/>
              <a:t>поверхневих</a:t>
            </a:r>
            <a:r>
              <a:rPr lang="ru-RU" dirty="0" smtClean="0"/>
              <a:t> </a:t>
            </a:r>
            <a:r>
              <a:rPr lang="ru-RU" dirty="0" err="1" smtClean="0"/>
              <a:t>плівок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утримують</a:t>
            </a:r>
            <a:r>
              <a:rPr lang="ru-RU" dirty="0" smtClean="0"/>
              <a:t> воду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забезпечують</a:t>
            </a:r>
            <a:r>
              <a:rPr lang="ru-RU" dirty="0" smtClean="0"/>
              <a:t> </a:t>
            </a:r>
            <a:r>
              <a:rPr lang="ru-RU" dirty="0" err="1" smtClean="0"/>
              <a:t>стерильність</a:t>
            </a:r>
            <a:r>
              <a:rPr lang="ru-RU" dirty="0" smtClean="0"/>
              <a:t> </a:t>
            </a:r>
            <a:r>
              <a:rPr lang="ru-RU" dirty="0" err="1" smtClean="0"/>
              <a:t>всередині</a:t>
            </a:r>
            <a:r>
              <a:rPr lang="ru-RU" dirty="0" smtClean="0"/>
              <a:t> </a:t>
            </a:r>
            <a:r>
              <a:rPr lang="ru-RU" dirty="0" err="1" smtClean="0"/>
              <a:t>капсули</a:t>
            </a:r>
            <a:r>
              <a:rPr lang="ru-RU" dirty="0" smtClean="0"/>
              <a:t>. </a:t>
            </a:r>
            <a:r>
              <a:rPr lang="ru-RU" dirty="0" err="1" smtClean="0"/>
              <a:t>Проводяться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на </a:t>
            </a:r>
            <a:r>
              <a:rPr lang="ru-RU" dirty="0" err="1" smtClean="0"/>
              <a:t>додавання</a:t>
            </a:r>
            <a:r>
              <a:rPr lang="ru-RU" dirty="0" smtClean="0"/>
              <a:t> до </a:t>
            </a:r>
            <a:r>
              <a:rPr lang="ru-RU" dirty="0" err="1" smtClean="0"/>
              <a:t>капсули</a:t>
            </a:r>
            <a:r>
              <a:rPr lang="ru-RU" dirty="0" smtClean="0"/>
              <a:t> </a:t>
            </a:r>
            <a:r>
              <a:rPr lang="ru-RU" dirty="0" err="1" smtClean="0"/>
              <a:t>симбіотичних</a:t>
            </a:r>
            <a:r>
              <a:rPr lang="ru-RU" dirty="0" smtClean="0"/>
              <a:t> </a:t>
            </a:r>
            <a:r>
              <a:rPr lang="ru-RU" dirty="0" err="1" smtClean="0"/>
              <a:t>мікроорганізмів</a:t>
            </a:r>
            <a:r>
              <a:rPr lang="ru-RU" dirty="0" smtClean="0"/>
              <a:t> для </a:t>
            </a:r>
            <a:r>
              <a:rPr lang="ru-RU" dirty="0" err="1" smtClean="0"/>
              <a:t>азотфіксації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перспективні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напрямки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сомаклональної</a:t>
            </a:r>
            <a:r>
              <a:rPr lang="ru-RU" dirty="0" smtClean="0"/>
              <a:t> </a:t>
            </a:r>
            <a:r>
              <a:rPr lang="ru-RU" dirty="0" err="1" smtClean="0"/>
              <a:t>мінливості</a:t>
            </a:r>
            <a:r>
              <a:rPr lang="ru-RU" dirty="0" smtClean="0"/>
              <a:t>: </a:t>
            </a:r>
            <a:r>
              <a:rPr lang="ru-RU" dirty="0" err="1" smtClean="0"/>
              <a:t>спрямована</a:t>
            </a:r>
            <a:r>
              <a:rPr lang="ru-RU" dirty="0" smtClean="0"/>
              <a:t> </a:t>
            </a:r>
            <a:r>
              <a:rPr lang="ru-RU" dirty="0" err="1" smtClean="0"/>
              <a:t>селекція</a:t>
            </a:r>
            <a:r>
              <a:rPr lang="ru-RU" dirty="0" smtClean="0"/>
              <a:t> </a:t>
            </a:r>
            <a:r>
              <a:rPr lang="ru-RU" dirty="0" err="1" smtClean="0"/>
              <a:t>сомаклонів</a:t>
            </a:r>
            <a:r>
              <a:rPr lang="ru-RU" dirty="0" smtClean="0"/>
              <a:t>, </a:t>
            </a:r>
            <a:r>
              <a:rPr lang="ru-RU" dirty="0" err="1" smtClean="0"/>
              <a:t>індукований</a:t>
            </a:r>
            <a:r>
              <a:rPr lang="ru-RU" dirty="0" smtClean="0"/>
              <a:t> мутагенез </a:t>
            </a:r>
            <a:r>
              <a:rPr lang="ru-RU" dirty="0" err="1" smtClean="0"/>
              <a:t>ін</a:t>
            </a:r>
            <a:r>
              <a:rPr lang="ru-RU" dirty="0" smtClean="0"/>
              <a:t> </a:t>
            </a:r>
            <a:r>
              <a:rPr lang="ru-RU" dirty="0" err="1" smtClean="0"/>
              <a:t>вітро</a:t>
            </a:r>
            <a:r>
              <a:rPr lang="ru-RU" dirty="0" smtClean="0"/>
              <a:t>, </a:t>
            </a:r>
            <a:r>
              <a:rPr lang="ru-RU" dirty="0" err="1" smtClean="0"/>
              <a:t>трансформація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перенесення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476672"/>
            <a:ext cx="6589199" cy="1280890"/>
          </a:xfrm>
        </p:spPr>
        <p:txBody>
          <a:bodyPr/>
          <a:lstStyle/>
          <a:p>
            <a:r>
              <a:rPr lang="ru-RU" dirty="0" smtClean="0"/>
              <a:t>Культура </a:t>
            </a:r>
            <a:r>
              <a:rPr lang="ru-RU" dirty="0" err="1"/>
              <a:t>одиночних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352927" cy="5328592"/>
          </a:xfrm>
        </p:spPr>
        <p:txBody>
          <a:bodyPr>
            <a:normAutofit fontScale="32500" lnSpcReduction="20000"/>
          </a:bodyPr>
          <a:lstStyle/>
          <a:p>
            <a:r>
              <a:rPr lang="ru-RU" sz="5500" dirty="0"/>
              <a:t>Для </a:t>
            </a:r>
            <a:r>
              <a:rPr lang="ru-RU" sz="5500" dirty="0" err="1"/>
              <a:t>генетичних</a:t>
            </a:r>
            <a:r>
              <a:rPr lang="ru-RU" sz="5500" dirty="0"/>
              <a:t> і </a:t>
            </a:r>
            <a:r>
              <a:rPr lang="ru-RU" sz="5500" dirty="0" err="1"/>
              <a:t>фізіологічних</a:t>
            </a:r>
            <a:r>
              <a:rPr lang="ru-RU" sz="5500" dirty="0"/>
              <a:t> </a:t>
            </a:r>
            <a:r>
              <a:rPr lang="ru-RU" sz="5500" dirty="0" err="1"/>
              <a:t>досліджень</a:t>
            </a:r>
            <a:r>
              <a:rPr lang="ru-RU" sz="5500" dirty="0"/>
              <a:t>, а </a:t>
            </a:r>
            <a:r>
              <a:rPr lang="ru-RU" sz="5500" dirty="0" err="1"/>
              <a:t>також</a:t>
            </a:r>
            <a:r>
              <a:rPr lang="ru-RU" sz="5500" dirty="0"/>
              <a:t> для практичного </a:t>
            </a:r>
            <a:r>
              <a:rPr lang="ru-RU" sz="5500" dirty="0" err="1"/>
              <a:t>використання</a:t>
            </a:r>
            <a:r>
              <a:rPr lang="ru-RU" sz="5500" dirty="0"/>
              <a:t> в </a:t>
            </a:r>
            <a:r>
              <a:rPr lang="ru-RU" sz="5500" dirty="0" err="1"/>
              <a:t>клітинній</a:t>
            </a:r>
            <a:r>
              <a:rPr lang="ru-RU" sz="5500" dirty="0"/>
              <a:t> </a:t>
            </a:r>
            <a:r>
              <a:rPr lang="ru-RU" sz="5500" dirty="0" err="1"/>
              <a:t>селекції</a:t>
            </a:r>
            <a:r>
              <a:rPr lang="ru-RU" sz="5500" dirty="0"/>
              <a:t> </a:t>
            </a:r>
            <a:r>
              <a:rPr lang="ru-RU" sz="5500" dirty="0" err="1"/>
              <a:t>використовують</a:t>
            </a:r>
            <a:r>
              <a:rPr lang="ru-RU" sz="5500" dirty="0"/>
              <a:t> </a:t>
            </a:r>
            <a:r>
              <a:rPr lang="ru-RU" sz="5500" dirty="0" err="1"/>
              <a:t>ізольовані</a:t>
            </a:r>
            <a:r>
              <a:rPr lang="ru-RU" sz="5500" dirty="0"/>
              <a:t> </a:t>
            </a:r>
            <a:r>
              <a:rPr lang="ru-RU" sz="5500" dirty="0" err="1"/>
              <a:t>клітини</a:t>
            </a:r>
            <a:r>
              <a:rPr lang="ru-RU" sz="5500" dirty="0"/>
              <a:t>. </a:t>
            </a:r>
            <a:r>
              <a:rPr lang="ru-RU" sz="5500" dirty="0" err="1"/>
              <a:t>Отримання</a:t>
            </a:r>
            <a:r>
              <a:rPr lang="ru-RU" sz="5500" dirty="0"/>
              <a:t> клону-потомства </a:t>
            </a:r>
            <a:r>
              <a:rPr lang="ru-RU" sz="5500" dirty="0" err="1"/>
              <a:t>одиночної</a:t>
            </a:r>
            <a:r>
              <a:rPr lang="ru-RU" sz="5500" dirty="0"/>
              <a:t> </a:t>
            </a:r>
            <a:r>
              <a:rPr lang="ru-RU" sz="5500" dirty="0" err="1"/>
              <a:t>клітини</a:t>
            </a:r>
            <a:r>
              <a:rPr lang="ru-RU" sz="5500" dirty="0"/>
              <a:t> </a:t>
            </a:r>
            <a:r>
              <a:rPr lang="ru-RU" sz="5500" dirty="0" err="1"/>
              <a:t>допомагає</a:t>
            </a:r>
            <a:r>
              <a:rPr lang="ru-RU" sz="5500" dirty="0"/>
              <a:t> </a:t>
            </a:r>
            <a:r>
              <a:rPr lang="ru-RU" sz="5500" dirty="0" err="1"/>
              <a:t>з’ясувати</a:t>
            </a:r>
            <a:r>
              <a:rPr lang="ru-RU" sz="5500" dirty="0"/>
              <a:t> причини </a:t>
            </a:r>
            <a:r>
              <a:rPr lang="ru-RU" sz="5500" dirty="0" err="1"/>
              <a:t>генетичної</a:t>
            </a:r>
            <a:r>
              <a:rPr lang="ru-RU" sz="5500" dirty="0"/>
              <a:t> </a:t>
            </a:r>
            <a:r>
              <a:rPr lang="ru-RU" sz="5500" dirty="0" err="1"/>
              <a:t>неоднорідності</a:t>
            </a:r>
            <a:r>
              <a:rPr lang="ru-RU" sz="5500" dirty="0"/>
              <a:t> </a:t>
            </a:r>
            <a:r>
              <a:rPr lang="ru-RU" sz="5500" dirty="0" err="1"/>
              <a:t>калюсних</a:t>
            </a:r>
            <a:r>
              <a:rPr lang="ru-RU" sz="5500" dirty="0"/>
              <a:t> </a:t>
            </a:r>
            <a:r>
              <a:rPr lang="ru-RU" sz="5500" dirty="0" err="1"/>
              <a:t>клітин</a:t>
            </a:r>
            <a:r>
              <a:rPr lang="ru-RU" sz="5500" dirty="0"/>
              <a:t>, </a:t>
            </a:r>
            <a:r>
              <a:rPr lang="ru-RU" sz="5500" dirty="0" err="1"/>
              <a:t>оскільки</a:t>
            </a:r>
            <a:r>
              <a:rPr lang="ru-RU" sz="5500" dirty="0"/>
              <a:t> </a:t>
            </a:r>
            <a:r>
              <a:rPr lang="ru-RU" sz="5500" dirty="0" err="1"/>
              <a:t>спостереження</a:t>
            </a:r>
            <a:r>
              <a:rPr lang="ru-RU" sz="5500" dirty="0"/>
              <a:t> в </a:t>
            </a:r>
            <a:r>
              <a:rPr lang="ru-RU" sz="5500" dirty="0" err="1"/>
              <a:t>цьому</a:t>
            </a:r>
            <a:r>
              <a:rPr lang="ru-RU" sz="5500" dirty="0"/>
              <a:t> </a:t>
            </a:r>
            <a:r>
              <a:rPr lang="ru-RU" sz="5500" dirty="0" err="1"/>
              <a:t>випадку</a:t>
            </a:r>
            <a:r>
              <a:rPr lang="ru-RU" sz="5500" dirty="0"/>
              <a:t> </a:t>
            </a:r>
            <a:r>
              <a:rPr lang="ru-RU" sz="5500" dirty="0" err="1"/>
              <a:t>проводяться</a:t>
            </a:r>
            <a:r>
              <a:rPr lang="ru-RU" sz="5500" dirty="0"/>
              <a:t> на </a:t>
            </a:r>
            <a:r>
              <a:rPr lang="ru-RU" sz="5500" dirty="0" err="1"/>
              <a:t>тканині</a:t>
            </a:r>
            <a:r>
              <a:rPr lang="ru-RU" sz="5500" dirty="0"/>
              <a:t>, яку </a:t>
            </a:r>
            <a:r>
              <a:rPr lang="ru-RU" sz="5500" dirty="0" err="1"/>
              <a:t>отримали</a:t>
            </a:r>
            <a:r>
              <a:rPr lang="ru-RU" sz="5500" dirty="0"/>
              <a:t> не з гетерогенного </a:t>
            </a:r>
            <a:r>
              <a:rPr lang="ru-RU" sz="5500" dirty="0" err="1"/>
              <a:t>експлантата</a:t>
            </a:r>
            <a:r>
              <a:rPr lang="ru-RU" sz="5500" dirty="0"/>
              <a:t>, а з </a:t>
            </a:r>
            <a:r>
              <a:rPr lang="ru-RU" sz="5500" dirty="0" err="1"/>
              <a:t>однієї</a:t>
            </a:r>
            <a:r>
              <a:rPr lang="ru-RU" sz="5500" dirty="0"/>
              <a:t> </a:t>
            </a:r>
            <a:r>
              <a:rPr lang="ru-RU" sz="5500" dirty="0" err="1"/>
              <a:t>клітини</a:t>
            </a:r>
            <a:r>
              <a:rPr lang="ru-RU" sz="5500" dirty="0"/>
              <a:t>. </a:t>
            </a:r>
            <a:r>
              <a:rPr lang="ru-RU" sz="5500" dirty="0" err="1"/>
              <a:t>Ізольовані</a:t>
            </a:r>
            <a:r>
              <a:rPr lang="ru-RU" sz="5500" dirty="0"/>
              <a:t> </a:t>
            </a:r>
            <a:r>
              <a:rPr lang="ru-RU" sz="5500" dirty="0" err="1"/>
              <a:t>клітини</a:t>
            </a:r>
            <a:r>
              <a:rPr lang="ru-RU" sz="5500" dirty="0"/>
              <a:t> </a:t>
            </a:r>
            <a:r>
              <a:rPr lang="ru-RU" sz="5500" dirty="0" err="1"/>
              <a:t>також</a:t>
            </a:r>
            <a:r>
              <a:rPr lang="ru-RU" sz="5500" dirty="0"/>
              <a:t> </a:t>
            </a:r>
            <a:r>
              <a:rPr lang="ru-RU" sz="5500" dirty="0" err="1"/>
              <a:t>використовують</a:t>
            </a:r>
            <a:r>
              <a:rPr lang="ru-RU" sz="5500" dirty="0"/>
              <a:t> як модель для </a:t>
            </a:r>
            <a:r>
              <a:rPr lang="ru-RU" sz="5500" dirty="0" err="1"/>
              <a:t>вивчення</a:t>
            </a:r>
            <a:r>
              <a:rPr lang="ru-RU" sz="5500" dirty="0"/>
              <a:t> </a:t>
            </a:r>
            <a:r>
              <a:rPr lang="ru-RU" sz="5500" dirty="0" err="1"/>
              <a:t>взаємовідношень</a:t>
            </a:r>
            <a:r>
              <a:rPr lang="ru-RU" sz="5500" dirty="0"/>
              <a:t> </a:t>
            </a:r>
            <a:r>
              <a:rPr lang="ru-RU" sz="5500" dirty="0" err="1"/>
              <a:t>між</a:t>
            </a:r>
            <a:r>
              <a:rPr lang="ru-RU" sz="5500" dirty="0"/>
              <a:t> </a:t>
            </a:r>
            <a:r>
              <a:rPr lang="ru-RU" sz="5500" dirty="0" err="1"/>
              <a:t>клітиною</a:t>
            </a:r>
            <a:r>
              <a:rPr lang="ru-RU" sz="5500" dirty="0"/>
              <a:t> і </a:t>
            </a:r>
            <a:r>
              <a:rPr lang="ru-RU" sz="5500" dirty="0" err="1"/>
              <a:t>оточуючим</a:t>
            </a:r>
            <a:r>
              <a:rPr lang="ru-RU" sz="5500" dirty="0"/>
              <a:t> </a:t>
            </a:r>
            <a:r>
              <a:rPr lang="ru-RU" sz="5500" dirty="0" err="1"/>
              <a:t>середовищем</a:t>
            </a:r>
            <a:r>
              <a:rPr lang="ru-RU" sz="5500" dirty="0"/>
              <a:t>, </a:t>
            </a:r>
            <a:r>
              <a:rPr lang="ru-RU" sz="5500" dirty="0" err="1"/>
              <a:t>клітинами</a:t>
            </a:r>
            <a:r>
              <a:rPr lang="ru-RU" sz="5500" dirty="0"/>
              <a:t> </a:t>
            </a:r>
            <a:r>
              <a:rPr lang="ru-RU" sz="5500" dirty="0" err="1"/>
              <a:t>рослини-хазяїна</a:t>
            </a:r>
            <a:r>
              <a:rPr lang="ru-RU" sz="5500" dirty="0"/>
              <a:t> і </a:t>
            </a:r>
            <a:r>
              <a:rPr lang="ru-RU" sz="5500" dirty="0" err="1"/>
              <a:t>різними</a:t>
            </a:r>
            <a:r>
              <a:rPr lang="ru-RU" sz="5500" dirty="0"/>
              <a:t> </a:t>
            </a:r>
            <a:r>
              <a:rPr lang="ru-RU" sz="5500" dirty="0" err="1"/>
              <a:t>патогенними</a:t>
            </a:r>
            <a:r>
              <a:rPr lang="ru-RU" sz="5500" dirty="0"/>
              <a:t> </a:t>
            </a:r>
            <a:r>
              <a:rPr lang="ru-RU" sz="5500" dirty="0" err="1"/>
              <a:t>мікроорганізмами</a:t>
            </a:r>
            <a:r>
              <a:rPr lang="ru-RU" sz="5500" dirty="0"/>
              <a:t> </a:t>
            </a:r>
            <a:r>
              <a:rPr lang="ru-RU" sz="5500" dirty="0" err="1"/>
              <a:t>тощо</a:t>
            </a:r>
            <a:r>
              <a:rPr lang="ru-RU" sz="5500" dirty="0"/>
              <a:t>.</a:t>
            </a:r>
          </a:p>
          <a:p>
            <a:r>
              <a:rPr lang="ru-RU" sz="5500" dirty="0" err="1"/>
              <a:t>Отримання</a:t>
            </a:r>
            <a:r>
              <a:rPr lang="ru-RU" sz="5500" dirty="0"/>
              <a:t> </a:t>
            </a:r>
            <a:r>
              <a:rPr lang="ru-RU" sz="5500" dirty="0" err="1"/>
              <a:t>одноклітинних</a:t>
            </a:r>
            <a:r>
              <a:rPr lang="ru-RU" sz="5500" dirty="0"/>
              <a:t> </a:t>
            </a:r>
            <a:r>
              <a:rPr lang="ru-RU" sz="5500" dirty="0" err="1"/>
              <a:t>клонів</a:t>
            </a:r>
            <a:r>
              <a:rPr lang="ru-RU" sz="5500" dirty="0"/>
              <a:t> </a:t>
            </a:r>
            <a:r>
              <a:rPr lang="ru-RU" sz="5500" dirty="0" err="1"/>
              <a:t>рослин</a:t>
            </a:r>
            <a:r>
              <a:rPr lang="ru-RU" sz="5500" dirty="0"/>
              <a:t> </a:t>
            </a:r>
            <a:r>
              <a:rPr lang="ru-RU" sz="5500" dirty="0" err="1"/>
              <a:t>складається</a:t>
            </a:r>
            <a:r>
              <a:rPr lang="ru-RU" sz="5500" dirty="0"/>
              <a:t> з </a:t>
            </a:r>
            <a:r>
              <a:rPr lang="ru-RU" sz="5500" dirty="0" err="1"/>
              <a:t>двох</a:t>
            </a:r>
            <a:r>
              <a:rPr lang="ru-RU" sz="5500" dirty="0"/>
              <a:t> </a:t>
            </a:r>
            <a:r>
              <a:rPr lang="ru-RU" sz="5500" dirty="0" err="1"/>
              <a:t>етапів</a:t>
            </a:r>
            <a:r>
              <a:rPr lang="ru-RU" sz="5500" dirty="0"/>
              <a:t>:</a:t>
            </a:r>
          </a:p>
          <a:p>
            <a:r>
              <a:rPr lang="ru-RU" sz="5500" dirty="0"/>
              <a:t>1. </a:t>
            </a:r>
            <a:r>
              <a:rPr lang="ru-RU" sz="5500" dirty="0" err="1"/>
              <a:t>виділення</a:t>
            </a:r>
            <a:r>
              <a:rPr lang="ru-RU" sz="5500" dirty="0"/>
              <a:t> </a:t>
            </a:r>
            <a:r>
              <a:rPr lang="ru-RU" sz="5500" dirty="0" err="1"/>
              <a:t>одиночних</a:t>
            </a:r>
            <a:r>
              <a:rPr lang="ru-RU" sz="5500" dirty="0"/>
              <a:t> </a:t>
            </a:r>
            <a:r>
              <a:rPr lang="ru-RU" sz="5500" dirty="0" err="1"/>
              <a:t>життєздатних</a:t>
            </a:r>
            <a:r>
              <a:rPr lang="ru-RU" sz="5500" dirty="0"/>
              <a:t> </a:t>
            </a:r>
            <a:r>
              <a:rPr lang="ru-RU" sz="5500" dirty="0" err="1"/>
              <a:t>клітин</a:t>
            </a:r>
            <a:r>
              <a:rPr lang="ru-RU" sz="5500" dirty="0"/>
              <a:t>;</a:t>
            </a:r>
          </a:p>
          <a:p>
            <a:r>
              <a:rPr lang="ru-RU" sz="5500" dirty="0"/>
              <a:t>2. </a:t>
            </a:r>
            <a:r>
              <a:rPr lang="ru-RU" sz="5500" dirty="0" err="1"/>
              <a:t>створення</a:t>
            </a:r>
            <a:r>
              <a:rPr lang="ru-RU" sz="5500" dirty="0"/>
              <a:t> </a:t>
            </a:r>
            <a:r>
              <a:rPr lang="ru-RU" sz="5500" dirty="0" err="1"/>
              <a:t>сприятливих</a:t>
            </a:r>
            <a:r>
              <a:rPr lang="ru-RU" sz="5500" dirty="0"/>
              <a:t> умов для </a:t>
            </a:r>
            <a:r>
              <a:rPr lang="ru-RU" sz="5500" dirty="0" err="1"/>
              <a:t>їх</a:t>
            </a:r>
            <a:r>
              <a:rPr lang="ru-RU" sz="5500" dirty="0"/>
              <a:t> </a:t>
            </a:r>
            <a:r>
              <a:rPr lang="ru-RU" sz="5500" dirty="0" err="1"/>
              <a:t>поділу</a:t>
            </a:r>
            <a:r>
              <a:rPr lang="ru-RU" sz="5500" dirty="0"/>
              <a:t> і росту.</a:t>
            </a:r>
          </a:p>
          <a:p>
            <a:r>
              <a:rPr lang="ru-RU" sz="5500" dirty="0"/>
              <a:t>Для </a:t>
            </a:r>
            <a:r>
              <a:rPr lang="ru-RU" sz="5500" dirty="0" err="1"/>
              <a:t>виділення</a:t>
            </a:r>
            <a:r>
              <a:rPr lang="ru-RU" sz="5500" dirty="0"/>
              <a:t> </a:t>
            </a:r>
            <a:r>
              <a:rPr lang="ru-RU" sz="5500" dirty="0" err="1"/>
              <a:t>життєздатних</a:t>
            </a:r>
            <a:r>
              <a:rPr lang="ru-RU" sz="5500" dirty="0"/>
              <a:t> культур </a:t>
            </a:r>
            <a:r>
              <a:rPr lang="ru-RU" sz="5500" dirty="0" err="1"/>
              <a:t>використовують</a:t>
            </a:r>
            <a:r>
              <a:rPr lang="ru-RU" sz="5500" dirty="0"/>
              <a:t> </a:t>
            </a:r>
            <a:r>
              <a:rPr lang="ru-RU" sz="5500" dirty="0" err="1"/>
              <a:t>такі</a:t>
            </a:r>
            <a:r>
              <a:rPr lang="ru-RU" sz="5500" dirty="0"/>
              <a:t> </a:t>
            </a:r>
            <a:r>
              <a:rPr lang="ru-RU" sz="5500" dirty="0" err="1"/>
              <a:t>методи</a:t>
            </a:r>
            <a:r>
              <a:rPr lang="ru-RU" sz="5500" dirty="0"/>
              <a:t>:</a:t>
            </a:r>
          </a:p>
          <a:p>
            <a:r>
              <a:rPr lang="ru-RU" sz="5500" dirty="0"/>
              <a:t>1. </a:t>
            </a:r>
            <a:r>
              <a:rPr lang="ru-RU" sz="5500" dirty="0" err="1"/>
              <a:t>вирощування</a:t>
            </a:r>
            <a:r>
              <a:rPr lang="ru-RU" sz="5500" dirty="0"/>
              <a:t> </a:t>
            </a:r>
            <a:r>
              <a:rPr lang="ru-RU" sz="5500" dirty="0" err="1"/>
              <a:t>калюсної</a:t>
            </a:r>
            <a:r>
              <a:rPr lang="ru-RU" sz="5500" dirty="0"/>
              <a:t> </a:t>
            </a:r>
            <a:r>
              <a:rPr lang="ru-RU" sz="5500" dirty="0" err="1"/>
              <a:t>маси</a:t>
            </a:r>
            <a:r>
              <a:rPr lang="ru-RU" sz="5500" dirty="0"/>
              <a:t> і </a:t>
            </a:r>
            <a:r>
              <a:rPr lang="ru-RU" sz="5500" dirty="0" err="1"/>
              <a:t>отримання</a:t>
            </a:r>
            <a:r>
              <a:rPr lang="ru-RU" sz="5500" dirty="0"/>
              <a:t> </a:t>
            </a:r>
            <a:r>
              <a:rPr lang="ru-RU" sz="5500" dirty="0" err="1"/>
              <a:t>із</a:t>
            </a:r>
            <a:r>
              <a:rPr lang="ru-RU" sz="5500" dirty="0"/>
              <a:t> </a:t>
            </a:r>
            <a:r>
              <a:rPr lang="ru-RU" sz="5500" dirty="0" err="1"/>
              <a:t>неї</a:t>
            </a:r>
            <a:r>
              <a:rPr lang="ru-RU" sz="5500" dirty="0"/>
              <a:t> </a:t>
            </a:r>
            <a:r>
              <a:rPr lang="ru-RU" sz="5500" dirty="0" err="1"/>
              <a:t>суспензії</a:t>
            </a:r>
            <a:r>
              <a:rPr lang="ru-RU" sz="5500" dirty="0"/>
              <a:t>;</a:t>
            </a:r>
          </a:p>
          <a:p>
            <a:r>
              <a:rPr lang="ru-RU" sz="5500" dirty="0"/>
              <a:t>2. слабо </a:t>
            </a:r>
            <a:r>
              <a:rPr lang="ru-RU" sz="5500" dirty="0" err="1"/>
              <a:t>агреговані</a:t>
            </a:r>
            <a:r>
              <a:rPr lang="ru-RU" sz="5500" dirty="0"/>
              <a:t> </a:t>
            </a:r>
            <a:r>
              <a:rPr lang="ru-RU" sz="5500" dirty="0" err="1"/>
              <a:t>суспензії</a:t>
            </a:r>
            <a:r>
              <a:rPr lang="ru-RU" sz="5500" dirty="0"/>
              <a:t>;</a:t>
            </a:r>
          </a:p>
          <a:p>
            <a:r>
              <a:rPr lang="ru-RU" sz="5500" dirty="0"/>
              <a:t>3. </a:t>
            </a:r>
            <a:r>
              <a:rPr lang="ru-RU" sz="5500" dirty="0" err="1"/>
              <a:t>виділення</a:t>
            </a:r>
            <a:r>
              <a:rPr lang="ru-RU" sz="5500" dirty="0"/>
              <a:t> </a:t>
            </a:r>
            <a:r>
              <a:rPr lang="ru-RU" sz="5500" dirty="0" err="1"/>
              <a:t>окремих</a:t>
            </a:r>
            <a:r>
              <a:rPr lang="ru-RU" sz="5500" dirty="0"/>
              <a:t> </a:t>
            </a:r>
            <a:r>
              <a:rPr lang="ru-RU" sz="5500" dirty="0" err="1"/>
              <a:t>клітин</a:t>
            </a:r>
            <a:r>
              <a:rPr lang="ru-RU" sz="5500" dirty="0"/>
              <a:t> </a:t>
            </a:r>
            <a:r>
              <a:rPr lang="ru-RU" sz="5500" dirty="0" err="1"/>
              <a:t>із</a:t>
            </a:r>
            <a:r>
              <a:rPr lang="ru-RU" sz="5500" dirty="0"/>
              <a:t> тканин </a:t>
            </a:r>
            <a:r>
              <a:rPr lang="ru-RU" sz="5500" dirty="0" err="1"/>
              <a:t>цілої</a:t>
            </a:r>
            <a:r>
              <a:rPr lang="ru-RU" sz="5500" dirty="0"/>
              <a:t> </a:t>
            </a:r>
            <a:r>
              <a:rPr lang="ru-RU" sz="5500" dirty="0" err="1"/>
              <a:t>рослини</a:t>
            </a:r>
            <a:r>
              <a:rPr lang="ru-RU" sz="55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40915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studfile.net/html/2706/772/html_AR4zWFRhp2.7QvX/img-1LA0R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79380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332656"/>
            <a:ext cx="6589199" cy="1280890"/>
          </a:xfrm>
        </p:spPr>
        <p:txBody>
          <a:bodyPr/>
          <a:lstStyle/>
          <a:p>
            <a:r>
              <a:rPr lang="ru-RU" dirty="0" smtClean="0"/>
              <a:t>Метод </a:t>
            </a:r>
            <a:r>
              <a:rPr lang="ru-RU" dirty="0" err="1" smtClean="0"/>
              <a:t>калусної</a:t>
            </a:r>
            <a:r>
              <a:rPr lang="ru-RU" dirty="0" smtClean="0"/>
              <a:t> </a:t>
            </a:r>
            <a:r>
              <a:rPr lang="ru-RU" dirty="0" err="1"/>
              <a:t>культури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5" y="1844824"/>
            <a:ext cx="4464495" cy="4824536"/>
          </a:xfrm>
        </p:spPr>
        <p:txBody>
          <a:bodyPr>
            <a:normAutofit/>
          </a:bodyPr>
          <a:lstStyle/>
          <a:p>
            <a:r>
              <a:rPr lang="ru-RU" dirty="0" err="1"/>
              <a:t>Калус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 </a:t>
            </a:r>
            <a:r>
              <a:rPr lang="ru-RU" dirty="0" err="1"/>
              <a:t>калюс</a:t>
            </a:r>
            <a:r>
              <a:rPr lang="ru-RU" dirty="0"/>
              <a:t> (</a:t>
            </a:r>
            <a:r>
              <a:rPr lang="ru-RU" dirty="0">
                <a:hlinkClick r:id="rId2" tooltip="Латинська мова"/>
              </a:rPr>
              <a:t>лат.</a:t>
            </a:r>
            <a:r>
              <a:rPr lang="ru-RU" dirty="0"/>
              <a:t> </a:t>
            </a:r>
            <a:r>
              <a:rPr lang="en-US" dirty="0"/>
              <a:t>callus — </a:t>
            </a:r>
            <a:r>
              <a:rPr lang="ru-RU" dirty="0" err="1"/>
              <a:t>товста</a:t>
            </a:r>
            <a:r>
              <a:rPr lang="ru-RU" dirty="0"/>
              <a:t> </a:t>
            </a:r>
            <a:r>
              <a:rPr lang="ru-RU" dirty="0" err="1"/>
              <a:t>шкіра</a:t>
            </a:r>
            <a:r>
              <a:rPr lang="ru-RU" dirty="0"/>
              <a:t>, мозоль) — </a:t>
            </a:r>
            <a:r>
              <a:rPr lang="ru-RU" dirty="0" err="1"/>
              <a:t>це</a:t>
            </a:r>
            <a:r>
              <a:rPr lang="ru-RU" dirty="0"/>
              <a:t> </a:t>
            </a:r>
            <a:r>
              <a:rPr lang="ru-RU" dirty="0" err="1">
                <a:hlinkClick r:id="rId3" tooltip="Рослина"/>
              </a:rPr>
              <a:t>рослинна</a:t>
            </a:r>
            <a:r>
              <a:rPr lang="ru-RU" dirty="0"/>
              <a:t> тканина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маса</a:t>
            </a:r>
            <a:r>
              <a:rPr lang="ru-RU" dirty="0"/>
              <a:t> </a:t>
            </a:r>
            <a:r>
              <a:rPr lang="ru-RU" dirty="0" err="1"/>
              <a:t>недиференційованих</a:t>
            </a:r>
            <a:r>
              <a:rPr lang="ru-RU" dirty="0"/>
              <a:t> </a:t>
            </a:r>
            <a:r>
              <a:rPr lang="ru-RU" dirty="0" err="1">
                <a:hlinkClick r:id="rId4" tooltip="Тотипотентність"/>
              </a:rPr>
              <a:t>тотипотентних</a:t>
            </a:r>
            <a:r>
              <a:rPr lang="ru-RU" dirty="0"/>
              <a:t> </a:t>
            </a:r>
            <a:r>
              <a:rPr lang="ru-RU" dirty="0" err="1"/>
              <a:t>клітин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здатні</a:t>
            </a:r>
            <a:r>
              <a:rPr lang="ru-RU" dirty="0"/>
              <a:t> </a:t>
            </a:r>
            <a:r>
              <a:rPr lang="ru-RU" dirty="0" err="1"/>
              <a:t>утворити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рослини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нову</a:t>
            </a:r>
            <a:r>
              <a:rPr lang="ru-RU" dirty="0"/>
              <a:t> </a:t>
            </a:r>
            <a:r>
              <a:rPr lang="ru-RU" dirty="0" err="1"/>
              <a:t>рослину</a:t>
            </a:r>
            <a:r>
              <a:rPr lang="ru-RU" dirty="0"/>
              <a:t> (</a:t>
            </a:r>
            <a:r>
              <a:rPr lang="ru-RU" dirty="0" err="1"/>
              <a:t>соматичний</a:t>
            </a:r>
            <a:r>
              <a:rPr lang="ru-RU" dirty="0"/>
              <a:t> </a:t>
            </a:r>
            <a:r>
              <a:rPr lang="ru-RU" dirty="0" err="1"/>
              <a:t>ембріогенез</a:t>
            </a:r>
            <a:r>
              <a:rPr lang="ru-RU" dirty="0"/>
              <a:t>). </a:t>
            </a:r>
            <a:r>
              <a:rPr lang="ru-RU" dirty="0" err="1"/>
              <a:t>Калусна</a:t>
            </a:r>
            <a:r>
              <a:rPr lang="ru-RU" dirty="0"/>
              <a:t> тканина </a:t>
            </a:r>
            <a:r>
              <a:rPr lang="ru-RU" dirty="0" err="1"/>
              <a:t>утворюється</a:t>
            </a:r>
            <a:r>
              <a:rPr lang="ru-RU" dirty="0"/>
              <a:t> в </a:t>
            </a:r>
            <a:r>
              <a:rPr lang="ru-RU" dirty="0" err="1"/>
              <a:t>рослин</a:t>
            </a:r>
            <a:r>
              <a:rPr lang="ru-RU" dirty="0"/>
              <a:t> на </a:t>
            </a:r>
            <a:r>
              <a:rPr lang="ru-RU" dirty="0" err="1"/>
              <a:t>місці</a:t>
            </a:r>
            <a:r>
              <a:rPr lang="ru-RU" dirty="0"/>
              <a:t> </a:t>
            </a:r>
            <a:r>
              <a:rPr lang="ru-RU" dirty="0" err="1"/>
              <a:t>поранення</a:t>
            </a:r>
            <a:r>
              <a:rPr lang="ru-RU" dirty="0"/>
              <a:t> та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заживленню</a:t>
            </a:r>
            <a:r>
              <a:rPr lang="ru-RU" dirty="0"/>
              <a:t> ран. </a:t>
            </a:r>
            <a:r>
              <a:rPr lang="ru-RU" dirty="0" err="1"/>
              <a:t>Калюсні</a:t>
            </a:r>
            <a:r>
              <a:rPr lang="ru-RU" dirty="0"/>
              <a:t>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формуються</a:t>
            </a:r>
            <a:r>
              <a:rPr lang="ru-RU" dirty="0"/>
              <a:t> з </a:t>
            </a:r>
            <a:r>
              <a:rPr lang="ru-RU" dirty="0" err="1"/>
              <a:t>однорідних</a:t>
            </a:r>
            <a:r>
              <a:rPr lang="ru-RU" dirty="0"/>
              <a:t> </a:t>
            </a:r>
            <a:r>
              <a:rPr lang="ru-RU" dirty="0" err="1">
                <a:hlinkClick r:id="rId5" tooltip="Паренхіма"/>
              </a:rPr>
              <a:t>паренхіматозних</a:t>
            </a:r>
            <a:r>
              <a:rPr lang="ru-RU" dirty="0"/>
              <a:t> </a:t>
            </a:r>
            <a:r>
              <a:rPr lang="ru-RU" dirty="0" err="1" smtClean="0"/>
              <a:t>клітин</a:t>
            </a:r>
            <a:r>
              <a:rPr lang="ru-RU" dirty="0" smtClean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характеризуються</a:t>
            </a:r>
            <a:r>
              <a:rPr lang="ru-RU" dirty="0"/>
              <a:t> </a:t>
            </a:r>
            <a:r>
              <a:rPr lang="ru-RU" dirty="0" err="1"/>
              <a:t>значним</a:t>
            </a:r>
            <a:r>
              <a:rPr lang="ru-RU" dirty="0"/>
              <a:t> </a:t>
            </a:r>
            <a:r>
              <a:rPr lang="ru-RU" dirty="0" err="1"/>
              <a:t>потенціалом</a:t>
            </a:r>
            <a:r>
              <a:rPr lang="ru-RU" dirty="0"/>
              <a:t> росту. Часто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білуватий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жовтуватий</a:t>
            </a:r>
            <a:r>
              <a:rPr lang="ru-RU" dirty="0"/>
              <a:t> </a:t>
            </a:r>
            <a:r>
              <a:rPr lang="ru-RU" dirty="0" err="1"/>
              <a:t>колір</a:t>
            </a:r>
            <a:r>
              <a:rPr lang="ru-RU" dirty="0"/>
              <a:t>.</a:t>
            </a:r>
          </a:p>
        </p:txBody>
      </p:sp>
      <p:pic>
        <p:nvPicPr>
          <p:cNvPr id="3074" name="Picture 2" descr="https://upload.wikimedia.org/wikipedia/commons/thumb/1/18/Callus1.jpg/220px-Callus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564904"/>
            <a:ext cx="3240360" cy="28803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35516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692696"/>
            <a:ext cx="7458697" cy="5904656"/>
          </a:xfrm>
        </p:spPr>
        <p:txBody>
          <a:bodyPr>
            <a:normAutofit/>
          </a:bodyPr>
          <a:lstStyle/>
          <a:p>
            <a:r>
              <a:rPr lang="ru-RU" dirty="0"/>
              <a:t>Для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калусу</a:t>
            </a:r>
            <a:r>
              <a:rPr lang="ru-RU" dirty="0"/>
              <a:t> </a:t>
            </a:r>
            <a:r>
              <a:rPr lang="ru-RU" dirty="0" err="1"/>
              <a:t>рослинні</a:t>
            </a:r>
            <a:r>
              <a:rPr lang="ru-RU" dirty="0"/>
              <a:t> </a:t>
            </a:r>
            <a:r>
              <a:rPr lang="ru-RU" dirty="0" err="1"/>
              <a:t>клітини</a:t>
            </a:r>
            <a:r>
              <a:rPr lang="ru-RU" dirty="0"/>
              <a:t> (</a:t>
            </a:r>
            <a:r>
              <a:rPr lang="ru-RU" dirty="0" err="1"/>
              <a:t>експлантанти</a:t>
            </a:r>
            <a:r>
              <a:rPr lang="ru-RU" dirty="0"/>
              <a:t>) </a:t>
            </a:r>
            <a:r>
              <a:rPr lang="ru-RU" dirty="0" err="1"/>
              <a:t>поміщуюють</a:t>
            </a:r>
            <a:r>
              <a:rPr lang="ru-RU" dirty="0"/>
              <a:t> на </a:t>
            </a:r>
            <a:r>
              <a:rPr lang="ru-RU" dirty="0" err="1">
                <a:hlinkClick r:id="rId2" tooltip="Поживне середовище"/>
              </a:rPr>
              <a:t>поживне</a:t>
            </a:r>
            <a:r>
              <a:rPr lang="ru-RU" dirty="0">
                <a:hlinkClick r:id="rId2" tooltip="Поживне середовище"/>
              </a:rPr>
              <a:t> </a:t>
            </a:r>
            <a:r>
              <a:rPr lang="ru-RU" dirty="0" err="1">
                <a:hlinkClick r:id="rId2" tooltip="Поживне середовище"/>
              </a:rPr>
              <a:t>середовище</a:t>
            </a:r>
            <a:r>
              <a:rPr lang="ru-RU" dirty="0"/>
              <a:t>, яке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необхідні</a:t>
            </a:r>
            <a:r>
              <a:rPr lang="ru-RU" dirty="0"/>
              <a:t> для росту </a:t>
            </a:r>
            <a:r>
              <a:rPr lang="ru-RU" dirty="0" err="1"/>
              <a:t>рослини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 </a:t>
            </a:r>
            <a:r>
              <a:rPr lang="ru-RU" dirty="0">
                <a:hlinkClick r:id="rId3" tooltip="Макроелементи"/>
              </a:rPr>
              <a:t>макро-</a:t>
            </a:r>
            <a:r>
              <a:rPr lang="ru-RU" dirty="0"/>
              <a:t> та </a:t>
            </a:r>
            <a:r>
              <a:rPr lang="ru-RU" dirty="0" err="1">
                <a:hlinkClick r:id="rId4" tooltip="Мікроелементи"/>
              </a:rPr>
              <a:t>мікроелементи</a:t>
            </a:r>
            <a:r>
              <a:rPr lang="ru-RU" dirty="0"/>
              <a:t> й </a:t>
            </a:r>
            <a:r>
              <a:rPr lang="ru-RU" dirty="0" err="1"/>
              <a:t>вирощуюють</a:t>
            </a:r>
            <a:r>
              <a:rPr lang="ru-RU" dirty="0"/>
              <a:t> </a:t>
            </a:r>
            <a:r>
              <a:rPr lang="en-US" i="1" dirty="0">
                <a:hlinkClick r:id="rId5" tooltip="In vitro"/>
              </a:rPr>
              <a:t>in vitro</a:t>
            </a:r>
            <a:r>
              <a:rPr lang="en-US" dirty="0"/>
              <a:t>. </a:t>
            </a:r>
            <a:r>
              <a:rPr lang="ru-RU" dirty="0" err="1"/>
              <a:t>Також</a:t>
            </a:r>
            <a:r>
              <a:rPr lang="ru-RU" dirty="0"/>
              <a:t> у </a:t>
            </a:r>
            <a:r>
              <a:rPr lang="ru-RU" dirty="0" err="1"/>
              <a:t>середовище</a:t>
            </a:r>
            <a:r>
              <a:rPr lang="ru-RU" dirty="0"/>
              <a:t> </a:t>
            </a:r>
            <a:r>
              <a:rPr lang="ru-RU" dirty="0" err="1"/>
              <a:t>додають</a:t>
            </a:r>
            <a:r>
              <a:rPr lang="ru-RU" dirty="0"/>
              <a:t> </a:t>
            </a:r>
            <a:r>
              <a:rPr lang="ru-RU" dirty="0" err="1">
                <a:hlinkClick r:id="rId6" tooltip="Фітогормони"/>
              </a:rPr>
              <a:t>рослинні</a:t>
            </a:r>
            <a:r>
              <a:rPr lang="ru-RU" dirty="0">
                <a:hlinkClick r:id="rId6" tooltip="Фітогормони"/>
              </a:rPr>
              <a:t> </a:t>
            </a:r>
            <a:r>
              <a:rPr lang="ru-RU" dirty="0" err="1">
                <a:hlinkClick r:id="rId6" tooltip="Фітогормони"/>
              </a:rPr>
              <a:t>гормони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 </a:t>
            </a:r>
            <a:r>
              <a:rPr lang="ru-RU" dirty="0" err="1">
                <a:hlinkClick r:id="rId7" tooltip="Цитокінін"/>
              </a:rPr>
              <a:t>цитокініни</a:t>
            </a:r>
            <a:r>
              <a:rPr lang="ru-RU" dirty="0"/>
              <a:t>, </a:t>
            </a:r>
            <a:r>
              <a:rPr lang="ru-RU" dirty="0" err="1"/>
              <a:t>аби</a:t>
            </a:r>
            <a:r>
              <a:rPr lang="ru-RU" dirty="0"/>
              <a:t> </a:t>
            </a:r>
            <a:r>
              <a:rPr lang="ru-RU" dirty="0" err="1"/>
              <a:t>стимулювати</a:t>
            </a:r>
            <a:r>
              <a:rPr lang="ru-RU" dirty="0"/>
              <a:t> </a:t>
            </a:r>
            <a:r>
              <a:rPr lang="ru-RU" dirty="0" err="1"/>
              <a:t>поділ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.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калусу</a:t>
            </a:r>
            <a:r>
              <a:rPr lang="ru-RU" dirty="0"/>
              <a:t>, як правило, </a:t>
            </a:r>
            <a:r>
              <a:rPr lang="ru-RU" dirty="0" err="1"/>
              <a:t>індукують</a:t>
            </a:r>
            <a:r>
              <a:rPr lang="ru-RU" dirty="0"/>
              <a:t> з </a:t>
            </a:r>
            <a:r>
              <a:rPr lang="ru-RU" dirty="0" err="1"/>
              <a:t>соматичних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 </a:t>
            </a:r>
            <a:r>
              <a:rPr lang="ru-RU" dirty="0" err="1"/>
              <a:t>рослини</a:t>
            </a:r>
            <a:r>
              <a:rPr lang="ru-RU" dirty="0"/>
              <a:t>. </a:t>
            </a:r>
            <a:r>
              <a:rPr lang="ru-RU" dirty="0" err="1"/>
              <a:t>Частіше</a:t>
            </a:r>
            <a:r>
              <a:rPr lang="ru-RU" dirty="0"/>
              <a:t> за все </a:t>
            </a:r>
            <a:r>
              <a:rPr lang="ru-RU" dirty="0" err="1"/>
              <a:t>використовуються</a:t>
            </a:r>
            <a:r>
              <a:rPr lang="ru-RU" dirty="0"/>
              <a:t> </a:t>
            </a:r>
            <a:r>
              <a:rPr lang="ru-RU" dirty="0" err="1"/>
              <a:t>недиференційовані</a:t>
            </a:r>
            <a:r>
              <a:rPr lang="ru-RU" dirty="0"/>
              <a:t> </a:t>
            </a:r>
            <a:r>
              <a:rPr lang="ru-RU" dirty="0" err="1"/>
              <a:t>клітини</a:t>
            </a:r>
            <a:r>
              <a:rPr lang="ru-RU" dirty="0"/>
              <a:t> </a:t>
            </a:r>
            <a:r>
              <a:rPr lang="ru-RU" dirty="0" err="1">
                <a:hlinkClick r:id="rId8" tooltip="Меристема"/>
              </a:rPr>
              <a:t>меристеми</a:t>
            </a:r>
            <a:r>
              <a:rPr lang="ru-RU" dirty="0"/>
              <a:t>. Але </a:t>
            </a:r>
            <a:r>
              <a:rPr lang="ru-RU" dirty="0" err="1"/>
              <a:t>можливе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й </a:t>
            </a:r>
            <a:r>
              <a:rPr lang="ru-RU" dirty="0" err="1"/>
              <a:t>диференційованих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 </a:t>
            </a:r>
            <a:r>
              <a:rPr lang="ru-RU" dirty="0" err="1">
                <a:hlinkClick r:id="rId9" tooltip="Паренхіма"/>
              </a:rPr>
              <a:t>паренхіми</a:t>
            </a:r>
            <a:r>
              <a:rPr lang="ru-RU" dirty="0"/>
              <a:t>, </a:t>
            </a:r>
            <a:r>
              <a:rPr lang="ru-RU" dirty="0" err="1"/>
              <a:t>завдяки</a:t>
            </a:r>
            <a:r>
              <a:rPr lang="ru-RU" dirty="0"/>
              <a:t>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рослинні</a:t>
            </a:r>
            <a:r>
              <a:rPr lang="ru-RU" dirty="0"/>
              <a:t> </a:t>
            </a:r>
            <a:r>
              <a:rPr lang="ru-RU" dirty="0" err="1"/>
              <a:t>клітини</a:t>
            </a:r>
            <a:r>
              <a:rPr lang="ru-RU" dirty="0"/>
              <a:t> </a:t>
            </a:r>
            <a:r>
              <a:rPr lang="ru-RU" dirty="0" err="1"/>
              <a:t>здатні</a:t>
            </a:r>
            <a:r>
              <a:rPr lang="ru-RU" dirty="0"/>
              <a:t> до </a:t>
            </a:r>
            <a:r>
              <a:rPr lang="ru-RU" dirty="0" err="1"/>
              <a:t>дедиференціації</a:t>
            </a:r>
            <a:r>
              <a:rPr lang="ru-RU" dirty="0"/>
              <a:t>.</a:t>
            </a:r>
          </a:p>
        </p:txBody>
      </p:sp>
      <p:pic>
        <p:nvPicPr>
          <p:cNvPr id="5122" name="Picture 2" descr="https://upload.wikimedia.org/wikipedia/commons/thumb/a/ab/Transformation_with_Agrobacterium.JPG/250px-Transformation_with_Agrobacterium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789040"/>
            <a:ext cx="3600400" cy="26102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91560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С</a:t>
            </a:r>
            <a:r>
              <a:rPr lang="ru-RU" dirty="0" err="1" smtClean="0"/>
              <a:t>успензійні</a:t>
            </a:r>
            <a:r>
              <a:rPr lang="ru-RU" dirty="0" smtClean="0"/>
              <a:t> </a:t>
            </a:r>
            <a:r>
              <a:rPr lang="ru-RU" dirty="0" err="1"/>
              <a:t>культури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745044"/>
            <a:ext cx="7922840" cy="5112568"/>
          </a:xfrm>
        </p:spPr>
        <p:txBody>
          <a:bodyPr>
            <a:normAutofit/>
          </a:bodyPr>
          <a:lstStyle/>
          <a:p>
            <a:r>
              <a:rPr lang="ru-RU" dirty="0" err="1"/>
              <a:t>Суспензійні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гомогенна </a:t>
            </a:r>
            <a:r>
              <a:rPr lang="ru-RU" dirty="0" err="1"/>
              <a:t>популяція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 та </a:t>
            </a:r>
            <a:r>
              <a:rPr lang="ru-RU" dirty="0" err="1"/>
              <a:t>клітинних</a:t>
            </a:r>
            <a:r>
              <a:rPr lang="ru-RU" dirty="0"/>
              <a:t> </a:t>
            </a:r>
            <a:r>
              <a:rPr lang="ru-RU" dirty="0" err="1"/>
              <a:t>агрегатів</a:t>
            </a:r>
            <a:r>
              <a:rPr lang="ru-RU" dirty="0"/>
              <a:t> в </a:t>
            </a:r>
            <a:r>
              <a:rPr lang="ru-RU" dirty="0" err="1"/>
              <a:t>керованому</a:t>
            </a:r>
            <a:r>
              <a:rPr lang="ru-RU" dirty="0"/>
              <a:t> </a:t>
            </a:r>
            <a:r>
              <a:rPr lang="ru-RU" dirty="0" err="1" smtClean="0"/>
              <a:t>рідкому</a:t>
            </a:r>
            <a:r>
              <a:rPr lang="ru-RU" dirty="0" smtClean="0"/>
              <a:t> </a:t>
            </a:r>
            <a:r>
              <a:rPr lang="ru-RU" dirty="0" err="1" smtClean="0"/>
              <a:t>середовищі</a:t>
            </a:r>
            <a:r>
              <a:rPr lang="ru-RU" dirty="0" smtClean="0"/>
              <a:t> </a:t>
            </a:r>
            <a:r>
              <a:rPr lang="ru-RU" dirty="0" err="1"/>
              <a:t>певного</a:t>
            </a:r>
            <a:r>
              <a:rPr lang="ru-RU" dirty="0"/>
              <a:t> складу.</a:t>
            </a:r>
          </a:p>
          <a:p>
            <a:r>
              <a:rPr lang="ru-RU" dirty="0" err="1"/>
              <a:t>Основним</a:t>
            </a:r>
            <a:r>
              <a:rPr lang="ru-RU" dirty="0"/>
              <a:t> способом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суспензійних</a:t>
            </a:r>
            <a:r>
              <a:rPr lang="ru-RU" dirty="0"/>
              <a:t> культур є </a:t>
            </a:r>
            <a:r>
              <a:rPr lang="ru-RU" dirty="0" err="1"/>
              <a:t>занурення</a:t>
            </a:r>
            <a:r>
              <a:rPr lang="ru-RU" dirty="0"/>
              <a:t> </a:t>
            </a:r>
            <a:r>
              <a:rPr lang="ru-RU" dirty="0" err="1"/>
              <a:t>шматочка</a:t>
            </a:r>
            <a:r>
              <a:rPr lang="ru-RU" dirty="0"/>
              <a:t> </a:t>
            </a:r>
            <a:r>
              <a:rPr lang="ru-RU" dirty="0" err="1"/>
              <a:t>недиференційованого</a:t>
            </a:r>
            <a:r>
              <a:rPr lang="ru-RU" dirty="0"/>
              <a:t> </a:t>
            </a:r>
            <a:r>
              <a:rPr lang="ru-RU" dirty="0" err="1"/>
              <a:t>калусу</a:t>
            </a:r>
            <a:r>
              <a:rPr lang="ru-RU" dirty="0"/>
              <a:t> в </a:t>
            </a:r>
            <a:r>
              <a:rPr lang="ru-RU" dirty="0" err="1"/>
              <a:t>рідке</a:t>
            </a:r>
            <a:r>
              <a:rPr lang="ru-RU" dirty="0"/>
              <a:t> </a:t>
            </a:r>
            <a:r>
              <a:rPr lang="ru-RU" dirty="0" err="1"/>
              <a:t>поживне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, яке </a:t>
            </a:r>
            <a:r>
              <a:rPr lang="ru-RU" dirty="0" err="1"/>
              <a:t>перемішується</a:t>
            </a:r>
            <a:r>
              <a:rPr lang="ru-RU" dirty="0"/>
              <a:t>. </a:t>
            </a:r>
            <a:r>
              <a:rPr lang="ru-RU" dirty="0" err="1" smtClean="0"/>
              <a:t>Рідше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</a:t>
            </a:r>
            <a:r>
              <a:rPr lang="ru-RU" dirty="0" err="1"/>
              <a:t>експлантати</a:t>
            </a:r>
            <a:r>
              <a:rPr lang="ru-RU" dirty="0"/>
              <a:t> тканин, </a:t>
            </a:r>
            <a:r>
              <a:rPr lang="ru-RU" dirty="0" err="1"/>
              <a:t>стерильні</a:t>
            </a:r>
            <a:r>
              <a:rPr lang="ru-RU" dirty="0"/>
              <a:t> проростки, </a:t>
            </a:r>
            <a:r>
              <a:rPr lang="ru-RU" dirty="0" err="1"/>
              <a:t>які</a:t>
            </a:r>
            <a:r>
              <a:rPr lang="ru-RU" dirty="0"/>
              <a:t> в </a:t>
            </a:r>
            <a:r>
              <a:rPr lang="ru-RU" dirty="0" err="1"/>
              <a:t>рідкому</a:t>
            </a:r>
            <a:r>
              <a:rPr lang="ru-RU" dirty="0"/>
              <a:t> </a:t>
            </a:r>
            <a:r>
              <a:rPr lang="ru-RU" dirty="0" err="1"/>
              <a:t>поживному</a:t>
            </a:r>
            <a:r>
              <a:rPr lang="ru-RU" dirty="0"/>
              <a:t> </a:t>
            </a:r>
            <a:r>
              <a:rPr lang="ru-RU" dirty="0" err="1" smtClean="0"/>
              <a:t>середовищі</a:t>
            </a:r>
            <a:r>
              <a:rPr lang="ru-RU" dirty="0" smtClean="0"/>
              <a:t> </a:t>
            </a:r>
            <a:r>
              <a:rPr lang="ru-RU" dirty="0" err="1"/>
              <a:t>дедиференціюються</a:t>
            </a:r>
            <a:r>
              <a:rPr lang="ru-RU" dirty="0"/>
              <a:t> і </a:t>
            </a:r>
            <a:r>
              <a:rPr lang="ru-RU" dirty="0" err="1"/>
              <a:t>утворюють</a:t>
            </a:r>
            <a:r>
              <a:rPr lang="ru-RU" dirty="0"/>
              <a:t> </a:t>
            </a:r>
            <a:r>
              <a:rPr lang="ru-RU" dirty="0" err="1"/>
              <a:t>калус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розпадається</a:t>
            </a:r>
            <a:r>
              <a:rPr lang="ru-RU" dirty="0"/>
              <a:t> на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клітини</a:t>
            </a:r>
            <a:r>
              <a:rPr lang="ru-RU" dirty="0"/>
              <a:t>. </a:t>
            </a:r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суспензійну</a:t>
            </a:r>
            <a:r>
              <a:rPr lang="ru-RU" dirty="0"/>
              <a:t> культуру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ініціювати</a:t>
            </a:r>
            <a:r>
              <a:rPr lang="ru-RU" dirty="0"/>
              <a:t> </a:t>
            </a:r>
            <a:r>
              <a:rPr lang="ru-RU" dirty="0" err="1"/>
              <a:t>певною</a:t>
            </a:r>
            <a:r>
              <a:rPr lang="ru-RU" dirty="0"/>
              <a:t> </a:t>
            </a:r>
            <a:r>
              <a:rPr lang="ru-RU" dirty="0" err="1"/>
              <a:t>кількістю</a:t>
            </a:r>
            <a:r>
              <a:rPr lang="ru-RU" dirty="0"/>
              <a:t> </a:t>
            </a:r>
            <a:r>
              <a:rPr lang="ru-RU" dirty="0" err="1"/>
              <a:t>гомогенату</a:t>
            </a:r>
            <a:r>
              <a:rPr lang="ru-RU" dirty="0"/>
              <a:t> тканин, яка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живі</a:t>
            </a:r>
            <a:r>
              <a:rPr lang="ru-RU" dirty="0"/>
              <a:t> і </a:t>
            </a:r>
            <a:r>
              <a:rPr lang="ru-RU" dirty="0" err="1"/>
              <a:t>зруйновані</a:t>
            </a:r>
            <a:r>
              <a:rPr lang="ru-RU" dirty="0"/>
              <a:t> </a:t>
            </a:r>
            <a:r>
              <a:rPr lang="ru-RU" dirty="0" err="1"/>
              <a:t>клітини</a:t>
            </a:r>
            <a:r>
              <a:rPr lang="ru-RU" dirty="0"/>
              <a:t>. Для </a:t>
            </a:r>
            <a:r>
              <a:rPr lang="ru-RU" dirty="0" err="1"/>
              <a:t>ініціації</a:t>
            </a:r>
            <a:r>
              <a:rPr lang="ru-RU" dirty="0"/>
              <a:t> </a:t>
            </a:r>
            <a:r>
              <a:rPr lang="ru-RU" dirty="0" err="1"/>
              <a:t>суспензійної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2-3 г </a:t>
            </a:r>
            <a:r>
              <a:rPr lang="ru-RU" dirty="0" err="1"/>
              <a:t>свіжої</a:t>
            </a:r>
            <a:r>
              <a:rPr lang="ru-RU" dirty="0"/>
              <a:t> </a:t>
            </a:r>
            <a:r>
              <a:rPr lang="ru-RU" dirty="0" err="1"/>
              <a:t>маси</a:t>
            </a:r>
            <a:r>
              <a:rPr lang="ru-RU" dirty="0"/>
              <a:t> </a:t>
            </a:r>
            <a:r>
              <a:rPr lang="ru-RU" dirty="0" err="1" smtClean="0"/>
              <a:t>калусної</a:t>
            </a:r>
            <a:r>
              <a:rPr lang="ru-RU" dirty="0" smtClean="0"/>
              <a:t> </a:t>
            </a:r>
            <a:r>
              <a:rPr lang="ru-RU" dirty="0" err="1" smtClean="0"/>
              <a:t>тканини</a:t>
            </a:r>
            <a:r>
              <a:rPr lang="ru-RU" dirty="0" smtClean="0"/>
              <a:t> </a:t>
            </a:r>
            <a:r>
              <a:rPr lang="ru-RU" dirty="0"/>
              <a:t>на 60-100 мл </a:t>
            </a:r>
            <a:r>
              <a:rPr lang="ru-RU" dirty="0" err="1"/>
              <a:t>рідкого</a:t>
            </a:r>
            <a:r>
              <a:rPr lang="ru-RU" dirty="0"/>
              <a:t> </a:t>
            </a:r>
            <a:r>
              <a:rPr lang="ru-RU" dirty="0" err="1"/>
              <a:t>поживного</a:t>
            </a:r>
            <a:r>
              <a:rPr lang="ru-RU" dirty="0"/>
              <a:t> </a:t>
            </a:r>
            <a:r>
              <a:rPr lang="ru-RU" dirty="0" err="1" smtClean="0"/>
              <a:t>середовища</a:t>
            </a:r>
            <a:r>
              <a:rPr lang="ru-RU" dirty="0"/>
              <a:t>. </a:t>
            </a:r>
            <a:r>
              <a:rPr lang="ru-RU" dirty="0" err="1"/>
              <a:t>Первинну</a:t>
            </a:r>
            <a:r>
              <a:rPr lang="ru-RU" dirty="0"/>
              <a:t> </a:t>
            </a:r>
            <a:r>
              <a:rPr lang="ru-RU" dirty="0" err="1"/>
              <a:t>суспензію</a:t>
            </a:r>
            <a:r>
              <a:rPr lang="ru-RU" dirty="0"/>
              <a:t> </a:t>
            </a:r>
            <a:r>
              <a:rPr lang="ru-RU" dirty="0" err="1"/>
              <a:t>отримують</a:t>
            </a:r>
            <a:r>
              <a:rPr lang="ru-RU" dirty="0"/>
              <a:t> на </a:t>
            </a:r>
            <a:r>
              <a:rPr lang="ru-RU" dirty="0" err="1"/>
              <a:t>качалці</a:t>
            </a:r>
            <a:r>
              <a:rPr lang="ru-RU" dirty="0"/>
              <a:t> </a:t>
            </a:r>
            <a:r>
              <a:rPr lang="ru-RU" dirty="0" err="1"/>
              <a:t>шейкерного</a:t>
            </a:r>
            <a:r>
              <a:rPr lang="ru-RU" dirty="0"/>
              <a:t> типу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швидкістю</a:t>
            </a:r>
            <a:r>
              <a:rPr lang="ru-RU" dirty="0"/>
              <a:t> </a:t>
            </a:r>
            <a:r>
              <a:rPr lang="ru-RU" dirty="0" err="1"/>
              <a:t>перемішування</a:t>
            </a:r>
            <a:r>
              <a:rPr lang="ru-RU" dirty="0"/>
              <a:t> </a:t>
            </a:r>
            <a:r>
              <a:rPr lang="ru-RU" dirty="0" smtClean="0"/>
              <a:t>100-120 об/</a:t>
            </a:r>
            <a:r>
              <a:rPr lang="ru-RU" dirty="0" err="1" smtClean="0"/>
              <a:t>хв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2697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Культура клеток высших растений (культура in vitro) как модель для изучения  организации и интеграции физиологических процессов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12738"/>
            <a:ext cx="3135974" cy="215805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22301" y="2708920"/>
            <a:ext cx="691276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Характерною </a:t>
            </a:r>
            <a:r>
              <a:rPr lang="ru-RU" dirty="0" err="1"/>
              <a:t>особливістю</a:t>
            </a:r>
            <a:r>
              <a:rPr lang="ru-RU" dirty="0"/>
              <a:t> </a:t>
            </a:r>
            <a:r>
              <a:rPr lang="ru-RU" dirty="0" err="1"/>
              <a:t>суспензійних</a:t>
            </a:r>
            <a:r>
              <a:rPr lang="ru-RU" dirty="0"/>
              <a:t> культур </a:t>
            </a:r>
            <a:r>
              <a:rPr lang="ru-RU" dirty="0" err="1"/>
              <a:t>клітин</a:t>
            </a:r>
            <a:r>
              <a:rPr lang="ru-RU" dirty="0"/>
              <a:t> </a:t>
            </a:r>
            <a:r>
              <a:rPr lang="ru-RU" dirty="0" err="1"/>
              <a:t>рослин</a:t>
            </a:r>
            <a:r>
              <a:rPr lang="ru-RU" dirty="0"/>
              <a:t> є </a:t>
            </a:r>
            <a:r>
              <a:rPr lang="ru-RU" dirty="0" err="1"/>
              <a:t>морфологічна</a:t>
            </a:r>
            <a:r>
              <a:rPr lang="ru-RU" dirty="0"/>
              <a:t> та </a:t>
            </a:r>
            <a:r>
              <a:rPr lang="ru-RU" dirty="0" err="1"/>
              <a:t>біохімічна</a:t>
            </a:r>
            <a:r>
              <a:rPr lang="ru-RU" dirty="0"/>
              <a:t> </a:t>
            </a:r>
            <a:r>
              <a:rPr lang="ru-RU" dirty="0" err="1"/>
              <a:t>гетерогенність</a:t>
            </a:r>
            <a:r>
              <a:rPr lang="ru-RU" dirty="0"/>
              <a:t>. </a:t>
            </a:r>
            <a:r>
              <a:rPr lang="ru-RU" dirty="0" err="1"/>
              <a:t>Клітинна</a:t>
            </a:r>
            <a:r>
              <a:rPr lang="ru-RU" dirty="0"/>
              <a:t> </a:t>
            </a:r>
            <a:r>
              <a:rPr lang="ru-RU" dirty="0" err="1"/>
              <a:t>популяція</a:t>
            </a:r>
            <a:r>
              <a:rPr lang="ru-RU" dirty="0"/>
              <a:t>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клітини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відрізняються</a:t>
            </a:r>
            <a:r>
              <a:rPr lang="ru-RU" dirty="0"/>
              <a:t> по </a:t>
            </a:r>
            <a:r>
              <a:rPr lang="ru-RU" dirty="0" err="1"/>
              <a:t>формі</a:t>
            </a:r>
            <a:r>
              <a:rPr lang="ru-RU" dirty="0"/>
              <a:t> та </a:t>
            </a:r>
            <a:r>
              <a:rPr lang="ru-RU" dirty="0" err="1"/>
              <a:t>розміру</a:t>
            </a:r>
            <a:r>
              <a:rPr lang="ru-RU" dirty="0"/>
              <a:t>. </a:t>
            </a:r>
            <a:r>
              <a:rPr lang="ru-RU" dirty="0" err="1"/>
              <a:t>Значне</a:t>
            </a:r>
            <a:r>
              <a:rPr lang="ru-RU" dirty="0"/>
              <a:t> </a:t>
            </a:r>
            <a:r>
              <a:rPr lang="ru-RU" dirty="0" err="1"/>
              <a:t>покращення</a:t>
            </a:r>
            <a:r>
              <a:rPr lang="ru-RU" dirty="0"/>
              <a:t> </a:t>
            </a:r>
            <a:r>
              <a:rPr lang="ru-RU" dirty="0" err="1"/>
              <a:t>диспергованості</a:t>
            </a:r>
            <a:r>
              <a:rPr lang="ru-RU" dirty="0"/>
              <a:t> </a:t>
            </a:r>
            <a:r>
              <a:rPr lang="ru-RU" dirty="0" err="1"/>
              <a:t>клітинної</a:t>
            </a:r>
            <a:r>
              <a:rPr lang="ru-RU" dirty="0"/>
              <a:t> </a:t>
            </a:r>
            <a:r>
              <a:rPr lang="ru-RU" dirty="0" err="1"/>
              <a:t>суспензії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досягнене</a:t>
            </a:r>
            <a:r>
              <a:rPr lang="ru-RU" dirty="0"/>
              <a:t> при </a:t>
            </a:r>
            <a:r>
              <a:rPr lang="ru-RU" dirty="0" err="1"/>
              <a:t>внесенні</a:t>
            </a:r>
            <a:r>
              <a:rPr lang="ru-RU" dirty="0"/>
              <a:t> в </a:t>
            </a:r>
            <a:r>
              <a:rPr lang="ru-RU" dirty="0" err="1"/>
              <a:t>поживне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 </a:t>
            </a:r>
            <a:r>
              <a:rPr lang="ru-RU" dirty="0" err="1"/>
              <a:t>низьких</a:t>
            </a:r>
            <a:r>
              <a:rPr lang="ru-RU" dirty="0"/>
              <a:t> </a:t>
            </a:r>
            <a:r>
              <a:rPr lang="ru-RU" dirty="0" err="1"/>
              <a:t>концентрацій</a:t>
            </a:r>
            <a:r>
              <a:rPr lang="ru-RU" dirty="0"/>
              <a:t> </a:t>
            </a:r>
            <a:r>
              <a:rPr lang="ru-RU" dirty="0" err="1"/>
              <a:t>пекто-целюлозних</a:t>
            </a:r>
            <a:r>
              <a:rPr lang="ru-RU" dirty="0"/>
              <a:t> </a:t>
            </a:r>
            <a:r>
              <a:rPr lang="ru-RU" dirty="0" err="1"/>
              <a:t>ферментів</a:t>
            </a:r>
            <a:r>
              <a:rPr lang="ru-RU" dirty="0"/>
              <a:t> (</a:t>
            </a:r>
            <a:r>
              <a:rPr lang="ru-RU" dirty="0" err="1"/>
              <a:t>пектинази</a:t>
            </a:r>
            <a:r>
              <a:rPr lang="ru-RU" dirty="0"/>
              <a:t>, </a:t>
            </a:r>
            <a:r>
              <a:rPr lang="ru-RU" dirty="0" err="1"/>
              <a:t>целюлази</a:t>
            </a:r>
            <a:r>
              <a:rPr lang="ru-RU" dirty="0"/>
              <a:t>) в невеликих </a:t>
            </a:r>
            <a:r>
              <a:rPr lang="ru-RU" dirty="0" err="1"/>
              <a:t>концентраціях</a:t>
            </a:r>
            <a:r>
              <a:rPr lang="ru-RU" dirty="0"/>
              <a:t> (0,02%).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клітинної</a:t>
            </a:r>
            <a:r>
              <a:rPr lang="ru-RU" dirty="0"/>
              <a:t> </a:t>
            </a:r>
            <a:r>
              <a:rPr lang="ru-RU" dirty="0" err="1"/>
              <a:t>агрегації</a:t>
            </a:r>
            <a:r>
              <a:rPr lang="ru-RU" dirty="0"/>
              <a:t> </a:t>
            </a:r>
            <a:r>
              <a:rPr lang="ru-RU" dirty="0" err="1"/>
              <a:t>змінюється</a:t>
            </a:r>
            <a:r>
              <a:rPr lang="ru-RU" dirty="0"/>
              <a:t> на</a:t>
            </a:r>
          </a:p>
          <a:p>
            <a:r>
              <a:rPr lang="ru-RU" dirty="0" err="1"/>
              <a:t>протязі</a:t>
            </a:r>
            <a:r>
              <a:rPr lang="ru-RU" dirty="0"/>
              <a:t> ростового циклу </a:t>
            </a:r>
            <a:r>
              <a:rPr lang="ru-RU" dirty="0" err="1"/>
              <a:t>культури</a:t>
            </a:r>
            <a:r>
              <a:rPr lang="ru-RU" dirty="0"/>
              <a:t>. </a:t>
            </a:r>
            <a:r>
              <a:rPr lang="ru-RU" dirty="0" err="1"/>
              <a:t>Клітинні</a:t>
            </a:r>
            <a:r>
              <a:rPr lang="ru-RU" dirty="0"/>
              <a:t> </a:t>
            </a:r>
            <a:r>
              <a:rPr lang="ru-RU" dirty="0" err="1"/>
              <a:t>агрегати</a:t>
            </a:r>
            <a:r>
              <a:rPr lang="ru-RU" dirty="0"/>
              <a:t> </a:t>
            </a:r>
            <a:r>
              <a:rPr lang="ru-RU" dirty="0" err="1"/>
              <a:t>утворюються</a:t>
            </a:r>
            <a:r>
              <a:rPr lang="ru-RU" dirty="0"/>
              <a:t>, в основному, в </a:t>
            </a:r>
            <a:r>
              <a:rPr lang="ru-RU" dirty="0" err="1"/>
              <a:t>експоненціальній</a:t>
            </a:r>
            <a:r>
              <a:rPr lang="ru-RU" dirty="0"/>
              <a:t> </a:t>
            </a:r>
            <a:r>
              <a:rPr lang="ru-RU" dirty="0" err="1"/>
              <a:t>фазі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мінімального</a:t>
            </a:r>
            <a:r>
              <a:rPr lang="ru-RU" dirty="0"/>
              <a:t> </a:t>
            </a:r>
            <a:r>
              <a:rPr lang="ru-RU" dirty="0" err="1"/>
              <a:t>розділення</a:t>
            </a:r>
            <a:r>
              <a:rPr lang="ru-RU" dirty="0"/>
              <a:t> </a:t>
            </a:r>
            <a:r>
              <a:rPr lang="ru-RU" dirty="0" err="1"/>
              <a:t>проліферуючих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. Для </a:t>
            </a:r>
            <a:r>
              <a:rPr lang="ru-RU" dirty="0" err="1"/>
              <a:t>вирощування</a:t>
            </a:r>
            <a:r>
              <a:rPr lang="ru-RU" dirty="0"/>
              <a:t> </a:t>
            </a:r>
            <a:r>
              <a:rPr lang="ru-RU" dirty="0" err="1"/>
              <a:t>клітинних</a:t>
            </a:r>
            <a:r>
              <a:rPr lang="ru-RU" dirty="0"/>
              <a:t> </a:t>
            </a:r>
            <a:r>
              <a:rPr lang="ru-RU" dirty="0" err="1"/>
              <a:t>суспензій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ті</a:t>
            </a:r>
            <a:r>
              <a:rPr lang="ru-RU" dirty="0"/>
              <a:t> ж </a:t>
            </a:r>
            <a:r>
              <a:rPr lang="ru-RU" dirty="0" err="1"/>
              <a:t>середовища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і для </a:t>
            </a:r>
            <a:r>
              <a:rPr lang="ru-RU" dirty="0" err="1"/>
              <a:t>калусних</a:t>
            </a:r>
            <a:r>
              <a:rPr lang="ru-RU" dirty="0"/>
              <a:t> культур.</a:t>
            </a:r>
          </a:p>
          <a:p>
            <a:endParaRPr lang="ru-RU" dirty="0"/>
          </a:p>
        </p:txBody>
      </p:sp>
      <p:sp>
        <p:nvSpPr>
          <p:cNvPr id="5" name="AutoShape 4" descr="КАЛЛУСНЫЕ И СУСПЕНЗИОННЫЕ КУЛЬТУРЫ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КАЛЛУСНЫЕ И СУСПЕНЗИОННЫЕ КУЛЬТУРЫ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8" descr="КАЛЛУСНЫЕ И СУСПЕНЗИОННЫЕ КУЛЬТУРЫ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10" descr="КАЛЛУСНЫЕ И СУСПЕНЗИОННЫЕ КУЛЬТУРЫ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156" name="Picture 12" descr="https://bio-x.ru/sites/default/files/styles/large/public/field/image/suspenzionnye_kultury.jpg?itok=PjhXkjP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301" y="312739"/>
            <a:ext cx="3048273" cy="215805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34239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Запл</a:t>
            </a:r>
            <a:r>
              <a:rPr lang="uk-UA" dirty="0" err="1" smtClean="0"/>
              <a:t>іднення</a:t>
            </a:r>
            <a:r>
              <a:rPr lang="uk-UA" dirty="0" smtClean="0"/>
              <a:t> </a:t>
            </a:r>
            <a:r>
              <a:rPr lang="en-US" dirty="0" smtClean="0"/>
              <a:t>in vitro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988840"/>
            <a:ext cx="4752528" cy="4253350"/>
          </a:xfrm>
        </p:spPr>
        <p:txBody>
          <a:bodyPr>
            <a:normAutofit lnSpcReduction="10000"/>
          </a:bodyPr>
          <a:lstStyle/>
          <a:p>
            <a:r>
              <a:rPr lang="en-US" b="1" i="1" dirty="0"/>
              <a:t>In vitro</a:t>
            </a:r>
            <a:r>
              <a:rPr lang="en-US" dirty="0"/>
              <a:t> (</a:t>
            </a:r>
            <a:r>
              <a:rPr lang="ru-RU" dirty="0">
                <a:hlinkClick r:id="rId2" tooltip="Латинська мова"/>
              </a:rPr>
              <a:t>лат.</a:t>
            </a:r>
            <a:r>
              <a:rPr lang="ru-RU" dirty="0"/>
              <a:t> </a:t>
            </a:r>
            <a:r>
              <a:rPr lang="en-US" i="1" dirty="0"/>
              <a:t>in vitro</a:t>
            </a:r>
            <a:r>
              <a:rPr lang="en-US" dirty="0"/>
              <a:t> — «</a:t>
            </a:r>
            <a:r>
              <a:rPr lang="ru-RU" dirty="0"/>
              <a:t>у </a:t>
            </a:r>
            <a:r>
              <a:rPr lang="ru-RU" dirty="0" err="1"/>
              <a:t>склі</a:t>
            </a:r>
            <a:r>
              <a:rPr lang="ru-RU" dirty="0"/>
              <a:t>») 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техніка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 </a:t>
            </a:r>
            <a:r>
              <a:rPr lang="ru-RU" dirty="0" err="1">
                <a:hlinkClick r:id="rId3" tooltip="Експеримент"/>
              </a:rPr>
              <a:t>експерименту</a:t>
            </a:r>
            <a:r>
              <a:rPr lang="ru-RU" dirty="0"/>
              <a:t> 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маніпуляцій</a:t>
            </a:r>
            <a:r>
              <a:rPr lang="ru-RU" dirty="0"/>
              <a:t> у </a:t>
            </a:r>
            <a:r>
              <a:rPr lang="ru-RU" dirty="0" err="1">
                <a:hlinkClick r:id="rId4" tooltip="Пробірка"/>
              </a:rPr>
              <a:t>пробірці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,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загально</a:t>
            </a:r>
            <a:r>
              <a:rPr lang="ru-RU" dirty="0"/>
              <a:t>, у </a:t>
            </a:r>
            <a:r>
              <a:rPr lang="ru-RU" dirty="0" err="1"/>
              <a:t>контрольованому</a:t>
            </a:r>
            <a:r>
              <a:rPr lang="ru-RU" dirty="0"/>
              <a:t> </a:t>
            </a:r>
            <a:r>
              <a:rPr lang="ru-RU" dirty="0" err="1"/>
              <a:t>середовищі</a:t>
            </a:r>
            <a:r>
              <a:rPr lang="ru-RU" dirty="0"/>
              <a:t> поза живим </a:t>
            </a:r>
            <a:r>
              <a:rPr lang="ru-RU" dirty="0" err="1"/>
              <a:t>організмом</a:t>
            </a:r>
            <a:r>
              <a:rPr lang="ru-RU" dirty="0"/>
              <a:t>. Добре </a:t>
            </a:r>
            <a:r>
              <a:rPr lang="ru-RU" dirty="0" err="1"/>
              <a:t>відомим</a:t>
            </a:r>
            <a:r>
              <a:rPr lang="ru-RU" dirty="0"/>
              <a:t> прикладом є один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способів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безпліддя</a:t>
            </a:r>
            <a:r>
              <a:rPr lang="ru-RU" dirty="0"/>
              <a:t> — </a:t>
            </a:r>
            <a:r>
              <a:rPr lang="ru-RU" dirty="0" err="1">
                <a:hlinkClick r:id="rId5" tooltip="Екстракорпоральне запліднення"/>
              </a:rPr>
              <a:t>екстракорпоральне</a:t>
            </a:r>
            <a:r>
              <a:rPr lang="ru-RU" dirty="0">
                <a:hlinkClick r:id="rId5" tooltip="Екстракорпоральне запліднення"/>
              </a:rPr>
              <a:t> </a:t>
            </a:r>
            <a:r>
              <a:rPr lang="ru-RU" dirty="0" err="1">
                <a:hlinkClick r:id="rId5" tooltip="Екстракорпоральне запліднення"/>
              </a:rPr>
              <a:t>запліднення</a:t>
            </a:r>
            <a:r>
              <a:rPr lang="ru-RU" dirty="0"/>
              <a:t> у </a:t>
            </a:r>
            <a:r>
              <a:rPr lang="ru-RU" dirty="0" err="1"/>
              <a:t>пробірці</a:t>
            </a:r>
            <a:r>
              <a:rPr lang="ru-RU" dirty="0"/>
              <a:t> (</a:t>
            </a:r>
            <a:r>
              <a:rPr lang="ru-RU" dirty="0" err="1"/>
              <a:t>запліднення</a:t>
            </a:r>
            <a:r>
              <a:rPr lang="ru-RU" dirty="0"/>
              <a:t> </a:t>
            </a:r>
            <a:r>
              <a:rPr lang="en-US" b="1" i="1" dirty="0"/>
              <a:t>In vitro</a:t>
            </a:r>
            <a:r>
              <a:rPr lang="en-US" dirty="0"/>
              <a:t>). </a:t>
            </a:r>
            <a:r>
              <a:rPr lang="ru-RU" dirty="0"/>
              <a:t>Велика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експериментів</a:t>
            </a:r>
            <a:r>
              <a:rPr lang="ru-RU" dirty="0"/>
              <a:t> у </a:t>
            </a:r>
            <a:r>
              <a:rPr lang="ru-RU" dirty="0" err="1"/>
              <a:t>клітинній</a:t>
            </a:r>
            <a:r>
              <a:rPr lang="ru-RU" dirty="0"/>
              <a:t> </a:t>
            </a:r>
            <a:r>
              <a:rPr lang="ru-RU" dirty="0" err="1"/>
              <a:t>біології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поза </a:t>
            </a:r>
            <a:r>
              <a:rPr lang="ru-RU" dirty="0" err="1"/>
              <a:t>організмом</a:t>
            </a:r>
            <a:r>
              <a:rPr lang="ru-RU" dirty="0"/>
              <a:t> та поза </a:t>
            </a:r>
            <a:r>
              <a:rPr lang="ru-RU" dirty="0" err="1"/>
              <a:t>клітинами</a:t>
            </a:r>
            <a:r>
              <a:rPr lang="ru-RU" dirty="0"/>
              <a:t>. Таким чином, </a:t>
            </a:r>
            <a:r>
              <a:rPr lang="ru-RU" dirty="0" err="1"/>
              <a:t>ні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експерименту</a:t>
            </a:r>
            <a:r>
              <a:rPr lang="ru-RU" dirty="0"/>
              <a:t>, </a:t>
            </a:r>
            <a:r>
              <a:rPr lang="ru-RU" dirty="0" err="1"/>
              <a:t>ні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 не </a:t>
            </a:r>
            <a:r>
              <a:rPr lang="ru-RU" dirty="0" err="1"/>
              <a:t>відбивають</a:t>
            </a:r>
            <a:r>
              <a:rPr lang="ru-RU" dirty="0"/>
              <a:t> </a:t>
            </a:r>
            <a:r>
              <a:rPr lang="ru-RU" dirty="0" err="1"/>
              <a:t>усього</a:t>
            </a:r>
            <a:r>
              <a:rPr lang="ru-RU" dirty="0"/>
              <a:t> того,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у </a:t>
            </a:r>
            <a:r>
              <a:rPr lang="ru-RU" dirty="0" err="1"/>
              <a:t>живих</a:t>
            </a:r>
            <a:r>
              <a:rPr lang="ru-RU" dirty="0"/>
              <a:t> </a:t>
            </a:r>
            <a:r>
              <a:rPr lang="ru-RU" dirty="0" err="1"/>
              <a:t>клітинах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усередині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.</a:t>
            </a:r>
          </a:p>
        </p:txBody>
      </p:sp>
      <p:pic>
        <p:nvPicPr>
          <p:cNvPr id="7170" name="Picture 2" descr="https://upload.wikimedia.org/wikipedia/commons/thumb/c/c3/%D0%9B%D0%B0%D0%B1%D0%BE%D1%80%D0%B0%D1%82%D0%BE%D1%80%D1%96%D1%8F_%D0%BC%D1%96%D0%BA%D1%80%D0%BE%D0%BA%D0%BB%D0%BE%D0%BD%D0%B0%D0%BB%D1%8C%D0%BD%D0%BE%D0%B3%D0%BE_%D1%80%D0%BE%D0%B7%D0%BC%D0%BD%D0%BE%D0%B6%D0%B5%D0%BD%D0%BD%D1%8F_%D1%80%D0%BE%D1%81%D0%BB%D0%B8%D0%BD.jpg/220px-%D0%9B%D0%B0%D0%B1%D0%BE%D1%80%D0%B0%D1%82%D0%BE%D1%80%D1%96%D1%8F_%D0%BC%D1%96%D0%BA%D1%80%D0%BE%D0%BA%D0%BB%D0%BE%D0%BD%D0%B0%D0%BB%D1%8C%D0%BD%D0%BE%D0%B3%D0%BE_%D1%80%D0%BE%D0%B7%D0%BC%D0%BD%D0%BE%D0%B6%D0%B5%D0%BD%D0%BD%D1%8F_%D1%80%D0%BE%D1%81%D0%BB%D0%B8%D0%BD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1" y="2492896"/>
            <a:ext cx="3335817" cy="333581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7431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980728"/>
            <a:ext cx="7200800" cy="5722582"/>
          </a:xfrm>
        </p:spPr>
        <p:txBody>
          <a:bodyPr/>
          <a:lstStyle/>
          <a:p>
            <a:r>
              <a:rPr lang="ru-RU" dirty="0" err="1"/>
              <a:t>Цей</a:t>
            </a:r>
            <a:r>
              <a:rPr lang="ru-RU" dirty="0"/>
              <a:t> тип </a:t>
            </a:r>
            <a:r>
              <a:rPr lang="ru-RU" dirty="0" err="1"/>
              <a:t>досліджень</a:t>
            </a:r>
            <a:r>
              <a:rPr lang="ru-RU" dirty="0"/>
              <a:t> </a:t>
            </a:r>
            <a:r>
              <a:rPr lang="ru-RU" dirty="0" err="1"/>
              <a:t>допомагає</a:t>
            </a:r>
            <a:r>
              <a:rPr lang="ru-RU" dirty="0"/>
              <a:t> </a:t>
            </a:r>
            <a:r>
              <a:rPr lang="ru-RU" dirty="0" err="1"/>
              <a:t>описати</a:t>
            </a:r>
            <a:r>
              <a:rPr lang="ru-RU" dirty="0"/>
              <a:t> </a:t>
            </a:r>
            <a:r>
              <a:rPr lang="ru-RU" dirty="0" err="1"/>
              <a:t>ефекти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постійними</a:t>
            </a:r>
            <a:r>
              <a:rPr lang="ru-RU" dirty="0"/>
              <a:t> </a:t>
            </a:r>
            <a:r>
              <a:rPr lang="ru-RU" dirty="0" err="1"/>
              <a:t>усередині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.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експерименти</a:t>
            </a:r>
            <a:r>
              <a:rPr lang="ru-RU" dirty="0"/>
              <a:t> </a:t>
            </a:r>
            <a:r>
              <a:rPr lang="ru-RU" dirty="0" err="1"/>
              <a:t>дають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сфокусуватися</a:t>
            </a:r>
            <a:r>
              <a:rPr lang="ru-RU" dirty="0"/>
              <a:t> на </a:t>
            </a:r>
            <a:r>
              <a:rPr lang="ru-RU" dirty="0" err="1"/>
              <a:t>окремих</a:t>
            </a:r>
            <a:r>
              <a:rPr lang="ru-RU" dirty="0"/>
              <a:t> органах, тканинах, </a:t>
            </a:r>
            <a:r>
              <a:rPr lang="ru-RU" dirty="0" err="1"/>
              <a:t>клітинах</a:t>
            </a:r>
            <a:r>
              <a:rPr lang="ru-RU" dirty="0"/>
              <a:t>, </a:t>
            </a:r>
            <a:r>
              <a:rPr lang="ru-RU" dirty="0" err="1"/>
              <a:t>клітинних</a:t>
            </a:r>
            <a:r>
              <a:rPr lang="ru-RU" dirty="0"/>
              <a:t> компонентах, </a:t>
            </a:r>
            <a:r>
              <a:rPr lang="ru-RU" dirty="0" err="1"/>
              <a:t>білках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біомолекулах</a:t>
            </a:r>
            <a:r>
              <a:rPr lang="ru-RU" dirty="0"/>
              <a:t>. Але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експериментів</a:t>
            </a:r>
            <a:r>
              <a:rPr lang="ru-RU" dirty="0"/>
              <a:t>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однотипні</a:t>
            </a:r>
            <a:r>
              <a:rPr lang="ru-RU" dirty="0"/>
              <a:t>,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незначними</a:t>
            </a:r>
            <a:r>
              <a:rPr lang="ru-RU" dirty="0"/>
              <a:t> </a:t>
            </a:r>
            <a:r>
              <a:rPr lang="ru-RU" dirty="0" err="1"/>
              <a:t>відхиленнями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прості</a:t>
            </a:r>
            <a:r>
              <a:rPr lang="ru-RU" dirty="0"/>
              <a:t> </a:t>
            </a:r>
            <a:r>
              <a:rPr lang="ru-RU" dirty="0" err="1"/>
              <a:t>експерименти</a:t>
            </a:r>
            <a:r>
              <a:rPr lang="ru-RU" dirty="0"/>
              <a:t>. Вони </a:t>
            </a:r>
            <a:r>
              <a:rPr lang="ru-RU" dirty="0" err="1"/>
              <a:t>дають</a:t>
            </a:r>
            <a:r>
              <a:rPr lang="ru-RU" dirty="0"/>
              <a:t> </a:t>
            </a:r>
            <a:r>
              <a:rPr lang="ru-RU" dirty="0" err="1"/>
              <a:t>якесь</a:t>
            </a:r>
            <a:r>
              <a:rPr lang="ru-RU" dirty="0"/>
              <a:t> </a:t>
            </a:r>
            <a:r>
              <a:rPr lang="ru-RU" dirty="0" err="1"/>
              <a:t>уявлення</a:t>
            </a:r>
            <a:r>
              <a:rPr lang="ru-RU" dirty="0"/>
              <a:t> про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у </a:t>
            </a:r>
            <a:r>
              <a:rPr lang="ru-RU" dirty="0" err="1"/>
              <a:t>живих</a:t>
            </a:r>
            <a:r>
              <a:rPr lang="ru-RU" dirty="0"/>
              <a:t> </a:t>
            </a:r>
            <a:r>
              <a:rPr lang="ru-RU" dirty="0" err="1"/>
              <a:t>об'єктах</a:t>
            </a:r>
            <a:r>
              <a:rPr lang="ru-RU" dirty="0"/>
              <a:t>, але </a:t>
            </a:r>
            <a:r>
              <a:rPr lang="ru-RU" dirty="0" err="1"/>
              <a:t>самостійно</a:t>
            </a:r>
            <a:r>
              <a:rPr lang="ru-RU" dirty="0"/>
              <a:t> </a:t>
            </a:r>
            <a:r>
              <a:rPr lang="ru-RU" dirty="0" err="1"/>
              <a:t>малоінформативні</a:t>
            </a:r>
            <a:r>
              <a:rPr lang="ru-RU" dirty="0"/>
              <a:t>. </a:t>
            </a:r>
            <a:r>
              <a:rPr lang="en-US" b="1" i="1" dirty="0"/>
              <a:t>In vitro</a:t>
            </a:r>
            <a:r>
              <a:rPr lang="en-US" dirty="0"/>
              <a:t> </a:t>
            </a:r>
            <a:r>
              <a:rPr lang="ru-RU" dirty="0" err="1"/>
              <a:t>експерименти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добрим</a:t>
            </a:r>
            <a:r>
              <a:rPr lang="ru-RU" dirty="0"/>
              <a:t> </a:t>
            </a:r>
            <a:r>
              <a:rPr lang="ru-RU" dirty="0" err="1"/>
              <a:t>доповненням</a:t>
            </a:r>
            <a:r>
              <a:rPr lang="ru-RU" dirty="0"/>
              <a:t> до </a:t>
            </a:r>
            <a:r>
              <a:rPr lang="en-US" b="1" i="1" dirty="0">
                <a:hlinkClick r:id="rId2" tooltip="In vivo"/>
              </a:rPr>
              <a:t>In vivo</a:t>
            </a:r>
            <a:r>
              <a:rPr lang="en-US" dirty="0"/>
              <a:t> </a:t>
            </a:r>
            <a:r>
              <a:rPr lang="ru-RU" dirty="0" err="1"/>
              <a:t>чи</a:t>
            </a:r>
            <a:r>
              <a:rPr lang="ru-RU" dirty="0"/>
              <a:t> </a:t>
            </a:r>
            <a:r>
              <a:rPr lang="en-US" b="1" i="1" dirty="0">
                <a:hlinkClick r:id="rId3" tooltip="In situ"/>
              </a:rPr>
              <a:t>In situ</a:t>
            </a:r>
            <a:r>
              <a:rPr lang="en-US" dirty="0"/>
              <a:t> </a:t>
            </a:r>
            <a:r>
              <a:rPr lang="ru-RU" dirty="0" err="1"/>
              <a:t>експериментів</a:t>
            </a:r>
            <a:r>
              <a:rPr lang="ru-RU" dirty="0" smtClean="0"/>
              <a:t>.</a:t>
            </a:r>
            <a:endParaRPr lang="uk-UA" dirty="0"/>
          </a:p>
          <a:p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332685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42415" y="548680"/>
            <a:ext cx="6591985" cy="5976664"/>
          </a:xfrm>
        </p:spPr>
        <p:txBody>
          <a:bodyPr>
            <a:normAutofit fontScale="92500"/>
          </a:bodyPr>
          <a:lstStyle/>
          <a:p>
            <a:r>
              <a:rPr lang="ru-RU" b="1" dirty="0" smtClean="0"/>
              <a:t>Оплодотворение</a:t>
            </a:r>
            <a:endParaRPr lang="ru-RU" dirty="0"/>
          </a:p>
          <a:p>
            <a:r>
              <a:rPr lang="ru-RU" dirty="0"/>
              <a:t>После получения яйцеклеток в лаборатории берется образец сперматозоидов, который предоставляется партнером-мужчиной или берется из банка спермы при донорском оплодотворении.</a:t>
            </a:r>
          </a:p>
          <a:p>
            <a:r>
              <a:rPr lang="ru-RU" dirty="0"/>
              <a:t>Существует два вида оплодотворения</a:t>
            </a:r>
          </a:p>
          <a:p>
            <a:pPr lvl="1"/>
            <a:r>
              <a:rPr lang="ru-RU" dirty="0"/>
              <a:t>Классическое осеменение, которое заключается в помещении определенного числа сперматозоидов к каждой яйцеклетке, в результате чего происходит спонтанное оплодотворение.</a:t>
            </a:r>
          </a:p>
          <a:p>
            <a:pPr lvl="1"/>
            <a:r>
              <a:rPr lang="ru-RU" dirty="0"/>
              <a:t>Осеменение путем </a:t>
            </a:r>
            <a:r>
              <a:rPr lang="ru-RU" dirty="0" err="1"/>
              <a:t>микроинъекции</a:t>
            </a:r>
            <a:r>
              <a:rPr lang="ru-RU" dirty="0"/>
              <a:t> спермы (ICSI). Оно заключается в непосредственном введении сперматозоида в яйцеклетку.</a:t>
            </a:r>
          </a:p>
          <a:p>
            <a:r>
              <a:rPr lang="ru-RU" dirty="0"/>
              <a:t>В случае, если партнеру была произведена </a:t>
            </a:r>
            <a:r>
              <a:rPr lang="ru-RU" dirty="0" err="1"/>
              <a:t>вазэктомия</a:t>
            </a:r>
            <a:r>
              <a:rPr lang="ru-RU" dirty="0"/>
              <a:t> или образец спермы получают при биопсии яичек (TESE), она проводится одновременно с забором яйцеклеток для проведения оплодотворения в лаборатории.</a:t>
            </a:r>
          </a:p>
          <a:p>
            <a:r>
              <a:rPr lang="ru-RU" dirty="0"/>
              <a:t>После оплодотворения эмбрионы остаются в лаборатории. Через два-три дня проводится оценка их состояния и отбор тех, которые будут имплантированы пациентке, и тех, которые будут подвергнуты витрификации.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2076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Дана дисципліна спрямована на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 </a:t>
            </a:r>
            <a:r>
              <a:rPr lang="ru-RU" dirty="0" err="1" smtClean="0"/>
              <a:t>вирішення</a:t>
            </a:r>
            <a:r>
              <a:rPr lang="ru-RU" dirty="0" smtClean="0"/>
              <a:t> проблем у таких сферах, як </a:t>
            </a:r>
            <a:r>
              <a:rPr lang="ru-RU" dirty="0" err="1" smtClean="0"/>
              <a:t>клітинна</a:t>
            </a:r>
            <a:r>
              <a:rPr lang="ru-RU" dirty="0" smtClean="0"/>
              <a:t> та </a:t>
            </a:r>
            <a:r>
              <a:rPr lang="ru-RU" dirty="0" err="1" smtClean="0"/>
              <a:t>генетична</a:t>
            </a:r>
            <a:r>
              <a:rPr lang="ru-RU" dirty="0" smtClean="0"/>
              <a:t> </a:t>
            </a:r>
            <a:r>
              <a:rPr lang="ru-RU" dirty="0" err="1" smtClean="0"/>
              <a:t>інженерія</a:t>
            </a:r>
            <a:r>
              <a:rPr lang="ru-RU" dirty="0" smtClean="0"/>
              <a:t>, </a:t>
            </a:r>
            <a:r>
              <a:rPr lang="ru-RU" dirty="0" err="1" smtClean="0"/>
              <a:t>захист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оздоровлення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, </a:t>
            </a:r>
            <a:r>
              <a:rPr lang="ru-RU" dirty="0" err="1" smtClean="0"/>
              <a:t>селекція</a:t>
            </a:r>
            <a:r>
              <a:rPr lang="ru-RU" dirty="0" smtClean="0"/>
              <a:t>, </a:t>
            </a:r>
            <a:r>
              <a:rPr lang="ru-RU" dirty="0" err="1" smtClean="0"/>
              <a:t>сільське</a:t>
            </a:r>
            <a:r>
              <a:rPr lang="ru-RU" dirty="0" smtClean="0"/>
              <a:t> </a:t>
            </a:r>
            <a:r>
              <a:rPr lang="ru-RU" dirty="0" err="1" smtClean="0"/>
              <a:t>господарство</a:t>
            </a:r>
            <a:r>
              <a:rPr lang="ru-RU" dirty="0" smtClean="0"/>
              <a:t>, </a:t>
            </a:r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dirty="0" err="1" smtClean="0"/>
              <a:t>біологічно</a:t>
            </a:r>
            <a:r>
              <a:rPr lang="ru-RU" dirty="0" smtClean="0"/>
              <a:t> </a:t>
            </a:r>
            <a:r>
              <a:rPr lang="ru-RU" dirty="0" err="1" smtClean="0"/>
              <a:t>активних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, </a:t>
            </a:r>
            <a:r>
              <a:rPr lang="ru-RU" dirty="0" err="1" smtClean="0"/>
              <a:t>вітамінів</a:t>
            </a:r>
            <a:r>
              <a:rPr lang="ru-RU" dirty="0" smtClean="0"/>
              <a:t>, </a:t>
            </a:r>
            <a:r>
              <a:rPr lang="ru-RU" dirty="0" err="1" smtClean="0"/>
              <a:t>барвників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Без </a:t>
            </a:r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базових</a:t>
            </a:r>
            <a:r>
              <a:rPr lang="ru-RU" dirty="0" smtClean="0"/>
              <a:t> </a:t>
            </a:r>
            <a:r>
              <a:rPr lang="ru-RU" dirty="0" err="1" smtClean="0"/>
              <a:t>принципів</a:t>
            </a:r>
            <a:r>
              <a:rPr lang="ru-RU" dirty="0" smtClean="0"/>
              <a:t> генетики </a:t>
            </a:r>
            <a:r>
              <a:rPr lang="ru-RU" dirty="0" err="1" smtClean="0"/>
              <a:t>неможливо</a:t>
            </a:r>
            <a:r>
              <a:rPr lang="ru-RU" dirty="0" smtClean="0"/>
              <a:t> </a:t>
            </a:r>
            <a:r>
              <a:rPr lang="ru-RU" dirty="0" err="1" smtClean="0"/>
              <a:t>зрозуміти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та </a:t>
            </a:r>
            <a:r>
              <a:rPr lang="ru-RU" dirty="0" err="1" smtClean="0"/>
              <a:t>життєдіяльності</a:t>
            </a:r>
            <a:r>
              <a:rPr lang="ru-RU" dirty="0" smtClean="0"/>
              <a:t> </a:t>
            </a:r>
            <a:r>
              <a:rPr lang="ru-RU" dirty="0" err="1" smtClean="0"/>
              <a:t>біологічних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 на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рівнях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(</a:t>
            </a:r>
            <a:r>
              <a:rPr lang="ru-RU" dirty="0" err="1" smtClean="0"/>
              <a:t>клітинному</a:t>
            </a:r>
            <a:r>
              <a:rPr lang="ru-RU" dirty="0" smtClean="0"/>
              <a:t>, органному, </a:t>
            </a:r>
            <a:r>
              <a:rPr lang="ru-RU" dirty="0" err="1" smtClean="0"/>
              <a:t>організменному</a:t>
            </a:r>
            <a:r>
              <a:rPr lang="ru-RU" dirty="0" smtClean="0"/>
              <a:t>, </a:t>
            </a:r>
            <a:r>
              <a:rPr lang="ru-RU" dirty="0" err="1" smtClean="0"/>
              <a:t>популяційному</a:t>
            </a:r>
            <a:r>
              <a:rPr lang="ru-RU" dirty="0" smtClean="0"/>
              <a:t>, </a:t>
            </a:r>
            <a:r>
              <a:rPr lang="ru-RU" dirty="0" err="1" smtClean="0"/>
              <a:t>загально</a:t>
            </a:r>
            <a:r>
              <a:rPr lang="ru-RU" dirty="0" smtClean="0"/>
              <a:t> видовому) та </a:t>
            </a:r>
            <a:r>
              <a:rPr lang="ru-RU" dirty="0" err="1" smtClean="0"/>
              <a:t>неможливо</a:t>
            </a:r>
            <a:r>
              <a:rPr lang="ru-RU" dirty="0" smtClean="0"/>
              <a:t> </a:t>
            </a:r>
            <a:r>
              <a:rPr lang="ru-RU" dirty="0" err="1" smtClean="0"/>
              <a:t>розробляти</a:t>
            </a:r>
            <a:r>
              <a:rPr lang="ru-RU" dirty="0" smtClean="0"/>
              <a:t> </a:t>
            </a:r>
            <a:r>
              <a:rPr lang="ru-RU" dirty="0" err="1" smtClean="0"/>
              <a:t>схеми</a:t>
            </a:r>
            <a:r>
              <a:rPr lang="ru-RU" dirty="0" smtClean="0"/>
              <a:t> </a:t>
            </a:r>
            <a:r>
              <a:rPr lang="ru-RU" dirty="0" err="1" smtClean="0"/>
              <a:t>поліпшення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.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Соматична</a:t>
            </a:r>
            <a:r>
              <a:rPr lang="ru-RU" dirty="0"/>
              <a:t> </a:t>
            </a:r>
            <a:r>
              <a:rPr lang="ru-RU" dirty="0" err="1"/>
              <a:t>гібридизація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916832"/>
            <a:ext cx="7886169" cy="4210414"/>
          </a:xfrm>
        </p:spPr>
        <p:txBody>
          <a:bodyPr/>
          <a:lstStyle/>
          <a:p>
            <a:r>
              <a:rPr lang="ru-RU" b="1" dirty="0" err="1"/>
              <a:t>Соматична</a:t>
            </a:r>
            <a:r>
              <a:rPr lang="ru-RU" b="1" dirty="0"/>
              <a:t> </a:t>
            </a:r>
            <a:r>
              <a:rPr lang="ru-RU" b="1" dirty="0" err="1"/>
              <a:t>гібридизація</a:t>
            </a:r>
            <a:r>
              <a:rPr lang="ru-RU" dirty="0"/>
              <a:t> — </a:t>
            </a:r>
            <a:r>
              <a:rPr lang="ru-RU" dirty="0" err="1"/>
              <a:t>злиття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кількох</a:t>
            </a:r>
            <a:r>
              <a:rPr lang="ru-RU" dirty="0"/>
              <a:t> </a:t>
            </a:r>
            <a:r>
              <a:rPr lang="ru-RU" dirty="0" err="1">
                <a:hlinkClick r:id="rId2" tooltip="Соматичні клітини"/>
              </a:rPr>
              <a:t>соматичних</a:t>
            </a:r>
            <a:r>
              <a:rPr lang="ru-RU" dirty="0">
                <a:hlinkClick r:id="rId2" tooltip="Соматичні клітини"/>
              </a:rPr>
              <a:t> </a:t>
            </a:r>
            <a:r>
              <a:rPr lang="ru-RU" dirty="0" err="1">
                <a:hlinkClick r:id="rId2" tooltip="Соматичні клітини"/>
              </a:rPr>
              <a:t>клітин</a:t>
            </a:r>
            <a:r>
              <a:rPr lang="ru-RU" dirty="0"/>
              <a:t> (</a:t>
            </a:r>
            <a:r>
              <a:rPr lang="ru-RU" dirty="0" err="1"/>
              <a:t>нестатевих</a:t>
            </a:r>
            <a:r>
              <a:rPr lang="ru-RU" dirty="0"/>
              <a:t>) в одну </a:t>
            </a:r>
            <a:r>
              <a:rPr lang="ru-RU" dirty="0" err="1"/>
              <a:t>клітину</a:t>
            </a:r>
            <a:r>
              <a:rPr lang="ru-RU" dirty="0"/>
              <a:t>.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відбуватися</a:t>
            </a:r>
            <a:r>
              <a:rPr lang="ru-RU" dirty="0"/>
              <a:t> у живому </a:t>
            </a:r>
            <a:r>
              <a:rPr lang="ru-RU" dirty="0" err="1"/>
              <a:t>організмі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при штучному </a:t>
            </a:r>
            <a:r>
              <a:rPr lang="ru-RU" dirty="0" err="1"/>
              <a:t>культивуванні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. </a:t>
            </a:r>
            <a:r>
              <a:rPr lang="ru-RU" dirty="0" err="1"/>
              <a:t>Експериментальним</a:t>
            </a:r>
            <a:r>
              <a:rPr lang="ru-RU" dirty="0"/>
              <a:t> шляхом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сполучити</a:t>
            </a:r>
            <a:r>
              <a:rPr lang="ru-RU" dirty="0"/>
              <a:t> в </a:t>
            </a:r>
            <a:r>
              <a:rPr lang="ru-RU" dirty="0" err="1"/>
              <a:t>одній</a:t>
            </a:r>
            <a:r>
              <a:rPr lang="ru-RU" dirty="0"/>
              <a:t> </a:t>
            </a:r>
            <a:r>
              <a:rPr lang="ru-RU" dirty="0" err="1"/>
              <a:t>клітині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 </a:t>
            </a:r>
            <a:r>
              <a:rPr lang="ru-RU" dirty="0" err="1">
                <a:hlinkClick r:id="rId3" tooltip="Геном"/>
              </a:rPr>
              <a:t>геноми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належать до </a:t>
            </a:r>
            <a:r>
              <a:rPr lang="ru-RU" dirty="0" err="1"/>
              <a:t>найвіддаленіших</a:t>
            </a:r>
            <a:r>
              <a:rPr lang="ru-RU" dirty="0"/>
              <a:t> у систематичному </a:t>
            </a:r>
            <a:r>
              <a:rPr lang="ru-RU" dirty="0" err="1"/>
              <a:t>відношенні</a:t>
            </a:r>
            <a:r>
              <a:rPr lang="ru-RU" dirty="0"/>
              <a:t> </a:t>
            </a:r>
            <a:r>
              <a:rPr lang="ru-RU" dirty="0" err="1"/>
              <a:t>організмів</a:t>
            </a:r>
            <a:r>
              <a:rPr lang="ru-RU" dirty="0"/>
              <a:t>,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статева</a:t>
            </a:r>
            <a:r>
              <a:rPr lang="ru-RU" dirty="0"/>
              <a:t> </a:t>
            </a:r>
            <a:r>
              <a:rPr lang="ru-RU" dirty="0" err="1">
                <a:hlinkClick r:id="rId4" tooltip="Порівняльна гібридизація геномів"/>
              </a:rPr>
              <a:t>гібридизація</a:t>
            </a:r>
            <a:r>
              <a:rPr lang="ru-RU" dirty="0"/>
              <a:t> </a:t>
            </a:r>
            <a:r>
              <a:rPr lang="ru-RU" dirty="0" err="1"/>
              <a:t>неможлива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9979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Гібридизація соматичних клітин - презентація з біології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372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Молекулярне маркування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324" y="1628800"/>
            <a:ext cx="8287818" cy="3777622"/>
          </a:xfrm>
        </p:spPr>
        <p:txBody>
          <a:bodyPr>
            <a:normAutofit/>
          </a:bodyPr>
          <a:lstStyle/>
          <a:p>
            <a:r>
              <a:rPr lang="uk-UA" dirty="0" smtClean="0"/>
              <a:t>ДНК-маркери або молекулярно-генетичні маркери - поліморфна ознака, що виявляються методами молекулярної біології на рівні </a:t>
            </a:r>
            <a:r>
              <a:rPr lang="uk-UA" dirty="0" err="1" smtClean="0"/>
              <a:t>нуклеотидної</a:t>
            </a:r>
            <a:r>
              <a:rPr lang="uk-UA" dirty="0" smtClean="0"/>
              <a:t> послідовності ДНК для певного гена або для будь-якої іншої ділянки хромосоми при порівнянні генотипів різних особин, порід, сортів, ліній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2290" name="Picture 2" descr="Ієрархічне молекулярне маркування для вирішення довгих безперервних  послідовностей шляхом масового паралельного послідовності | наукові доповіді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212976"/>
            <a:ext cx="4010866" cy="288113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84001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3356992"/>
            <a:ext cx="6591985" cy="3777622"/>
          </a:xfrm>
        </p:spPr>
        <p:txBody>
          <a:bodyPr>
            <a:normAutofit/>
          </a:bodyPr>
          <a:lstStyle/>
          <a:p>
            <a:r>
              <a:rPr lang="ru-RU" b="1" dirty="0" err="1"/>
              <a:t>iPBS</a:t>
            </a:r>
            <a:r>
              <a:rPr lang="ru-RU" dirty="0"/>
              <a:t> (</a:t>
            </a:r>
            <a:r>
              <a:rPr lang="ru-RU" dirty="0">
                <a:hlinkClick r:id="rId2" tooltip="Английский язык"/>
              </a:rPr>
              <a:t>англ.</a:t>
            </a:r>
            <a:r>
              <a:rPr lang="ru-RU" dirty="0"/>
              <a:t> </a:t>
            </a:r>
            <a:r>
              <a:rPr lang="ru-RU" i="1" dirty="0" err="1"/>
              <a:t>inter</a:t>
            </a:r>
            <a:r>
              <a:rPr lang="ru-RU" i="1" dirty="0"/>
              <a:t> PBS </a:t>
            </a:r>
            <a:r>
              <a:rPr lang="ru-RU" i="1" dirty="0" err="1"/>
              <a:t>amplification</a:t>
            </a:r>
            <a:r>
              <a:rPr lang="ru-RU" dirty="0" smtClean="0"/>
              <a:t>)</a:t>
            </a:r>
            <a:r>
              <a:rPr lang="ru-RU" dirty="0"/>
              <a:t> — </a:t>
            </a:r>
            <a:r>
              <a:rPr lang="uk-UA" dirty="0" smtClean="0"/>
              <a:t>метод, заснований на використанні </a:t>
            </a:r>
            <a:r>
              <a:rPr lang="uk-UA" dirty="0" err="1" smtClean="0"/>
              <a:t>праймерів</a:t>
            </a:r>
            <a:r>
              <a:rPr lang="uk-UA" dirty="0" smtClean="0"/>
              <a:t> до послідовностей </a:t>
            </a:r>
            <a:r>
              <a:rPr lang="uk-UA" dirty="0" err="1" smtClean="0"/>
              <a:t>ретротранспозонів</a:t>
            </a:r>
            <a:r>
              <a:rPr lang="uk-UA" dirty="0" smtClean="0"/>
              <a:t> PBS (англ. </a:t>
            </a:r>
            <a:r>
              <a:rPr lang="uk-UA" dirty="0" err="1" smtClean="0"/>
              <a:t>Primer</a:t>
            </a:r>
            <a:r>
              <a:rPr lang="uk-UA" dirty="0" smtClean="0"/>
              <a:t> </a:t>
            </a:r>
            <a:r>
              <a:rPr lang="uk-UA" dirty="0" err="1" smtClean="0"/>
              <a:t>binding</a:t>
            </a:r>
            <a:r>
              <a:rPr lang="uk-UA" dirty="0" smtClean="0"/>
              <a:t> </a:t>
            </a:r>
            <a:r>
              <a:rPr lang="uk-UA" dirty="0" err="1" smtClean="0"/>
              <a:t>site</a:t>
            </a:r>
            <a:r>
              <a:rPr lang="uk-UA" dirty="0" smtClean="0"/>
              <a:t>, ділянка зв'язування </a:t>
            </a:r>
            <a:r>
              <a:rPr lang="uk-UA" dirty="0" err="1" smtClean="0"/>
              <a:t>тРНК</a:t>
            </a:r>
            <a:r>
              <a:rPr lang="uk-UA" dirty="0" smtClean="0"/>
              <a:t>). Метод ефективний для виявлення поліморфізму між зразками, а також для клонування нових </a:t>
            </a:r>
            <a:r>
              <a:rPr lang="uk-UA" dirty="0" err="1" smtClean="0"/>
              <a:t>ретротранспозонів</a:t>
            </a:r>
            <a:r>
              <a:rPr lang="uk-UA" dirty="0" smtClean="0"/>
              <a:t> у еукаріот.</a:t>
            </a:r>
          </a:p>
          <a:p>
            <a:r>
              <a:rPr lang="uk-UA" dirty="0" err="1" smtClean="0"/>
              <a:t>Однонуклеотидний</a:t>
            </a:r>
            <a:r>
              <a:rPr lang="uk-UA" dirty="0" smtClean="0"/>
              <a:t> поліморфізм (SNP).</a:t>
            </a:r>
          </a:p>
        </p:txBody>
      </p:sp>
      <p:sp>
        <p:nvSpPr>
          <p:cNvPr id="4" name="AutoShape 2" descr="Ієрархічне молекулярне маркування для вирішення довгих безперервних  послідовностей шляхом масового паралельного послідовності | наукові доповіді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3316" name="Picture 4" descr="Ієрархічне молекулярне маркування для вирішення довгих безперервних  послідовностей шляхом масового паралельного послідовності | наукові доповіді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12304"/>
            <a:ext cx="5715000" cy="25431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22511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Гіногенез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204864"/>
            <a:ext cx="7344816" cy="3777622"/>
          </a:xfrm>
        </p:spPr>
        <p:txBody>
          <a:bodyPr/>
          <a:lstStyle/>
          <a:p>
            <a:r>
              <a:rPr lang="vi-VN" b="1" dirty="0"/>
              <a:t>Гіногене́з</a:t>
            </a:r>
            <a:r>
              <a:rPr lang="vi-VN" dirty="0"/>
              <a:t> (гр. </a:t>
            </a:r>
            <a:r>
              <a:rPr lang="en-US" i="1" dirty="0" err="1"/>
              <a:t>gyno</a:t>
            </a:r>
            <a:r>
              <a:rPr lang="en-US" dirty="0"/>
              <a:t> — </a:t>
            </a:r>
            <a:r>
              <a:rPr lang="vi-VN" dirty="0"/>
              <a:t>жінка та </a:t>
            </a:r>
            <a:r>
              <a:rPr lang="en-US" i="1" dirty="0"/>
              <a:t>genesis</a:t>
            </a:r>
            <a:r>
              <a:rPr lang="en-US" dirty="0"/>
              <a:t> — </a:t>
            </a:r>
            <a:r>
              <a:rPr lang="vi-VN" dirty="0"/>
              <a:t>виникнення) — форма </a:t>
            </a:r>
            <a:r>
              <a:rPr lang="vi-VN" dirty="0">
                <a:hlinkClick r:id="rId2" tooltip="Розмноження"/>
              </a:rPr>
              <a:t>розмноження</a:t>
            </a:r>
            <a:r>
              <a:rPr lang="vi-VN" dirty="0"/>
              <a:t>, при якій </a:t>
            </a:r>
            <a:r>
              <a:rPr lang="vi-VN" dirty="0">
                <a:hlinkClick r:id="rId3" tooltip="Сперматозоїд"/>
              </a:rPr>
              <a:t>сперматозоїд</a:t>
            </a:r>
            <a:r>
              <a:rPr lang="vi-VN" dirty="0"/>
              <a:t>, проникнувши в </a:t>
            </a:r>
            <a:r>
              <a:rPr lang="vi-VN" dirty="0">
                <a:hlinkClick r:id="rId4" tooltip="Яйцеклітина"/>
              </a:rPr>
              <a:t>яйцеклітину</a:t>
            </a:r>
            <a:r>
              <a:rPr lang="vi-VN" dirty="0"/>
              <a:t>, стимулює її розвиток, але його </a:t>
            </a:r>
            <a:r>
              <a:rPr lang="vi-VN" dirty="0">
                <a:hlinkClick r:id="rId5" tooltip="Ядро клітини"/>
              </a:rPr>
              <a:t>ядро</a:t>
            </a:r>
            <a:r>
              <a:rPr lang="vi-VN" dirty="0"/>
              <a:t> не зливається з ядром яйця і не бере участі у розвитку зародку. Роль сперматозоїда обмежується активацією яйця до розвитку.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5768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620688"/>
            <a:ext cx="7418784" cy="5976664"/>
          </a:xfrm>
        </p:spPr>
        <p:txBody>
          <a:bodyPr>
            <a:normAutofit/>
          </a:bodyPr>
          <a:lstStyle/>
          <a:p>
            <a:r>
              <a:rPr lang="ru-RU" dirty="0"/>
              <a:t>У </a:t>
            </a:r>
            <a:r>
              <a:rPr lang="ru-RU" dirty="0" err="1"/>
              <a:t>природі</a:t>
            </a:r>
            <a:r>
              <a:rPr lang="ru-RU" dirty="0"/>
              <a:t> </a:t>
            </a:r>
            <a:r>
              <a:rPr lang="ru-RU" dirty="0" err="1"/>
              <a:t>гіногенез</a:t>
            </a:r>
            <a:r>
              <a:rPr lang="ru-RU" dirty="0"/>
              <a:t> </a:t>
            </a:r>
            <a:r>
              <a:rPr lang="ru-RU" dirty="0" err="1"/>
              <a:t>зустрічається</a:t>
            </a:r>
            <a:r>
              <a:rPr lang="ru-RU" dirty="0"/>
              <a:t> </a:t>
            </a:r>
            <a:r>
              <a:rPr lang="ru-RU" dirty="0" err="1"/>
              <a:t>вкрай</a:t>
            </a:r>
            <a:r>
              <a:rPr lang="ru-RU" dirty="0"/>
              <a:t> </a:t>
            </a:r>
            <a:r>
              <a:rPr lang="ru-RU" dirty="0" err="1"/>
              <a:t>рідко</a:t>
            </a:r>
            <a:r>
              <a:rPr lang="ru-RU" dirty="0"/>
              <a:t>. </a:t>
            </a:r>
            <a:r>
              <a:rPr lang="ru-RU" dirty="0" err="1"/>
              <a:t>Виявлений</a:t>
            </a:r>
            <a:r>
              <a:rPr lang="ru-RU" dirty="0"/>
              <a:t> у </a:t>
            </a:r>
            <a:r>
              <a:rPr lang="ru-RU" dirty="0" err="1"/>
              <a:t>деяких</a:t>
            </a:r>
            <a:r>
              <a:rPr lang="ru-RU" dirty="0"/>
              <a:t> </a:t>
            </a:r>
            <a:r>
              <a:rPr lang="ru-RU" dirty="0">
                <a:hlinkClick r:id="rId2" tooltip="Нематоди"/>
              </a:rPr>
              <a:t>нематод</a:t>
            </a:r>
            <a:r>
              <a:rPr lang="ru-RU" dirty="0"/>
              <a:t>, </a:t>
            </a:r>
            <a:r>
              <a:rPr lang="ru-RU" dirty="0" err="1">
                <a:hlinkClick r:id="rId3" tooltip="Кісткові риби"/>
              </a:rPr>
              <a:t>кісткових</a:t>
            </a:r>
            <a:r>
              <a:rPr lang="ru-RU" dirty="0">
                <a:hlinkClick r:id="rId3" tooltip="Кісткові риби"/>
              </a:rPr>
              <a:t> </a:t>
            </a:r>
            <a:r>
              <a:rPr lang="ru-RU" dirty="0" err="1">
                <a:hlinkClick r:id="rId3" tooltip="Кісткові риби"/>
              </a:rPr>
              <a:t>риб</a:t>
            </a:r>
            <a:r>
              <a:rPr lang="ru-RU" dirty="0"/>
              <a:t> (</a:t>
            </a:r>
            <a:r>
              <a:rPr lang="ru-RU" dirty="0" err="1"/>
              <a:t>рід</a:t>
            </a:r>
            <a:r>
              <a:rPr lang="ru-RU" dirty="0"/>
              <a:t> </a:t>
            </a:r>
            <a:r>
              <a:rPr lang="en-US" i="1" dirty="0" err="1"/>
              <a:t>Comephorus</a:t>
            </a:r>
            <a:r>
              <a:rPr lang="en-US" dirty="0"/>
              <a:t>, </a:t>
            </a:r>
            <a:r>
              <a:rPr lang="ru-RU" dirty="0">
                <a:hlinkClick r:id="rId4" tooltip="Карась срібний"/>
              </a:rPr>
              <a:t>карась </a:t>
            </a:r>
            <a:r>
              <a:rPr lang="ru-RU" dirty="0" err="1">
                <a:hlinkClick r:id="rId4" tooltip="Карась срібний"/>
              </a:rPr>
              <a:t>срібний</a:t>
            </a:r>
            <a:r>
              <a:rPr lang="ru-RU" dirty="0"/>
              <a:t> (</a:t>
            </a:r>
            <a:r>
              <a:rPr lang="en-US" i="1" dirty="0" err="1" smtClean="0"/>
              <a:t>Carassius</a:t>
            </a:r>
            <a:r>
              <a:rPr lang="en-US" i="1" dirty="0" smtClean="0"/>
              <a:t> </a:t>
            </a:r>
            <a:r>
              <a:rPr lang="en-US" i="1" dirty="0" err="1" smtClean="0"/>
              <a:t>auratus</a:t>
            </a:r>
            <a:r>
              <a:rPr lang="en-US" dirty="0" smtClean="0"/>
              <a:t>)),</a:t>
            </a:r>
            <a:r>
              <a:rPr lang="uk-UA" dirty="0" smtClean="0"/>
              <a:t> </a:t>
            </a:r>
            <a:r>
              <a:rPr lang="ru-RU" dirty="0" err="1" smtClean="0">
                <a:hlinkClick r:id="rId5" tooltip="Земноводні"/>
              </a:rPr>
              <a:t>земноводних</a:t>
            </a:r>
            <a:r>
              <a:rPr lang="ru-RU" dirty="0" smtClean="0"/>
              <a:t> (</a:t>
            </a:r>
            <a:r>
              <a:rPr lang="ru-RU" dirty="0" err="1"/>
              <a:t>деякі</a:t>
            </a:r>
            <a:r>
              <a:rPr lang="ru-RU" dirty="0"/>
              <a:t> </a:t>
            </a:r>
            <a:r>
              <a:rPr lang="ru-RU" dirty="0" err="1" smtClean="0">
                <a:hlinkClick r:id="rId6" tooltip="Саламандра (рід)"/>
              </a:rPr>
              <a:t>саламандри</a:t>
            </a:r>
            <a:r>
              <a:rPr lang="ru-RU" dirty="0" smtClean="0"/>
              <a:t> роду</a:t>
            </a:r>
            <a:r>
              <a:rPr lang="ru-RU" dirty="0"/>
              <a:t> </a:t>
            </a:r>
            <a:r>
              <a:rPr lang="ru-RU" dirty="0" err="1">
                <a:hlinkClick r:id="rId7" tooltip="Амбістома"/>
              </a:rPr>
              <a:t>амбістома</a:t>
            </a:r>
            <a:r>
              <a:rPr lang="ru-RU" dirty="0"/>
              <a:t>), а </a:t>
            </a:r>
            <a:r>
              <a:rPr lang="ru-RU" dirty="0" err="1"/>
              <a:t>також</a:t>
            </a:r>
            <a:r>
              <a:rPr lang="ru-RU" dirty="0"/>
              <a:t> у </a:t>
            </a:r>
            <a:r>
              <a:rPr lang="ru-RU" dirty="0" err="1"/>
              <a:t>рослин</a:t>
            </a:r>
            <a:r>
              <a:rPr lang="ru-RU" dirty="0"/>
              <a:t> </a:t>
            </a:r>
            <a:r>
              <a:rPr lang="ru-RU" dirty="0" err="1"/>
              <a:t>родини</a:t>
            </a:r>
            <a:r>
              <a:rPr lang="ru-RU" dirty="0"/>
              <a:t> </a:t>
            </a:r>
            <a:r>
              <a:rPr lang="ru-RU" dirty="0" err="1" smtClean="0">
                <a:hlinkClick r:id="rId8" tooltip="Амарилісові"/>
              </a:rPr>
              <a:t>Амарілісових</a:t>
            </a:r>
            <a:r>
              <a:rPr lang="ru-RU" dirty="0" smtClean="0"/>
              <a:t> (</a:t>
            </a:r>
            <a:r>
              <a:rPr lang="en-US" i="1" dirty="0" err="1"/>
              <a:t>Atamosco</a:t>
            </a:r>
            <a:r>
              <a:rPr lang="en-US" i="1" dirty="0"/>
              <a:t> </a:t>
            </a:r>
            <a:r>
              <a:rPr lang="en-US" i="1" dirty="0" err="1"/>
              <a:t>mexicana</a:t>
            </a:r>
            <a:r>
              <a:rPr lang="en-US" dirty="0"/>
              <a:t>). </a:t>
            </a:r>
            <a:r>
              <a:rPr lang="ru-RU" dirty="0" err="1"/>
              <a:t>Інколи</a:t>
            </a:r>
            <a:r>
              <a:rPr lang="ru-RU" dirty="0"/>
              <a:t> в </a:t>
            </a:r>
            <a:r>
              <a:rPr lang="ru-RU" dirty="0" err="1"/>
              <a:t>гіногенетичних</a:t>
            </a:r>
            <a:r>
              <a:rPr lang="ru-RU" dirty="0"/>
              <a:t> </a:t>
            </a:r>
            <a:r>
              <a:rPr lang="ru-RU" dirty="0" err="1"/>
              <a:t>популяціях</a:t>
            </a:r>
            <a:r>
              <a:rPr lang="ru-RU" dirty="0"/>
              <a:t> </a:t>
            </a:r>
            <a:r>
              <a:rPr lang="ru-RU" dirty="0" err="1"/>
              <a:t>самці</a:t>
            </a:r>
            <a:r>
              <a:rPr lang="ru-RU" dirty="0"/>
              <a:t> </a:t>
            </a:r>
            <a:r>
              <a:rPr lang="ru-RU" dirty="0" err="1"/>
              <a:t>невідомі</a:t>
            </a:r>
            <a:r>
              <a:rPr lang="ru-RU" dirty="0"/>
              <a:t>, </a:t>
            </a:r>
            <a:r>
              <a:rPr lang="ru-RU" dirty="0" err="1"/>
              <a:t>яйця</a:t>
            </a:r>
            <a:r>
              <a:rPr lang="ru-RU" dirty="0"/>
              <a:t> </a:t>
            </a:r>
            <a:r>
              <a:rPr lang="ru-RU" dirty="0" err="1"/>
              <a:t>стимулює</a:t>
            </a:r>
            <a:r>
              <a:rPr lang="ru-RU" dirty="0"/>
              <a:t> до </a:t>
            </a:r>
            <a:r>
              <a:rPr lang="ru-RU" dirty="0" err="1"/>
              <a:t>розвитку</a:t>
            </a:r>
            <a:r>
              <a:rPr lang="ru-RU" dirty="0"/>
              <a:t> сперма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риб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ікра</a:t>
            </a:r>
            <a:r>
              <a:rPr lang="ru-RU" dirty="0"/>
              <a:t> </a:t>
            </a:r>
            <a:r>
              <a:rPr lang="ru-RU" dirty="0" smtClean="0"/>
              <a:t>карася </a:t>
            </a:r>
            <a:r>
              <a:rPr lang="ru-RU" dirty="0"/>
              <a:t>молоками </a:t>
            </a:r>
            <a:r>
              <a:rPr lang="ru-RU" dirty="0">
                <a:hlinkClick r:id="rId9" tooltip="Щука звичайна"/>
              </a:rPr>
              <a:t>щуки</a:t>
            </a:r>
            <a:r>
              <a:rPr lang="ru-RU" dirty="0"/>
              <a:t>).</a:t>
            </a:r>
          </a:p>
          <a:p>
            <a:r>
              <a:rPr lang="ru-RU" dirty="0" err="1"/>
              <a:t>Експериментально</a:t>
            </a:r>
            <a:r>
              <a:rPr lang="ru-RU" dirty="0"/>
              <a:t> </a:t>
            </a:r>
            <a:r>
              <a:rPr lang="ru-RU" dirty="0" err="1"/>
              <a:t>гіногенез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отриманий</a:t>
            </a:r>
            <a:r>
              <a:rPr lang="ru-RU" dirty="0"/>
              <a:t> при </a:t>
            </a:r>
            <a:r>
              <a:rPr lang="ru-RU" dirty="0" err="1"/>
              <a:t>поливанні</a:t>
            </a:r>
            <a:r>
              <a:rPr lang="ru-RU" dirty="0"/>
              <a:t> </a:t>
            </a:r>
            <a:r>
              <a:rPr lang="ru-RU" dirty="0">
                <a:hlinkClick r:id="rId10" tooltip="Сперма"/>
              </a:rPr>
              <a:t>спермою</a:t>
            </a:r>
            <a:r>
              <a:rPr lang="ru-RU" dirty="0"/>
              <a:t> далеких </a:t>
            </a:r>
            <a:r>
              <a:rPr lang="ru-RU" dirty="0" err="1"/>
              <a:t>видів</a:t>
            </a:r>
            <a:r>
              <a:rPr lang="ru-RU" dirty="0"/>
              <a:t>, </a:t>
            </a:r>
            <a:r>
              <a:rPr lang="ru-RU" dirty="0" err="1"/>
              <a:t>інактивацією</a:t>
            </a:r>
            <a:r>
              <a:rPr lang="ru-RU" dirty="0"/>
              <a:t> ядра </a:t>
            </a:r>
            <a:r>
              <a:rPr lang="ru-RU" dirty="0" err="1">
                <a:hlinkClick r:id="rId11" tooltip="Сперматозоїд"/>
              </a:rPr>
              <a:t>сперматозоїда</a:t>
            </a:r>
            <a:r>
              <a:rPr lang="ru-RU" dirty="0"/>
              <a:t> </a:t>
            </a:r>
            <a:r>
              <a:rPr lang="ru-RU" dirty="0" err="1"/>
              <a:t>фізичними</a:t>
            </a:r>
            <a:r>
              <a:rPr lang="ru-RU" dirty="0"/>
              <a:t> та </a:t>
            </a:r>
            <a:r>
              <a:rPr lang="ru-RU" dirty="0" err="1"/>
              <a:t>хімічними</a:t>
            </a:r>
            <a:r>
              <a:rPr lang="ru-RU" dirty="0"/>
              <a:t> агентами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механічним</a:t>
            </a:r>
            <a:r>
              <a:rPr lang="ru-RU" dirty="0"/>
              <a:t> </a:t>
            </a:r>
            <a:r>
              <a:rPr lang="ru-RU" dirty="0" err="1"/>
              <a:t>видаленням</a:t>
            </a:r>
            <a:r>
              <a:rPr lang="ru-RU" dirty="0"/>
              <a:t> </a:t>
            </a:r>
            <a:r>
              <a:rPr lang="ru-RU" dirty="0" err="1"/>
              <a:t>чоловічого</a:t>
            </a:r>
            <a:r>
              <a:rPr lang="ru-RU" dirty="0"/>
              <a:t> </a:t>
            </a:r>
            <a:r>
              <a:rPr lang="ru-RU" dirty="0" err="1">
                <a:hlinkClick r:id="rId12" tooltip="Пронуклеус (ще не написана)"/>
              </a:rPr>
              <a:t>пронуклеуса</a:t>
            </a:r>
            <a:r>
              <a:rPr lang="ru-RU" dirty="0"/>
              <a:t> з </a:t>
            </a:r>
            <a:r>
              <a:rPr lang="ru-RU" dirty="0">
                <a:hlinkClick r:id="rId13" tooltip="Ядро клітини"/>
              </a:rPr>
              <a:t>ядра</a:t>
            </a:r>
            <a:r>
              <a:rPr lang="ru-RU" dirty="0"/>
              <a:t>. </a:t>
            </a:r>
            <a:r>
              <a:rPr lang="ru-RU" dirty="0" err="1"/>
              <a:t>Гаплоїдні</a:t>
            </a:r>
            <a:r>
              <a:rPr lang="ru-RU" dirty="0"/>
              <a:t> </a:t>
            </a:r>
            <a:r>
              <a:rPr lang="ru-RU" dirty="0" err="1"/>
              <a:t>зародки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розвиваються</a:t>
            </a:r>
            <a:r>
              <a:rPr lang="ru-RU" dirty="0"/>
              <a:t>,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нежиттєздатні</a:t>
            </a:r>
            <a:r>
              <a:rPr lang="ru-RU" dirty="0"/>
              <a:t>. Для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диплоїдного</a:t>
            </a:r>
            <a:r>
              <a:rPr lang="ru-RU" dirty="0"/>
              <a:t> </a:t>
            </a:r>
            <a:r>
              <a:rPr lang="ru-RU" dirty="0" err="1"/>
              <a:t>гіногенезу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пригнітити</a:t>
            </a:r>
            <a:r>
              <a:rPr lang="ru-RU" dirty="0"/>
              <a:t> </a:t>
            </a:r>
            <a:r>
              <a:rPr lang="ru-RU" dirty="0" err="1"/>
              <a:t>цитотомію</a:t>
            </a:r>
            <a:r>
              <a:rPr lang="ru-RU" dirty="0"/>
              <a:t> одного з </a:t>
            </a:r>
            <a:r>
              <a:rPr lang="ru-RU" dirty="0" err="1"/>
              <a:t>поділів</a:t>
            </a:r>
            <a:r>
              <a:rPr lang="ru-RU" dirty="0"/>
              <a:t> </a:t>
            </a:r>
            <a:r>
              <a:rPr lang="ru-RU" dirty="0" err="1"/>
              <a:t>дозрівання</a:t>
            </a:r>
            <a:r>
              <a:rPr lang="ru-RU" dirty="0"/>
              <a:t> </a:t>
            </a:r>
            <a:r>
              <a:rPr lang="ru-RU" dirty="0" err="1"/>
              <a:t>яйцеклітини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одне</a:t>
            </a:r>
            <a:r>
              <a:rPr lang="ru-RU" dirty="0"/>
              <a:t> з перших </a:t>
            </a:r>
            <a:r>
              <a:rPr lang="ru-RU" dirty="0" err="1"/>
              <a:t>поділів</a:t>
            </a:r>
            <a:r>
              <a:rPr lang="ru-RU" dirty="0"/>
              <a:t> </a:t>
            </a:r>
            <a:r>
              <a:rPr lang="ru-RU" dirty="0" err="1"/>
              <a:t>дробіння</a:t>
            </a:r>
            <a:r>
              <a:rPr lang="ru-RU" dirty="0"/>
              <a:t> </a:t>
            </a:r>
            <a:r>
              <a:rPr lang="ru-RU" dirty="0" err="1"/>
              <a:t>яйця</a:t>
            </a:r>
            <a:r>
              <a:rPr lang="ru-RU" dirty="0"/>
              <a:t>. </a:t>
            </a:r>
            <a:r>
              <a:rPr lang="ru-RU" dirty="0" err="1"/>
              <a:t>Гіногенез</a:t>
            </a:r>
            <a:r>
              <a:rPr lang="ru-RU" dirty="0"/>
              <a:t>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для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виключно</a:t>
            </a:r>
            <a:r>
              <a:rPr lang="ru-RU" dirty="0"/>
              <a:t> </a:t>
            </a:r>
            <a:r>
              <a:rPr lang="ru-RU" dirty="0" err="1"/>
              <a:t>гомозиготних</a:t>
            </a:r>
            <a:r>
              <a:rPr lang="ru-RU" dirty="0"/>
              <a:t> </a:t>
            </a:r>
            <a:r>
              <a:rPr lang="ru-RU" dirty="0" err="1"/>
              <a:t>організмів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особин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,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жіночої</a:t>
            </a:r>
            <a:r>
              <a:rPr lang="ru-RU" dirty="0"/>
              <a:t>, </a:t>
            </a:r>
            <a:r>
              <a:rPr lang="ru-RU" dirty="0" err="1"/>
              <a:t>статі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80016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Виділення нуклеїнових кислот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27984" y="3453104"/>
            <a:ext cx="4427984" cy="4790734"/>
          </a:xfrm>
        </p:spPr>
        <p:txBody>
          <a:bodyPr>
            <a:normAutofit/>
          </a:bodyPr>
          <a:lstStyle/>
          <a:p>
            <a:r>
              <a:rPr lang="ru-RU" b="1" dirty="0" err="1"/>
              <a:t>Нуклеїнові</a:t>
            </a:r>
            <a:r>
              <a:rPr lang="ru-RU" b="1" dirty="0"/>
              <a:t> </a:t>
            </a:r>
            <a:r>
              <a:rPr lang="ru-RU" b="1" dirty="0" err="1"/>
              <a:t>кислоти</a:t>
            </a:r>
            <a:r>
              <a:rPr lang="ru-RU" dirty="0"/>
              <a:t> — </a:t>
            </a:r>
            <a:r>
              <a:rPr lang="ru-RU" dirty="0" err="1"/>
              <a:t>складні</a:t>
            </a:r>
            <a:r>
              <a:rPr lang="ru-RU" dirty="0"/>
              <a:t> </a:t>
            </a:r>
            <a:r>
              <a:rPr lang="ru-RU" dirty="0" err="1"/>
              <a:t>високомолекулярні</a:t>
            </a:r>
            <a:r>
              <a:rPr lang="ru-RU" dirty="0"/>
              <a:t> </a:t>
            </a:r>
            <a:r>
              <a:rPr lang="ru-RU" dirty="0" err="1">
                <a:hlinkClick r:id="rId2" tooltip="Біополімери"/>
              </a:rPr>
              <a:t>біополімери</a:t>
            </a:r>
            <a:r>
              <a:rPr lang="ru-RU" dirty="0"/>
              <a:t>, мономерами </a:t>
            </a:r>
            <a:r>
              <a:rPr lang="ru-RU" dirty="0" err="1"/>
              <a:t>яких</a:t>
            </a:r>
            <a:r>
              <a:rPr lang="ru-RU" dirty="0"/>
              <a:t> є </a:t>
            </a:r>
            <a:r>
              <a:rPr lang="ru-RU" dirty="0" err="1">
                <a:hlinkClick r:id="rId3" tooltip="Нуклеотид"/>
              </a:rPr>
              <a:t>нуклеотиди</a:t>
            </a:r>
            <a:r>
              <a:rPr lang="ru-RU" dirty="0"/>
              <a:t>. </a:t>
            </a:r>
            <a:r>
              <a:rPr lang="ru-RU" dirty="0" err="1"/>
              <a:t>Вперше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виявлено</a:t>
            </a:r>
            <a:r>
              <a:rPr lang="ru-RU" dirty="0"/>
              <a:t> в </a:t>
            </a:r>
            <a:r>
              <a:rPr lang="ru-RU" dirty="0" err="1"/>
              <a:t>ядрі</a:t>
            </a:r>
            <a:r>
              <a:rPr lang="ru-RU" dirty="0"/>
              <a:t> </a:t>
            </a:r>
            <a:r>
              <a:rPr lang="ru-RU" dirty="0" err="1"/>
              <a:t>клітини</a:t>
            </a:r>
            <a:r>
              <a:rPr lang="ru-RU" dirty="0"/>
              <a:t>, </a:t>
            </a:r>
            <a:r>
              <a:rPr lang="ru-RU" dirty="0" err="1"/>
              <a:t>звідки</a:t>
            </a:r>
            <a:r>
              <a:rPr lang="ru-RU" dirty="0"/>
              <a:t> й походить </a:t>
            </a:r>
            <a:r>
              <a:rPr lang="ru-RU" dirty="0" err="1"/>
              <a:t>назва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сполук</a:t>
            </a:r>
            <a:r>
              <a:rPr lang="ru-RU" dirty="0"/>
              <a:t> (</a:t>
            </a:r>
            <a:r>
              <a:rPr lang="ru-RU" dirty="0" err="1"/>
              <a:t>від</a:t>
            </a:r>
            <a:r>
              <a:rPr lang="ru-RU" dirty="0"/>
              <a:t> </a:t>
            </a:r>
            <a:r>
              <a:rPr lang="ru-RU" dirty="0">
                <a:hlinkClick r:id="rId4" tooltip="Латинська мова"/>
              </a:rPr>
              <a:t>лат.</a:t>
            </a:r>
            <a:r>
              <a:rPr lang="ru-RU" dirty="0"/>
              <a:t> </a:t>
            </a:r>
            <a:r>
              <a:rPr lang="en-US" i="1" dirty="0"/>
              <a:t>nucleus</a:t>
            </a:r>
            <a:r>
              <a:rPr lang="en-US" dirty="0"/>
              <a:t> — </a:t>
            </a:r>
            <a:r>
              <a:rPr lang="ru-RU" dirty="0"/>
              <a:t>ядро).</a:t>
            </a:r>
          </a:p>
        </p:txBody>
      </p:sp>
      <p:pic>
        <p:nvPicPr>
          <p:cNvPr id="3074" name="Picture 2" descr="https://upload.wikimedia.org/wikipedia/commons/thumb/2/22/Difference_DNA_RNA-uk.svg/260px-Difference_DNA_RNA-uk.svg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068960"/>
            <a:ext cx="3474387" cy="277951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61036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664" y="49471"/>
            <a:ext cx="6591985" cy="5362542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Нуклеїнові</a:t>
            </a:r>
            <a:r>
              <a:rPr lang="ru-RU" dirty="0"/>
              <a:t> </a:t>
            </a:r>
            <a:r>
              <a:rPr lang="ru-RU" dirty="0" err="1"/>
              <a:t>кислоти</a:t>
            </a:r>
            <a:r>
              <a:rPr lang="ru-RU" dirty="0"/>
              <a:t> (</a:t>
            </a:r>
            <a:r>
              <a:rPr lang="ru-RU" dirty="0" err="1"/>
              <a:t>полінуклеотиди</a:t>
            </a:r>
            <a:r>
              <a:rPr lang="ru-RU" dirty="0"/>
              <a:t>) є </a:t>
            </a:r>
            <a:r>
              <a:rPr lang="ru-RU" dirty="0" err="1"/>
              <a:t>біополімерами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побудовані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ланок </a:t>
            </a:r>
            <a:r>
              <a:rPr lang="ru-RU" dirty="0" err="1"/>
              <a:t>нуклеозидів</a:t>
            </a:r>
            <a:r>
              <a:rPr lang="ru-RU" dirty="0"/>
              <a:t>, </a:t>
            </a:r>
            <a:r>
              <a:rPr lang="ru-RU" dirty="0" err="1"/>
              <a:t>пов'язаних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собою </a:t>
            </a:r>
            <a:r>
              <a:rPr lang="ru-RU" dirty="0" err="1"/>
              <a:t>фосфодиетерними</a:t>
            </a:r>
            <a:r>
              <a:rPr lang="ru-RU" dirty="0"/>
              <a:t> </a:t>
            </a:r>
            <a:r>
              <a:rPr lang="ru-RU" dirty="0" err="1"/>
              <a:t>зв'язками</a:t>
            </a:r>
            <a:r>
              <a:rPr lang="ru-RU" dirty="0"/>
              <a:t>. У свою </a:t>
            </a:r>
            <a:r>
              <a:rPr lang="ru-RU" dirty="0" err="1"/>
              <a:t>чергу</a:t>
            </a:r>
            <a:r>
              <a:rPr lang="ru-RU" dirty="0"/>
              <a:t> </a:t>
            </a:r>
            <a:r>
              <a:rPr lang="ru-RU" dirty="0" err="1"/>
              <a:t>нуклеозиди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en-US" dirty="0"/>
              <a:t>N-</a:t>
            </a:r>
            <a:r>
              <a:rPr lang="ru-RU" dirty="0" err="1"/>
              <a:t>глікозиди</a:t>
            </a:r>
            <a:r>
              <a:rPr lang="ru-RU" dirty="0"/>
              <a:t> </a:t>
            </a:r>
            <a:r>
              <a:rPr lang="ru-RU" dirty="0" err="1"/>
              <a:t>рибози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дезоксирибози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пуриновими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піримідиновими</a:t>
            </a:r>
            <a:r>
              <a:rPr lang="ru-RU" dirty="0"/>
              <a:t> основами. </a:t>
            </a:r>
            <a:r>
              <a:rPr lang="ru-RU" dirty="0" err="1"/>
              <a:t>Природні</a:t>
            </a:r>
            <a:r>
              <a:rPr lang="ru-RU" dirty="0"/>
              <a:t> </a:t>
            </a:r>
            <a:r>
              <a:rPr lang="ru-RU" dirty="0" err="1"/>
              <a:t>нуклеїнові</a:t>
            </a:r>
            <a:r>
              <a:rPr lang="ru-RU" dirty="0"/>
              <a:t> </a:t>
            </a:r>
            <a:r>
              <a:rPr lang="ru-RU" dirty="0" err="1"/>
              <a:t>кислоти</a:t>
            </a:r>
            <a:r>
              <a:rPr lang="ru-RU" dirty="0"/>
              <a:t> — </a:t>
            </a:r>
            <a:r>
              <a:rPr lang="ru-RU" dirty="0">
                <a:hlinkClick r:id="rId2" tooltip="ДНК"/>
              </a:rPr>
              <a:t>ДНК</a:t>
            </a:r>
            <a:r>
              <a:rPr lang="ru-RU" dirty="0"/>
              <a:t> і </a:t>
            </a:r>
            <a:r>
              <a:rPr lang="ru-RU" dirty="0">
                <a:hlinkClick r:id="rId3" tooltip="РНК"/>
              </a:rPr>
              <a:t>РНК</a:t>
            </a:r>
            <a:r>
              <a:rPr lang="ru-RU" dirty="0"/>
              <a:t> — </a:t>
            </a:r>
            <a:r>
              <a:rPr lang="ru-RU" dirty="0" err="1"/>
              <a:t>виконують</a:t>
            </a:r>
            <a:r>
              <a:rPr lang="ru-RU" dirty="0"/>
              <a:t> у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живих</a:t>
            </a:r>
            <a:r>
              <a:rPr lang="ru-RU" dirty="0"/>
              <a:t> </a:t>
            </a:r>
            <a:r>
              <a:rPr lang="ru-RU" dirty="0" err="1"/>
              <a:t>організмах</a:t>
            </a:r>
            <a:r>
              <a:rPr lang="ru-RU" dirty="0"/>
              <a:t> роль </a:t>
            </a:r>
            <a:r>
              <a:rPr lang="ru-RU" dirty="0" err="1"/>
              <a:t>передачі</a:t>
            </a:r>
            <a:r>
              <a:rPr lang="ru-RU" dirty="0"/>
              <a:t> і </a:t>
            </a:r>
            <a:r>
              <a:rPr lang="ru-RU" dirty="0" err="1">
                <a:hlinkClick r:id="rId4" tooltip="Експресія генів"/>
              </a:rPr>
              <a:t>експресії</a:t>
            </a:r>
            <a:r>
              <a:rPr lang="ru-RU" dirty="0"/>
              <a:t> </a:t>
            </a:r>
            <a:r>
              <a:rPr lang="ru-RU" dirty="0" err="1">
                <a:hlinkClick r:id="rId5" tooltip="Генетична інформація"/>
              </a:rPr>
              <a:t>генетичної</a:t>
            </a:r>
            <a:r>
              <a:rPr lang="ru-RU" dirty="0">
                <a:hlinkClick r:id="rId5" tooltip="Генетична інформація"/>
              </a:rPr>
              <a:t> </a:t>
            </a:r>
            <a:r>
              <a:rPr lang="ru-RU" dirty="0" err="1">
                <a:hlinkClick r:id="rId5" tooltip="Генетична інформація"/>
              </a:rPr>
              <a:t>інформації</a:t>
            </a:r>
            <a:r>
              <a:rPr lang="ru-RU" dirty="0"/>
              <a:t>.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термін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введений </a:t>
            </a:r>
            <a:r>
              <a:rPr lang="ru-RU" dirty="0">
                <a:hlinkClick r:id="rId6" tooltip="Рихард Альтман (ще не написана)"/>
              </a:rPr>
              <a:t>Рихардом Альтманом</a:t>
            </a:r>
            <a:r>
              <a:rPr lang="ru-RU" dirty="0"/>
              <a:t>. </a:t>
            </a:r>
            <a:r>
              <a:rPr lang="ru-RU" dirty="0" err="1"/>
              <a:t>Вперше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виявлено</a:t>
            </a:r>
            <a:r>
              <a:rPr lang="ru-RU" dirty="0"/>
              <a:t> в </a:t>
            </a:r>
            <a:r>
              <a:rPr lang="ru-RU" dirty="0" err="1">
                <a:hlinkClick r:id="rId7" tooltip="Клітинне ядро"/>
              </a:rPr>
              <a:t>ядрі</a:t>
            </a:r>
            <a:r>
              <a:rPr lang="ru-RU" dirty="0">
                <a:hlinkClick r:id="rId7" tooltip="Клітинне ядро"/>
              </a:rPr>
              <a:t> </a:t>
            </a:r>
            <a:r>
              <a:rPr lang="ru-RU" dirty="0" err="1">
                <a:hlinkClick r:id="rId7" tooltip="Клітинне ядро"/>
              </a:rPr>
              <a:t>клітини</a:t>
            </a:r>
            <a:r>
              <a:rPr lang="ru-RU" dirty="0"/>
              <a:t>, </a:t>
            </a:r>
            <a:r>
              <a:rPr lang="ru-RU" dirty="0" err="1"/>
              <a:t>звідки</a:t>
            </a:r>
            <a:r>
              <a:rPr lang="ru-RU" dirty="0"/>
              <a:t> й походить </a:t>
            </a:r>
            <a:r>
              <a:rPr lang="ru-RU" dirty="0" err="1"/>
              <a:t>назва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сполук</a:t>
            </a:r>
            <a:r>
              <a:rPr lang="ru-RU" dirty="0"/>
              <a:t> (</a:t>
            </a:r>
            <a:r>
              <a:rPr lang="ru-RU" dirty="0" err="1"/>
              <a:t>від</a:t>
            </a:r>
            <a:r>
              <a:rPr lang="ru-RU" dirty="0"/>
              <a:t> лат. </a:t>
            </a:r>
            <a:r>
              <a:rPr lang="ru-RU" i="1" dirty="0"/>
              <a:t>нуклеус</a:t>
            </a:r>
            <a:r>
              <a:rPr lang="ru-RU" dirty="0"/>
              <a:t> — ядро). Молекула нуклеотиду </a:t>
            </a:r>
            <a:r>
              <a:rPr lang="ru-RU" dirty="0" err="1"/>
              <a:t>складається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залишків</a:t>
            </a:r>
            <a:r>
              <a:rPr lang="ru-RU" dirty="0"/>
              <a:t> </a:t>
            </a:r>
            <a:r>
              <a:rPr lang="ru-RU" dirty="0" err="1"/>
              <a:t>нітрогеновмісного</a:t>
            </a:r>
            <a:r>
              <a:rPr lang="ru-RU" dirty="0"/>
              <a:t> </a:t>
            </a:r>
            <a:r>
              <a:rPr lang="ru-RU" dirty="0" err="1"/>
              <a:t>гетероциклу</a:t>
            </a:r>
            <a:r>
              <a:rPr lang="ru-RU" dirty="0"/>
              <a:t> (</a:t>
            </a:r>
            <a:r>
              <a:rPr lang="ru-RU" dirty="0" err="1">
                <a:hlinkClick r:id="rId8" tooltip="Азотисті основи"/>
              </a:rPr>
              <a:t>азотистої</a:t>
            </a:r>
            <a:r>
              <a:rPr lang="ru-RU" dirty="0">
                <a:hlinkClick r:id="rId8" tooltip="Азотисті основи"/>
              </a:rPr>
              <a:t> </a:t>
            </a:r>
            <a:r>
              <a:rPr lang="ru-RU" dirty="0" err="1">
                <a:hlinkClick r:id="rId8" tooltip="Азотисті основи"/>
              </a:rPr>
              <a:t>основи</a:t>
            </a:r>
            <a:r>
              <a:rPr lang="ru-RU" dirty="0"/>
              <a:t>), </a:t>
            </a:r>
            <a:r>
              <a:rPr lang="ru-RU" dirty="0" err="1"/>
              <a:t>п'ятивуглецевого</a:t>
            </a:r>
            <a:r>
              <a:rPr lang="ru-RU" dirty="0"/>
              <a:t> моносахариду (</a:t>
            </a:r>
            <a:r>
              <a:rPr lang="ru-RU" dirty="0" err="1">
                <a:hlinkClick r:id="rId9" tooltip="Пентози"/>
              </a:rPr>
              <a:t>пентози</a:t>
            </a:r>
            <a:r>
              <a:rPr lang="ru-RU" dirty="0"/>
              <a:t>) і </a:t>
            </a:r>
            <a:r>
              <a:rPr lang="ru-RU" dirty="0" err="1">
                <a:hlinkClick r:id="rId10" tooltip="Ортофосфорна кислота"/>
              </a:rPr>
              <a:t>фосфатної</a:t>
            </a:r>
            <a:r>
              <a:rPr lang="ru-RU" dirty="0">
                <a:hlinkClick r:id="rId10" tooltip="Ортофосфорна кислота"/>
              </a:rPr>
              <a:t> </a:t>
            </a:r>
            <a:r>
              <a:rPr lang="ru-RU" dirty="0" err="1">
                <a:hlinkClick r:id="rId10" tooltip="Ортофосфорна кислота"/>
              </a:rPr>
              <a:t>кислоти</a:t>
            </a:r>
            <a:r>
              <a:rPr lang="ru-RU" dirty="0"/>
              <a:t>. </a:t>
            </a:r>
            <a:r>
              <a:rPr lang="ru-RU" dirty="0" err="1"/>
              <a:t>Розрізняють</a:t>
            </a:r>
            <a:r>
              <a:rPr lang="ru-RU" dirty="0"/>
              <a:t> два </a:t>
            </a:r>
            <a:r>
              <a:rPr lang="ru-RU" dirty="0" err="1"/>
              <a:t>типи</a:t>
            </a:r>
            <a:r>
              <a:rPr lang="ru-RU" dirty="0"/>
              <a:t> </a:t>
            </a:r>
            <a:r>
              <a:rPr lang="ru-RU" dirty="0" err="1"/>
              <a:t>нуклеїнових</a:t>
            </a:r>
            <a:r>
              <a:rPr lang="ru-RU" dirty="0"/>
              <a:t> кислот: </a:t>
            </a:r>
            <a:r>
              <a:rPr lang="ru-RU" dirty="0" err="1"/>
              <a:t>дезоксирибонуклеїнову</a:t>
            </a:r>
            <a:r>
              <a:rPr lang="ru-RU" dirty="0"/>
              <a:t> (ДНК) і </a:t>
            </a:r>
            <a:r>
              <a:rPr lang="ru-RU" dirty="0" err="1"/>
              <a:t>рибонуклеїнову</a:t>
            </a:r>
            <a:r>
              <a:rPr lang="ru-RU" dirty="0"/>
              <a:t> (РНК). До складу ДНК входить </a:t>
            </a:r>
            <a:r>
              <a:rPr lang="ru-RU" dirty="0" err="1"/>
              <a:t>залишок</a:t>
            </a:r>
            <a:r>
              <a:rPr lang="ru-RU" dirty="0"/>
              <a:t> </a:t>
            </a:r>
            <a:r>
              <a:rPr lang="ru-RU" dirty="0" err="1"/>
              <a:t>пентози</a:t>
            </a:r>
            <a:r>
              <a:rPr lang="ru-RU" dirty="0"/>
              <a:t> </a:t>
            </a:r>
            <a:r>
              <a:rPr lang="ru-RU" dirty="0" err="1"/>
              <a:t>дезоксирибози</a:t>
            </a:r>
            <a:r>
              <a:rPr lang="ru-RU" dirty="0"/>
              <a:t>, до складу РНК — </a:t>
            </a:r>
            <a:r>
              <a:rPr lang="ru-RU" dirty="0" err="1"/>
              <a:t>рибози</a:t>
            </a:r>
            <a:r>
              <a:rPr lang="ru-RU" dirty="0"/>
              <a:t>.</a:t>
            </a:r>
          </a:p>
          <a:p>
            <a:r>
              <a:rPr lang="ru-RU" dirty="0" err="1"/>
              <a:t>Ферментативний</a:t>
            </a:r>
            <a:r>
              <a:rPr lang="ru-RU" dirty="0"/>
              <a:t> </a:t>
            </a:r>
            <a:r>
              <a:rPr lang="ru-RU" dirty="0" err="1"/>
              <a:t>гідроліз</a:t>
            </a:r>
            <a:r>
              <a:rPr lang="ru-RU" dirty="0"/>
              <a:t> </a:t>
            </a:r>
            <a:r>
              <a:rPr lang="ru-RU" dirty="0" err="1"/>
              <a:t>нуклеїнових</a:t>
            </a:r>
            <a:r>
              <a:rPr lang="ru-RU" dirty="0"/>
              <a:t> кислот </a:t>
            </a:r>
            <a:r>
              <a:rPr lang="ru-RU" dirty="0" err="1"/>
              <a:t>розщеплює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на </a:t>
            </a:r>
            <a:r>
              <a:rPr lang="ru-RU" dirty="0" err="1"/>
              <a:t>фрагменти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називаються</a:t>
            </a:r>
            <a:r>
              <a:rPr lang="ru-RU" dirty="0"/>
              <a:t> нуклеотидами й нуклеозидами.</a:t>
            </a:r>
          </a:p>
          <a:p>
            <a:endParaRPr lang="ru-RU" dirty="0"/>
          </a:p>
        </p:txBody>
      </p:sp>
      <p:pic>
        <p:nvPicPr>
          <p:cNvPr id="4098" name="Picture 2" descr="Еррукруруккркр.ti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53" y="5445224"/>
            <a:ext cx="9029700" cy="11525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10610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Метод електрофорезу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35696" y="1844824"/>
            <a:ext cx="6591985" cy="3777622"/>
          </a:xfrm>
        </p:spPr>
        <p:txBody>
          <a:bodyPr/>
          <a:lstStyle/>
          <a:p>
            <a:r>
              <a:rPr lang="uk-UA" dirty="0" smtClean="0"/>
              <a:t>Електрофорез білків - спосіб поділу суміші білків на фракції або індивідуальні білки, заснований на русі заряджених білкових макромолекул різного молекулярного ваги в стаціонарному електричному полі.</a:t>
            </a:r>
          </a:p>
          <a:p>
            <a:r>
              <a:rPr lang="uk-UA" dirty="0" smtClean="0"/>
              <a:t> Електрофорез білків застосовують як для аналізу компонентів суміші білків, так і для отримання гомогенного білка. Найбільш поширеним варіантом електрофоретичного аналізу білків є електрофорез білків в поліакриламідному гелі по </a:t>
            </a:r>
            <a:r>
              <a:rPr lang="uk-UA" dirty="0" err="1" smtClean="0"/>
              <a:t>Леммлі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4693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1720" y="260648"/>
            <a:ext cx="6840760" cy="6264696"/>
          </a:xfrm>
        </p:spPr>
        <p:txBody>
          <a:bodyPr>
            <a:normAutofit/>
          </a:bodyPr>
          <a:lstStyle/>
          <a:p>
            <a:r>
              <a:rPr lang="uk-UA" dirty="0" smtClean="0"/>
              <a:t>Білки дріжджів, розділені за допомогою електрофорезу в поліакриламідному гелі, із застосуванням </a:t>
            </a:r>
            <a:r>
              <a:rPr lang="uk-UA" dirty="0" err="1" smtClean="0"/>
              <a:t>Кумассі</a:t>
            </a:r>
            <a:r>
              <a:rPr lang="uk-UA" dirty="0" smtClean="0"/>
              <a:t> для фарбування білкових фракцій. У першій доріжці зліва - білковий маркер</a:t>
            </a:r>
          </a:p>
          <a:p>
            <a:r>
              <a:rPr lang="uk-UA" dirty="0" smtClean="0"/>
              <a:t>Існує безліч різновидів і модифікацій даного методу, які використовуються (або використовувалися в певні періоди розвитку біохімії і молекулярної біології) в різних областях:</a:t>
            </a:r>
            <a:br>
              <a:rPr lang="uk-UA" dirty="0" smtClean="0"/>
            </a:br>
            <a:r>
              <a:rPr lang="uk-UA" dirty="0" smtClean="0"/>
              <a:t>Електрофорез в вільних середовищах (без підтримуючої середовища)</a:t>
            </a:r>
            <a:br>
              <a:rPr lang="uk-UA" dirty="0" smtClean="0"/>
            </a:br>
            <a:r>
              <a:rPr lang="uk-UA" dirty="0" smtClean="0"/>
              <a:t>Електрофорез з рухомою границею</a:t>
            </a:r>
            <a:br>
              <a:rPr lang="uk-UA" dirty="0" smtClean="0"/>
            </a:br>
            <a:r>
              <a:rPr lang="uk-UA" dirty="0" smtClean="0"/>
              <a:t>Зональний електрофорез без підтримуючого середовища</a:t>
            </a:r>
            <a:br>
              <a:rPr lang="uk-UA" dirty="0" smtClean="0"/>
            </a:br>
            <a:r>
              <a:rPr lang="uk-UA" dirty="0" smtClean="0"/>
              <a:t>Зональний електрофорез в підтримуючої середовищі з капілярною структурою</a:t>
            </a:r>
            <a:br>
              <a:rPr lang="uk-UA" dirty="0" smtClean="0"/>
            </a:br>
            <a:r>
              <a:rPr lang="uk-UA" dirty="0" err="1" smtClean="0"/>
              <a:t>Електрофроез</a:t>
            </a:r>
            <a:r>
              <a:rPr lang="uk-UA" dirty="0" smtClean="0"/>
              <a:t> білків в крохмальної гелі [4]</a:t>
            </a:r>
            <a:br>
              <a:rPr lang="uk-UA" dirty="0" smtClean="0"/>
            </a:br>
            <a:r>
              <a:rPr lang="uk-UA" dirty="0" smtClean="0"/>
              <a:t>Електрофорез білків в поліакриламідному гелі (ПААГ) [5]</a:t>
            </a:r>
            <a:br>
              <a:rPr lang="uk-UA" dirty="0" smtClean="0"/>
            </a:br>
            <a:r>
              <a:rPr lang="uk-UA" dirty="0" smtClean="0"/>
              <a:t>Електрофорез білків в </a:t>
            </a:r>
            <a:r>
              <a:rPr lang="uk-UA" dirty="0" err="1" smtClean="0"/>
              <a:t>агарозному</a:t>
            </a:r>
            <a:r>
              <a:rPr lang="uk-UA" dirty="0" smtClean="0"/>
              <a:t> гелі</a:t>
            </a:r>
            <a:br>
              <a:rPr lang="uk-UA" dirty="0" smtClean="0"/>
            </a:br>
            <a:r>
              <a:rPr lang="uk-UA" dirty="0" smtClean="0"/>
              <a:t>Електрофорез на фільтрувальної папері</a:t>
            </a:r>
            <a:br>
              <a:rPr lang="uk-UA" dirty="0" smtClean="0"/>
            </a:br>
            <a:r>
              <a:rPr lang="uk-UA" dirty="0" smtClean="0"/>
              <a:t>Електрофорез білків на ацетат-целюлозної мембрани</a:t>
            </a:r>
            <a:br>
              <a:rPr lang="uk-UA" dirty="0" smtClean="0"/>
            </a:br>
            <a:r>
              <a:rPr lang="uk-UA" dirty="0" smtClean="0"/>
              <a:t>Електрофорез в колонках і блоках гранульованої підтримуючого середовища</a:t>
            </a:r>
            <a:endParaRPr lang="ru-RU" u="sng" dirty="0" smtClean="0">
              <a:hlinkClick r:id="rId2"/>
            </a:endParaRPr>
          </a:p>
        </p:txBody>
      </p:sp>
      <p:pic>
        <p:nvPicPr>
          <p:cNvPr id="6148" name="Picture 4" descr="https://upload.wikimedia.org/wikipedia/commons/thumb/5/5a/Coomassie3.jpg/250px-Coomassie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1052736"/>
            <a:ext cx="1512168" cy="54147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50083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788666"/>
          </a:xfrm>
        </p:spPr>
        <p:txBody>
          <a:bodyPr/>
          <a:lstStyle/>
          <a:p>
            <a:r>
              <a:rPr lang="uk-UA" dirty="0" smtClean="0"/>
              <a:t>Метою даного курсу є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35696" y="1628800"/>
            <a:ext cx="6734041" cy="4752528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/>
              <a:t>дати</a:t>
            </a:r>
            <a:r>
              <a:rPr lang="ru-RU" dirty="0" smtClean="0"/>
              <a:t> студентам комплекс </a:t>
            </a:r>
            <a:r>
              <a:rPr lang="ru-RU" dirty="0" err="1" smtClean="0"/>
              <a:t>теоретичних</a:t>
            </a:r>
            <a:r>
              <a:rPr lang="ru-RU" dirty="0" smtClean="0"/>
              <a:t> </a:t>
            </a:r>
            <a:r>
              <a:rPr lang="ru-RU" dirty="0" err="1" smtClean="0"/>
              <a:t>знань</a:t>
            </a:r>
            <a:r>
              <a:rPr lang="ru-RU" dirty="0" smtClean="0"/>
              <a:t>, </a:t>
            </a:r>
            <a:r>
              <a:rPr lang="ru-RU" dirty="0" err="1" smtClean="0"/>
              <a:t>необхідних</a:t>
            </a:r>
            <a:r>
              <a:rPr lang="ru-RU" dirty="0" smtClean="0"/>
              <a:t> для </a:t>
            </a:r>
            <a:r>
              <a:rPr lang="ru-RU" dirty="0" err="1" smtClean="0"/>
              <a:t>повного</a:t>
            </a:r>
            <a:r>
              <a:rPr lang="ru-RU" dirty="0" smtClean="0"/>
              <a:t> </a:t>
            </a:r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місця</a:t>
            </a:r>
            <a:r>
              <a:rPr lang="ru-RU" dirty="0" smtClean="0"/>
              <a:t> та </a:t>
            </a:r>
            <a:r>
              <a:rPr lang="ru-RU" dirty="0" err="1" smtClean="0"/>
              <a:t>ролі</a:t>
            </a:r>
            <a:r>
              <a:rPr lang="ru-RU" dirty="0" smtClean="0"/>
              <a:t> </a:t>
            </a:r>
            <a:r>
              <a:rPr lang="ru-RU" dirty="0" err="1" smtClean="0"/>
              <a:t>даної</a:t>
            </a:r>
            <a:r>
              <a:rPr lang="ru-RU" dirty="0" smtClean="0"/>
              <a:t> </a:t>
            </a:r>
            <a:r>
              <a:rPr lang="ru-RU" dirty="0" err="1" smtClean="0"/>
              <a:t>дисципліни</a:t>
            </a:r>
            <a:r>
              <a:rPr lang="ru-RU" dirty="0" smtClean="0"/>
              <a:t> у </a:t>
            </a:r>
            <a:r>
              <a:rPr lang="ru-RU" dirty="0" err="1" smtClean="0"/>
              <a:t>системі</a:t>
            </a:r>
            <a:r>
              <a:rPr lang="ru-RU" dirty="0" smtClean="0"/>
              <a:t> </a:t>
            </a:r>
            <a:r>
              <a:rPr lang="ru-RU" dirty="0" err="1" smtClean="0"/>
              <a:t>біологічних</a:t>
            </a:r>
            <a:r>
              <a:rPr lang="ru-RU" dirty="0" smtClean="0"/>
              <a:t> наук. </a:t>
            </a:r>
            <a:r>
              <a:rPr lang="ru-RU" dirty="0" err="1" smtClean="0"/>
              <a:t>Ознайомити</a:t>
            </a:r>
            <a:r>
              <a:rPr lang="ru-RU" dirty="0" smtClean="0"/>
              <a:t> </a:t>
            </a:r>
            <a:r>
              <a:rPr lang="ru-RU" dirty="0" err="1" smtClean="0"/>
              <a:t>студентів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сучасним</a:t>
            </a:r>
            <a:r>
              <a:rPr lang="ru-RU" dirty="0" smtClean="0"/>
              <a:t> </a:t>
            </a:r>
            <a:r>
              <a:rPr lang="ru-RU" dirty="0" err="1" smtClean="0"/>
              <a:t>рівнем</a:t>
            </a:r>
            <a:r>
              <a:rPr lang="ru-RU" dirty="0" smtClean="0"/>
              <a:t> </a:t>
            </a:r>
            <a:r>
              <a:rPr lang="ru-RU" dirty="0" err="1" smtClean="0"/>
              <a:t>знань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фундаментальних</a:t>
            </a:r>
            <a:r>
              <a:rPr lang="ru-RU" dirty="0" smtClean="0"/>
              <a:t> </a:t>
            </a:r>
            <a:r>
              <a:rPr lang="ru-RU" dirty="0" err="1" smtClean="0"/>
              <a:t>питань</a:t>
            </a:r>
            <a:r>
              <a:rPr lang="ru-RU" dirty="0" smtClean="0"/>
              <a:t> </a:t>
            </a:r>
            <a:r>
              <a:rPr lang="ru-RU" dirty="0" err="1" smtClean="0"/>
              <a:t>даної</a:t>
            </a:r>
            <a:r>
              <a:rPr lang="ru-RU" dirty="0" smtClean="0"/>
              <a:t> </a:t>
            </a:r>
            <a:r>
              <a:rPr lang="ru-RU" dirty="0" err="1" smtClean="0"/>
              <a:t>дисципліни</a:t>
            </a:r>
            <a:r>
              <a:rPr lang="ru-RU" dirty="0" smtClean="0"/>
              <a:t>,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об’єктами</a:t>
            </a:r>
            <a:r>
              <a:rPr lang="ru-RU" dirty="0" smtClean="0"/>
              <a:t> та методами. </a:t>
            </a:r>
            <a:r>
              <a:rPr lang="ru-RU" dirty="0" err="1" smtClean="0"/>
              <a:t>Навчити</a:t>
            </a:r>
            <a:r>
              <a:rPr lang="ru-RU" dirty="0" smtClean="0"/>
              <a:t> </a:t>
            </a:r>
            <a:r>
              <a:rPr lang="ru-RU" dirty="0" err="1" smtClean="0"/>
              <a:t>студентів</a:t>
            </a:r>
            <a:r>
              <a:rPr lang="ru-RU" dirty="0" smtClean="0"/>
              <a:t> </a:t>
            </a:r>
            <a:r>
              <a:rPr lang="ru-RU" dirty="0" err="1" smtClean="0"/>
              <a:t>можливостям</a:t>
            </a:r>
            <a:r>
              <a:rPr lang="ru-RU" dirty="0" smtClean="0"/>
              <a:t> </a:t>
            </a:r>
            <a:r>
              <a:rPr lang="ru-RU" dirty="0" err="1" smtClean="0"/>
              <a:t>одержання</a:t>
            </a:r>
            <a:r>
              <a:rPr lang="ru-RU" dirty="0" smtClean="0"/>
              <a:t> </a:t>
            </a:r>
            <a:r>
              <a:rPr lang="ru-RU" dirty="0" err="1" smtClean="0"/>
              <a:t>цілісного</a:t>
            </a:r>
            <a:r>
              <a:rPr lang="ru-RU" dirty="0" smtClean="0"/>
              <a:t> </a:t>
            </a:r>
            <a:r>
              <a:rPr lang="ru-RU" dirty="0" err="1" smtClean="0"/>
              <a:t>рослинного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окремої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. </a:t>
            </a:r>
            <a:r>
              <a:rPr lang="ru-RU" dirty="0" err="1" smtClean="0"/>
              <a:t>Надати</a:t>
            </a:r>
            <a:r>
              <a:rPr lang="ru-RU" dirty="0" smtClean="0"/>
              <a:t> </a:t>
            </a:r>
            <a:r>
              <a:rPr lang="ru-RU" dirty="0" err="1" smtClean="0"/>
              <a:t>уявлення</a:t>
            </a:r>
            <a:r>
              <a:rPr lang="ru-RU" dirty="0" smtClean="0"/>
              <a:t> про </a:t>
            </a:r>
            <a:r>
              <a:rPr lang="ru-RU" dirty="0" err="1" smtClean="0"/>
              <a:t>генетичні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відбуваються</a:t>
            </a:r>
            <a:r>
              <a:rPr lang="ru-RU" dirty="0" smtClean="0"/>
              <a:t> у </a:t>
            </a:r>
            <a:r>
              <a:rPr lang="ru-RU" dirty="0" err="1" smtClean="0"/>
              <a:t>культурі</a:t>
            </a:r>
            <a:r>
              <a:rPr lang="ru-RU" dirty="0" smtClean="0"/>
              <a:t> </a:t>
            </a:r>
            <a:r>
              <a:rPr lang="en-US" dirty="0" smtClean="0"/>
              <a:t>in vitro. </a:t>
            </a:r>
            <a:r>
              <a:rPr lang="ru-RU" dirty="0" err="1" smtClean="0"/>
              <a:t>Навчити</a:t>
            </a:r>
            <a:r>
              <a:rPr lang="ru-RU" dirty="0" smtClean="0"/>
              <a:t> </a:t>
            </a:r>
            <a:r>
              <a:rPr lang="ru-RU" dirty="0" err="1" smtClean="0"/>
              <a:t>розуміти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 та </a:t>
            </a:r>
            <a:r>
              <a:rPr lang="ru-RU" dirty="0" err="1" smtClean="0"/>
              <a:t>перспективи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трансгенних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, </a:t>
            </a:r>
            <a:r>
              <a:rPr lang="ru-RU" dirty="0" err="1" smtClean="0"/>
              <a:t>біотехнологій</a:t>
            </a:r>
            <a:r>
              <a:rPr lang="ru-RU" dirty="0" smtClean="0"/>
              <a:t> </a:t>
            </a:r>
            <a:r>
              <a:rPr lang="ru-RU" dirty="0" err="1" smtClean="0"/>
              <a:t>клонування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ДНК, </a:t>
            </a:r>
            <a:r>
              <a:rPr lang="ru-RU" dirty="0" err="1" smtClean="0"/>
              <a:t>біотехнологію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ферментів</a:t>
            </a:r>
            <a:r>
              <a:rPr lang="ru-RU" dirty="0" smtClean="0"/>
              <a:t>, </a:t>
            </a:r>
            <a:r>
              <a:rPr lang="ru-RU" dirty="0" err="1" smtClean="0"/>
              <a:t>білків</a:t>
            </a:r>
            <a:r>
              <a:rPr lang="ru-RU" dirty="0" smtClean="0"/>
              <a:t> та </a:t>
            </a:r>
            <a:r>
              <a:rPr lang="ru-RU" dirty="0" err="1" smtClean="0"/>
              <a:t>біологічно</a:t>
            </a:r>
            <a:r>
              <a:rPr lang="ru-RU" dirty="0" smtClean="0"/>
              <a:t> </a:t>
            </a:r>
            <a:r>
              <a:rPr lang="ru-RU" dirty="0" err="1" smtClean="0"/>
              <a:t>активних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. </a:t>
            </a:r>
            <a:r>
              <a:rPr lang="ru-RU" dirty="0" err="1" smtClean="0"/>
              <a:t>Надати</a:t>
            </a:r>
            <a:r>
              <a:rPr lang="ru-RU" dirty="0" smtClean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 про </a:t>
            </a:r>
            <a:r>
              <a:rPr lang="ru-RU" dirty="0" err="1" smtClean="0"/>
              <a:t>можливості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мікроклонального</a:t>
            </a:r>
            <a:r>
              <a:rPr lang="ru-RU" dirty="0" smtClean="0"/>
              <a:t> </a:t>
            </a:r>
            <a:r>
              <a:rPr lang="ru-RU" dirty="0" err="1" smtClean="0"/>
              <a:t>розмноження</a:t>
            </a:r>
            <a:r>
              <a:rPr lang="ru-RU" dirty="0" smtClean="0"/>
              <a:t> для </a:t>
            </a:r>
            <a:r>
              <a:rPr lang="ru-RU" dirty="0" err="1" smtClean="0"/>
              <a:t>масового</a:t>
            </a:r>
            <a:r>
              <a:rPr lang="ru-RU" dirty="0" smtClean="0"/>
              <a:t> </a:t>
            </a:r>
            <a:r>
              <a:rPr lang="ru-RU" dirty="0" err="1" smtClean="0"/>
              <a:t>розмноження</a:t>
            </a:r>
            <a:r>
              <a:rPr lang="ru-RU" dirty="0" smtClean="0"/>
              <a:t> в </a:t>
            </a:r>
            <a:r>
              <a:rPr lang="ru-RU" dirty="0" err="1" smtClean="0"/>
              <a:t>промислових</a:t>
            </a:r>
            <a:r>
              <a:rPr lang="ru-RU" dirty="0" smtClean="0"/>
              <a:t>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, </a:t>
            </a:r>
            <a:r>
              <a:rPr lang="ru-RU" dirty="0" err="1" smtClean="0"/>
              <a:t>збереження</a:t>
            </a:r>
            <a:r>
              <a:rPr lang="ru-RU" dirty="0" smtClean="0"/>
              <a:t> генофонду </a:t>
            </a:r>
            <a:r>
              <a:rPr lang="ru-RU" dirty="0" err="1" smtClean="0"/>
              <a:t>цінних</a:t>
            </a:r>
            <a:r>
              <a:rPr lang="ru-RU" dirty="0" smtClean="0"/>
              <a:t> </a:t>
            </a:r>
            <a:r>
              <a:rPr lang="ru-RU" dirty="0" err="1" smtClean="0"/>
              <a:t>сільськогосподарських</a:t>
            </a:r>
            <a:r>
              <a:rPr lang="ru-RU" dirty="0" smtClean="0"/>
              <a:t> культур,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безвірусного</a:t>
            </a:r>
            <a:r>
              <a:rPr lang="ru-RU" dirty="0" smtClean="0"/>
              <a:t> </a:t>
            </a:r>
            <a:r>
              <a:rPr lang="ru-RU" dirty="0" err="1" smtClean="0"/>
              <a:t>садівного</a:t>
            </a:r>
            <a:r>
              <a:rPr lang="ru-RU" dirty="0" smtClean="0"/>
              <a:t> </a:t>
            </a:r>
            <a:r>
              <a:rPr lang="ru-RU" dirty="0" err="1" smtClean="0"/>
              <a:t>матеріалу</a:t>
            </a:r>
            <a:r>
              <a:rPr lang="ru-RU" dirty="0" smtClean="0"/>
              <a:t>. </a:t>
            </a:r>
            <a:r>
              <a:rPr lang="ru-RU" dirty="0" err="1" smtClean="0"/>
              <a:t>Опанувати</a:t>
            </a:r>
            <a:r>
              <a:rPr lang="ru-RU" dirty="0" smtClean="0"/>
              <a:t> </a:t>
            </a:r>
            <a:r>
              <a:rPr lang="ru-RU" dirty="0" err="1" smtClean="0"/>
              <a:t>методи</a:t>
            </a:r>
            <a:r>
              <a:rPr lang="ru-RU" dirty="0" smtClean="0"/>
              <a:t> </a:t>
            </a:r>
            <a:r>
              <a:rPr lang="ru-RU" dirty="0" err="1" smtClean="0"/>
              <a:t>клітинної</a:t>
            </a:r>
            <a:r>
              <a:rPr lang="ru-RU" dirty="0" smtClean="0"/>
              <a:t> </a:t>
            </a:r>
            <a:r>
              <a:rPr lang="ru-RU" dirty="0" err="1" smtClean="0"/>
              <a:t>інженерії</a:t>
            </a:r>
            <a:r>
              <a:rPr lang="ru-RU" dirty="0" smtClean="0"/>
              <a:t> та </a:t>
            </a:r>
            <a:r>
              <a:rPr lang="ru-RU" dirty="0" err="1" smtClean="0"/>
              <a:t>гібридизації</a:t>
            </a:r>
            <a:r>
              <a:rPr lang="ru-RU" dirty="0" smtClean="0"/>
              <a:t> </a:t>
            </a:r>
            <a:r>
              <a:rPr lang="ru-RU" dirty="0" err="1" smtClean="0"/>
              <a:t>соматичних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, </a:t>
            </a:r>
            <a:r>
              <a:rPr lang="ru-RU" dirty="0" err="1" smtClean="0"/>
              <a:t>перенесення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у </a:t>
            </a:r>
            <a:r>
              <a:rPr lang="ru-RU" dirty="0" err="1" smtClean="0"/>
              <a:t>соматичні</a:t>
            </a:r>
            <a:r>
              <a:rPr lang="ru-RU" dirty="0" smtClean="0"/>
              <a:t> та </a:t>
            </a:r>
            <a:r>
              <a:rPr lang="ru-RU" dirty="0" err="1" smtClean="0"/>
              <a:t>статеві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. </a:t>
            </a:r>
            <a:r>
              <a:rPr lang="ru-RU" dirty="0" err="1" smtClean="0"/>
              <a:t>Закріпити</a:t>
            </a:r>
            <a:r>
              <a:rPr lang="ru-RU" dirty="0" smtClean="0"/>
              <a:t> </a:t>
            </a:r>
            <a:r>
              <a:rPr lang="ru-RU" dirty="0" err="1" smtClean="0"/>
              <a:t>теоретичні</a:t>
            </a:r>
            <a:r>
              <a:rPr lang="ru-RU" dirty="0" smtClean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 шляхом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практичних</a:t>
            </a:r>
            <a:r>
              <a:rPr lang="ru-RU" dirty="0" smtClean="0"/>
              <a:t> </a:t>
            </a:r>
            <a:r>
              <a:rPr lang="ru-RU" dirty="0" err="1" smtClean="0"/>
              <a:t>навичок</a:t>
            </a:r>
            <a:r>
              <a:rPr lang="ru-RU" dirty="0" smtClean="0"/>
              <a:t> в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механізмів</a:t>
            </a:r>
            <a:r>
              <a:rPr lang="ru-RU" dirty="0" smtClean="0"/>
              <a:t> </a:t>
            </a:r>
            <a:r>
              <a:rPr lang="ru-RU" dirty="0" err="1" smtClean="0"/>
              <a:t>регенерації</a:t>
            </a:r>
            <a:r>
              <a:rPr lang="ru-RU" dirty="0" smtClean="0"/>
              <a:t>,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зовнішніх</a:t>
            </a:r>
            <a:r>
              <a:rPr lang="ru-RU" dirty="0" smtClean="0"/>
              <a:t> та </a:t>
            </a:r>
            <a:r>
              <a:rPr lang="ru-RU" dirty="0" err="1" smtClean="0"/>
              <a:t>внутрішніх</a:t>
            </a:r>
            <a:r>
              <a:rPr lang="ru-RU" dirty="0" smtClean="0"/>
              <a:t> </a:t>
            </a:r>
            <a:r>
              <a:rPr lang="ru-RU" dirty="0" err="1" smtClean="0"/>
              <a:t>факторів</a:t>
            </a:r>
            <a:r>
              <a:rPr lang="ru-RU" dirty="0" smtClean="0"/>
              <a:t> на </a:t>
            </a:r>
            <a:r>
              <a:rPr lang="ru-RU" dirty="0" err="1" smtClean="0"/>
              <a:t>рослинну</a:t>
            </a:r>
            <a:r>
              <a:rPr lang="ru-RU" dirty="0" smtClean="0"/>
              <a:t> </a:t>
            </a:r>
            <a:r>
              <a:rPr lang="ru-RU" dirty="0" err="1" smtClean="0"/>
              <a:t>клітину</a:t>
            </a:r>
            <a:r>
              <a:rPr lang="ru-RU" dirty="0" smtClean="0"/>
              <a:t>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en-US" dirty="0" smtClean="0"/>
              <a:t>in vitro, </a:t>
            </a:r>
            <a:r>
              <a:rPr lang="ru-RU" dirty="0" err="1" smtClean="0"/>
              <a:t>добирати</a:t>
            </a:r>
            <a:r>
              <a:rPr lang="ru-RU" dirty="0" smtClean="0"/>
              <a:t> методики, </a:t>
            </a:r>
            <a:r>
              <a:rPr lang="ru-RU" dirty="0" err="1" smtClean="0"/>
              <a:t>необхідні</a:t>
            </a:r>
            <a:r>
              <a:rPr lang="ru-RU" dirty="0" smtClean="0"/>
              <a:t> для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стабільних</a:t>
            </a:r>
            <a:r>
              <a:rPr lang="ru-RU" dirty="0" smtClean="0"/>
              <a:t> форм </a:t>
            </a:r>
            <a:r>
              <a:rPr lang="ru-RU" dirty="0" err="1" smtClean="0"/>
              <a:t>рослин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мінливості</a:t>
            </a:r>
            <a:r>
              <a:rPr lang="ru-RU" dirty="0" smtClean="0"/>
              <a:t>,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692696"/>
            <a:ext cx="6589199" cy="1280890"/>
          </a:xfrm>
        </p:spPr>
        <p:txBody>
          <a:bodyPr/>
          <a:lstStyle/>
          <a:p>
            <a:r>
              <a:rPr lang="ru-RU" b="1" dirty="0" err="1" smtClean="0"/>
              <a:t>Експресія</a:t>
            </a:r>
            <a:r>
              <a:rPr lang="ru-RU" b="1" dirty="0" smtClean="0"/>
              <a:t> </a:t>
            </a:r>
            <a:r>
              <a:rPr lang="ru-RU" b="1" dirty="0" err="1" smtClean="0"/>
              <a:t>генів</a:t>
            </a:r>
            <a:r>
              <a:rPr lang="ru-RU" dirty="0"/>
              <a:t>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Експресія генів - процес, в ході якого спадкова інформація від гена (послідовності </a:t>
            </a:r>
            <a:r>
              <a:rPr lang="uk-UA" dirty="0" err="1" smtClean="0"/>
              <a:t>нуклеотидів</a:t>
            </a:r>
            <a:r>
              <a:rPr lang="uk-UA" dirty="0" smtClean="0"/>
              <a:t> ДНК) перетворюється в функціональний продукт - РНК або білок. Деякі етапи експресії генів можуть регулюватися: це транскрипція, трансляція, </a:t>
            </a:r>
            <a:r>
              <a:rPr lang="uk-UA" dirty="0" err="1" smtClean="0"/>
              <a:t>сплайсинг</a:t>
            </a:r>
            <a:r>
              <a:rPr lang="uk-UA" dirty="0" smtClean="0"/>
              <a:t> РНК і стадія </a:t>
            </a:r>
            <a:r>
              <a:rPr lang="uk-UA" dirty="0" err="1" smtClean="0"/>
              <a:t>посттрансляційних</a:t>
            </a:r>
            <a:r>
              <a:rPr lang="uk-UA" dirty="0" smtClean="0"/>
              <a:t> модифікацій білків. Процес активації експресії генів короткими </a:t>
            </a:r>
            <a:r>
              <a:rPr lang="uk-UA" dirty="0" err="1" smtClean="0"/>
              <a:t>дволанцюговими</a:t>
            </a:r>
            <a:r>
              <a:rPr lang="uk-UA" dirty="0" smtClean="0"/>
              <a:t> РНК називається активацією РНК.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3314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00735" y="4969189"/>
            <a:ext cx="6591985" cy="3777622"/>
          </a:xfrm>
        </p:spPr>
        <p:txBody>
          <a:bodyPr/>
          <a:lstStyle/>
          <a:p>
            <a:r>
              <a:rPr lang="ru-RU" dirty="0" err="1"/>
              <a:t>Діаграма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показує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етапи</a:t>
            </a:r>
            <a:r>
              <a:rPr lang="ru-RU" dirty="0"/>
              <a:t> в </a:t>
            </a:r>
            <a:r>
              <a:rPr lang="ru-RU" dirty="0" err="1"/>
              <a:t>процесі</a:t>
            </a:r>
            <a:r>
              <a:rPr lang="ru-RU" dirty="0"/>
              <a:t> </a:t>
            </a:r>
            <a:r>
              <a:rPr lang="ru-RU" dirty="0">
                <a:hlinkClick r:id="rId2" tooltip="Центральна догма молекулярної біології"/>
              </a:rPr>
              <a:t>переносу </a:t>
            </a:r>
            <a:r>
              <a:rPr lang="ru-RU" dirty="0" err="1">
                <a:hlinkClick r:id="rId2" tooltip="Центральна догма молекулярної біології"/>
              </a:rPr>
              <a:t>інформації</a:t>
            </a:r>
            <a:r>
              <a:rPr lang="ru-RU" dirty="0">
                <a:hlinkClick r:id="rId2" tooltip="Центральна догма молекулярної біології"/>
              </a:rPr>
              <a:t> </a:t>
            </a:r>
            <a:r>
              <a:rPr lang="ru-RU" dirty="0" err="1">
                <a:hlinkClick r:id="rId2" tooltip="Центральна догма молекулярної біології"/>
              </a:rPr>
              <a:t>від</a:t>
            </a:r>
            <a:r>
              <a:rPr lang="ru-RU" dirty="0">
                <a:hlinkClick r:id="rId2" tooltip="Центральна догма молекулярної біології"/>
              </a:rPr>
              <a:t> ДНК до РНК до </a:t>
            </a:r>
            <a:r>
              <a:rPr lang="ru-RU" dirty="0" err="1">
                <a:hlinkClick r:id="rId2" tooltip="Центральна догма молекулярної біології"/>
              </a:rPr>
              <a:t>білків</a:t>
            </a:r>
            <a:r>
              <a:rPr lang="ru-RU" dirty="0"/>
              <a:t> 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зазнавати</a:t>
            </a:r>
            <a:r>
              <a:rPr lang="ru-RU" dirty="0"/>
              <a:t> </a:t>
            </a:r>
            <a:r>
              <a:rPr lang="ru-RU" dirty="0" err="1"/>
              <a:t>регуляції</a:t>
            </a:r>
            <a:r>
              <a:rPr lang="ru-RU" dirty="0"/>
              <a:t> </a:t>
            </a:r>
          </a:p>
        </p:txBody>
      </p:sp>
      <p:pic>
        <p:nvPicPr>
          <p:cNvPr id="10244" name="Picture 4" descr="https://upload.wikimedia.org/wikipedia/commons/thumb/1/11/Gene_expression_control.png/220px-Gene_expression_contro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16632"/>
            <a:ext cx="6336704" cy="460851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24230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Гаплоїдія</a:t>
            </a:r>
            <a:endParaRPr lang="ru-RU" dirty="0"/>
          </a:p>
        </p:txBody>
      </p:sp>
      <p:pic>
        <p:nvPicPr>
          <p:cNvPr id="1026" name="Picture 2" descr="C:\zz\Image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620688"/>
            <a:ext cx="2314575" cy="241935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Гаплоїди вищих рослин можна отримати з експлантів, взятих на будь-якій стадії розвитку гаметофіту після редукційного поділу клітин </a:t>
            </a:r>
            <a:r>
              <a:rPr lang="uk-UA" dirty="0" err="1" smtClean="0"/>
              <a:t>спорогенної</a:t>
            </a:r>
            <a:r>
              <a:rPr lang="uk-UA" dirty="0" smtClean="0"/>
              <a:t> тканини пиляка.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Найбільш поширені такі методи індукції гаплоїдів: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індукований андрогенез в культурі пиляків і пилку;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селективна елімінація хромосом в гібридному зародку. Цей метод найчастіше використовується в селекції злакових;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псевдогамія - розвиток гаплоїдного зародка після запилення чужорідним пилком без запліднення яйцеклітини або ж розвиток ізольованого </a:t>
            </a:r>
            <a:r>
              <a:rPr lang="ru-RU" dirty="0" err="1" smtClean="0"/>
              <a:t>насінного</a:t>
            </a:r>
            <a:r>
              <a:rPr lang="ru-RU" dirty="0" smtClean="0"/>
              <a:t> зачатка</a:t>
            </a:r>
            <a:r>
              <a:rPr lang="uk-UA" dirty="0" smtClean="0"/>
              <a:t>(гіногенез)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947279" cy="644650"/>
          </a:xfrm>
        </p:spPr>
        <p:txBody>
          <a:bodyPr>
            <a:normAutofit fontScale="90000"/>
          </a:bodyPr>
          <a:lstStyle/>
          <a:p>
            <a:r>
              <a:rPr lang="uk-UA" dirty="0" err="1" smtClean="0"/>
              <a:t>Мікроклональне</a:t>
            </a:r>
            <a:r>
              <a:rPr lang="uk-UA" dirty="0" smtClean="0"/>
              <a:t> розмноження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35696" y="1628800"/>
            <a:ext cx="6591985" cy="1080120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(Інакше </a:t>
            </a:r>
            <a:r>
              <a:rPr lang="uk-UA" dirty="0" err="1" smtClean="0"/>
              <a:t>клональное</a:t>
            </a:r>
            <a:r>
              <a:rPr lang="uk-UA" dirty="0" smtClean="0"/>
              <a:t> </a:t>
            </a:r>
            <a:r>
              <a:rPr lang="uk-UA" dirty="0" err="1" smtClean="0"/>
              <a:t>мікророзмноження</a:t>
            </a:r>
            <a:r>
              <a:rPr lang="uk-UA" dirty="0" smtClean="0"/>
              <a:t>) - отримання в умовах in vitro, нестатевим шляхом рослин, генетично ідентичних вихідному примірнику).</a:t>
            </a: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1835696" y="3284984"/>
            <a:ext cx="3456384" cy="2736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defTabSz="457200"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основі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методу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лежить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унікальна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здатність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рослинної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клітини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реалізовувати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властиву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їй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тотипотентність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тобто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під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впливом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екзогенних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впливів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давати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початок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цілісному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рослинному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організму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2" descr="C:\zz\Imag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3501008"/>
            <a:ext cx="3694115" cy="27725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Сомаклональна</a:t>
            </a:r>
            <a:r>
              <a:rPr lang="ru-RU" dirty="0"/>
              <a:t> </a:t>
            </a:r>
            <a:r>
              <a:rPr lang="ru-RU" dirty="0" err="1"/>
              <a:t>мінливість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16832"/>
            <a:ext cx="4896544" cy="4752528"/>
          </a:xfrm>
        </p:spPr>
        <p:txBody>
          <a:bodyPr>
            <a:noAutofit/>
          </a:bodyPr>
          <a:lstStyle/>
          <a:p>
            <a:r>
              <a:rPr lang="ru-RU" sz="2400" dirty="0" err="1"/>
              <a:t>Сомаклональна</a:t>
            </a:r>
            <a:r>
              <a:rPr lang="ru-RU" sz="2400" dirty="0"/>
              <a:t> </a:t>
            </a:r>
            <a:r>
              <a:rPr lang="ru-RU" sz="2400" dirty="0" err="1"/>
              <a:t>мінливість</a:t>
            </a:r>
            <a:r>
              <a:rPr lang="ru-RU" sz="2400" dirty="0"/>
              <a:t> –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джерело</a:t>
            </a:r>
            <a:r>
              <a:rPr lang="ru-RU" sz="2400" dirty="0"/>
              <a:t> </a:t>
            </a:r>
            <a:r>
              <a:rPr lang="ru-RU" sz="2400" dirty="0" err="1"/>
              <a:t>формоутворення</a:t>
            </a:r>
            <a:r>
              <a:rPr lang="ru-RU" sz="2400" dirty="0"/>
              <a:t> і </a:t>
            </a:r>
            <a:r>
              <a:rPr lang="ru-RU" sz="2400" dirty="0" err="1"/>
              <a:t>сортополіпшення</a:t>
            </a:r>
            <a:r>
              <a:rPr lang="ru-RU" sz="2400" dirty="0"/>
              <a:t> </a:t>
            </a:r>
            <a:r>
              <a:rPr lang="ru-RU" sz="2400" dirty="0" err="1"/>
              <a:t>важливих</a:t>
            </a:r>
            <a:r>
              <a:rPr lang="ru-RU" sz="2400" dirty="0"/>
              <a:t> </a:t>
            </a:r>
            <a:r>
              <a:rPr lang="ru-RU" sz="2400" dirty="0" err="1"/>
              <a:t>сільськогосподарських</a:t>
            </a:r>
            <a:r>
              <a:rPr lang="ru-RU" sz="2400" dirty="0"/>
              <a:t>, </a:t>
            </a:r>
            <a:r>
              <a:rPr lang="ru-RU" sz="2400" dirty="0" err="1"/>
              <a:t>декоративних</a:t>
            </a:r>
            <a:r>
              <a:rPr lang="ru-RU" sz="2400" dirty="0"/>
              <a:t>, </a:t>
            </a:r>
            <a:r>
              <a:rPr lang="ru-RU" sz="2400" dirty="0" err="1"/>
              <a:t>лікарських</a:t>
            </a:r>
            <a:r>
              <a:rPr lang="ru-RU" sz="2400" dirty="0"/>
              <a:t> і </a:t>
            </a:r>
            <a:r>
              <a:rPr lang="ru-RU" sz="2400" dirty="0" err="1"/>
              <a:t>технічних</a:t>
            </a:r>
            <a:r>
              <a:rPr lang="ru-RU" sz="2400" dirty="0"/>
              <a:t> </a:t>
            </a:r>
            <a:r>
              <a:rPr lang="ru-RU" sz="2400" dirty="0" err="1"/>
              <a:t>рослин</a:t>
            </a:r>
            <a:r>
              <a:rPr lang="ru-RU" sz="2400" dirty="0"/>
              <a:t>. Перспектива </a:t>
            </a:r>
            <a:r>
              <a:rPr lang="ru-RU" sz="2400" dirty="0" err="1"/>
              <a:t>використання</a:t>
            </a:r>
            <a:r>
              <a:rPr lang="ru-RU" sz="2400" dirty="0"/>
              <a:t> </a:t>
            </a:r>
            <a:r>
              <a:rPr lang="ru-RU" sz="2400" dirty="0" err="1"/>
              <a:t>сомаклонів</a:t>
            </a:r>
            <a:r>
              <a:rPr lang="ru-RU" sz="2400" dirty="0"/>
              <a:t> </a:t>
            </a:r>
            <a:r>
              <a:rPr lang="ru-RU" sz="2400" dirty="0" err="1"/>
              <a:t>оптимістична</a:t>
            </a:r>
            <a:r>
              <a:rPr lang="ru-RU" sz="2400" dirty="0"/>
              <a:t>, тому </a:t>
            </a:r>
            <a:r>
              <a:rPr lang="ru-RU" sz="2400" dirty="0" err="1"/>
              <a:t>що</a:t>
            </a:r>
            <a:r>
              <a:rPr lang="ru-RU" sz="2400" dirty="0"/>
              <a:t> вони у </a:t>
            </a:r>
            <a:r>
              <a:rPr lang="ru-RU" sz="2400" dirty="0" err="1"/>
              <a:t>ряді</a:t>
            </a:r>
            <a:r>
              <a:rPr lang="ru-RU" sz="2400" dirty="0"/>
              <a:t> </a:t>
            </a:r>
            <a:r>
              <a:rPr lang="ru-RU" sz="2400" dirty="0" err="1"/>
              <a:t>випадків</a:t>
            </a:r>
            <a:r>
              <a:rPr lang="ru-RU" sz="2400" dirty="0"/>
              <a:t> </a:t>
            </a:r>
            <a:r>
              <a:rPr lang="ru-RU" sz="2400" dirty="0" err="1"/>
              <a:t>переважають</a:t>
            </a:r>
            <a:r>
              <a:rPr lang="ru-RU" sz="2400" dirty="0"/>
              <a:t> </a:t>
            </a:r>
            <a:r>
              <a:rPr lang="ru-RU" sz="2400" dirty="0" err="1"/>
              <a:t>вихідний</a:t>
            </a:r>
            <a:r>
              <a:rPr lang="ru-RU" sz="2400" dirty="0"/>
              <a:t> сорт за </a:t>
            </a:r>
            <a:r>
              <a:rPr lang="ru-RU" sz="2400" dirty="0" err="1"/>
              <a:t>цінними</a:t>
            </a:r>
            <a:r>
              <a:rPr lang="ru-RU" sz="2400" dirty="0"/>
              <a:t> </a:t>
            </a:r>
            <a:r>
              <a:rPr lang="ru-RU" sz="2400" dirty="0" err="1"/>
              <a:t>господарчими</a:t>
            </a:r>
            <a:r>
              <a:rPr lang="ru-RU" sz="2400" dirty="0"/>
              <a:t> </a:t>
            </a:r>
            <a:r>
              <a:rPr lang="ru-RU" sz="2400" dirty="0" err="1"/>
              <a:t>ознаками</a:t>
            </a:r>
            <a:r>
              <a:rPr lang="ru-RU" sz="2400" dirty="0"/>
              <a:t>.</a:t>
            </a:r>
          </a:p>
          <a:p>
            <a:pPr marL="0" indent="0">
              <a:buNone/>
            </a:pP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1026" name="Picture 2" descr="Сомаклональная изменчивость - БИОТЕХНОЛОГИЯ РАСТЕНИЙ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060848"/>
            <a:ext cx="3130399" cy="436510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72705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07704" y="1844824"/>
            <a:ext cx="6591985" cy="3777622"/>
          </a:xfrm>
        </p:spPr>
        <p:txBody>
          <a:bodyPr/>
          <a:lstStyle/>
          <a:p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п’яти</a:t>
            </a:r>
            <a:r>
              <a:rPr lang="ru-RU" dirty="0"/>
              <a:t> </a:t>
            </a:r>
            <a:r>
              <a:rPr lang="ru-RU" dirty="0" err="1"/>
              <a:t>клітинних</a:t>
            </a:r>
            <a:r>
              <a:rPr lang="ru-RU" dirty="0"/>
              <a:t> </a:t>
            </a:r>
            <a:r>
              <a:rPr lang="ru-RU" dirty="0" err="1"/>
              <a:t>ліній</a:t>
            </a:r>
            <a:r>
              <a:rPr lang="ru-RU" dirty="0"/>
              <a:t> </a:t>
            </a:r>
            <a:r>
              <a:rPr lang="en-US" i="1" dirty="0"/>
              <a:t>U. v</a:t>
            </a:r>
            <a:r>
              <a:rPr lang="ru-RU" i="1" dirty="0"/>
              <a:t>і</a:t>
            </a:r>
            <a:r>
              <a:rPr lang="en-US" i="1" dirty="0" err="1"/>
              <a:t>ctor</a:t>
            </a:r>
            <a:r>
              <a:rPr lang="ru-RU" i="1" dirty="0"/>
              <a:t>і</a:t>
            </a:r>
            <a:r>
              <a:rPr lang="en-US" i="1" dirty="0"/>
              <a:t>s</a:t>
            </a:r>
            <a:r>
              <a:rPr lang="en-US" dirty="0"/>
              <a:t> </a:t>
            </a:r>
            <a:r>
              <a:rPr lang="ru-RU" dirty="0" err="1"/>
              <a:t>спільного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, </a:t>
            </a:r>
            <a:r>
              <a:rPr lang="ru-RU" dirty="0" err="1"/>
              <a:t>вирощуваних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10 </a:t>
            </a:r>
            <a:r>
              <a:rPr lang="ru-RU" dirty="0" err="1"/>
              <a:t>років</a:t>
            </a:r>
            <a:r>
              <a:rPr lang="ru-RU" dirty="0"/>
              <a:t>, </a:t>
            </a:r>
            <a:r>
              <a:rPr lang="ru-RU" dirty="0" err="1"/>
              <a:t>виявив</a:t>
            </a:r>
            <a:r>
              <a:rPr lang="ru-RU" dirty="0"/>
              <a:t> </a:t>
            </a:r>
            <a:r>
              <a:rPr lang="ru-RU" dirty="0" err="1"/>
              <a:t>міксоплоїдію</a:t>
            </a:r>
            <a:r>
              <a:rPr lang="ru-RU" dirty="0"/>
              <a:t>, </a:t>
            </a:r>
            <a:r>
              <a:rPr lang="ru-RU" dirty="0" err="1"/>
              <a:t>значний</a:t>
            </a:r>
            <a:r>
              <a:rPr lang="ru-RU" dirty="0"/>
              <a:t> </a:t>
            </a:r>
            <a:r>
              <a:rPr lang="ru-RU" dirty="0" err="1"/>
              <a:t>ступінь</a:t>
            </a:r>
            <a:r>
              <a:rPr lang="ru-RU" dirty="0"/>
              <a:t> </a:t>
            </a:r>
            <a:r>
              <a:rPr lang="ru-RU" dirty="0" err="1"/>
              <a:t>поліплоїдизації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, </a:t>
            </a:r>
            <a:r>
              <a:rPr lang="ru-RU" dirty="0" err="1"/>
              <a:t>кількісні</a:t>
            </a:r>
            <a:r>
              <a:rPr lang="ru-RU" dirty="0"/>
              <a:t> і </a:t>
            </a:r>
            <a:r>
              <a:rPr lang="ru-RU" dirty="0" err="1"/>
              <a:t>якісні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en-US" dirty="0"/>
              <a:t>RAPD-</a:t>
            </a:r>
            <a:r>
              <a:rPr lang="ru-RU" dirty="0" err="1"/>
              <a:t>фрагментів</a:t>
            </a:r>
            <a:r>
              <a:rPr lang="ru-RU" dirty="0"/>
              <a:t>. </a:t>
            </a:r>
            <a:r>
              <a:rPr lang="ru-RU" dirty="0" err="1"/>
              <a:t>Закономірностей</a:t>
            </a:r>
            <a:r>
              <a:rPr lang="ru-RU" dirty="0"/>
              <a:t> при </a:t>
            </a:r>
            <a:r>
              <a:rPr lang="ru-RU" dirty="0" err="1"/>
              <a:t>групуванні</a:t>
            </a:r>
            <a:r>
              <a:rPr lang="ru-RU" dirty="0"/>
              <a:t> </a:t>
            </a:r>
            <a:r>
              <a:rPr lang="ru-RU" dirty="0" err="1"/>
              <a:t>клітинних</a:t>
            </a:r>
            <a:r>
              <a:rPr lang="ru-RU" dirty="0"/>
              <a:t> </a:t>
            </a:r>
            <a:r>
              <a:rPr lang="ru-RU" dirty="0" err="1"/>
              <a:t>ліній</a:t>
            </a:r>
            <a:r>
              <a:rPr lang="ru-RU" dirty="0"/>
              <a:t> 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складу </a:t>
            </a:r>
            <a:r>
              <a:rPr lang="ru-RU" dirty="0" err="1"/>
              <a:t>середовища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історії</a:t>
            </a:r>
            <a:r>
              <a:rPr lang="ru-RU" dirty="0"/>
              <a:t> </a:t>
            </a:r>
            <a:r>
              <a:rPr lang="ru-RU" dirty="0" err="1"/>
              <a:t>вирощування</a:t>
            </a:r>
            <a:r>
              <a:rPr lang="ru-RU" dirty="0"/>
              <a:t> не </a:t>
            </a:r>
            <a:r>
              <a:rPr lang="ru-RU" dirty="0" err="1"/>
              <a:t>спостерігалося</a:t>
            </a:r>
            <a:r>
              <a:rPr lang="ru-RU" dirty="0"/>
              <a:t>.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плоїдності</a:t>
            </a:r>
            <a:r>
              <a:rPr lang="ru-RU" dirty="0"/>
              <a:t> не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супроводжуються</a:t>
            </a:r>
            <a:r>
              <a:rPr lang="ru-RU" dirty="0"/>
              <a:t> </a:t>
            </a:r>
            <a:r>
              <a:rPr lang="ru-RU" dirty="0" err="1"/>
              <a:t>появою</a:t>
            </a:r>
            <a:r>
              <a:rPr lang="ru-RU" dirty="0"/>
              <a:t> </a:t>
            </a:r>
            <a:r>
              <a:rPr lang="en-US" dirty="0"/>
              <a:t>RAPD-</a:t>
            </a:r>
            <a:r>
              <a:rPr lang="ru-RU" dirty="0" err="1"/>
              <a:t>поліморфізму</a:t>
            </a:r>
            <a:r>
              <a:rPr lang="ru-RU" dirty="0"/>
              <a:t> і </a:t>
            </a:r>
            <a:r>
              <a:rPr lang="ru-RU" dirty="0" err="1"/>
              <a:t>навпаки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надійніше</a:t>
            </a:r>
            <a:r>
              <a:rPr lang="ru-RU" dirty="0"/>
              <a:t> і </a:t>
            </a:r>
            <a:r>
              <a:rPr lang="ru-RU" dirty="0" err="1"/>
              <a:t>повніше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сомаклональні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, </a:t>
            </a:r>
            <a:r>
              <a:rPr lang="ru-RU" dirty="0" err="1"/>
              <a:t>рекомендується</a:t>
            </a:r>
            <a:r>
              <a:rPr lang="ru-RU" dirty="0"/>
              <a:t> </a:t>
            </a:r>
            <a:r>
              <a:rPr lang="ru-RU" dirty="0" err="1"/>
              <a:t>одночасне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цитогенетичного</a:t>
            </a:r>
            <a:r>
              <a:rPr lang="ru-RU" dirty="0"/>
              <a:t> та молекулярно-</a:t>
            </a:r>
            <a:r>
              <a:rPr lang="ru-RU" dirty="0" err="1"/>
              <a:t>генетичного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720</TotalTime>
  <Words>1357</Words>
  <Application>Microsoft Office PowerPoint</Application>
  <PresentationFormat>Экран (4:3)</PresentationFormat>
  <Paragraphs>70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Легкий дым</vt:lpstr>
      <vt:lpstr>Сучасні біотехнологічні методи в рослинництві</vt:lpstr>
      <vt:lpstr>Дана дисципліна спрямована на </vt:lpstr>
      <vt:lpstr>Метою даного курсу є </vt:lpstr>
      <vt:lpstr>Експресія генів </vt:lpstr>
      <vt:lpstr>Слайд 5</vt:lpstr>
      <vt:lpstr>Гаплоїдія</vt:lpstr>
      <vt:lpstr>Мікроклональне розмноження</vt:lpstr>
      <vt:lpstr>Сомаклональна мінливість</vt:lpstr>
      <vt:lpstr>Слайд 9</vt:lpstr>
      <vt:lpstr>Соматичний ембріоїдогенез</vt:lpstr>
      <vt:lpstr>Культура одиночних клітин</vt:lpstr>
      <vt:lpstr>Слайд 12</vt:lpstr>
      <vt:lpstr>Метод калусної культури</vt:lpstr>
      <vt:lpstr>Слайд 14</vt:lpstr>
      <vt:lpstr>Суспензійні культури</vt:lpstr>
      <vt:lpstr>Слайд 16</vt:lpstr>
      <vt:lpstr>Запліднення in vitro</vt:lpstr>
      <vt:lpstr>Слайд 18</vt:lpstr>
      <vt:lpstr>Слайд 19</vt:lpstr>
      <vt:lpstr>Соматична гібридизація</vt:lpstr>
      <vt:lpstr>Слайд 21</vt:lpstr>
      <vt:lpstr>Молекулярне маркування</vt:lpstr>
      <vt:lpstr>Слайд 23</vt:lpstr>
      <vt:lpstr>Гіногенез</vt:lpstr>
      <vt:lpstr>Слайд 25</vt:lpstr>
      <vt:lpstr>Виділення нуклеїнових кислот</vt:lpstr>
      <vt:lpstr>Слайд 27</vt:lpstr>
      <vt:lpstr>Метод електрофорезу</vt:lpstr>
      <vt:lpstr>Слайд 29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Биотехнологии</dc:title>
  <dc:creator>Admin </dc:creator>
  <cp:lastModifiedBy>You</cp:lastModifiedBy>
  <cp:revision>128</cp:revision>
  <dcterms:created xsi:type="dcterms:W3CDTF">2013-10-27T00:32:47Z</dcterms:created>
  <dcterms:modified xsi:type="dcterms:W3CDTF">2022-11-03T07:33:14Z</dcterms:modified>
</cp:coreProperties>
</file>