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6" r:id="rId3"/>
    <p:sldId id="258" r:id="rId4"/>
    <p:sldId id="271" r:id="rId5"/>
    <p:sldId id="273" r:id="rId6"/>
    <p:sldId id="275" r:id="rId7"/>
    <p:sldId id="277" r:id="rId8"/>
    <p:sldId id="279" r:id="rId9"/>
    <p:sldId id="281" r:id="rId10"/>
    <p:sldId id="283" r:id="rId11"/>
    <p:sldId id="292" r:id="rId12"/>
    <p:sldId id="287" r:id="rId13"/>
    <p:sldId id="289" r:id="rId14"/>
    <p:sldId id="291" r:id="rId15"/>
    <p:sldId id="295" r:id="rId16"/>
    <p:sldId id="259" r:id="rId17"/>
    <p:sldId id="260" r:id="rId18"/>
    <p:sldId id="262" r:id="rId19"/>
    <p:sldId id="263" r:id="rId20"/>
    <p:sldId id="264" r:id="rId21"/>
    <p:sldId id="265" r:id="rId22"/>
    <p:sldId id="261" r:id="rId23"/>
    <p:sldId id="266" r:id="rId24"/>
    <p:sldId id="267" r:id="rId25"/>
    <p:sldId id="268" r:id="rId26"/>
    <p:sldId id="26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uk.wikipedia.org/wiki/%D0%95%D1%82%D0%BD%D1%96%D1%87%D0%BD%D0%B5_%D1%8F%D0%B4%D1%80%D0%BE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uk.wikipedia.org/wiki/%D0%95%D1%82%D0%BD%D1%96%D1%87%D0%BD%D0%B5_%D1%8F%D0%B4%D1%80%D0%B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CE0232-647F-4932-8073-D649CA0137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A6C53D-129D-41E1-BAA9-09BFBAB59EC2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2000" u="sng" dirty="0" err="1" smtClean="0"/>
            <a:t>Формальний</a:t>
          </a:r>
          <a:r>
            <a:rPr lang="ru-RU" sz="2000" dirty="0" smtClean="0"/>
            <a:t> (</a:t>
          </a:r>
          <a:r>
            <a:rPr lang="ru-RU" sz="2000" dirty="0" err="1" smtClean="0"/>
            <a:t>правовий</a:t>
          </a:r>
          <a:r>
            <a:rPr lang="ru-RU" sz="2000" dirty="0" smtClean="0"/>
            <a:t>) </a:t>
          </a:r>
          <a:r>
            <a:rPr lang="ru-RU" sz="2000" dirty="0" err="1" smtClean="0"/>
            <a:t>переважає</a:t>
          </a:r>
          <a:r>
            <a:rPr lang="ru-RU" sz="2000" dirty="0" smtClean="0"/>
            <a:t> </a:t>
          </a:r>
          <a:r>
            <a:rPr lang="ru-RU" sz="2000" dirty="0" err="1" smtClean="0"/>
            <a:t>описовий</a:t>
          </a:r>
          <a:r>
            <a:rPr lang="ru-RU" sz="2000" dirty="0" smtClean="0"/>
            <a:t> метод, </a:t>
          </a:r>
          <a:r>
            <a:rPr lang="ru-RU" sz="2000" dirty="0" err="1" smtClean="0"/>
            <a:t>описувались</a:t>
          </a:r>
          <a:r>
            <a:rPr lang="ru-RU" sz="2000" dirty="0" smtClean="0"/>
            <a:t> </a:t>
          </a:r>
          <a:r>
            <a:rPr lang="ru-RU" sz="2000" dirty="0" err="1" smtClean="0"/>
            <a:t>закони</a:t>
          </a:r>
          <a:r>
            <a:rPr lang="ru-RU" sz="2000" dirty="0" smtClean="0"/>
            <a:t>, за </a:t>
          </a:r>
          <a:r>
            <a:rPr lang="ru-RU" sz="2000" dirty="0" err="1" smtClean="0"/>
            <a:t>якими</a:t>
          </a:r>
          <a:r>
            <a:rPr lang="ru-RU" sz="2000" dirty="0" smtClean="0"/>
            <a:t> </a:t>
          </a:r>
          <a:r>
            <a:rPr lang="ru-RU" sz="2000" dirty="0" err="1" smtClean="0"/>
            <a:t>функціонує</a:t>
          </a:r>
          <a:r>
            <a:rPr lang="ru-RU" sz="2000" dirty="0" smtClean="0"/>
            <a:t> </a:t>
          </a:r>
          <a:r>
            <a:rPr lang="ru-RU" sz="2000" dirty="0" err="1" smtClean="0"/>
            <a:t>влада</a:t>
          </a:r>
          <a:r>
            <a:rPr lang="ru-RU" sz="2000" dirty="0" smtClean="0"/>
            <a:t> в </a:t>
          </a:r>
          <a:r>
            <a:rPr lang="ru-RU" sz="2000" dirty="0" err="1" smtClean="0"/>
            <a:t>політичній</a:t>
          </a:r>
          <a:r>
            <a:rPr lang="ru-RU" sz="2000" dirty="0" smtClean="0"/>
            <a:t> </a:t>
          </a:r>
          <a:r>
            <a:rPr lang="ru-RU" sz="2000" dirty="0" err="1" smtClean="0"/>
            <a:t>системі</a:t>
          </a:r>
          <a:r>
            <a:rPr lang="ru-RU" sz="2000" dirty="0" smtClean="0"/>
            <a:t>. </a:t>
          </a:r>
          <a:r>
            <a:rPr lang="ru-RU" sz="2000" dirty="0" err="1" smtClean="0"/>
            <a:t>Вважалось</a:t>
          </a:r>
          <a:r>
            <a:rPr lang="ru-RU" sz="2000" dirty="0" smtClean="0"/>
            <a:t>, </a:t>
          </a:r>
          <a:r>
            <a:rPr lang="ru-RU" sz="2000" dirty="0" err="1" smtClean="0"/>
            <a:t>що</a:t>
          </a:r>
          <a:r>
            <a:rPr lang="ru-RU" sz="2000" dirty="0" smtClean="0"/>
            <a:t> </a:t>
          </a:r>
          <a:r>
            <a:rPr lang="ru-RU" sz="2000" dirty="0" err="1" smtClean="0"/>
            <a:t>політичні</a:t>
          </a:r>
          <a:r>
            <a:rPr lang="ru-RU" sz="2000" dirty="0" smtClean="0"/>
            <a:t> </a:t>
          </a:r>
          <a:r>
            <a:rPr lang="ru-RU" sz="2000" dirty="0" err="1" smtClean="0"/>
            <a:t>дії</a:t>
          </a:r>
          <a:r>
            <a:rPr lang="ru-RU" sz="2000" dirty="0" smtClean="0"/>
            <a:t> є </a:t>
          </a:r>
          <a:r>
            <a:rPr lang="ru-RU" sz="2000" dirty="0" err="1" smtClean="0"/>
            <a:t>тотожними</a:t>
          </a:r>
          <a:r>
            <a:rPr lang="ru-RU" sz="2000" dirty="0" smtClean="0"/>
            <a:t> </a:t>
          </a:r>
          <a:r>
            <a:rPr lang="ru-RU" sz="2000" dirty="0" err="1" smtClean="0"/>
            <a:t>конституційним</a:t>
          </a:r>
          <a:r>
            <a:rPr lang="ru-RU" sz="2000" dirty="0" smtClean="0"/>
            <a:t>. </a:t>
          </a:r>
          <a:endParaRPr lang="ru-RU" sz="2000" dirty="0"/>
        </a:p>
      </dgm:t>
    </dgm:pt>
    <dgm:pt modelId="{7A3D939D-4940-4081-9593-324966BCC698}" type="parTrans" cxnId="{5E6B78CB-DF7A-4D65-B42C-C42C8A7BFCC1}">
      <dgm:prSet/>
      <dgm:spPr/>
      <dgm:t>
        <a:bodyPr/>
        <a:lstStyle/>
        <a:p>
          <a:endParaRPr lang="ru-RU"/>
        </a:p>
      </dgm:t>
    </dgm:pt>
    <dgm:pt modelId="{D7F32DC7-18C8-4AB1-9204-1181E023159F}" type="sibTrans" cxnId="{5E6B78CB-DF7A-4D65-B42C-C42C8A7BFCC1}">
      <dgm:prSet/>
      <dgm:spPr/>
      <dgm:t>
        <a:bodyPr/>
        <a:lstStyle/>
        <a:p>
          <a:endParaRPr lang="ru-RU"/>
        </a:p>
      </dgm:t>
    </dgm:pt>
    <dgm:pt modelId="{C6C21D8F-5C14-456D-A3F8-828C4BBBA8D4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pPr rtl="0"/>
          <a:r>
            <a:rPr lang="ru-RU" sz="1600" u="sng" dirty="0" err="1" smtClean="0"/>
            <a:t>Традиційний</a:t>
          </a:r>
          <a:r>
            <a:rPr lang="ru-RU" sz="1600" dirty="0" smtClean="0"/>
            <a:t> (</a:t>
          </a:r>
          <a:r>
            <a:rPr lang="ru-RU" sz="1600" dirty="0" err="1" smtClean="0"/>
            <a:t>неформальний</a:t>
          </a:r>
          <a:r>
            <a:rPr lang="ru-RU" sz="1600" dirty="0" smtClean="0"/>
            <a:t> </a:t>
          </a:r>
          <a:r>
            <a:rPr lang="ru-RU" sz="1600" dirty="0" err="1" smtClean="0"/>
            <a:t>або</a:t>
          </a:r>
          <a:r>
            <a:rPr lang="ru-RU" sz="1600" dirty="0" smtClean="0"/>
            <a:t> </a:t>
          </a:r>
          <a:r>
            <a:rPr lang="ru-RU" sz="1600" dirty="0" err="1" smtClean="0"/>
            <a:t>добіхевіористичний</a:t>
          </a:r>
          <a:r>
            <a:rPr lang="ru-RU" sz="1600" dirty="0" smtClean="0"/>
            <a:t>) (В </a:t>
          </a:r>
          <a:r>
            <a:rPr lang="ru-RU" sz="1600" dirty="0" err="1" smtClean="0"/>
            <a:t>період</a:t>
          </a:r>
          <a:r>
            <a:rPr lang="ru-RU" sz="1600" dirty="0" smtClean="0"/>
            <a:t> з </a:t>
          </a:r>
          <a:r>
            <a:rPr lang="ru-RU" sz="1600" dirty="0" err="1" smtClean="0"/>
            <a:t>кінця</a:t>
          </a:r>
          <a:r>
            <a:rPr lang="ru-RU" sz="1600" dirty="0" smtClean="0"/>
            <a:t> ХІХ ст.. до 1920 р. проблема </a:t>
          </a:r>
          <a:r>
            <a:rPr lang="ru-RU" sz="1600" dirty="0" err="1" smtClean="0"/>
            <a:t>вивчення</a:t>
          </a:r>
          <a:r>
            <a:rPr lang="ru-RU" sz="1600" dirty="0" smtClean="0"/>
            <a:t> </a:t>
          </a:r>
          <a:r>
            <a:rPr lang="ru-RU" sz="1600" dirty="0" err="1" smtClean="0"/>
            <a:t>неформальної</a:t>
          </a:r>
          <a:r>
            <a:rPr lang="ru-RU" sz="1600" dirty="0" smtClean="0"/>
            <a:t> </a:t>
          </a:r>
          <a:r>
            <a:rPr lang="ru-RU" sz="1600" dirty="0" err="1" smtClean="0"/>
            <a:t>політичної</a:t>
          </a:r>
          <a:r>
            <a:rPr lang="ru-RU" sz="1600" dirty="0" smtClean="0"/>
            <a:t> </a:t>
          </a:r>
          <a:r>
            <a:rPr lang="ru-RU" sz="1600" dirty="0" err="1" smtClean="0"/>
            <a:t>діяльності</a:t>
          </a:r>
          <a:r>
            <a:rPr lang="ru-RU" sz="1600" dirty="0" smtClean="0"/>
            <a:t> </a:t>
          </a:r>
          <a:r>
            <a:rPr lang="ru-RU" sz="1600" dirty="0" err="1" smtClean="0"/>
            <a:t>стає</a:t>
          </a:r>
          <a:r>
            <a:rPr lang="ru-RU" sz="1600" dirty="0" smtClean="0"/>
            <a:t> </a:t>
          </a:r>
          <a:r>
            <a:rPr lang="ru-RU" sz="1600" dirty="0" err="1" smtClean="0"/>
            <a:t>однією</a:t>
          </a:r>
          <a:r>
            <a:rPr lang="ru-RU" sz="1600" dirty="0" smtClean="0"/>
            <a:t> з </a:t>
          </a:r>
          <a:r>
            <a:rPr lang="ru-RU" sz="1600" dirty="0" err="1" smtClean="0"/>
            <a:t>найбільш</a:t>
          </a:r>
          <a:r>
            <a:rPr lang="ru-RU" sz="1600" dirty="0" smtClean="0"/>
            <a:t> </a:t>
          </a:r>
          <a:r>
            <a:rPr lang="ru-RU" sz="1600" dirty="0" err="1" smtClean="0"/>
            <a:t>домінуючих</a:t>
          </a:r>
          <a:r>
            <a:rPr lang="ru-RU" sz="1600" dirty="0" smtClean="0"/>
            <a:t>. </a:t>
          </a:r>
          <a:r>
            <a:rPr lang="ru-RU" sz="1600" dirty="0" err="1" smtClean="0"/>
            <a:t>Групи</a:t>
          </a:r>
          <a:r>
            <a:rPr lang="ru-RU" sz="1600" dirty="0" smtClean="0"/>
            <a:t> </a:t>
          </a:r>
          <a:r>
            <a:rPr lang="ru-RU" sz="1600" dirty="0" err="1" smtClean="0"/>
            <a:t>тиску</a:t>
          </a:r>
          <a:r>
            <a:rPr lang="ru-RU" sz="1600" dirty="0" smtClean="0"/>
            <a:t> (А. </a:t>
          </a:r>
          <a:r>
            <a:rPr lang="ru-RU" sz="1600" dirty="0" err="1" smtClean="0"/>
            <a:t>Бентлі</a:t>
          </a:r>
          <a:r>
            <a:rPr lang="ru-RU" sz="1600" dirty="0" smtClean="0"/>
            <a:t>), П. </a:t>
          </a:r>
          <a:r>
            <a:rPr lang="ru-RU" sz="1600" dirty="0" err="1" smtClean="0"/>
            <a:t>Херрінг</a:t>
          </a:r>
          <a:r>
            <a:rPr lang="ru-RU" sz="1600" dirty="0" smtClean="0"/>
            <a:t>, Д. </a:t>
          </a:r>
          <a:r>
            <a:rPr lang="ru-RU" sz="1600" dirty="0" err="1" smtClean="0"/>
            <a:t>Трумен</a:t>
          </a:r>
          <a:r>
            <a:rPr lang="ru-RU" sz="1600" dirty="0" smtClean="0"/>
            <a:t>. Головна </a:t>
          </a:r>
          <a:r>
            <a:rPr lang="ru-RU" sz="1600" dirty="0" err="1" smtClean="0"/>
            <a:t>увага</a:t>
          </a:r>
          <a:r>
            <a:rPr lang="ru-RU" sz="1600" dirty="0" smtClean="0"/>
            <a:t> </a:t>
          </a:r>
          <a:r>
            <a:rPr lang="ru-RU" sz="1600" dirty="0" err="1" smtClean="0"/>
            <a:t>приділялась</a:t>
          </a:r>
          <a:r>
            <a:rPr lang="ru-RU" sz="1600" dirty="0" smtClean="0"/>
            <a:t> </a:t>
          </a:r>
          <a:r>
            <a:rPr lang="ru-RU" sz="1600" dirty="0" err="1" smtClean="0"/>
            <a:t>збору</a:t>
          </a:r>
          <a:r>
            <a:rPr lang="ru-RU" sz="1600" dirty="0" smtClean="0"/>
            <a:t> </a:t>
          </a:r>
          <a:r>
            <a:rPr lang="ru-RU" sz="1600" dirty="0" err="1" smtClean="0"/>
            <a:t>інформації</a:t>
          </a:r>
          <a:r>
            <a:rPr lang="ru-RU" sz="1600" dirty="0" smtClean="0"/>
            <a:t> та </a:t>
          </a:r>
          <a:r>
            <a:rPr lang="ru-RU" sz="1600" dirty="0" err="1" smtClean="0"/>
            <a:t>описанню</a:t>
          </a:r>
          <a:r>
            <a:rPr lang="ru-RU" sz="1600" dirty="0" smtClean="0"/>
            <a:t> </a:t>
          </a:r>
          <a:r>
            <a:rPr lang="ru-RU" sz="1600" dirty="0" err="1" smtClean="0"/>
            <a:t>політичного</a:t>
          </a:r>
          <a:r>
            <a:rPr lang="ru-RU" sz="1600" dirty="0" smtClean="0"/>
            <a:t> </a:t>
          </a:r>
          <a:r>
            <a:rPr lang="ru-RU" sz="1600" dirty="0" err="1" smtClean="0"/>
            <a:t>процесу</a:t>
          </a:r>
          <a:r>
            <a:rPr lang="ru-RU" sz="1600" dirty="0" smtClean="0"/>
            <a:t>, а не </a:t>
          </a:r>
          <a:r>
            <a:rPr lang="ru-RU" sz="1600" dirty="0" err="1" smtClean="0"/>
            <a:t>створення</a:t>
          </a:r>
          <a:r>
            <a:rPr lang="ru-RU" sz="1600" dirty="0" smtClean="0"/>
            <a:t> </a:t>
          </a:r>
          <a:r>
            <a:rPr lang="ru-RU" sz="1600" dirty="0" err="1" smtClean="0"/>
            <a:t>всеохоплюючих</a:t>
          </a:r>
          <a:r>
            <a:rPr lang="ru-RU" sz="1600" dirty="0" smtClean="0"/>
            <a:t> </a:t>
          </a:r>
          <a:r>
            <a:rPr lang="ru-RU" sz="1600" dirty="0" err="1" smtClean="0"/>
            <a:t>наукових</a:t>
          </a:r>
          <a:r>
            <a:rPr lang="ru-RU" sz="1600" dirty="0" smtClean="0"/>
            <a:t> </a:t>
          </a:r>
          <a:r>
            <a:rPr lang="ru-RU" sz="1600" dirty="0" err="1" smtClean="0"/>
            <a:t>теорій</a:t>
          </a:r>
          <a:r>
            <a:rPr lang="ru-RU" sz="1600" dirty="0" smtClean="0"/>
            <a:t>, </a:t>
          </a:r>
          <a:r>
            <a:rPr lang="ru-RU" sz="1600" dirty="0" err="1" smtClean="0"/>
            <a:t>політичний</a:t>
          </a:r>
          <a:r>
            <a:rPr lang="ru-RU" sz="1600" dirty="0" smtClean="0"/>
            <a:t> </a:t>
          </a:r>
          <a:r>
            <a:rPr lang="ru-RU" sz="1600" dirty="0" err="1" smtClean="0"/>
            <a:t>процес</a:t>
          </a:r>
          <a:r>
            <a:rPr lang="ru-RU" sz="1600" dirty="0" smtClean="0"/>
            <a:t> </a:t>
          </a:r>
          <a:r>
            <a:rPr lang="ru-RU" sz="1600" dirty="0" err="1" smtClean="0"/>
            <a:t>розумівся</a:t>
          </a:r>
          <a:r>
            <a:rPr lang="ru-RU" sz="1600" dirty="0" smtClean="0"/>
            <a:t> як </a:t>
          </a:r>
          <a:r>
            <a:rPr lang="ru-RU" sz="1600" dirty="0" err="1" smtClean="0"/>
            <a:t>гігантський</a:t>
          </a:r>
          <a:r>
            <a:rPr lang="ru-RU" sz="1600" dirty="0" smtClean="0"/>
            <a:t> </a:t>
          </a:r>
          <a:r>
            <a:rPr lang="ru-RU" sz="1600" dirty="0" err="1" smtClean="0"/>
            <a:t>механізм</a:t>
          </a:r>
          <a:r>
            <a:rPr lang="ru-RU" sz="1600" dirty="0" smtClean="0"/>
            <a:t> </a:t>
          </a:r>
          <a:r>
            <a:rPr lang="ru-RU" sz="1600" dirty="0" err="1" smtClean="0"/>
            <a:t>прийняття</a:t>
          </a:r>
          <a:r>
            <a:rPr lang="ru-RU" sz="1600" dirty="0" smtClean="0"/>
            <a:t> </a:t>
          </a:r>
          <a:r>
            <a:rPr lang="ru-RU" sz="1600" dirty="0" err="1" smtClean="0"/>
            <a:t>політичних</a:t>
          </a:r>
          <a:r>
            <a:rPr lang="ru-RU" sz="1600" dirty="0" smtClean="0"/>
            <a:t> </a:t>
          </a:r>
          <a:r>
            <a:rPr lang="ru-RU" sz="1600" dirty="0" err="1" smtClean="0"/>
            <a:t>рішень</a:t>
          </a:r>
          <a:r>
            <a:rPr lang="ru-RU" sz="1600" dirty="0" smtClean="0"/>
            <a:t>. </a:t>
          </a:r>
          <a:endParaRPr lang="ru-RU" sz="1600" dirty="0"/>
        </a:p>
      </dgm:t>
    </dgm:pt>
    <dgm:pt modelId="{40662476-A5A4-4FCB-BF01-F2A8DB65435B}" type="parTrans" cxnId="{2BFC8E0E-D4B9-4C5F-9919-FE28A3BC61E4}">
      <dgm:prSet/>
      <dgm:spPr/>
      <dgm:t>
        <a:bodyPr/>
        <a:lstStyle/>
        <a:p>
          <a:endParaRPr lang="ru-RU"/>
        </a:p>
      </dgm:t>
    </dgm:pt>
    <dgm:pt modelId="{EAC792DC-6061-4573-9A93-A74A7DDD7BA2}" type="sibTrans" cxnId="{2BFC8E0E-D4B9-4C5F-9919-FE28A3BC61E4}">
      <dgm:prSet/>
      <dgm:spPr/>
      <dgm:t>
        <a:bodyPr/>
        <a:lstStyle/>
        <a:p>
          <a:endParaRPr lang="ru-RU"/>
        </a:p>
      </dgm:t>
    </dgm:pt>
    <dgm:pt modelId="{1FFF0268-E857-43EF-B26F-F9C6896FEA7C}">
      <dgm:prSet custT="1"/>
      <dgm:spPr>
        <a:solidFill>
          <a:srgbClr val="7030A0"/>
        </a:solidFill>
      </dgm:spPr>
      <dgm:t>
        <a:bodyPr/>
        <a:lstStyle/>
        <a:p>
          <a:pPr rtl="0"/>
          <a:r>
            <a:rPr lang="ru-RU" sz="1200" dirty="0" err="1" smtClean="0"/>
            <a:t>Біхевіористичний</a:t>
          </a:r>
          <a:r>
            <a:rPr lang="ru-RU" sz="1200" dirty="0" smtClean="0"/>
            <a:t> (</a:t>
          </a:r>
          <a:r>
            <a:rPr lang="ru-RU" sz="1200" dirty="0" err="1" smtClean="0"/>
            <a:t>дослідження</a:t>
          </a:r>
          <a:r>
            <a:rPr lang="ru-RU" sz="1200" dirty="0" smtClean="0"/>
            <a:t> </a:t>
          </a:r>
          <a:r>
            <a:rPr lang="ru-RU" sz="1200" dirty="0" err="1" smtClean="0"/>
            <a:t>політичної</a:t>
          </a:r>
          <a:r>
            <a:rPr lang="ru-RU" sz="1200" dirty="0" smtClean="0"/>
            <a:t> </a:t>
          </a:r>
          <a:r>
            <a:rPr lang="ru-RU" sz="1200" dirty="0" err="1" smtClean="0"/>
            <a:t>поведінки</a:t>
          </a:r>
          <a:r>
            <a:rPr lang="ru-RU" sz="1200" dirty="0" smtClean="0"/>
            <a:t>. Головна </a:t>
          </a:r>
          <a:r>
            <a:rPr lang="ru-RU" sz="1200" dirty="0" err="1" smtClean="0"/>
            <a:t>увага</a:t>
          </a:r>
          <a:r>
            <a:rPr lang="ru-RU" sz="1200" dirty="0" smtClean="0"/>
            <a:t> </a:t>
          </a:r>
          <a:r>
            <a:rPr lang="ru-RU" sz="1200" dirty="0" err="1" smtClean="0"/>
            <a:t>приділялась</a:t>
          </a:r>
          <a:r>
            <a:rPr lang="ru-RU" sz="1200" dirty="0" smtClean="0"/>
            <a:t> </a:t>
          </a:r>
          <a:r>
            <a:rPr lang="ru-RU" sz="1200" dirty="0" err="1" smtClean="0"/>
            <a:t>поясненню</a:t>
          </a:r>
          <a:r>
            <a:rPr lang="ru-RU" sz="1200" dirty="0" smtClean="0"/>
            <a:t> та </a:t>
          </a:r>
          <a:r>
            <a:rPr lang="ru-RU" sz="1200" dirty="0" err="1" smtClean="0"/>
            <a:t>передбаченню</a:t>
          </a:r>
          <a:r>
            <a:rPr lang="ru-RU" sz="1200" dirty="0" smtClean="0"/>
            <a:t> </a:t>
          </a:r>
          <a:r>
            <a:rPr lang="ru-RU" sz="1200" dirty="0" err="1" smtClean="0"/>
            <a:t>політичної</a:t>
          </a:r>
          <a:r>
            <a:rPr lang="ru-RU" sz="1200" dirty="0" smtClean="0"/>
            <a:t> </a:t>
          </a:r>
          <a:r>
            <a:rPr lang="ru-RU" sz="1200" dirty="0" err="1" smtClean="0"/>
            <a:t>поведінки</a:t>
          </a:r>
          <a:r>
            <a:rPr lang="ru-RU" sz="1200" dirty="0" smtClean="0"/>
            <a:t> людей. </a:t>
          </a:r>
          <a:r>
            <a:rPr lang="ru-RU" sz="1200" dirty="0" err="1" smtClean="0"/>
            <a:t>Значна</a:t>
          </a:r>
          <a:r>
            <a:rPr lang="ru-RU" sz="1200" dirty="0" smtClean="0"/>
            <a:t> </a:t>
          </a:r>
          <a:r>
            <a:rPr lang="ru-RU" sz="1200" dirty="0" err="1" smtClean="0"/>
            <a:t>увага</a:t>
          </a:r>
          <a:r>
            <a:rPr lang="ru-RU" sz="1200" dirty="0" smtClean="0"/>
            <a:t> </a:t>
          </a:r>
          <a:r>
            <a:rPr lang="ru-RU" sz="1200" dirty="0" err="1" smtClean="0"/>
            <a:t>приділяється</a:t>
          </a:r>
          <a:r>
            <a:rPr lang="ru-RU" sz="1200" dirty="0" smtClean="0"/>
            <a:t> методам </a:t>
          </a:r>
          <a:r>
            <a:rPr lang="ru-RU" sz="1200" dirty="0" err="1" smtClean="0"/>
            <a:t>збору</a:t>
          </a:r>
          <a:r>
            <a:rPr lang="ru-RU" sz="1200" dirty="0" smtClean="0"/>
            <a:t> </a:t>
          </a:r>
          <a:r>
            <a:rPr lang="ru-RU" sz="1200" dirty="0" err="1" smtClean="0"/>
            <a:t>інформації</a:t>
          </a:r>
          <a:r>
            <a:rPr lang="ru-RU" sz="1200" dirty="0" smtClean="0"/>
            <a:t>, вони </a:t>
          </a:r>
          <a:r>
            <a:rPr lang="ru-RU" sz="1200" dirty="0" err="1" smtClean="0"/>
            <a:t>сприймаються</a:t>
          </a:r>
          <a:r>
            <a:rPr lang="ru-RU" sz="1200" dirty="0" smtClean="0"/>
            <a:t> як проблема науки, а не як </a:t>
          </a:r>
          <a:r>
            <a:rPr lang="ru-RU" sz="1200" dirty="0" err="1" smtClean="0"/>
            <a:t>даність</a:t>
          </a:r>
          <a:r>
            <a:rPr lang="ru-RU" sz="1200" dirty="0" smtClean="0"/>
            <a:t> (</a:t>
          </a:r>
          <a:r>
            <a:rPr lang="ru-RU" sz="1200" dirty="0" err="1" smtClean="0"/>
            <a:t>інструментарій</a:t>
          </a:r>
          <a:r>
            <a:rPr lang="ru-RU" sz="1200" dirty="0" smtClean="0"/>
            <a:t>). Як </a:t>
          </a:r>
          <a:r>
            <a:rPr lang="ru-RU" sz="1200" dirty="0" err="1" smtClean="0"/>
            <a:t>наслідок</a:t>
          </a:r>
          <a:r>
            <a:rPr lang="ru-RU" sz="1200" dirty="0" smtClean="0"/>
            <a:t> в 50-60-х роках в </a:t>
          </a:r>
          <a:r>
            <a:rPr lang="ru-RU" sz="1200" dirty="0" err="1" smtClean="0"/>
            <a:t>політології</a:t>
          </a:r>
          <a:r>
            <a:rPr lang="ru-RU" sz="1200" dirty="0" smtClean="0"/>
            <a:t> почали </a:t>
          </a:r>
          <a:r>
            <a:rPr lang="ru-RU" sz="1200" dirty="0" err="1" smtClean="0"/>
            <a:t>застосовуватись</a:t>
          </a:r>
          <a:r>
            <a:rPr lang="ru-RU" sz="1200" dirty="0" smtClean="0"/>
            <a:t> все </a:t>
          </a:r>
          <a:r>
            <a:rPr lang="ru-RU" sz="1200" dirty="0" err="1" smtClean="0"/>
            <a:t>більш</a:t>
          </a:r>
          <a:r>
            <a:rPr lang="ru-RU" sz="1200" dirty="0" smtClean="0"/>
            <a:t> </a:t>
          </a:r>
          <a:r>
            <a:rPr lang="ru-RU" sz="1200" dirty="0" err="1" smtClean="0"/>
            <a:t>складні</a:t>
          </a:r>
          <a:r>
            <a:rPr lang="ru-RU" sz="1200" dirty="0" smtClean="0"/>
            <a:t> і </a:t>
          </a:r>
          <a:r>
            <a:rPr lang="ru-RU" sz="1200" dirty="0" err="1" smtClean="0"/>
            <a:t>різноманітні</a:t>
          </a:r>
          <a:r>
            <a:rPr lang="ru-RU" sz="1200" dirty="0" smtClean="0"/>
            <a:t> </a:t>
          </a:r>
          <a:r>
            <a:rPr lang="ru-RU" sz="1200" dirty="0" err="1" smtClean="0"/>
            <a:t>методи</a:t>
          </a:r>
          <a:r>
            <a:rPr lang="ru-RU" sz="1200" dirty="0" smtClean="0"/>
            <a:t>: </a:t>
          </a:r>
          <a:r>
            <a:rPr lang="ru-RU" sz="1200" dirty="0" err="1" smtClean="0"/>
            <a:t>опитування</a:t>
          </a:r>
          <a:r>
            <a:rPr lang="ru-RU" sz="1200" dirty="0" smtClean="0"/>
            <a:t>, </a:t>
          </a:r>
          <a:r>
            <a:rPr lang="ru-RU" sz="1200" dirty="0" err="1" smtClean="0"/>
            <a:t>інтерв’ю</a:t>
          </a:r>
          <a:r>
            <a:rPr lang="ru-RU" sz="1200" dirty="0" smtClean="0"/>
            <a:t>, </a:t>
          </a:r>
          <a:r>
            <a:rPr lang="ru-RU" sz="1200" dirty="0" err="1" smtClean="0"/>
            <a:t>вибірки</a:t>
          </a:r>
          <a:r>
            <a:rPr lang="ru-RU" sz="1200" dirty="0" smtClean="0"/>
            <a:t>, </a:t>
          </a:r>
          <a:r>
            <a:rPr lang="ru-RU" sz="1200" dirty="0" err="1" smtClean="0"/>
            <a:t>регресивний</a:t>
          </a:r>
          <a:r>
            <a:rPr lang="ru-RU" sz="1200" dirty="0" smtClean="0"/>
            <a:t> та </a:t>
          </a:r>
          <a:r>
            <a:rPr lang="ru-RU" sz="1200" dirty="0" err="1" smtClean="0"/>
            <a:t>факторний</a:t>
          </a:r>
          <a:r>
            <a:rPr lang="ru-RU" sz="1200" dirty="0" smtClean="0"/>
            <a:t> </a:t>
          </a:r>
          <a:r>
            <a:rPr lang="ru-RU" sz="1200" dirty="0" err="1" smtClean="0"/>
            <a:t>аналіз</a:t>
          </a:r>
          <a:r>
            <a:rPr lang="ru-RU" sz="1200" dirty="0" smtClean="0"/>
            <a:t>, </a:t>
          </a:r>
          <a:r>
            <a:rPr lang="ru-RU" sz="1200" dirty="0" err="1" smtClean="0"/>
            <a:t>моделювання</a:t>
          </a:r>
          <a:r>
            <a:rPr lang="ru-RU" sz="1200" dirty="0" smtClean="0"/>
            <a:t>. </a:t>
          </a:r>
          <a:r>
            <a:rPr lang="ru-RU" sz="1200" dirty="0" err="1" smtClean="0"/>
            <a:t>Біхевіористи</a:t>
          </a:r>
          <a:r>
            <a:rPr lang="ru-RU" sz="1200" dirty="0" smtClean="0"/>
            <a:t> </a:t>
          </a:r>
          <a:r>
            <a:rPr lang="ru-RU" sz="1200" dirty="0" err="1" smtClean="0"/>
            <a:t>вважали</a:t>
          </a:r>
          <a:r>
            <a:rPr lang="ru-RU" sz="1200" dirty="0" smtClean="0"/>
            <a:t>, </a:t>
          </a:r>
          <a:r>
            <a:rPr lang="ru-RU" sz="1200" dirty="0" err="1" smtClean="0"/>
            <a:t>що</a:t>
          </a:r>
          <a:r>
            <a:rPr lang="ru-RU" sz="1200" dirty="0" smtClean="0"/>
            <a:t> при </a:t>
          </a:r>
          <a:r>
            <a:rPr lang="ru-RU" sz="1200" dirty="0" err="1" smtClean="0"/>
            <a:t>дослідженнях</a:t>
          </a:r>
          <a:r>
            <a:rPr lang="ru-RU" sz="1200" dirty="0" smtClean="0"/>
            <a:t> </a:t>
          </a:r>
          <a:r>
            <a:rPr lang="ru-RU" sz="1200" dirty="0" err="1" smtClean="0"/>
            <a:t>можна</a:t>
          </a:r>
          <a:r>
            <a:rPr lang="ru-RU" sz="1200" dirty="0" smtClean="0"/>
            <a:t> </a:t>
          </a:r>
          <a:r>
            <a:rPr lang="ru-RU" sz="1200" dirty="0" err="1" smtClean="0"/>
            <a:t>абстрагуватись</a:t>
          </a:r>
          <a:r>
            <a:rPr lang="ru-RU" sz="1200" dirty="0" smtClean="0"/>
            <a:t> </a:t>
          </a:r>
          <a:r>
            <a:rPr lang="ru-RU" sz="1200" dirty="0" err="1" smtClean="0"/>
            <a:t>від</a:t>
          </a:r>
          <a:r>
            <a:rPr lang="ru-RU" sz="1200" dirty="0" smtClean="0"/>
            <a:t> </a:t>
          </a:r>
          <a:r>
            <a:rPr lang="ru-RU" sz="1200" dirty="0" err="1" smtClean="0"/>
            <a:t>цінностей</a:t>
          </a:r>
          <a:r>
            <a:rPr lang="ru-RU" sz="1200" dirty="0" smtClean="0"/>
            <a:t> як самого </a:t>
          </a:r>
          <a:r>
            <a:rPr lang="ru-RU" sz="1200" dirty="0" err="1" smtClean="0"/>
            <a:t>вченого</a:t>
          </a:r>
          <a:r>
            <a:rPr lang="ru-RU" sz="1200" dirty="0" smtClean="0"/>
            <a:t>, так і </a:t>
          </a:r>
          <a:r>
            <a:rPr lang="ru-RU" sz="1200" dirty="0" err="1" smtClean="0"/>
            <a:t>суспільства</a:t>
          </a:r>
          <a:r>
            <a:rPr lang="ru-RU" sz="1200" dirty="0" smtClean="0"/>
            <a:t> в </a:t>
          </a:r>
          <a:r>
            <a:rPr lang="ru-RU" sz="1200" dirty="0" err="1" smtClean="0"/>
            <a:t>цілому</a:t>
          </a:r>
          <a:r>
            <a:rPr lang="ru-RU" sz="1200" dirty="0" smtClean="0"/>
            <a:t>. </a:t>
          </a:r>
          <a:r>
            <a:rPr lang="ru-RU" sz="1200" dirty="0" err="1" smtClean="0"/>
            <a:t>Саме</a:t>
          </a:r>
          <a:r>
            <a:rPr lang="ru-RU" sz="1200" dirty="0" smtClean="0"/>
            <a:t> </a:t>
          </a:r>
          <a:r>
            <a:rPr lang="ru-RU" sz="1200" dirty="0" err="1" smtClean="0"/>
            <a:t>біхевіористи</a:t>
          </a:r>
          <a:r>
            <a:rPr lang="ru-RU" sz="1200" dirty="0" smtClean="0"/>
            <a:t> </a:t>
          </a:r>
          <a:r>
            <a:rPr lang="ru-RU" sz="1200" dirty="0" err="1" smtClean="0"/>
            <a:t>запропонували</a:t>
          </a:r>
          <a:r>
            <a:rPr lang="ru-RU" sz="1200" dirty="0" smtClean="0"/>
            <a:t> </a:t>
          </a:r>
          <a:r>
            <a:rPr lang="ru-RU" sz="1200" dirty="0" err="1" smtClean="0"/>
            <a:t>розуміння</a:t>
          </a:r>
          <a:r>
            <a:rPr lang="ru-RU" sz="1200" dirty="0" smtClean="0"/>
            <a:t> </a:t>
          </a:r>
          <a:r>
            <a:rPr lang="ru-RU" sz="1200" dirty="0" err="1" smtClean="0"/>
            <a:t>чистої</a:t>
          </a:r>
          <a:r>
            <a:rPr lang="ru-RU" sz="1200" dirty="0" smtClean="0"/>
            <a:t> </a:t>
          </a:r>
          <a:r>
            <a:rPr lang="ru-RU" sz="1200" dirty="0" err="1" smtClean="0"/>
            <a:t>теорії</a:t>
          </a:r>
          <a:r>
            <a:rPr lang="ru-RU" sz="1200" dirty="0" smtClean="0"/>
            <a:t> (науки), яка є </a:t>
          </a:r>
          <a:r>
            <a:rPr lang="ru-RU" sz="1200" dirty="0" err="1" smtClean="0"/>
            <a:t>відмінною</a:t>
          </a:r>
          <a:r>
            <a:rPr lang="ru-RU" sz="1200" dirty="0" smtClean="0"/>
            <a:t> </a:t>
          </a:r>
          <a:r>
            <a:rPr lang="ru-RU" sz="1200" dirty="0" err="1" smtClean="0"/>
            <a:t>від</a:t>
          </a:r>
          <a:r>
            <a:rPr lang="ru-RU" sz="1200" dirty="0" smtClean="0"/>
            <a:t> </a:t>
          </a:r>
          <a:r>
            <a:rPr lang="ru-RU" sz="1200" dirty="0" err="1" smtClean="0"/>
            <a:t>прикладних</a:t>
          </a:r>
          <a:r>
            <a:rPr lang="ru-RU" sz="1200" dirty="0" smtClean="0"/>
            <a:t> </a:t>
          </a:r>
          <a:r>
            <a:rPr lang="ru-RU" sz="1200" dirty="0" err="1" smtClean="0"/>
            <a:t>досліджень</a:t>
          </a:r>
          <a:r>
            <a:rPr lang="ru-RU" sz="1200" dirty="0" smtClean="0"/>
            <a:t>); </a:t>
          </a:r>
          <a:endParaRPr lang="ru-RU" sz="1200" dirty="0"/>
        </a:p>
      </dgm:t>
    </dgm:pt>
    <dgm:pt modelId="{D8A32BAE-FE58-4E56-8786-174A15439E37}" type="parTrans" cxnId="{027C112C-261E-40FC-B59E-9D3F269CD858}">
      <dgm:prSet/>
      <dgm:spPr/>
      <dgm:t>
        <a:bodyPr/>
        <a:lstStyle/>
        <a:p>
          <a:endParaRPr lang="ru-RU"/>
        </a:p>
      </dgm:t>
    </dgm:pt>
    <dgm:pt modelId="{6F69779C-32FC-46DE-B027-04B2C48A21E9}" type="sibTrans" cxnId="{027C112C-261E-40FC-B59E-9D3F269CD858}">
      <dgm:prSet/>
      <dgm:spPr/>
      <dgm:t>
        <a:bodyPr/>
        <a:lstStyle/>
        <a:p>
          <a:endParaRPr lang="ru-RU"/>
        </a:p>
      </dgm:t>
    </dgm:pt>
    <dgm:pt modelId="{CE07639E-4768-4521-ADB0-7E6CAC8CF006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ru-RU" sz="1600" dirty="0" err="1" smtClean="0"/>
            <a:t>Постбіхевіористичний</a:t>
          </a:r>
          <a:r>
            <a:rPr lang="ru-RU" sz="1600" dirty="0" smtClean="0"/>
            <a:t> (</a:t>
          </a:r>
          <a:r>
            <a:rPr lang="ru-RU" sz="1600" dirty="0" err="1" smtClean="0"/>
            <a:t>Почався</a:t>
          </a:r>
          <a:r>
            <a:rPr lang="ru-RU" sz="1600" dirty="0" smtClean="0"/>
            <a:t> в 60-х роках і </a:t>
          </a:r>
          <a:r>
            <a:rPr lang="ru-RU" sz="1600" dirty="0" err="1" smtClean="0"/>
            <a:t>триває</a:t>
          </a:r>
          <a:r>
            <a:rPr lang="ru-RU" sz="1600" dirty="0" smtClean="0"/>
            <a:t> </a:t>
          </a:r>
          <a:r>
            <a:rPr lang="ru-RU" sz="1600" dirty="0" err="1" smtClean="0"/>
            <a:t>по-сьогодні</a:t>
          </a:r>
          <a:r>
            <a:rPr lang="ru-RU" sz="1600" dirty="0" smtClean="0"/>
            <a:t>. </a:t>
          </a:r>
          <a:r>
            <a:rPr lang="ru-RU" sz="1600" dirty="0" err="1" smtClean="0"/>
            <a:t>Політична</a:t>
          </a:r>
          <a:r>
            <a:rPr lang="ru-RU" sz="1600" dirty="0" smtClean="0"/>
            <a:t> наука не </a:t>
          </a:r>
          <a:r>
            <a:rPr lang="ru-RU" sz="1600" dirty="0" err="1" smtClean="0"/>
            <a:t>змогла</a:t>
          </a:r>
          <a:r>
            <a:rPr lang="ru-RU" sz="1600" dirty="0" smtClean="0"/>
            <a:t> </a:t>
          </a:r>
          <a:r>
            <a:rPr lang="ru-RU" sz="1600" dirty="0" err="1" smtClean="0"/>
            <a:t>відреагувати</a:t>
          </a:r>
          <a:r>
            <a:rPr lang="ru-RU" sz="1600" dirty="0" smtClean="0"/>
            <a:t> на </a:t>
          </a:r>
          <a:r>
            <a:rPr lang="ru-RU" sz="1600" dirty="0" err="1" smtClean="0"/>
            <a:t>появу</a:t>
          </a:r>
          <a:r>
            <a:rPr lang="ru-RU" sz="1600" dirty="0" smtClean="0"/>
            <a:t> </a:t>
          </a:r>
          <a:r>
            <a:rPr lang="ru-RU" sz="1600" dirty="0" err="1" smtClean="0"/>
            <a:t>нових</a:t>
          </a:r>
          <a:r>
            <a:rPr lang="ru-RU" sz="1600" dirty="0" smtClean="0"/>
            <a:t> </a:t>
          </a:r>
          <a:r>
            <a:rPr lang="ru-RU" sz="1600" dirty="0" err="1" smtClean="0"/>
            <a:t>суспільних</a:t>
          </a:r>
          <a:r>
            <a:rPr lang="ru-RU" sz="1600" dirty="0" smtClean="0"/>
            <a:t> проблем – </a:t>
          </a:r>
          <a:r>
            <a:rPr lang="ru-RU" sz="1600" dirty="0" err="1" smtClean="0"/>
            <a:t>бідність</a:t>
          </a:r>
          <a:r>
            <a:rPr lang="ru-RU" sz="1600" dirty="0" smtClean="0"/>
            <a:t>, </a:t>
          </a:r>
          <a:r>
            <a:rPr lang="ru-RU" sz="1600" dirty="0" err="1" smtClean="0"/>
            <a:t>дискримінація</a:t>
          </a:r>
          <a:r>
            <a:rPr lang="ru-RU" sz="1600" dirty="0" smtClean="0"/>
            <a:t> на </a:t>
          </a:r>
          <a:r>
            <a:rPr lang="ru-RU" sz="1600" dirty="0" err="1" smtClean="0"/>
            <a:t>національній</a:t>
          </a:r>
          <a:r>
            <a:rPr lang="ru-RU" sz="1600" dirty="0" smtClean="0"/>
            <a:t>, </a:t>
          </a:r>
          <a:r>
            <a:rPr lang="ru-RU" sz="1600" dirty="0" err="1" smtClean="0"/>
            <a:t>расовій</a:t>
          </a:r>
          <a:r>
            <a:rPr lang="ru-RU" sz="1600" dirty="0" smtClean="0"/>
            <a:t>, </a:t>
          </a:r>
          <a:r>
            <a:rPr lang="ru-RU" sz="1600" dirty="0" err="1" smtClean="0"/>
            <a:t>статевій</a:t>
          </a:r>
          <a:r>
            <a:rPr lang="ru-RU" sz="1600" dirty="0" smtClean="0"/>
            <a:t> </a:t>
          </a:r>
          <a:r>
            <a:rPr lang="ru-RU" sz="1600" dirty="0" err="1" smtClean="0"/>
            <a:t>основі</a:t>
          </a:r>
          <a:r>
            <a:rPr lang="ru-RU" sz="1600" dirty="0" smtClean="0"/>
            <a:t>. Були </a:t>
          </a:r>
          <a:r>
            <a:rPr lang="ru-RU" sz="1600" dirty="0" err="1" smtClean="0"/>
            <a:t>поставлені</a:t>
          </a:r>
          <a:r>
            <a:rPr lang="ru-RU" sz="1600" dirty="0" smtClean="0"/>
            <a:t> </a:t>
          </a:r>
          <a:r>
            <a:rPr lang="ru-RU" sz="1600" dirty="0" err="1" smtClean="0"/>
            <a:t>під</a:t>
          </a:r>
          <a:r>
            <a:rPr lang="ru-RU" sz="1600" dirty="0" smtClean="0"/>
            <a:t> </a:t>
          </a:r>
          <a:r>
            <a:rPr lang="ru-RU" sz="1600" dirty="0" err="1" smtClean="0"/>
            <a:t>сумнів</a:t>
          </a:r>
          <a:r>
            <a:rPr lang="ru-RU" sz="1600" dirty="0" smtClean="0"/>
            <a:t> 1) </a:t>
          </a:r>
          <a:r>
            <a:rPr lang="ru-RU" sz="1600" dirty="0" err="1" smtClean="0"/>
            <a:t>науковість</a:t>
          </a:r>
          <a:r>
            <a:rPr lang="ru-RU" sz="1600" dirty="0" smtClean="0"/>
            <a:t> </a:t>
          </a:r>
          <a:r>
            <a:rPr lang="ru-RU" sz="1600" dirty="0" err="1" smtClean="0"/>
            <a:t>біхевіоризму</a:t>
          </a:r>
          <a:r>
            <a:rPr lang="ru-RU" sz="1600" dirty="0" smtClean="0"/>
            <a:t> (на </a:t>
          </a:r>
          <a:r>
            <a:rPr lang="ru-RU" sz="1600" dirty="0" err="1" smtClean="0"/>
            <a:t>людську</a:t>
          </a:r>
          <a:r>
            <a:rPr lang="ru-RU" sz="1600" dirty="0" smtClean="0"/>
            <a:t> </a:t>
          </a:r>
          <a:r>
            <a:rPr lang="ru-RU" sz="1600" dirty="0" err="1" smtClean="0"/>
            <a:t>поведінку</a:t>
          </a:r>
          <a:r>
            <a:rPr lang="ru-RU" sz="1600" dirty="0" smtClean="0"/>
            <a:t> </a:t>
          </a:r>
          <a:r>
            <a:rPr lang="ru-RU" sz="1600" dirty="0" err="1" smtClean="0"/>
            <a:t>впливають</a:t>
          </a:r>
          <a:r>
            <a:rPr lang="ru-RU" sz="1600" dirty="0" smtClean="0"/>
            <a:t> </a:t>
          </a:r>
          <a:r>
            <a:rPr lang="ru-RU" sz="1600" dirty="0" err="1" smtClean="0"/>
            <a:t>різноманітні</a:t>
          </a:r>
          <a:r>
            <a:rPr lang="ru-RU" sz="1600" dirty="0" smtClean="0"/>
            <a:t> </a:t>
          </a:r>
          <a:r>
            <a:rPr lang="ru-RU" sz="1600" dirty="0" err="1" smtClean="0"/>
            <a:t>чинники</a:t>
          </a:r>
          <a:r>
            <a:rPr lang="ru-RU" sz="1600" dirty="0" smtClean="0"/>
            <a:t>, </a:t>
          </a:r>
          <a:r>
            <a:rPr lang="ru-RU" sz="1600" dirty="0" err="1" smtClean="0"/>
            <a:t>їх</a:t>
          </a:r>
          <a:r>
            <a:rPr lang="ru-RU" sz="1600" dirty="0" smtClean="0"/>
            <a:t> </a:t>
          </a:r>
          <a:r>
            <a:rPr lang="ru-RU" sz="1600" dirty="0" err="1" smtClean="0"/>
            <a:t>всі</a:t>
          </a:r>
          <a:r>
            <a:rPr lang="ru-RU" sz="1600" dirty="0" smtClean="0"/>
            <a:t> </a:t>
          </a:r>
          <a:r>
            <a:rPr lang="ru-RU" sz="1600" dirty="0" err="1" smtClean="0"/>
            <a:t>виявити</a:t>
          </a:r>
          <a:r>
            <a:rPr lang="ru-RU" sz="1600" dirty="0" smtClean="0"/>
            <a:t> </a:t>
          </a:r>
          <a:r>
            <a:rPr lang="ru-RU" sz="1600" dirty="0" err="1" smtClean="0"/>
            <a:t>неможливо</a:t>
          </a:r>
          <a:r>
            <a:rPr lang="ru-RU" sz="1600" dirty="0" smtClean="0"/>
            <a:t>); 2) </a:t>
          </a:r>
          <a:r>
            <a:rPr lang="ru-RU" sz="1600" dirty="0" err="1" smtClean="0"/>
            <a:t>соціальне</a:t>
          </a:r>
          <a:r>
            <a:rPr lang="ru-RU" sz="1600" dirty="0" smtClean="0"/>
            <a:t> </a:t>
          </a:r>
          <a:r>
            <a:rPr lang="ru-RU" sz="1600" dirty="0" err="1" smtClean="0"/>
            <a:t>знання</a:t>
          </a:r>
          <a:r>
            <a:rPr lang="ru-RU" sz="1600" dirty="0" smtClean="0"/>
            <a:t> не </a:t>
          </a:r>
          <a:r>
            <a:rPr lang="ru-RU" sz="1600" dirty="0" err="1" smtClean="0"/>
            <a:t>може</a:t>
          </a:r>
          <a:r>
            <a:rPr lang="ru-RU" sz="1600" dirty="0" smtClean="0"/>
            <a:t> бути </a:t>
          </a:r>
          <a:r>
            <a:rPr lang="ru-RU" sz="1600" dirty="0" err="1" smtClean="0"/>
            <a:t>ціннісно-нейтральним</a:t>
          </a:r>
          <a:r>
            <a:rPr lang="ru-RU" sz="1600" dirty="0" smtClean="0"/>
            <a:t>, </a:t>
          </a:r>
          <a:r>
            <a:rPr lang="ru-RU" sz="1600" dirty="0" err="1" smtClean="0"/>
            <a:t>більш</a:t>
          </a:r>
          <a:r>
            <a:rPr lang="ru-RU" sz="1600" dirty="0" smtClean="0"/>
            <a:t> того – вона </a:t>
          </a:r>
          <a:r>
            <a:rPr lang="ru-RU" sz="1600" dirty="0" err="1" smtClean="0"/>
            <a:t>наскрізь</a:t>
          </a:r>
          <a:r>
            <a:rPr lang="ru-RU" sz="1600" dirty="0" smtClean="0"/>
            <a:t> </a:t>
          </a:r>
          <a:r>
            <a:rPr lang="ru-RU" sz="1600" dirty="0" err="1" smtClean="0"/>
            <a:t>пронизане</a:t>
          </a:r>
          <a:r>
            <a:rPr lang="ru-RU" sz="1600" dirty="0" smtClean="0"/>
            <a:t> </a:t>
          </a:r>
          <a:r>
            <a:rPr lang="ru-RU" sz="1600" dirty="0" err="1" smtClean="0"/>
            <a:t>ідеологією</a:t>
          </a:r>
          <a:r>
            <a:rPr lang="ru-RU" sz="1600" dirty="0" smtClean="0"/>
            <a:t>). </a:t>
          </a:r>
          <a:endParaRPr lang="ru-RU" sz="1600" dirty="0"/>
        </a:p>
      </dgm:t>
    </dgm:pt>
    <dgm:pt modelId="{8DEAB6E5-D6C5-466B-B1EF-CA11DCD8A741}" type="parTrans" cxnId="{1690C968-E6C3-456A-8074-0B7A91FE6926}">
      <dgm:prSet/>
      <dgm:spPr/>
      <dgm:t>
        <a:bodyPr/>
        <a:lstStyle/>
        <a:p>
          <a:endParaRPr lang="ru-RU"/>
        </a:p>
      </dgm:t>
    </dgm:pt>
    <dgm:pt modelId="{34E16989-C189-4592-AA98-AD011D162AF1}" type="sibTrans" cxnId="{1690C968-E6C3-456A-8074-0B7A91FE6926}">
      <dgm:prSet/>
      <dgm:spPr/>
      <dgm:t>
        <a:bodyPr/>
        <a:lstStyle/>
        <a:p>
          <a:endParaRPr lang="ru-RU"/>
        </a:p>
      </dgm:t>
    </dgm:pt>
    <dgm:pt modelId="{C79A59F8-59D9-4D22-8B27-6329DCF07680}" type="pres">
      <dgm:prSet presAssocID="{A6CE0232-647F-4932-8073-D649CA0137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69885-B031-41A3-8D0A-074EF5963443}" type="pres">
      <dgm:prSet presAssocID="{E7A6C53D-129D-41E1-BAA9-09BFBAB59EC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3A2A6-3B27-423F-BDFB-F27C42FDA598}" type="pres">
      <dgm:prSet presAssocID="{D7F32DC7-18C8-4AB1-9204-1181E023159F}" presName="spacer" presStyleCnt="0"/>
      <dgm:spPr/>
    </dgm:pt>
    <dgm:pt modelId="{80485767-4122-4D12-8381-438789C1C2AF}" type="pres">
      <dgm:prSet presAssocID="{C6C21D8F-5C14-456D-A3F8-828C4BBBA8D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60565-45FD-404C-A00B-A5980CA9BC21}" type="pres">
      <dgm:prSet presAssocID="{EAC792DC-6061-4573-9A93-A74A7DDD7BA2}" presName="spacer" presStyleCnt="0"/>
      <dgm:spPr/>
    </dgm:pt>
    <dgm:pt modelId="{5B90671B-5834-4ACF-B173-CB267387F3BA}" type="pres">
      <dgm:prSet presAssocID="{1FFF0268-E857-43EF-B26F-F9C6896FEA7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F94E3-59A3-48C8-BA2B-D01C989CFC9C}" type="pres">
      <dgm:prSet presAssocID="{6F69779C-32FC-46DE-B027-04B2C48A21E9}" presName="spacer" presStyleCnt="0"/>
      <dgm:spPr/>
    </dgm:pt>
    <dgm:pt modelId="{FC9D8D4F-941D-4218-B3DE-FF0B6F4C18F9}" type="pres">
      <dgm:prSet presAssocID="{CE07639E-4768-4521-ADB0-7E6CAC8CF00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7CA248-BEC6-491E-BE9A-2BBBA2518A7E}" type="presOf" srcId="{A6CE0232-647F-4932-8073-D649CA01379F}" destId="{C79A59F8-59D9-4D22-8B27-6329DCF07680}" srcOrd="0" destOrd="0" presId="urn:microsoft.com/office/officeart/2005/8/layout/vList2"/>
    <dgm:cxn modelId="{1690C968-E6C3-456A-8074-0B7A91FE6926}" srcId="{A6CE0232-647F-4932-8073-D649CA01379F}" destId="{CE07639E-4768-4521-ADB0-7E6CAC8CF006}" srcOrd="3" destOrd="0" parTransId="{8DEAB6E5-D6C5-466B-B1EF-CA11DCD8A741}" sibTransId="{34E16989-C189-4592-AA98-AD011D162AF1}"/>
    <dgm:cxn modelId="{ED7C779E-21E0-42B0-88C2-701482308B99}" type="presOf" srcId="{CE07639E-4768-4521-ADB0-7E6CAC8CF006}" destId="{FC9D8D4F-941D-4218-B3DE-FF0B6F4C18F9}" srcOrd="0" destOrd="0" presId="urn:microsoft.com/office/officeart/2005/8/layout/vList2"/>
    <dgm:cxn modelId="{5E6B78CB-DF7A-4D65-B42C-C42C8A7BFCC1}" srcId="{A6CE0232-647F-4932-8073-D649CA01379F}" destId="{E7A6C53D-129D-41E1-BAA9-09BFBAB59EC2}" srcOrd="0" destOrd="0" parTransId="{7A3D939D-4940-4081-9593-324966BCC698}" sibTransId="{D7F32DC7-18C8-4AB1-9204-1181E023159F}"/>
    <dgm:cxn modelId="{19B65FA6-2747-4A98-8927-BF1A0E8B92EF}" type="presOf" srcId="{C6C21D8F-5C14-456D-A3F8-828C4BBBA8D4}" destId="{80485767-4122-4D12-8381-438789C1C2AF}" srcOrd="0" destOrd="0" presId="urn:microsoft.com/office/officeart/2005/8/layout/vList2"/>
    <dgm:cxn modelId="{59EE36BA-AFD8-4291-8289-ECC73F4DE79C}" type="presOf" srcId="{1FFF0268-E857-43EF-B26F-F9C6896FEA7C}" destId="{5B90671B-5834-4ACF-B173-CB267387F3BA}" srcOrd="0" destOrd="0" presId="urn:microsoft.com/office/officeart/2005/8/layout/vList2"/>
    <dgm:cxn modelId="{F382CC79-6309-4292-B02D-0DCAFE32243B}" type="presOf" srcId="{E7A6C53D-129D-41E1-BAA9-09BFBAB59EC2}" destId="{D7E69885-B031-41A3-8D0A-074EF5963443}" srcOrd="0" destOrd="0" presId="urn:microsoft.com/office/officeart/2005/8/layout/vList2"/>
    <dgm:cxn modelId="{027C112C-261E-40FC-B59E-9D3F269CD858}" srcId="{A6CE0232-647F-4932-8073-D649CA01379F}" destId="{1FFF0268-E857-43EF-B26F-F9C6896FEA7C}" srcOrd="2" destOrd="0" parTransId="{D8A32BAE-FE58-4E56-8786-174A15439E37}" sibTransId="{6F69779C-32FC-46DE-B027-04B2C48A21E9}"/>
    <dgm:cxn modelId="{2BFC8E0E-D4B9-4C5F-9919-FE28A3BC61E4}" srcId="{A6CE0232-647F-4932-8073-D649CA01379F}" destId="{C6C21D8F-5C14-456D-A3F8-828C4BBBA8D4}" srcOrd="1" destOrd="0" parTransId="{40662476-A5A4-4FCB-BF01-F2A8DB65435B}" sibTransId="{EAC792DC-6061-4573-9A93-A74A7DDD7BA2}"/>
    <dgm:cxn modelId="{4ED9FAB2-E986-4C6D-BA3E-954DBDFFE260}" type="presParOf" srcId="{C79A59F8-59D9-4D22-8B27-6329DCF07680}" destId="{D7E69885-B031-41A3-8D0A-074EF5963443}" srcOrd="0" destOrd="0" presId="urn:microsoft.com/office/officeart/2005/8/layout/vList2"/>
    <dgm:cxn modelId="{EF9353BC-A35C-4486-A056-3FD28CC285F1}" type="presParOf" srcId="{C79A59F8-59D9-4D22-8B27-6329DCF07680}" destId="{B663A2A6-3B27-423F-BDFB-F27C42FDA598}" srcOrd="1" destOrd="0" presId="urn:microsoft.com/office/officeart/2005/8/layout/vList2"/>
    <dgm:cxn modelId="{7D30AB86-107D-45F4-AFEC-39FAA1C615FE}" type="presParOf" srcId="{C79A59F8-59D9-4D22-8B27-6329DCF07680}" destId="{80485767-4122-4D12-8381-438789C1C2AF}" srcOrd="2" destOrd="0" presId="urn:microsoft.com/office/officeart/2005/8/layout/vList2"/>
    <dgm:cxn modelId="{60FED832-0D96-429F-8360-559A472BA00C}" type="presParOf" srcId="{C79A59F8-59D9-4D22-8B27-6329DCF07680}" destId="{69C60565-45FD-404C-A00B-A5980CA9BC21}" srcOrd="3" destOrd="0" presId="urn:microsoft.com/office/officeart/2005/8/layout/vList2"/>
    <dgm:cxn modelId="{4FD20423-4B6E-42F7-A5BE-2BF28DE9959A}" type="presParOf" srcId="{C79A59F8-59D9-4D22-8B27-6329DCF07680}" destId="{5B90671B-5834-4ACF-B173-CB267387F3BA}" srcOrd="4" destOrd="0" presId="urn:microsoft.com/office/officeart/2005/8/layout/vList2"/>
    <dgm:cxn modelId="{F6320B98-5DF8-455C-8FA9-EEE7F65C7F97}" type="presParOf" srcId="{C79A59F8-59D9-4D22-8B27-6329DCF07680}" destId="{A2DF94E3-59A3-48C8-BA2B-D01C989CFC9C}" srcOrd="5" destOrd="0" presId="urn:microsoft.com/office/officeart/2005/8/layout/vList2"/>
    <dgm:cxn modelId="{4EF0776C-5153-4E10-B5EF-1EBA508DC84E}" type="presParOf" srcId="{C79A59F8-59D9-4D22-8B27-6329DCF07680}" destId="{FC9D8D4F-941D-4218-B3DE-FF0B6F4C18F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509C6F-B980-4CB4-9187-42A044CB12F7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ABB6B24-31B4-4159-82A1-30959DF8F525}">
      <dgm:prSet/>
      <dgm:spPr/>
      <dgm:t>
        <a:bodyPr/>
        <a:lstStyle/>
        <a:p>
          <a:pPr rtl="0"/>
          <a:r>
            <a:rPr lang="uk-UA" b="1" dirty="0" smtClean="0"/>
            <a:t>Неподільне – всі індивіди мають до нього доступ і можуть його отримати</a:t>
          </a:r>
          <a:endParaRPr lang="ru-RU" dirty="0"/>
        </a:p>
      </dgm:t>
    </dgm:pt>
    <dgm:pt modelId="{0088A08D-F54B-4FF7-942B-EDCFEA77524C}" type="parTrans" cxnId="{CA1278C6-4245-4F25-A28E-64E04DC5C91F}">
      <dgm:prSet/>
      <dgm:spPr/>
      <dgm:t>
        <a:bodyPr/>
        <a:lstStyle/>
        <a:p>
          <a:endParaRPr lang="ru-RU"/>
        </a:p>
      </dgm:t>
    </dgm:pt>
    <dgm:pt modelId="{78DCB73E-7FA3-49A1-AB08-79062A93C402}" type="sibTrans" cxnId="{CA1278C6-4245-4F25-A28E-64E04DC5C91F}">
      <dgm:prSet/>
      <dgm:spPr/>
      <dgm:t>
        <a:bodyPr/>
        <a:lstStyle/>
        <a:p>
          <a:endParaRPr lang="ru-RU"/>
        </a:p>
      </dgm:t>
    </dgm:pt>
    <dgm:pt modelId="{AA4ECD87-AC80-478F-B010-78874B0B8BEF}">
      <dgm:prSet/>
      <dgm:spPr/>
      <dgm:t>
        <a:bodyPr/>
        <a:lstStyle/>
        <a:p>
          <a:pPr rtl="0"/>
          <a:r>
            <a:rPr lang="uk-UA" b="1" smtClean="0"/>
            <a:t>Неможливо виключити зі споживання</a:t>
          </a:r>
          <a:endParaRPr lang="ru-RU"/>
        </a:p>
      </dgm:t>
    </dgm:pt>
    <dgm:pt modelId="{679EAC40-8A59-4E0B-AE60-CAC09E50748F}" type="parTrans" cxnId="{50E26C8A-E891-4C04-97D7-1BF222E770D7}">
      <dgm:prSet/>
      <dgm:spPr/>
      <dgm:t>
        <a:bodyPr/>
        <a:lstStyle/>
        <a:p>
          <a:endParaRPr lang="ru-RU"/>
        </a:p>
      </dgm:t>
    </dgm:pt>
    <dgm:pt modelId="{5BDF4796-1B58-4480-B2D1-A85C03CF2CAF}" type="sibTrans" cxnId="{50E26C8A-E891-4C04-97D7-1BF222E770D7}">
      <dgm:prSet/>
      <dgm:spPr/>
      <dgm:t>
        <a:bodyPr/>
        <a:lstStyle/>
        <a:p>
          <a:endParaRPr lang="ru-RU"/>
        </a:p>
      </dgm:t>
    </dgm:pt>
    <dgm:pt modelId="{6293500E-63B2-4E82-8D98-A2B4C04EE8CD}">
      <dgm:prSet/>
      <dgm:spPr/>
      <dgm:t>
        <a:bodyPr/>
        <a:lstStyle/>
        <a:p>
          <a:pPr rtl="0"/>
          <a:r>
            <a:rPr lang="uk-UA" b="1" dirty="0" smtClean="0"/>
            <a:t>Групи поділяв на </a:t>
          </a:r>
          <a:r>
            <a:rPr lang="uk-UA" b="1" dirty="0" smtClean="0">
              <a:solidFill>
                <a:srgbClr val="FF0000"/>
              </a:solidFill>
            </a:rPr>
            <a:t>великі</a:t>
          </a:r>
          <a:r>
            <a:rPr lang="uk-UA" b="1" dirty="0" smtClean="0"/>
            <a:t>  і </a:t>
          </a:r>
          <a:r>
            <a:rPr lang="uk-UA" b="1" dirty="0" smtClean="0">
              <a:solidFill>
                <a:srgbClr val="FF0000"/>
              </a:solidFill>
            </a:rPr>
            <a:t>малі </a:t>
          </a:r>
          <a:endParaRPr lang="ru-RU" dirty="0">
            <a:solidFill>
              <a:srgbClr val="FF0000"/>
            </a:solidFill>
          </a:endParaRPr>
        </a:p>
      </dgm:t>
    </dgm:pt>
    <dgm:pt modelId="{69011B48-55A6-4E7C-B502-9B3F7C59069E}" type="parTrans" cxnId="{2FE1ACDA-9C20-46EE-82E6-8BF80AB4E866}">
      <dgm:prSet/>
      <dgm:spPr/>
      <dgm:t>
        <a:bodyPr/>
        <a:lstStyle/>
        <a:p>
          <a:endParaRPr lang="ru-RU"/>
        </a:p>
      </dgm:t>
    </dgm:pt>
    <dgm:pt modelId="{5554B43B-97B8-4072-8B50-A5C80B26D29C}" type="sibTrans" cxnId="{2FE1ACDA-9C20-46EE-82E6-8BF80AB4E866}">
      <dgm:prSet/>
      <dgm:spPr/>
      <dgm:t>
        <a:bodyPr/>
        <a:lstStyle/>
        <a:p>
          <a:endParaRPr lang="ru-RU"/>
        </a:p>
      </dgm:t>
    </dgm:pt>
    <dgm:pt modelId="{1ED391C7-4DA2-448E-BA85-44288CB616CE}">
      <dgm:prSet/>
      <dgm:spPr/>
      <dgm:t>
        <a:bodyPr/>
        <a:lstStyle/>
        <a:p>
          <a:pPr rtl="0"/>
          <a:r>
            <a:rPr lang="uk-UA" b="1" dirty="0" smtClean="0"/>
            <a:t>Чим більша група, тим менша вірогідність отримати благо в оптимальному обсязі</a:t>
          </a:r>
          <a:endParaRPr lang="ru-RU" dirty="0"/>
        </a:p>
      </dgm:t>
    </dgm:pt>
    <dgm:pt modelId="{302F1F0C-29F4-44F9-A7A1-9A4546397314}" type="parTrans" cxnId="{62E807EF-EF4E-4EE8-80FA-1C636F1D7258}">
      <dgm:prSet/>
      <dgm:spPr/>
      <dgm:t>
        <a:bodyPr/>
        <a:lstStyle/>
        <a:p>
          <a:endParaRPr lang="ru-RU"/>
        </a:p>
      </dgm:t>
    </dgm:pt>
    <dgm:pt modelId="{781642A4-2DED-4510-8C39-E97F2AE1F0C4}" type="sibTrans" cxnId="{62E807EF-EF4E-4EE8-80FA-1C636F1D7258}">
      <dgm:prSet/>
      <dgm:spPr/>
      <dgm:t>
        <a:bodyPr/>
        <a:lstStyle/>
        <a:p>
          <a:endParaRPr lang="ru-RU"/>
        </a:p>
      </dgm:t>
    </dgm:pt>
    <dgm:pt modelId="{365D36B6-FAF5-4983-B057-658A0D0AAAAB}" type="pres">
      <dgm:prSet presAssocID="{86509C6F-B980-4CB4-9187-42A044CB12F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A1688E-B67B-4BF7-98A0-D0E8F85134B4}" type="pres">
      <dgm:prSet presAssocID="{1ABB6B24-31B4-4159-82A1-30959DF8F525}" presName="circle1" presStyleLbl="node1" presStyleIdx="0" presStyleCnt="4"/>
      <dgm:spPr/>
    </dgm:pt>
    <dgm:pt modelId="{315C0E8B-3FD0-48D9-B51E-109B903DE820}" type="pres">
      <dgm:prSet presAssocID="{1ABB6B24-31B4-4159-82A1-30959DF8F525}" presName="space" presStyleCnt="0"/>
      <dgm:spPr/>
    </dgm:pt>
    <dgm:pt modelId="{5085FC40-B594-4C6C-A35E-3A142BF03F49}" type="pres">
      <dgm:prSet presAssocID="{1ABB6B24-31B4-4159-82A1-30959DF8F525}" presName="rect1" presStyleLbl="alignAcc1" presStyleIdx="0" presStyleCnt="4"/>
      <dgm:spPr/>
      <dgm:t>
        <a:bodyPr/>
        <a:lstStyle/>
        <a:p>
          <a:endParaRPr lang="ru-RU"/>
        </a:p>
      </dgm:t>
    </dgm:pt>
    <dgm:pt modelId="{C76AC20F-307B-4F2A-9668-C0EB55F5BC10}" type="pres">
      <dgm:prSet presAssocID="{AA4ECD87-AC80-478F-B010-78874B0B8BEF}" presName="vertSpace2" presStyleLbl="node1" presStyleIdx="0" presStyleCnt="4"/>
      <dgm:spPr/>
    </dgm:pt>
    <dgm:pt modelId="{523CDD72-CBA8-468E-B972-D510BEAC3716}" type="pres">
      <dgm:prSet presAssocID="{AA4ECD87-AC80-478F-B010-78874B0B8BEF}" presName="circle2" presStyleLbl="node1" presStyleIdx="1" presStyleCnt="4"/>
      <dgm:spPr/>
    </dgm:pt>
    <dgm:pt modelId="{BEFD4E40-05E4-4D51-9881-51B62471C76D}" type="pres">
      <dgm:prSet presAssocID="{AA4ECD87-AC80-478F-B010-78874B0B8BEF}" presName="rect2" presStyleLbl="alignAcc1" presStyleIdx="1" presStyleCnt="4"/>
      <dgm:spPr/>
      <dgm:t>
        <a:bodyPr/>
        <a:lstStyle/>
        <a:p>
          <a:endParaRPr lang="ru-RU"/>
        </a:p>
      </dgm:t>
    </dgm:pt>
    <dgm:pt modelId="{6C044554-9068-4E75-AFC9-6AA24BC56F19}" type="pres">
      <dgm:prSet presAssocID="{6293500E-63B2-4E82-8D98-A2B4C04EE8CD}" presName="vertSpace3" presStyleLbl="node1" presStyleIdx="1" presStyleCnt="4"/>
      <dgm:spPr/>
    </dgm:pt>
    <dgm:pt modelId="{93FC1125-90C6-43D4-99BE-2336E524C208}" type="pres">
      <dgm:prSet presAssocID="{6293500E-63B2-4E82-8D98-A2B4C04EE8CD}" presName="circle3" presStyleLbl="node1" presStyleIdx="2" presStyleCnt="4"/>
      <dgm:spPr/>
    </dgm:pt>
    <dgm:pt modelId="{3D4146FD-77B5-4416-AB10-D77B9DBF1DF2}" type="pres">
      <dgm:prSet presAssocID="{6293500E-63B2-4E82-8D98-A2B4C04EE8CD}" presName="rect3" presStyleLbl="alignAcc1" presStyleIdx="2" presStyleCnt="4"/>
      <dgm:spPr/>
      <dgm:t>
        <a:bodyPr/>
        <a:lstStyle/>
        <a:p>
          <a:endParaRPr lang="ru-RU"/>
        </a:p>
      </dgm:t>
    </dgm:pt>
    <dgm:pt modelId="{1A56B0FC-5874-42C1-987A-2C9A11B7FF97}" type="pres">
      <dgm:prSet presAssocID="{1ED391C7-4DA2-448E-BA85-44288CB616CE}" presName="vertSpace4" presStyleLbl="node1" presStyleIdx="2" presStyleCnt="4"/>
      <dgm:spPr/>
    </dgm:pt>
    <dgm:pt modelId="{EB2CED14-B223-46A2-B9CC-20B6AC700BBC}" type="pres">
      <dgm:prSet presAssocID="{1ED391C7-4DA2-448E-BA85-44288CB616CE}" presName="circle4" presStyleLbl="node1" presStyleIdx="3" presStyleCnt="4"/>
      <dgm:spPr/>
    </dgm:pt>
    <dgm:pt modelId="{B72E063C-4B0C-4DBD-BBB1-FC12AE15E849}" type="pres">
      <dgm:prSet presAssocID="{1ED391C7-4DA2-448E-BA85-44288CB616CE}" presName="rect4" presStyleLbl="alignAcc1" presStyleIdx="3" presStyleCnt="4"/>
      <dgm:spPr/>
      <dgm:t>
        <a:bodyPr/>
        <a:lstStyle/>
        <a:p>
          <a:endParaRPr lang="ru-RU"/>
        </a:p>
      </dgm:t>
    </dgm:pt>
    <dgm:pt modelId="{363EA0DD-0634-4598-97EF-426B957533F2}" type="pres">
      <dgm:prSet presAssocID="{1ABB6B24-31B4-4159-82A1-30959DF8F525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059E5-A66C-4E99-87AF-0441D1DCE15B}" type="pres">
      <dgm:prSet presAssocID="{AA4ECD87-AC80-478F-B010-78874B0B8BE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25634-2747-42BF-A368-86F02C6876B4}" type="pres">
      <dgm:prSet presAssocID="{6293500E-63B2-4E82-8D98-A2B4C04EE8CD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68683-3BF1-4745-8A84-6B2443E62894}" type="pres">
      <dgm:prSet presAssocID="{1ED391C7-4DA2-448E-BA85-44288CB616CE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59BA1A-2204-4026-B4B7-2CE86EB02573}" type="presOf" srcId="{AA4ECD87-AC80-478F-B010-78874B0B8BEF}" destId="{BEFD4E40-05E4-4D51-9881-51B62471C76D}" srcOrd="0" destOrd="0" presId="urn:microsoft.com/office/officeart/2005/8/layout/target3"/>
    <dgm:cxn modelId="{9A6055D3-97D2-4388-8F6A-ECF2FABB8867}" type="presOf" srcId="{1ABB6B24-31B4-4159-82A1-30959DF8F525}" destId="{5085FC40-B594-4C6C-A35E-3A142BF03F49}" srcOrd="0" destOrd="0" presId="urn:microsoft.com/office/officeart/2005/8/layout/target3"/>
    <dgm:cxn modelId="{261DFCEA-F7B8-48BE-8FC5-24B699C68D91}" type="presOf" srcId="{6293500E-63B2-4E82-8D98-A2B4C04EE8CD}" destId="{E0125634-2747-42BF-A368-86F02C6876B4}" srcOrd="1" destOrd="0" presId="urn:microsoft.com/office/officeart/2005/8/layout/target3"/>
    <dgm:cxn modelId="{50E26C8A-E891-4C04-97D7-1BF222E770D7}" srcId="{86509C6F-B980-4CB4-9187-42A044CB12F7}" destId="{AA4ECD87-AC80-478F-B010-78874B0B8BEF}" srcOrd="1" destOrd="0" parTransId="{679EAC40-8A59-4E0B-AE60-CAC09E50748F}" sibTransId="{5BDF4796-1B58-4480-B2D1-A85C03CF2CAF}"/>
    <dgm:cxn modelId="{2FE1ACDA-9C20-46EE-82E6-8BF80AB4E866}" srcId="{86509C6F-B980-4CB4-9187-42A044CB12F7}" destId="{6293500E-63B2-4E82-8D98-A2B4C04EE8CD}" srcOrd="2" destOrd="0" parTransId="{69011B48-55A6-4E7C-B502-9B3F7C59069E}" sibTransId="{5554B43B-97B8-4072-8B50-A5C80B26D29C}"/>
    <dgm:cxn modelId="{EDBDF673-07C9-4FF7-810A-17ADD4758ABD}" type="presOf" srcId="{1ED391C7-4DA2-448E-BA85-44288CB616CE}" destId="{B72E063C-4B0C-4DBD-BBB1-FC12AE15E849}" srcOrd="0" destOrd="0" presId="urn:microsoft.com/office/officeart/2005/8/layout/target3"/>
    <dgm:cxn modelId="{CA1278C6-4245-4F25-A28E-64E04DC5C91F}" srcId="{86509C6F-B980-4CB4-9187-42A044CB12F7}" destId="{1ABB6B24-31B4-4159-82A1-30959DF8F525}" srcOrd="0" destOrd="0" parTransId="{0088A08D-F54B-4FF7-942B-EDCFEA77524C}" sibTransId="{78DCB73E-7FA3-49A1-AB08-79062A93C402}"/>
    <dgm:cxn modelId="{02CC7287-21D3-4D93-8F7A-3A7055DFAA97}" type="presOf" srcId="{1ED391C7-4DA2-448E-BA85-44288CB616CE}" destId="{98D68683-3BF1-4745-8A84-6B2443E62894}" srcOrd="1" destOrd="0" presId="urn:microsoft.com/office/officeart/2005/8/layout/target3"/>
    <dgm:cxn modelId="{A63F595B-42A0-4351-A81A-5AB8E36FE5F5}" type="presOf" srcId="{1ABB6B24-31B4-4159-82A1-30959DF8F525}" destId="{363EA0DD-0634-4598-97EF-426B957533F2}" srcOrd="1" destOrd="0" presId="urn:microsoft.com/office/officeart/2005/8/layout/target3"/>
    <dgm:cxn modelId="{E2523A66-AB1D-4169-816F-DFED481EBA15}" type="presOf" srcId="{86509C6F-B980-4CB4-9187-42A044CB12F7}" destId="{365D36B6-FAF5-4983-B057-658A0D0AAAAB}" srcOrd="0" destOrd="0" presId="urn:microsoft.com/office/officeart/2005/8/layout/target3"/>
    <dgm:cxn modelId="{861793FF-1AFD-4F46-AFC3-5FA159FDB602}" type="presOf" srcId="{6293500E-63B2-4E82-8D98-A2B4C04EE8CD}" destId="{3D4146FD-77B5-4416-AB10-D77B9DBF1DF2}" srcOrd="0" destOrd="0" presId="urn:microsoft.com/office/officeart/2005/8/layout/target3"/>
    <dgm:cxn modelId="{62E807EF-EF4E-4EE8-80FA-1C636F1D7258}" srcId="{86509C6F-B980-4CB4-9187-42A044CB12F7}" destId="{1ED391C7-4DA2-448E-BA85-44288CB616CE}" srcOrd="3" destOrd="0" parTransId="{302F1F0C-29F4-44F9-A7A1-9A4546397314}" sibTransId="{781642A4-2DED-4510-8C39-E97F2AE1F0C4}"/>
    <dgm:cxn modelId="{ADB38E6E-BC9A-4E86-A23F-77741AEE9E6E}" type="presOf" srcId="{AA4ECD87-AC80-478F-B010-78874B0B8BEF}" destId="{906059E5-A66C-4E99-87AF-0441D1DCE15B}" srcOrd="1" destOrd="0" presId="urn:microsoft.com/office/officeart/2005/8/layout/target3"/>
    <dgm:cxn modelId="{7A601359-7BAE-471A-99D9-112E188FFCA8}" type="presParOf" srcId="{365D36B6-FAF5-4983-B057-658A0D0AAAAB}" destId="{93A1688E-B67B-4BF7-98A0-D0E8F85134B4}" srcOrd="0" destOrd="0" presId="urn:microsoft.com/office/officeart/2005/8/layout/target3"/>
    <dgm:cxn modelId="{7050C099-EAB6-4711-9845-D118958A082E}" type="presParOf" srcId="{365D36B6-FAF5-4983-B057-658A0D0AAAAB}" destId="{315C0E8B-3FD0-48D9-B51E-109B903DE820}" srcOrd="1" destOrd="0" presId="urn:microsoft.com/office/officeart/2005/8/layout/target3"/>
    <dgm:cxn modelId="{728B1991-1965-4A30-AA05-B69BF020F61D}" type="presParOf" srcId="{365D36B6-FAF5-4983-B057-658A0D0AAAAB}" destId="{5085FC40-B594-4C6C-A35E-3A142BF03F49}" srcOrd="2" destOrd="0" presId="urn:microsoft.com/office/officeart/2005/8/layout/target3"/>
    <dgm:cxn modelId="{789A070B-33C9-4C43-A576-756C748295B7}" type="presParOf" srcId="{365D36B6-FAF5-4983-B057-658A0D0AAAAB}" destId="{C76AC20F-307B-4F2A-9668-C0EB55F5BC10}" srcOrd="3" destOrd="0" presId="urn:microsoft.com/office/officeart/2005/8/layout/target3"/>
    <dgm:cxn modelId="{2AD78DB9-9AD5-4D00-A1A4-85AE85226A43}" type="presParOf" srcId="{365D36B6-FAF5-4983-B057-658A0D0AAAAB}" destId="{523CDD72-CBA8-468E-B972-D510BEAC3716}" srcOrd="4" destOrd="0" presId="urn:microsoft.com/office/officeart/2005/8/layout/target3"/>
    <dgm:cxn modelId="{B64A0B7C-A183-4645-9AE3-7B4AE442C113}" type="presParOf" srcId="{365D36B6-FAF5-4983-B057-658A0D0AAAAB}" destId="{BEFD4E40-05E4-4D51-9881-51B62471C76D}" srcOrd="5" destOrd="0" presId="urn:microsoft.com/office/officeart/2005/8/layout/target3"/>
    <dgm:cxn modelId="{36CC7E84-6E9A-4DF6-8343-178E4CD93AA1}" type="presParOf" srcId="{365D36B6-FAF5-4983-B057-658A0D0AAAAB}" destId="{6C044554-9068-4E75-AFC9-6AA24BC56F19}" srcOrd="6" destOrd="0" presId="urn:microsoft.com/office/officeart/2005/8/layout/target3"/>
    <dgm:cxn modelId="{EDF41033-2A08-469B-9764-8A0C59B59BDF}" type="presParOf" srcId="{365D36B6-FAF5-4983-B057-658A0D0AAAAB}" destId="{93FC1125-90C6-43D4-99BE-2336E524C208}" srcOrd="7" destOrd="0" presId="urn:microsoft.com/office/officeart/2005/8/layout/target3"/>
    <dgm:cxn modelId="{D4A69B63-A2DD-4291-8E66-BE7CAD8DC171}" type="presParOf" srcId="{365D36B6-FAF5-4983-B057-658A0D0AAAAB}" destId="{3D4146FD-77B5-4416-AB10-D77B9DBF1DF2}" srcOrd="8" destOrd="0" presId="urn:microsoft.com/office/officeart/2005/8/layout/target3"/>
    <dgm:cxn modelId="{9EFDA8E7-787D-49F7-8231-40635A741ECB}" type="presParOf" srcId="{365D36B6-FAF5-4983-B057-658A0D0AAAAB}" destId="{1A56B0FC-5874-42C1-987A-2C9A11B7FF97}" srcOrd="9" destOrd="0" presId="urn:microsoft.com/office/officeart/2005/8/layout/target3"/>
    <dgm:cxn modelId="{9110BF4B-BC1E-44E6-8071-7E2EF18B6EB8}" type="presParOf" srcId="{365D36B6-FAF5-4983-B057-658A0D0AAAAB}" destId="{EB2CED14-B223-46A2-B9CC-20B6AC700BBC}" srcOrd="10" destOrd="0" presId="urn:microsoft.com/office/officeart/2005/8/layout/target3"/>
    <dgm:cxn modelId="{2537FFB8-077B-4443-B411-FD17EAFDD4D3}" type="presParOf" srcId="{365D36B6-FAF5-4983-B057-658A0D0AAAAB}" destId="{B72E063C-4B0C-4DBD-BBB1-FC12AE15E849}" srcOrd="11" destOrd="0" presId="urn:microsoft.com/office/officeart/2005/8/layout/target3"/>
    <dgm:cxn modelId="{5D6BDF3C-982D-426E-86A2-F38C27B202E4}" type="presParOf" srcId="{365D36B6-FAF5-4983-B057-658A0D0AAAAB}" destId="{363EA0DD-0634-4598-97EF-426B957533F2}" srcOrd="12" destOrd="0" presId="urn:microsoft.com/office/officeart/2005/8/layout/target3"/>
    <dgm:cxn modelId="{76FEF602-9B27-431D-8934-AE658D8D0589}" type="presParOf" srcId="{365D36B6-FAF5-4983-B057-658A0D0AAAAB}" destId="{906059E5-A66C-4E99-87AF-0441D1DCE15B}" srcOrd="13" destOrd="0" presId="urn:microsoft.com/office/officeart/2005/8/layout/target3"/>
    <dgm:cxn modelId="{701FC5CD-33D4-4152-99A6-4F8DE6DCF113}" type="presParOf" srcId="{365D36B6-FAF5-4983-B057-658A0D0AAAAB}" destId="{E0125634-2747-42BF-A368-86F02C6876B4}" srcOrd="14" destOrd="0" presId="urn:microsoft.com/office/officeart/2005/8/layout/target3"/>
    <dgm:cxn modelId="{B85A2AB8-5D72-4519-B2B9-52FFD3913139}" type="presParOf" srcId="{365D36B6-FAF5-4983-B057-658A0D0AAAAB}" destId="{98D68683-3BF1-4745-8A84-6B2443E62894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8913EF-7229-4A68-A583-920F4B27D9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A88F637-7307-40BC-AC15-7CECFA223480}">
      <dgm:prSet/>
      <dgm:spPr/>
      <dgm:t>
        <a:bodyPr/>
        <a:lstStyle/>
        <a:p>
          <a:pPr rtl="0"/>
          <a:r>
            <a:rPr lang="uk-UA" b="1" smtClean="0"/>
            <a:t>сукупність людей, що має власну назву, свою історичну територію, спільні міфи та історичну пам’ять, спільну масову громадянську культуру, спільну економіку і єдині юридичні права та обов’язки для усіх її членів</a:t>
          </a:r>
          <a:endParaRPr lang="ru-RU"/>
        </a:p>
      </dgm:t>
    </dgm:pt>
    <dgm:pt modelId="{7FCAE7FB-C1AD-445B-BCB3-2D594B4C1665}" type="parTrans" cxnId="{1C2EF8C8-FBA8-47C0-9303-17A6B4466874}">
      <dgm:prSet/>
      <dgm:spPr/>
      <dgm:t>
        <a:bodyPr/>
        <a:lstStyle/>
        <a:p>
          <a:endParaRPr lang="ru-RU"/>
        </a:p>
      </dgm:t>
    </dgm:pt>
    <dgm:pt modelId="{2A12DB07-082D-423B-8D65-746A8A2E3AB3}" type="sibTrans" cxnId="{1C2EF8C8-FBA8-47C0-9303-17A6B4466874}">
      <dgm:prSet/>
      <dgm:spPr/>
      <dgm:t>
        <a:bodyPr/>
        <a:lstStyle/>
        <a:p>
          <a:endParaRPr lang="ru-RU"/>
        </a:p>
      </dgm:t>
    </dgm:pt>
    <dgm:pt modelId="{622FEB1B-E1E0-41EF-8A5A-3C5BBA56057E}">
      <dgm:prSet/>
      <dgm:spPr/>
      <dgm:t>
        <a:bodyPr/>
        <a:lstStyle/>
        <a:p>
          <a:pPr rtl="0"/>
          <a:r>
            <a:rPr lang="ru-RU" b="1" i="1" smtClean="0"/>
            <a:t>націоналізм</a:t>
          </a:r>
          <a:r>
            <a:rPr lang="ru-RU" b="1" smtClean="0"/>
            <a:t> — це модерний феномен, але </a:t>
          </a:r>
          <a:r>
            <a:rPr lang="ru-RU" b="1" i="1" smtClean="0"/>
            <a:t>нації</a:t>
          </a:r>
          <a:r>
            <a:rPr lang="ru-RU" b="1" smtClean="0"/>
            <a:t> мають домодерне походження.</a:t>
          </a:r>
          <a:endParaRPr lang="ru-RU"/>
        </a:p>
      </dgm:t>
    </dgm:pt>
    <dgm:pt modelId="{57CE45F4-AD3F-4FDA-B56D-56216B85A301}" type="parTrans" cxnId="{EA621566-1CF0-4423-9215-CE98409FDE79}">
      <dgm:prSet/>
      <dgm:spPr/>
      <dgm:t>
        <a:bodyPr/>
        <a:lstStyle/>
        <a:p>
          <a:endParaRPr lang="ru-RU"/>
        </a:p>
      </dgm:t>
    </dgm:pt>
    <dgm:pt modelId="{9BD3B706-B4BA-488E-BDBA-4F7DEA70D823}" type="sibTrans" cxnId="{EA621566-1CF0-4423-9215-CE98409FDE79}">
      <dgm:prSet/>
      <dgm:spPr/>
      <dgm:t>
        <a:bodyPr/>
        <a:lstStyle/>
        <a:p>
          <a:endParaRPr lang="ru-RU"/>
        </a:p>
      </dgm:t>
    </dgm:pt>
    <dgm:pt modelId="{F9CDFB71-FFB9-47A4-8AA2-B6720A4603F8}">
      <dgm:prSet/>
      <dgm:spPr/>
      <dgm:t>
        <a:bodyPr/>
        <a:lstStyle/>
        <a:p>
          <a:pPr rtl="0"/>
          <a:r>
            <a:rPr lang="ru-RU" b="1" smtClean="0"/>
            <a:t>всі нації мають панівне </a:t>
          </a:r>
          <a:r>
            <a:rPr lang="ru-RU" b="1" u="sng" smtClean="0">
              <a:hlinkClick xmlns:r="http://schemas.openxmlformats.org/officeDocument/2006/relationships" r:id="rId1"/>
            </a:rPr>
            <a:t>«етнічне ядро»</a:t>
          </a:r>
          <a:endParaRPr lang="ru-RU"/>
        </a:p>
      </dgm:t>
    </dgm:pt>
    <dgm:pt modelId="{E2A335E3-1FB2-4FF3-867A-1DED0F9BAC2C}" type="parTrans" cxnId="{FAEDC2E7-7F0D-41B8-8837-E329DE2ECDDB}">
      <dgm:prSet/>
      <dgm:spPr/>
      <dgm:t>
        <a:bodyPr/>
        <a:lstStyle/>
        <a:p>
          <a:endParaRPr lang="ru-RU"/>
        </a:p>
      </dgm:t>
    </dgm:pt>
    <dgm:pt modelId="{0E9769B9-AD04-4EC5-A78E-DB6E2514B5AC}" type="sibTrans" cxnId="{FAEDC2E7-7F0D-41B8-8837-E329DE2ECDDB}">
      <dgm:prSet/>
      <dgm:spPr/>
      <dgm:t>
        <a:bodyPr/>
        <a:lstStyle/>
        <a:p>
          <a:endParaRPr lang="ru-RU"/>
        </a:p>
      </dgm:t>
    </dgm:pt>
    <dgm:pt modelId="{91B86764-163E-479B-A896-AB323D305AEA}" type="pres">
      <dgm:prSet presAssocID="{9A8913EF-7229-4A68-A583-920F4B27D9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EBA2A9-763C-46A4-8ED8-73FDF0443D58}" type="pres">
      <dgm:prSet presAssocID="{0A88F637-7307-40BC-AC15-7CECFA22348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1D0B2-83BA-4988-924A-214FBE9C6BDF}" type="pres">
      <dgm:prSet presAssocID="{2A12DB07-082D-423B-8D65-746A8A2E3AB3}" presName="spacer" presStyleCnt="0"/>
      <dgm:spPr/>
    </dgm:pt>
    <dgm:pt modelId="{7E4E4F67-97C8-4A00-8CE7-2C8F33E64DFE}" type="pres">
      <dgm:prSet presAssocID="{622FEB1B-E1E0-41EF-8A5A-3C5BBA56057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2859A-E386-4592-A604-C2583DB8E31C}" type="pres">
      <dgm:prSet presAssocID="{9BD3B706-B4BA-488E-BDBA-4F7DEA70D823}" presName="spacer" presStyleCnt="0"/>
      <dgm:spPr/>
    </dgm:pt>
    <dgm:pt modelId="{733387A1-D6B4-4C04-8673-E9530DDE4FB4}" type="pres">
      <dgm:prSet presAssocID="{F9CDFB71-FFB9-47A4-8AA2-B6720A4603F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621566-1CF0-4423-9215-CE98409FDE79}" srcId="{9A8913EF-7229-4A68-A583-920F4B27D970}" destId="{622FEB1B-E1E0-41EF-8A5A-3C5BBA56057E}" srcOrd="1" destOrd="0" parTransId="{57CE45F4-AD3F-4FDA-B56D-56216B85A301}" sibTransId="{9BD3B706-B4BA-488E-BDBA-4F7DEA70D823}"/>
    <dgm:cxn modelId="{1A62DD0F-A5C0-4618-82E6-8C6E8A4E5B74}" type="presOf" srcId="{0A88F637-7307-40BC-AC15-7CECFA223480}" destId="{CAEBA2A9-763C-46A4-8ED8-73FDF0443D58}" srcOrd="0" destOrd="0" presId="urn:microsoft.com/office/officeart/2005/8/layout/vList2"/>
    <dgm:cxn modelId="{FAEDC2E7-7F0D-41B8-8837-E329DE2ECDDB}" srcId="{9A8913EF-7229-4A68-A583-920F4B27D970}" destId="{F9CDFB71-FFB9-47A4-8AA2-B6720A4603F8}" srcOrd="2" destOrd="0" parTransId="{E2A335E3-1FB2-4FF3-867A-1DED0F9BAC2C}" sibTransId="{0E9769B9-AD04-4EC5-A78E-DB6E2514B5AC}"/>
    <dgm:cxn modelId="{1C2EF8C8-FBA8-47C0-9303-17A6B4466874}" srcId="{9A8913EF-7229-4A68-A583-920F4B27D970}" destId="{0A88F637-7307-40BC-AC15-7CECFA223480}" srcOrd="0" destOrd="0" parTransId="{7FCAE7FB-C1AD-445B-BCB3-2D594B4C1665}" sibTransId="{2A12DB07-082D-423B-8D65-746A8A2E3AB3}"/>
    <dgm:cxn modelId="{8B82CEE6-8251-4BC9-BE3E-DB8583DDE05C}" type="presOf" srcId="{F9CDFB71-FFB9-47A4-8AA2-B6720A4603F8}" destId="{733387A1-D6B4-4C04-8673-E9530DDE4FB4}" srcOrd="0" destOrd="0" presId="urn:microsoft.com/office/officeart/2005/8/layout/vList2"/>
    <dgm:cxn modelId="{D08677B4-FB8B-40F9-9688-D07B008D0001}" type="presOf" srcId="{622FEB1B-E1E0-41EF-8A5A-3C5BBA56057E}" destId="{7E4E4F67-97C8-4A00-8CE7-2C8F33E64DFE}" srcOrd="0" destOrd="0" presId="urn:microsoft.com/office/officeart/2005/8/layout/vList2"/>
    <dgm:cxn modelId="{B7F54D0B-37E0-499B-BEA8-86094F5F0F4B}" type="presOf" srcId="{9A8913EF-7229-4A68-A583-920F4B27D970}" destId="{91B86764-163E-479B-A896-AB323D305AEA}" srcOrd="0" destOrd="0" presId="urn:microsoft.com/office/officeart/2005/8/layout/vList2"/>
    <dgm:cxn modelId="{10571834-0EBC-4C11-8988-A5071DB8EE7D}" type="presParOf" srcId="{91B86764-163E-479B-A896-AB323D305AEA}" destId="{CAEBA2A9-763C-46A4-8ED8-73FDF0443D58}" srcOrd="0" destOrd="0" presId="urn:microsoft.com/office/officeart/2005/8/layout/vList2"/>
    <dgm:cxn modelId="{741DE519-A1A4-44A3-B817-4C1B838BD970}" type="presParOf" srcId="{91B86764-163E-479B-A896-AB323D305AEA}" destId="{C581D0B2-83BA-4988-924A-214FBE9C6BDF}" srcOrd="1" destOrd="0" presId="urn:microsoft.com/office/officeart/2005/8/layout/vList2"/>
    <dgm:cxn modelId="{52B4ECDF-C7F9-4520-8C25-3395400EAA1D}" type="presParOf" srcId="{91B86764-163E-479B-A896-AB323D305AEA}" destId="{7E4E4F67-97C8-4A00-8CE7-2C8F33E64DFE}" srcOrd="2" destOrd="0" presId="urn:microsoft.com/office/officeart/2005/8/layout/vList2"/>
    <dgm:cxn modelId="{63C1B73D-E640-4640-A8B3-3166FE1815F7}" type="presParOf" srcId="{91B86764-163E-479B-A896-AB323D305AEA}" destId="{EBD2859A-E386-4592-A604-C2583DB8E31C}" srcOrd="3" destOrd="0" presId="urn:microsoft.com/office/officeart/2005/8/layout/vList2"/>
    <dgm:cxn modelId="{D6A65EDD-E24E-498F-86D9-1E8150DA1D66}" type="presParOf" srcId="{91B86764-163E-479B-A896-AB323D305AEA}" destId="{733387A1-D6B4-4C04-8673-E9530DDE4FB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2433DF-EF9F-4C38-99BF-9C79B8414721}" type="doc">
      <dgm:prSet loTypeId="urn:microsoft.com/office/officeart/2005/8/layout/target3" loCatId="relationship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83D06699-0893-45BA-AAAD-F18C807A4A19}">
      <dgm:prSet/>
      <dgm:spPr/>
      <dgm:t>
        <a:bodyPr/>
        <a:lstStyle/>
        <a:p>
          <a:pPr rtl="0"/>
          <a:r>
            <a:rPr lang="ru-RU" smtClean="0"/>
            <a:t>І. Світ поділений на нації, кожна з яких має власний характер і долю.</a:t>
          </a:r>
          <a:endParaRPr lang="ru-RU"/>
        </a:p>
      </dgm:t>
    </dgm:pt>
    <dgm:pt modelId="{BE7EEFD2-3C25-41C7-83E2-C95AA1990543}" type="parTrans" cxnId="{5C0D6D08-BCB1-4024-8265-80FFD87F7DD5}">
      <dgm:prSet/>
      <dgm:spPr/>
      <dgm:t>
        <a:bodyPr/>
        <a:lstStyle/>
        <a:p>
          <a:endParaRPr lang="ru-RU"/>
        </a:p>
      </dgm:t>
    </dgm:pt>
    <dgm:pt modelId="{48C218AB-F0BD-404E-8B4D-11A9980A17BF}" type="sibTrans" cxnId="{5C0D6D08-BCB1-4024-8265-80FFD87F7DD5}">
      <dgm:prSet/>
      <dgm:spPr/>
      <dgm:t>
        <a:bodyPr/>
        <a:lstStyle/>
        <a:p>
          <a:endParaRPr lang="ru-RU"/>
        </a:p>
      </dgm:t>
    </dgm:pt>
    <dgm:pt modelId="{EA535AB9-9DF1-4285-BB2D-9EB62FE637E6}">
      <dgm:prSet/>
      <dgm:spPr/>
      <dgm:t>
        <a:bodyPr/>
        <a:lstStyle/>
        <a:p>
          <a:pPr rtl="0"/>
          <a:r>
            <a:rPr lang="ru-RU" smtClean="0"/>
            <a:t>ІІ. Нація є джерелом будь-якої політичної влади, і лояльність до нації перевищує всі інші лояльності.</a:t>
          </a:r>
          <a:endParaRPr lang="ru-RU"/>
        </a:p>
      </dgm:t>
    </dgm:pt>
    <dgm:pt modelId="{D9B5D46E-B067-4C5D-935A-EEA6B7BAEA82}" type="parTrans" cxnId="{6BDF0F7B-269D-4BBC-8D0C-BCB9FC2A090E}">
      <dgm:prSet/>
      <dgm:spPr/>
      <dgm:t>
        <a:bodyPr/>
        <a:lstStyle/>
        <a:p>
          <a:endParaRPr lang="ru-RU"/>
        </a:p>
      </dgm:t>
    </dgm:pt>
    <dgm:pt modelId="{1B1B5D24-F923-4E51-B95B-E6343487DF54}" type="sibTrans" cxnId="{6BDF0F7B-269D-4BBC-8D0C-BCB9FC2A090E}">
      <dgm:prSet/>
      <dgm:spPr/>
      <dgm:t>
        <a:bodyPr/>
        <a:lstStyle/>
        <a:p>
          <a:endParaRPr lang="ru-RU"/>
        </a:p>
      </dgm:t>
    </dgm:pt>
    <dgm:pt modelId="{477059FC-840C-43BF-9E5D-54C1BE051581}">
      <dgm:prSet/>
      <dgm:spPr/>
      <dgm:t>
        <a:bodyPr/>
        <a:lstStyle/>
        <a:p>
          <a:pPr rtl="0"/>
          <a:r>
            <a:rPr lang="ru-RU" smtClean="0"/>
            <a:t>ІІІ. Щоб бути вільними, люди мають ідентифікувати себе з певною нацією.</a:t>
          </a:r>
          <a:endParaRPr lang="ru-RU"/>
        </a:p>
      </dgm:t>
    </dgm:pt>
    <dgm:pt modelId="{754EE279-0D71-49A0-A03A-7FC13C3A4938}" type="parTrans" cxnId="{E1AC167F-0933-4FFD-BC03-F9CF3896C940}">
      <dgm:prSet/>
      <dgm:spPr/>
      <dgm:t>
        <a:bodyPr/>
        <a:lstStyle/>
        <a:p>
          <a:endParaRPr lang="ru-RU"/>
        </a:p>
      </dgm:t>
    </dgm:pt>
    <dgm:pt modelId="{F94CF91E-0213-489B-A375-2F04EE657F60}" type="sibTrans" cxnId="{E1AC167F-0933-4FFD-BC03-F9CF3896C940}">
      <dgm:prSet/>
      <dgm:spPr/>
      <dgm:t>
        <a:bodyPr/>
        <a:lstStyle/>
        <a:p>
          <a:endParaRPr lang="ru-RU"/>
        </a:p>
      </dgm:t>
    </dgm:pt>
    <dgm:pt modelId="{97538AD9-3EA3-4587-891B-73865684E4DC}">
      <dgm:prSet/>
      <dgm:spPr/>
      <dgm:t>
        <a:bodyPr/>
        <a:lstStyle/>
        <a:p>
          <a:pPr rtl="0"/>
          <a:r>
            <a:rPr lang="en-GB" smtClean="0"/>
            <a:t>IV. </a:t>
          </a:r>
          <a:r>
            <a:rPr lang="ru-RU" smtClean="0"/>
            <a:t>Щоб бути самобутньою, кожна нація має бути автономною.</a:t>
          </a:r>
          <a:endParaRPr lang="ru-RU"/>
        </a:p>
      </dgm:t>
    </dgm:pt>
    <dgm:pt modelId="{394C3FC6-8767-4FFE-AF89-3E2E5C064176}" type="parTrans" cxnId="{96CDFA6A-FE9A-4A86-BD31-B529A3DFA3D9}">
      <dgm:prSet/>
      <dgm:spPr/>
      <dgm:t>
        <a:bodyPr/>
        <a:lstStyle/>
        <a:p>
          <a:endParaRPr lang="ru-RU"/>
        </a:p>
      </dgm:t>
    </dgm:pt>
    <dgm:pt modelId="{996949FC-7F29-487C-AE94-C3A799940DD2}" type="sibTrans" cxnId="{96CDFA6A-FE9A-4A86-BD31-B529A3DFA3D9}">
      <dgm:prSet/>
      <dgm:spPr/>
      <dgm:t>
        <a:bodyPr/>
        <a:lstStyle/>
        <a:p>
          <a:endParaRPr lang="ru-RU"/>
        </a:p>
      </dgm:t>
    </dgm:pt>
    <dgm:pt modelId="{D1E34DE7-855C-4A27-A32A-ED957E99A1CD}">
      <dgm:prSet/>
      <dgm:spPr/>
      <dgm:t>
        <a:bodyPr/>
        <a:lstStyle/>
        <a:p>
          <a:pPr rtl="0"/>
          <a:r>
            <a:rPr lang="en-GB" smtClean="0"/>
            <a:t>V. </a:t>
          </a:r>
          <a:r>
            <a:rPr lang="ru-RU" smtClean="0"/>
            <a:t>Задля миру й справедливості на землі нації мають бути вільними й убезпеченими.</a:t>
          </a:r>
          <a:endParaRPr lang="ru-RU"/>
        </a:p>
      </dgm:t>
    </dgm:pt>
    <dgm:pt modelId="{6CDA113F-28AC-4C61-93F1-4DF2B14E80CA}" type="parTrans" cxnId="{C90875A4-F982-415D-A643-488EBAF73F04}">
      <dgm:prSet/>
      <dgm:spPr/>
      <dgm:t>
        <a:bodyPr/>
        <a:lstStyle/>
        <a:p>
          <a:endParaRPr lang="ru-RU"/>
        </a:p>
      </dgm:t>
    </dgm:pt>
    <dgm:pt modelId="{592420AD-A806-4C9B-86F2-82B8647BF11F}" type="sibTrans" cxnId="{C90875A4-F982-415D-A643-488EBAF73F04}">
      <dgm:prSet/>
      <dgm:spPr/>
      <dgm:t>
        <a:bodyPr/>
        <a:lstStyle/>
        <a:p>
          <a:endParaRPr lang="ru-RU"/>
        </a:p>
      </dgm:t>
    </dgm:pt>
    <dgm:pt modelId="{4CBB90EA-C241-4814-BC2F-EC0ED91B143D}" type="pres">
      <dgm:prSet presAssocID="{1A2433DF-EF9F-4C38-99BF-9C79B841472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D8BEF5-482A-4A07-B37D-D8D06CA2CA0C}" type="pres">
      <dgm:prSet presAssocID="{83D06699-0893-45BA-AAAD-F18C807A4A19}" presName="circle1" presStyleLbl="node1" presStyleIdx="0" presStyleCnt="5"/>
      <dgm:spPr/>
    </dgm:pt>
    <dgm:pt modelId="{AEE6D961-7E17-4BE9-A656-B2BA740C6B32}" type="pres">
      <dgm:prSet presAssocID="{83D06699-0893-45BA-AAAD-F18C807A4A19}" presName="space" presStyleCnt="0"/>
      <dgm:spPr/>
    </dgm:pt>
    <dgm:pt modelId="{7345551E-D875-4A0E-BA2F-3BC91D63FDA4}" type="pres">
      <dgm:prSet presAssocID="{83D06699-0893-45BA-AAAD-F18C807A4A19}" presName="rect1" presStyleLbl="alignAcc1" presStyleIdx="0" presStyleCnt="5"/>
      <dgm:spPr/>
      <dgm:t>
        <a:bodyPr/>
        <a:lstStyle/>
        <a:p>
          <a:endParaRPr lang="ru-RU"/>
        </a:p>
      </dgm:t>
    </dgm:pt>
    <dgm:pt modelId="{FD28B517-8B87-4357-8959-0CB53354E696}" type="pres">
      <dgm:prSet presAssocID="{EA535AB9-9DF1-4285-BB2D-9EB62FE637E6}" presName="vertSpace2" presStyleLbl="node1" presStyleIdx="0" presStyleCnt="5"/>
      <dgm:spPr/>
    </dgm:pt>
    <dgm:pt modelId="{E2444631-FE48-4F91-92FA-39DDF8AD992A}" type="pres">
      <dgm:prSet presAssocID="{EA535AB9-9DF1-4285-BB2D-9EB62FE637E6}" presName="circle2" presStyleLbl="node1" presStyleIdx="1" presStyleCnt="5"/>
      <dgm:spPr/>
    </dgm:pt>
    <dgm:pt modelId="{634F5A95-801A-4443-A52F-A0A70E303C31}" type="pres">
      <dgm:prSet presAssocID="{EA535AB9-9DF1-4285-BB2D-9EB62FE637E6}" presName="rect2" presStyleLbl="alignAcc1" presStyleIdx="1" presStyleCnt="5"/>
      <dgm:spPr/>
      <dgm:t>
        <a:bodyPr/>
        <a:lstStyle/>
        <a:p>
          <a:endParaRPr lang="ru-RU"/>
        </a:p>
      </dgm:t>
    </dgm:pt>
    <dgm:pt modelId="{41F38B2B-0C3A-4A2D-A15A-31E9329DBAC2}" type="pres">
      <dgm:prSet presAssocID="{477059FC-840C-43BF-9E5D-54C1BE051581}" presName="vertSpace3" presStyleLbl="node1" presStyleIdx="1" presStyleCnt="5"/>
      <dgm:spPr/>
    </dgm:pt>
    <dgm:pt modelId="{A8A56EE5-1A41-4E82-89AC-71620C918D47}" type="pres">
      <dgm:prSet presAssocID="{477059FC-840C-43BF-9E5D-54C1BE051581}" presName="circle3" presStyleLbl="node1" presStyleIdx="2" presStyleCnt="5"/>
      <dgm:spPr/>
    </dgm:pt>
    <dgm:pt modelId="{96ECAE4A-870C-4B43-BBE7-BA4BDBDA2AA4}" type="pres">
      <dgm:prSet presAssocID="{477059FC-840C-43BF-9E5D-54C1BE051581}" presName="rect3" presStyleLbl="alignAcc1" presStyleIdx="2" presStyleCnt="5"/>
      <dgm:spPr/>
      <dgm:t>
        <a:bodyPr/>
        <a:lstStyle/>
        <a:p>
          <a:endParaRPr lang="ru-RU"/>
        </a:p>
      </dgm:t>
    </dgm:pt>
    <dgm:pt modelId="{A789E000-0A05-4724-9782-73B54208FBEB}" type="pres">
      <dgm:prSet presAssocID="{97538AD9-3EA3-4587-891B-73865684E4DC}" presName="vertSpace4" presStyleLbl="node1" presStyleIdx="2" presStyleCnt="5"/>
      <dgm:spPr/>
    </dgm:pt>
    <dgm:pt modelId="{CA47B223-08DC-4C91-9EF0-2FD4487DF6F4}" type="pres">
      <dgm:prSet presAssocID="{97538AD9-3EA3-4587-891B-73865684E4DC}" presName="circle4" presStyleLbl="node1" presStyleIdx="3" presStyleCnt="5"/>
      <dgm:spPr/>
    </dgm:pt>
    <dgm:pt modelId="{520C10AC-370A-4CE9-B42D-4D66FF925E25}" type="pres">
      <dgm:prSet presAssocID="{97538AD9-3EA3-4587-891B-73865684E4DC}" presName="rect4" presStyleLbl="alignAcc1" presStyleIdx="3" presStyleCnt="5"/>
      <dgm:spPr/>
      <dgm:t>
        <a:bodyPr/>
        <a:lstStyle/>
        <a:p>
          <a:endParaRPr lang="ru-RU"/>
        </a:p>
      </dgm:t>
    </dgm:pt>
    <dgm:pt modelId="{D29CCDBA-18A3-4D24-8B12-39D23364F998}" type="pres">
      <dgm:prSet presAssocID="{D1E34DE7-855C-4A27-A32A-ED957E99A1CD}" presName="vertSpace5" presStyleLbl="node1" presStyleIdx="3" presStyleCnt="5"/>
      <dgm:spPr/>
    </dgm:pt>
    <dgm:pt modelId="{4325AC65-7E18-4A5A-8B56-DAFC22E3A7C5}" type="pres">
      <dgm:prSet presAssocID="{D1E34DE7-855C-4A27-A32A-ED957E99A1CD}" presName="circle5" presStyleLbl="node1" presStyleIdx="4" presStyleCnt="5"/>
      <dgm:spPr/>
    </dgm:pt>
    <dgm:pt modelId="{50877DB6-D5F6-485C-B8EC-9CD2C550000F}" type="pres">
      <dgm:prSet presAssocID="{D1E34DE7-855C-4A27-A32A-ED957E99A1CD}" presName="rect5" presStyleLbl="alignAcc1" presStyleIdx="4" presStyleCnt="5"/>
      <dgm:spPr/>
      <dgm:t>
        <a:bodyPr/>
        <a:lstStyle/>
        <a:p>
          <a:endParaRPr lang="ru-RU"/>
        </a:p>
      </dgm:t>
    </dgm:pt>
    <dgm:pt modelId="{D5F33AB5-CD40-44CD-B97E-5FFB6A92B88E}" type="pres">
      <dgm:prSet presAssocID="{83D06699-0893-45BA-AAAD-F18C807A4A19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7AAF5-BC94-4033-BE43-8411BCB21E1A}" type="pres">
      <dgm:prSet presAssocID="{EA535AB9-9DF1-4285-BB2D-9EB62FE637E6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019E7-B0C7-485F-A0AD-12801D055C47}" type="pres">
      <dgm:prSet presAssocID="{477059FC-840C-43BF-9E5D-54C1BE051581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F99D1-63CF-43CB-9623-342D12AD84D7}" type="pres">
      <dgm:prSet presAssocID="{97538AD9-3EA3-4587-891B-73865684E4DC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CF203-ABDC-4A4E-BA67-B91231FB21AB}" type="pres">
      <dgm:prSet presAssocID="{D1E34DE7-855C-4A27-A32A-ED957E99A1CD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DF0F7B-269D-4BBC-8D0C-BCB9FC2A090E}" srcId="{1A2433DF-EF9F-4C38-99BF-9C79B8414721}" destId="{EA535AB9-9DF1-4285-BB2D-9EB62FE637E6}" srcOrd="1" destOrd="0" parTransId="{D9B5D46E-B067-4C5D-935A-EEA6B7BAEA82}" sibTransId="{1B1B5D24-F923-4E51-B95B-E6343487DF54}"/>
    <dgm:cxn modelId="{0B9D9999-5DE7-4E4F-A4B9-6DE146454E14}" type="presOf" srcId="{83D06699-0893-45BA-AAAD-F18C807A4A19}" destId="{7345551E-D875-4A0E-BA2F-3BC91D63FDA4}" srcOrd="0" destOrd="0" presId="urn:microsoft.com/office/officeart/2005/8/layout/target3"/>
    <dgm:cxn modelId="{96CDFA6A-FE9A-4A86-BD31-B529A3DFA3D9}" srcId="{1A2433DF-EF9F-4C38-99BF-9C79B8414721}" destId="{97538AD9-3EA3-4587-891B-73865684E4DC}" srcOrd="3" destOrd="0" parTransId="{394C3FC6-8767-4FFE-AF89-3E2E5C064176}" sibTransId="{996949FC-7F29-487C-AE94-C3A799940DD2}"/>
    <dgm:cxn modelId="{E1AC167F-0933-4FFD-BC03-F9CF3896C940}" srcId="{1A2433DF-EF9F-4C38-99BF-9C79B8414721}" destId="{477059FC-840C-43BF-9E5D-54C1BE051581}" srcOrd="2" destOrd="0" parTransId="{754EE279-0D71-49A0-A03A-7FC13C3A4938}" sibTransId="{F94CF91E-0213-489B-A375-2F04EE657F60}"/>
    <dgm:cxn modelId="{5C0D6D08-BCB1-4024-8265-80FFD87F7DD5}" srcId="{1A2433DF-EF9F-4C38-99BF-9C79B8414721}" destId="{83D06699-0893-45BA-AAAD-F18C807A4A19}" srcOrd="0" destOrd="0" parTransId="{BE7EEFD2-3C25-41C7-83E2-C95AA1990543}" sibTransId="{48C218AB-F0BD-404E-8B4D-11A9980A17BF}"/>
    <dgm:cxn modelId="{A71AF7E6-1469-4ED3-9095-19F5E1BD16B2}" type="presOf" srcId="{477059FC-840C-43BF-9E5D-54C1BE051581}" destId="{82F019E7-B0C7-485F-A0AD-12801D055C47}" srcOrd="1" destOrd="0" presId="urn:microsoft.com/office/officeart/2005/8/layout/target3"/>
    <dgm:cxn modelId="{3A4E78BB-F301-4CA0-80D8-EE94DA711C2A}" type="presOf" srcId="{83D06699-0893-45BA-AAAD-F18C807A4A19}" destId="{D5F33AB5-CD40-44CD-B97E-5FFB6A92B88E}" srcOrd="1" destOrd="0" presId="urn:microsoft.com/office/officeart/2005/8/layout/target3"/>
    <dgm:cxn modelId="{9053DEC7-69B8-4617-8001-8FD43791A05C}" type="presOf" srcId="{EA535AB9-9DF1-4285-BB2D-9EB62FE637E6}" destId="{BA07AAF5-BC94-4033-BE43-8411BCB21E1A}" srcOrd="1" destOrd="0" presId="urn:microsoft.com/office/officeart/2005/8/layout/target3"/>
    <dgm:cxn modelId="{E8FBCED1-32AD-4AAE-ACD7-7FD92CB16787}" type="presOf" srcId="{D1E34DE7-855C-4A27-A32A-ED957E99A1CD}" destId="{5C6CF203-ABDC-4A4E-BA67-B91231FB21AB}" srcOrd="1" destOrd="0" presId="urn:microsoft.com/office/officeart/2005/8/layout/target3"/>
    <dgm:cxn modelId="{C90875A4-F982-415D-A643-488EBAF73F04}" srcId="{1A2433DF-EF9F-4C38-99BF-9C79B8414721}" destId="{D1E34DE7-855C-4A27-A32A-ED957E99A1CD}" srcOrd="4" destOrd="0" parTransId="{6CDA113F-28AC-4C61-93F1-4DF2B14E80CA}" sibTransId="{592420AD-A806-4C9B-86F2-82B8647BF11F}"/>
    <dgm:cxn modelId="{3348293E-720B-4E95-A322-B6534E69D301}" type="presOf" srcId="{97538AD9-3EA3-4587-891B-73865684E4DC}" destId="{520C10AC-370A-4CE9-B42D-4D66FF925E25}" srcOrd="0" destOrd="0" presId="urn:microsoft.com/office/officeart/2005/8/layout/target3"/>
    <dgm:cxn modelId="{20BA77FF-F796-4774-B10E-40BD4698F173}" type="presOf" srcId="{1A2433DF-EF9F-4C38-99BF-9C79B8414721}" destId="{4CBB90EA-C241-4814-BC2F-EC0ED91B143D}" srcOrd="0" destOrd="0" presId="urn:microsoft.com/office/officeart/2005/8/layout/target3"/>
    <dgm:cxn modelId="{DAA9EA15-7C0F-42BE-BB4F-118C3F11BC4E}" type="presOf" srcId="{477059FC-840C-43BF-9E5D-54C1BE051581}" destId="{96ECAE4A-870C-4B43-BBE7-BA4BDBDA2AA4}" srcOrd="0" destOrd="0" presId="urn:microsoft.com/office/officeart/2005/8/layout/target3"/>
    <dgm:cxn modelId="{A69A76D5-BD1B-4651-8005-CAAFF170FE90}" type="presOf" srcId="{EA535AB9-9DF1-4285-BB2D-9EB62FE637E6}" destId="{634F5A95-801A-4443-A52F-A0A70E303C31}" srcOrd="0" destOrd="0" presId="urn:microsoft.com/office/officeart/2005/8/layout/target3"/>
    <dgm:cxn modelId="{05523824-A854-4299-8898-817873F1FF60}" type="presOf" srcId="{D1E34DE7-855C-4A27-A32A-ED957E99A1CD}" destId="{50877DB6-D5F6-485C-B8EC-9CD2C550000F}" srcOrd="0" destOrd="0" presId="urn:microsoft.com/office/officeart/2005/8/layout/target3"/>
    <dgm:cxn modelId="{0AA8A7FF-3701-4B4C-A1FC-405E7293861B}" type="presOf" srcId="{97538AD9-3EA3-4587-891B-73865684E4DC}" destId="{07AF99D1-63CF-43CB-9623-342D12AD84D7}" srcOrd="1" destOrd="0" presId="urn:microsoft.com/office/officeart/2005/8/layout/target3"/>
    <dgm:cxn modelId="{8BDA9F47-DB5B-4425-8773-7814FB77A8A3}" type="presParOf" srcId="{4CBB90EA-C241-4814-BC2F-EC0ED91B143D}" destId="{CAD8BEF5-482A-4A07-B37D-D8D06CA2CA0C}" srcOrd="0" destOrd="0" presId="urn:microsoft.com/office/officeart/2005/8/layout/target3"/>
    <dgm:cxn modelId="{AA1971F0-A643-476D-9F52-CB9F46D737A2}" type="presParOf" srcId="{4CBB90EA-C241-4814-BC2F-EC0ED91B143D}" destId="{AEE6D961-7E17-4BE9-A656-B2BA740C6B32}" srcOrd="1" destOrd="0" presId="urn:microsoft.com/office/officeart/2005/8/layout/target3"/>
    <dgm:cxn modelId="{1D55BD9D-E090-4BED-9A92-C193F9804298}" type="presParOf" srcId="{4CBB90EA-C241-4814-BC2F-EC0ED91B143D}" destId="{7345551E-D875-4A0E-BA2F-3BC91D63FDA4}" srcOrd="2" destOrd="0" presId="urn:microsoft.com/office/officeart/2005/8/layout/target3"/>
    <dgm:cxn modelId="{D45C6829-5A41-481F-83C9-2455EA4941A8}" type="presParOf" srcId="{4CBB90EA-C241-4814-BC2F-EC0ED91B143D}" destId="{FD28B517-8B87-4357-8959-0CB53354E696}" srcOrd="3" destOrd="0" presId="urn:microsoft.com/office/officeart/2005/8/layout/target3"/>
    <dgm:cxn modelId="{ADBBDAF4-6BFE-43D4-989B-219BCB5E65BE}" type="presParOf" srcId="{4CBB90EA-C241-4814-BC2F-EC0ED91B143D}" destId="{E2444631-FE48-4F91-92FA-39DDF8AD992A}" srcOrd="4" destOrd="0" presId="urn:microsoft.com/office/officeart/2005/8/layout/target3"/>
    <dgm:cxn modelId="{413E77A5-DA61-4888-A53E-F3D08A99558F}" type="presParOf" srcId="{4CBB90EA-C241-4814-BC2F-EC0ED91B143D}" destId="{634F5A95-801A-4443-A52F-A0A70E303C31}" srcOrd="5" destOrd="0" presId="urn:microsoft.com/office/officeart/2005/8/layout/target3"/>
    <dgm:cxn modelId="{769D9E5B-5ECC-4606-AA91-0B0226F13C37}" type="presParOf" srcId="{4CBB90EA-C241-4814-BC2F-EC0ED91B143D}" destId="{41F38B2B-0C3A-4A2D-A15A-31E9329DBAC2}" srcOrd="6" destOrd="0" presId="urn:microsoft.com/office/officeart/2005/8/layout/target3"/>
    <dgm:cxn modelId="{553BFE23-229A-4981-A335-FAE6D2A7038C}" type="presParOf" srcId="{4CBB90EA-C241-4814-BC2F-EC0ED91B143D}" destId="{A8A56EE5-1A41-4E82-89AC-71620C918D47}" srcOrd="7" destOrd="0" presId="urn:microsoft.com/office/officeart/2005/8/layout/target3"/>
    <dgm:cxn modelId="{E2021678-2A5A-48BD-8D87-49FE37B1B1D3}" type="presParOf" srcId="{4CBB90EA-C241-4814-BC2F-EC0ED91B143D}" destId="{96ECAE4A-870C-4B43-BBE7-BA4BDBDA2AA4}" srcOrd="8" destOrd="0" presId="urn:microsoft.com/office/officeart/2005/8/layout/target3"/>
    <dgm:cxn modelId="{B090132E-B0E4-4CF6-A2A3-AF2A5F012D69}" type="presParOf" srcId="{4CBB90EA-C241-4814-BC2F-EC0ED91B143D}" destId="{A789E000-0A05-4724-9782-73B54208FBEB}" srcOrd="9" destOrd="0" presId="urn:microsoft.com/office/officeart/2005/8/layout/target3"/>
    <dgm:cxn modelId="{7B864356-4657-4AD8-BA3C-AA0E870DFD3B}" type="presParOf" srcId="{4CBB90EA-C241-4814-BC2F-EC0ED91B143D}" destId="{CA47B223-08DC-4C91-9EF0-2FD4487DF6F4}" srcOrd="10" destOrd="0" presId="urn:microsoft.com/office/officeart/2005/8/layout/target3"/>
    <dgm:cxn modelId="{24DB629E-D411-49F7-AE1E-FFA82A4F7B2D}" type="presParOf" srcId="{4CBB90EA-C241-4814-BC2F-EC0ED91B143D}" destId="{520C10AC-370A-4CE9-B42D-4D66FF925E25}" srcOrd="11" destOrd="0" presId="urn:microsoft.com/office/officeart/2005/8/layout/target3"/>
    <dgm:cxn modelId="{9E5DB2C1-668F-4407-9497-9B2FD0923C10}" type="presParOf" srcId="{4CBB90EA-C241-4814-BC2F-EC0ED91B143D}" destId="{D29CCDBA-18A3-4D24-8B12-39D23364F998}" srcOrd="12" destOrd="0" presId="urn:microsoft.com/office/officeart/2005/8/layout/target3"/>
    <dgm:cxn modelId="{D4C7CA9D-D43C-4D0E-8904-48B145C2EC1C}" type="presParOf" srcId="{4CBB90EA-C241-4814-BC2F-EC0ED91B143D}" destId="{4325AC65-7E18-4A5A-8B56-DAFC22E3A7C5}" srcOrd="13" destOrd="0" presId="urn:microsoft.com/office/officeart/2005/8/layout/target3"/>
    <dgm:cxn modelId="{12ADB762-9A31-4689-9BF4-42D3C67F666D}" type="presParOf" srcId="{4CBB90EA-C241-4814-BC2F-EC0ED91B143D}" destId="{50877DB6-D5F6-485C-B8EC-9CD2C550000F}" srcOrd="14" destOrd="0" presId="urn:microsoft.com/office/officeart/2005/8/layout/target3"/>
    <dgm:cxn modelId="{0A5B922B-9601-4D1A-96FA-EB5714B410C1}" type="presParOf" srcId="{4CBB90EA-C241-4814-BC2F-EC0ED91B143D}" destId="{D5F33AB5-CD40-44CD-B97E-5FFB6A92B88E}" srcOrd="15" destOrd="0" presId="urn:microsoft.com/office/officeart/2005/8/layout/target3"/>
    <dgm:cxn modelId="{8867DC88-0BE8-4CC2-BB39-DE838A6500B8}" type="presParOf" srcId="{4CBB90EA-C241-4814-BC2F-EC0ED91B143D}" destId="{BA07AAF5-BC94-4033-BE43-8411BCB21E1A}" srcOrd="16" destOrd="0" presId="urn:microsoft.com/office/officeart/2005/8/layout/target3"/>
    <dgm:cxn modelId="{EA0CF4FF-8358-4A86-AA5F-0569C1038FF2}" type="presParOf" srcId="{4CBB90EA-C241-4814-BC2F-EC0ED91B143D}" destId="{82F019E7-B0C7-485F-A0AD-12801D055C47}" srcOrd="17" destOrd="0" presId="urn:microsoft.com/office/officeart/2005/8/layout/target3"/>
    <dgm:cxn modelId="{140F5D29-3A61-44E9-A959-FF4F333ACEFD}" type="presParOf" srcId="{4CBB90EA-C241-4814-BC2F-EC0ED91B143D}" destId="{07AF99D1-63CF-43CB-9623-342D12AD84D7}" srcOrd="18" destOrd="0" presId="urn:microsoft.com/office/officeart/2005/8/layout/target3"/>
    <dgm:cxn modelId="{EB49583C-AD6C-49D0-B50F-95E4E2BE82A7}" type="presParOf" srcId="{4CBB90EA-C241-4814-BC2F-EC0ED91B143D}" destId="{5C6CF203-ABDC-4A4E-BA67-B91231FB21AB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69885-B031-41A3-8D0A-074EF5963443}">
      <dsp:nvSpPr>
        <dsp:cNvPr id="0" name=""/>
        <dsp:cNvSpPr/>
      </dsp:nvSpPr>
      <dsp:spPr>
        <a:xfrm>
          <a:off x="0" y="257"/>
          <a:ext cx="8686800" cy="112215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sng" kern="1200" dirty="0" err="1" smtClean="0"/>
            <a:t>Формальний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правовий</a:t>
          </a:r>
          <a:r>
            <a:rPr lang="ru-RU" sz="2000" kern="1200" dirty="0" smtClean="0"/>
            <a:t>) </a:t>
          </a:r>
          <a:r>
            <a:rPr lang="ru-RU" sz="2000" kern="1200" dirty="0" err="1" smtClean="0"/>
            <a:t>переважає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описовий</a:t>
          </a:r>
          <a:r>
            <a:rPr lang="ru-RU" sz="2000" kern="1200" dirty="0" smtClean="0"/>
            <a:t> метод, </a:t>
          </a:r>
          <a:r>
            <a:rPr lang="ru-RU" sz="2000" kern="1200" dirty="0" err="1" smtClean="0"/>
            <a:t>описувались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закони</a:t>
          </a:r>
          <a:r>
            <a:rPr lang="ru-RU" sz="2000" kern="1200" dirty="0" smtClean="0"/>
            <a:t>, за </a:t>
          </a:r>
          <a:r>
            <a:rPr lang="ru-RU" sz="2000" kern="1200" dirty="0" err="1" smtClean="0"/>
            <a:t>якими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функціонує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влада</a:t>
          </a:r>
          <a:r>
            <a:rPr lang="ru-RU" sz="2000" kern="1200" dirty="0" smtClean="0"/>
            <a:t> в </a:t>
          </a:r>
          <a:r>
            <a:rPr lang="ru-RU" sz="2000" kern="1200" dirty="0" err="1" smtClean="0"/>
            <a:t>політичній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системі</a:t>
          </a:r>
          <a:r>
            <a:rPr lang="ru-RU" sz="2000" kern="1200" dirty="0" smtClean="0"/>
            <a:t>. </a:t>
          </a:r>
          <a:r>
            <a:rPr lang="ru-RU" sz="2000" kern="1200" dirty="0" err="1" smtClean="0"/>
            <a:t>Вважалось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що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політичні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дії</a:t>
          </a:r>
          <a:r>
            <a:rPr lang="ru-RU" sz="2000" kern="1200" dirty="0" smtClean="0"/>
            <a:t> є </a:t>
          </a:r>
          <a:r>
            <a:rPr lang="ru-RU" sz="2000" kern="1200" dirty="0" err="1" smtClean="0"/>
            <a:t>тотожними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конституційним</a:t>
          </a:r>
          <a:r>
            <a:rPr lang="ru-RU" sz="2000" kern="1200" dirty="0" smtClean="0"/>
            <a:t>. </a:t>
          </a:r>
          <a:endParaRPr lang="ru-RU" sz="2000" kern="1200" dirty="0"/>
        </a:p>
      </dsp:txBody>
      <dsp:txXfrm>
        <a:off x="54779" y="55036"/>
        <a:ext cx="8577242" cy="1012596"/>
      </dsp:txXfrm>
    </dsp:sp>
    <dsp:sp modelId="{80485767-4122-4D12-8381-438789C1C2AF}">
      <dsp:nvSpPr>
        <dsp:cNvPr id="0" name=""/>
        <dsp:cNvSpPr/>
      </dsp:nvSpPr>
      <dsp:spPr>
        <a:xfrm>
          <a:off x="0" y="1134688"/>
          <a:ext cx="8686800" cy="1122154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err="1" smtClean="0"/>
            <a:t>Традиційний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неформальний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або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добіхевіористичний</a:t>
          </a:r>
          <a:r>
            <a:rPr lang="ru-RU" sz="1600" kern="1200" dirty="0" smtClean="0"/>
            <a:t>) (В </a:t>
          </a:r>
          <a:r>
            <a:rPr lang="ru-RU" sz="1600" kern="1200" dirty="0" err="1" smtClean="0"/>
            <a:t>період</a:t>
          </a:r>
          <a:r>
            <a:rPr lang="ru-RU" sz="1600" kern="1200" dirty="0" smtClean="0"/>
            <a:t> з </a:t>
          </a:r>
          <a:r>
            <a:rPr lang="ru-RU" sz="1600" kern="1200" dirty="0" err="1" smtClean="0"/>
            <a:t>кінця</a:t>
          </a:r>
          <a:r>
            <a:rPr lang="ru-RU" sz="1600" kern="1200" dirty="0" smtClean="0"/>
            <a:t> ХІХ ст.. до 1920 р. проблема </a:t>
          </a:r>
          <a:r>
            <a:rPr lang="ru-RU" sz="1600" kern="1200" dirty="0" err="1" smtClean="0"/>
            <a:t>вивчення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неформальної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політичної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діяльності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стає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однією</a:t>
          </a:r>
          <a:r>
            <a:rPr lang="ru-RU" sz="1600" kern="1200" dirty="0" smtClean="0"/>
            <a:t> з </a:t>
          </a:r>
          <a:r>
            <a:rPr lang="ru-RU" sz="1600" kern="1200" dirty="0" err="1" smtClean="0"/>
            <a:t>найбільш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домінуючих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Групи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тиску</a:t>
          </a:r>
          <a:r>
            <a:rPr lang="ru-RU" sz="1600" kern="1200" dirty="0" smtClean="0"/>
            <a:t> (А. </a:t>
          </a:r>
          <a:r>
            <a:rPr lang="ru-RU" sz="1600" kern="1200" dirty="0" err="1" smtClean="0"/>
            <a:t>Бентлі</a:t>
          </a:r>
          <a:r>
            <a:rPr lang="ru-RU" sz="1600" kern="1200" dirty="0" smtClean="0"/>
            <a:t>), П. </a:t>
          </a:r>
          <a:r>
            <a:rPr lang="ru-RU" sz="1600" kern="1200" dirty="0" err="1" smtClean="0"/>
            <a:t>Херрінг</a:t>
          </a:r>
          <a:r>
            <a:rPr lang="ru-RU" sz="1600" kern="1200" dirty="0" smtClean="0"/>
            <a:t>, Д. </a:t>
          </a:r>
          <a:r>
            <a:rPr lang="ru-RU" sz="1600" kern="1200" dirty="0" err="1" smtClean="0"/>
            <a:t>Трумен</a:t>
          </a:r>
          <a:r>
            <a:rPr lang="ru-RU" sz="1600" kern="1200" dirty="0" smtClean="0"/>
            <a:t>. Головна </a:t>
          </a:r>
          <a:r>
            <a:rPr lang="ru-RU" sz="1600" kern="1200" dirty="0" err="1" smtClean="0"/>
            <a:t>увага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приділялась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збору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інформації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описанню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політичного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процесу</a:t>
          </a:r>
          <a:r>
            <a:rPr lang="ru-RU" sz="1600" kern="1200" dirty="0" smtClean="0"/>
            <a:t>, а не </a:t>
          </a:r>
          <a:r>
            <a:rPr lang="ru-RU" sz="1600" kern="1200" dirty="0" err="1" smtClean="0"/>
            <a:t>створення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всеохоплюючих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наукових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теорій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політичний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процес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розумівся</a:t>
          </a:r>
          <a:r>
            <a:rPr lang="ru-RU" sz="1600" kern="1200" dirty="0" smtClean="0"/>
            <a:t> як </a:t>
          </a:r>
          <a:r>
            <a:rPr lang="ru-RU" sz="1600" kern="1200" dirty="0" err="1" smtClean="0"/>
            <a:t>гігантський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механізм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прийняття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політичних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рішень</a:t>
          </a:r>
          <a:r>
            <a:rPr lang="ru-RU" sz="1600" kern="1200" dirty="0" smtClean="0"/>
            <a:t>. </a:t>
          </a:r>
          <a:endParaRPr lang="ru-RU" sz="1600" kern="1200" dirty="0"/>
        </a:p>
      </dsp:txBody>
      <dsp:txXfrm>
        <a:off x="54779" y="1189467"/>
        <a:ext cx="8577242" cy="1012596"/>
      </dsp:txXfrm>
    </dsp:sp>
    <dsp:sp modelId="{5B90671B-5834-4ACF-B173-CB267387F3BA}">
      <dsp:nvSpPr>
        <dsp:cNvPr id="0" name=""/>
        <dsp:cNvSpPr/>
      </dsp:nvSpPr>
      <dsp:spPr>
        <a:xfrm>
          <a:off x="0" y="2269119"/>
          <a:ext cx="8686800" cy="1122154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Біхевіористичний</a:t>
          </a:r>
          <a:r>
            <a:rPr lang="ru-RU" sz="1200" kern="1200" dirty="0" smtClean="0"/>
            <a:t> (</a:t>
          </a:r>
          <a:r>
            <a:rPr lang="ru-RU" sz="1200" kern="1200" dirty="0" err="1" smtClean="0"/>
            <a:t>дослідження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політичної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поведінки</a:t>
          </a:r>
          <a:r>
            <a:rPr lang="ru-RU" sz="1200" kern="1200" dirty="0" smtClean="0"/>
            <a:t>. Головна </a:t>
          </a:r>
          <a:r>
            <a:rPr lang="ru-RU" sz="1200" kern="1200" dirty="0" err="1" smtClean="0"/>
            <a:t>увага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приділялась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поясненню</a:t>
          </a:r>
          <a:r>
            <a:rPr lang="ru-RU" sz="1200" kern="1200" dirty="0" smtClean="0"/>
            <a:t> та </a:t>
          </a:r>
          <a:r>
            <a:rPr lang="ru-RU" sz="1200" kern="1200" dirty="0" err="1" smtClean="0"/>
            <a:t>передбаченню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політичної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поведінки</a:t>
          </a:r>
          <a:r>
            <a:rPr lang="ru-RU" sz="1200" kern="1200" dirty="0" smtClean="0"/>
            <a:t> людей. </a:t>
          </a:r>
          <a:r>
            <a:rPr lang="ru-RU" sz="1200" kern="1200" dirty="0" err="1" smtClean="0"/>
            <a:t>Значна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увага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приділяється</a:t>
          </a:r>
          <a:r>
            <a:rPr lang="ru-RU" sz="1200" kern="1200" dirty="0" smtClean="0"/>
            <a:t> методам </a:t>
          </a:r>
          <a:r>
            <a:rPr lang="ru-RU" sz="1200" kern="1200" dirty="0" err="1" smtClean="0"/>
            <a:t>збору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інформації</a:t>
          </a:r>
          <a:r>
            <a:rPr lang="ru-RU" sz="1200" kern="1200" dirty="0" smtClean="0"/>
            <a:t>, вони </a:t>
          </a:r>
          <a:r>
            <a:rPr lang="ru-RU" sz="1200" kern="1200" dirty="0" err="1" smtClean="0"/>
            <a:t>сприймаються</a:t>
          </a:r>
          <a:r>
            <a:rPr lang="ru-RU" sz="1200" kern="1200" dirty="0" smtClean="0"/>
            <a:t> як проблема науки, а не як </a:t>
          </a:r>
          <a:r>
            <a:rPr lang="ru-RU" sz="1200" kern="1200" dirty="0" err="1" smtClean="0"/>
            <a:t>даність</a:t>
          </a:r>
          <a:r>
            <a:rPr lang="ru-RU" sz="1200" kern="1200" dirty="0" smtClean="0"/>
            <a:t> (</a:t>
          </a:r>
          <a:r>
            <a:rPr lang="ru-RU" sz="1200" kern="1200" dirty="0" err="1" smtClean="0"/>
            <a:t>інструментарій</a:t>
          </a:r>
          <a:r>
            <a:rPr lang="ru-RU" sz="1200" kern="1200" dirty="0" smtClean="0"/>
            <a:t>). Як </a:t>
          </a:r>
          <a:r>
            <a:rPr lang="ru-RU" sz="1200" kern="1200" dirty="0" err="1" smtClean="0"/>
            <a:t>наслідок</a:t>
          </a:r>
          <a:r>
            <a:rPr lang="ru-RU" sz="1200" kern="1200" dirty="0" smtClean="0"/>
            <a:t> в 50-60-х роках в </a:t>
          </a:r>
          <a:r>
            <a:rPr lang="ru-RU" sz="1200" kern="1200" dirty="0" err="1" smtClean="0"/>
            <a:t>політології</a:t>
          </a:r>
          <a:r>
            <a:rPr lang="ru-RU" sz="1200" kern="1200" dirty="0" smtClean="0"/>
            <a:t> почали </a:t>
          </a:r>
          <a:r>
            <a:rPr lang="ru-RU" sz="1200" kern="1200" dirty="0" err="1" smtClean="0"/>
            <a:t>застосовуватись</a:t>
          </a:r>
          <a:r>
            <a:rPr lang="ru-RU" sz="1200" kern="1200" dirty="0" smtClean="0"/>
            <a:t> все </a:t>
          </a:r>
          <a:r>
            <a:rPr lang="ru-RU" sz="1200" kern="1200" dirty="0" err="1" smtClean="0"/>
            <a:t>більш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складні</a:t>
          </a:r>
          <a:r>
            <a:rPr lang="ru-RU" sz="1200" kern="1200" dirty="0" smtClean="0"/>
            <a:t> і </a:t>
          </a:r>
          <a:r>
            <a:rPr lang="ru-RU" sz="1200" kern="1200" dirty="0" err="1" smtClean="0"/>
            <a:t>різноманітні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методи</a:t>
          </a:r>
          <a:r>
            <a:rPr lang="ru-RU" sz="1200" kern="1200" dirty="0" smtClean="0"/>
            <a:t>: </a:t>
          </a:r>
          <a:r>
            <a:rPr lang="ru-RU" sz="1200" kern="1200" dirty="0" err="1" smtClean="0"/>
            <a:t>опитування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інтерв’ю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вибірки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регресивний</a:t>
          </a:r>
          <a:r>
            <a:rPr lang="ru-RU" sz="1200" kern="1200" dirty="0" smtClean="0"/>
            <a:t> та </a:t>
          </a:r>
          <a:r>
            <a:rPr lang="ru-RU" sz="1200" kern="1200" dirty="0" err="1" smtClean="0"/>
            <a:t>факторний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аналіз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моделювання</a:t>
          </a:r>
          <a:r>
            <a:rPr lang="ru-RU" sz="1200" kern="1200" dirty="0" smtClean="0"/>
            <a:t>. </a:t>
          </a:r>
          <a:r>
            <a:rPr lang="ru-RU" sz="1200" kern="1200" dirty="0" err="1" smtClean="0"/>
            <a:t>Біхевіористи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вважали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що</a:t>
          </a:r>
          <a:r>
            <a:rPr lang="ru-RU" sz="1200" kern="1200" dirty="0" smtClean="0"/>
            <a:t> при </a:t>
          </a:r>
          <a:r>
            <a:rPr lang="ru-RU" sz="1200" kern="1200" dirty="0" err="1" smtClean="0"/>
            <a:t>дослідженнях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можна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абстрагуватись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від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цінностей</a:t>
          </a:r>
          <a:r>
            <a:rPr lang="ru-RU" sz="1200" kern="1200" dirty="0" smtClean="0"/>
            <a:t> як самого </a:t>
          </a:r>
          <a:r>
            <a:rPr lang="ru-RU" sz="1200" kern="1200" dirty="0" err="1" smtClean="0"/>
            <a:t>вченого</a:t>
          </a:r>
          <a:r>
            <a:rPr lang="ru-RU" sz="1200" kern="1200" dirty="0" smtClean="0"/>
            <a:t>, так і </a:t>
          </a:r>
          <a:r>
            <a:rPr lang="ru-RU" sz="1200" kern="1200" dirty="0" err="1" smtClean="0"/>
            <a:t>суспільства</a:t>
          </a:r>
          <a:r>
            <a:rPr lang="ru-RU" sz="1200" kern="1200" dirty="0" smtClean="0"/>
            <a:t> в </a:t>
          </a:r>
          <a:r>
            <a:rPr lang="ru-RU" sz="1200" kern="1200" dirty="0" err="1" smtClean="0"/>
            <a:t>цілому</a:t>
          </a:r>
          <a:r>
            <a:rPr lang="ru-RU" sz="1200" kern="1200" dirty="0" smtClean="0"/>
            <a:t>. </a:t>
          </a:r>
          <a:r>
            <a:rPr lang="ru-RU" sz="1200" kern="1200" dirty="0" err="1" smtClean="0"/>
            <a:t>Саме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біхевіористи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запропонували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розуміння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чистої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теорії</a:t>
          </a:r>
          <a:r>
            <a:rPr lang="ru-RU" sz="1200" kern="1200" dirty="0" smtClean="0"/>
            <a:t> (науки), яка є </a:t>
          </a:r>
          <a:r>
            <a:rPr lang="ru-RU" sz="1200" kern="1200" dirty="0" err="1" smtClean="0"/>
            <a:t>відмінною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від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прикладних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досліджень</a:t>
          </a:r>
          <a:r>
            <a:rPr lang="ru-RU" sz="1200" kern="1200" dirty="0" smtClean="0"/>
            <a:t>); </a:t>
          </a:r>
          <a:endParaRPr lang="ru-RU" sz="1200" kern="1200" dirty="0"/>
        </a:p>
      </dsp:txBody>
      <dsp:txXfrm>
        <a:off x="54779" y="2323898"/>
        <a:ext cx="8577242" cy="1012596"/>
      </dsp:txXfrm>
    </dsp:sp>
    <dsp:sp modelId="{FC9D8D4F-941D-4218-B3DE-FF0B6F4C18F9}">
      <dsp:nvSpPr>
        <dsp:cNvPr id="0" name=""/>
        <dsp:cNvSpPr/>
      </dsp:nvSpPr>
      <dsp:spPr>
        <a:xfrm>
          <a:off x="0" y="3403550"/>
          <a:ext cx="8686800" cy="112215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Постбіхевіористичний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Почався</a:t>
          </a:r>
          <a:r>
            <a:rPr lang="ru-RU" sz="1600" kern="1200" dirty="0" smtClean="0"/>
            <a:t> в 60-х роках і </a:t>
          </a:r>
          <a:r>
            <a:rPr lang="ru-RU" sz="1600" kern="1200" dirty="0" err="1" smtClean="0"/>
            <a:t>триває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по-сьогодні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Політична</a:t>
          </a:r>
          <a:r>
            <a:rPr lang="ru-RU" sz="1600" kern="1200" dirty="0" smtClean="0"/>
            <a:t> наука не </a:t>
          </a:r>
          <a:r>
            <a:rPr lang="ru-RU" sz="1600" kern="1200" dirty="0" err="1" smtClean="0"/>
            <a:t>змогла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відреагувати</a:t>
          </a:r>
          <a:r>
            <a:rPr lang="ru-RU" sz="1600" kern="1200" dirty="0" smtClean="0"/>
            <a:t> на </a:t>
          </a:r>
          <a:r>
            <a:rPr lang="ru-RU" sz="1600" kern="1200" dirty="0" err="1" smtClean="0"/>
            <a:t>появу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нових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суспільних</a:t>
          </a:r>
          <a:r>
            <a:rPr lang="ru-RU" sz="1600" kern="1200" dirty="0" smtClean="0"/>
            <a:t> проблем – </a:t>
          </a:r>
          <a:r>
            <a:rPr lang="ru-RU" sz="1600" kern="1200" dirty="0" err="1" smtClean="0"/>
            <a:t>бідність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дискримінація</a:t>
          </a:r>
          <a:r>
            <a:rPr lang="ru-RU" sz="1600" kern="1200" dirty="0" smtClean="0"/>
            <a:t> на </a:t>
          </a:r>
          <a:r>
            <a:rPr lang="ru-RU" sz="1600" kern="1200" dirty="0" err="1" smtClean="0"/>
            <a:t>національній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расовій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статевій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основі</a:t>
          </a:r>
          <a:r>
            <a:rPr lang="ru-RU" sz="1600" kern="1200" dirty="0" smtClean="0"/>
            <a:t>. Були </a:t>
          </a:r>
          <a:r>
            <a:rPr lang="ru-RU" sz="1600" kern="1200" dirty="0" err="1" smtClean="0"/>
            <a:t>поставлені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під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сумнів</a:t>
          </a:r>
          <a:r>
            <a:rPr lang="ru-RU" sz="1600" kern="1200" dirty="0" smtClean="0"/>
            <a:t> 1) </a:t>
          </a:r>
          <a:r>
            <a:rPr lang="ru-RU" sz="1600" kern="1200" dirty="0" err="1" smtClean="0"/>
            <a:t>науковість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біхевіоризму</a:t>
          </a:r>
          <a:r>
            <a:rPr lang="ru-RU" sz="1600" kern="1200" dirty="0" smtClean="0"/>
            <a:t> (на </a:t>
          </a:r>
          <a:r>
            <a:rPr lang="ru-RU" sz="1600" kern="1200" dirty="0" err="1" smtClean="0"/>
            <a:t>людську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поведінку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впливають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різноманітні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чинники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їх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всі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виявити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неможливо</a:t>
          </a:r>
          <a:r>
            <a:rPr lang="ru-RU" sz="1600" kern="1200" dirty="0" smtClean="0"/>
            <a:t>); 2) </a:t>
          </a:r>
          <a:r>
            <a:rPr lang="ru-RU" sz="1600" kern="1200" dirty="0" err="1" smtClean="0"/>
            <a:t>соціальне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знання</a:t>
          </a:r>
          <a:r>
            <a:rPr lang="ru-RU" sz="1600" kern="1200" dirty="0" smtClean="0"/>
            <a:t> не </a:t>
          </a:r>
          <a:r>
            <a:rPr lang="ru-RU" sz="1600" kern="1200" dirty="0" err="1" smtClean="0"/>
            <a:t>може</a:t>
          </a:r>
          <a:r>
            <a:rPr lang="ru-RU" sz="1600" kern="1200" dirty="0" smtClean="0"/>
            <a:t> бути </a:t>
          </a:r>
          <a:r>
            <a:rPr lang="ru-RU" sz="1600" kern="1200" dirty="0" err="1" smtClean="0"/>
            <a:t>ціннісно-нейтральним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більш</a:t>
          </a:r>
          <a:r>
            <a:rPr lang="ru-RU" sz="1600" kern="1200" dirty="0" smtClean="0"/>
            <a:t> того – вона </a:t>
          </a:r>
          <a:r>
            <a:rPr lang="ru-RU" sz="1600" kern="1200" dirty="0" err="1" smtClean="0"/>
            <a:t>наскрізь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пронизане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ідеологією</a:t>
          </a:r>
          <a:r>
            <a:rPr lang="ru-RU" sz="1600" kern="1200" dirty="0" smtClean="0"/>
            <a:t>). </a:t>
          </a:r>
          <a:endParaRPr lang="ru-RU" sz="1600" kern="1200" dirty="0"/>
        </a:p>
      </dsp:txBody>
      <dsp:txXfrm>
        <a:off x="54779" y="3458329"/>
        <a:ext cx="8577242" cy="10125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1688E-B67B-4BF7-98A0-D0E8F85134B4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5FC40-B594-4C6C-A35E-3A142BF03F49}">
      <dsp:nvSpPr>
        <dsp:cNvPr id="0" name=""/>
        <dsp:cNvSpPr/>
      </dsp:nvSpPr>
      <dsp:spPr>
        <a:xfrm>
          <a:off x="2262981" y="0"/>
          <a:ext cx="64238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Неподільне – всі індивіди мають до нього доступ і можуть його отримати</a:t>
          </a:r>
          <a:endParaRPr lang="ru-RU" sz="2500" kern="1200" dirty="0"/>
        </a:p>
      </dsp:txBody>
      <dsp:txXfrm>
        <a:off x="2262981" y="0"/>
        <a:ext cx="6423818" cy="961767"/>
      </dsp:txXfrm>
    </dsp:sp>
    <dsp:sp modelId="{523CDD72-CBA8-468E-B972-D510BEAC3716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350959"/>
            <a:satOff val="5126"/>
            <a:lumOff val="-3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D4E40-05E4-4D51-9881-51B62471C76D}">
      <dsp:nvSpPr>
        <dsp:cNvPr id="0" name=""/>
        <dsp:cNvSpPr/>
      </dsp:nvSpPr>
      <dsp:spPr>
        <a:xfrm>
          <a:off x="2262981" y="961767"/>
          <a:ext cx="64238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50959"/>
              <a:satOff val="5126"/>
              <a:lumOff val="-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smtClean="0"/>
            <a:t>Неможливо виключити зі споживання</a:t>
          </a:r>
          <a:endParaRPr lang="ru-RU" sz="2500" kern="1200"/>
        </a:p>
      </dsp:txBody>
      <dsp:txXfrm>
        <a:off x="2262981" y="961767"/>
        <a:ext cx="6423818" cy="961767"/>
      </dsp:txXfrm>
    </dsp:sp>
    <dsp:sp modelId="{93FC1125-90C6-43D4-99BE-2336E524C208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701919"/>
            <a:satOff val="10252"/>
            <a:lumOff val="-6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146FD-77B5-4416-AB10-D77B9DBF1DF2}">
      <dsp:nvSpPr>
        <dsp:cNvPr id="0" name=""/>
        <dsp:cNvSpPr/>
      </dsp:nvSpPr>
      <dsp:spPr>
        <a:xfrm>
          <a:off x="2262981" y="1923534"/>
          <a:ext cx="64238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01919"/>
              <a:satOff val="10252"/>
              <a:lumOff val="-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Групи поділяв на </a:t>
          </a:r>
          <a:r>
            <a:rPr lang="uk-UA" sz="2500" b="1" kern="1200" dirty="0" smtClean="0">
              <a:solidFill>
                <a:srgbClr val="FF0000"/>
              </a:solidFill>
            </a:rPr>
            <a:t>великі</a:t>
          </a:r>
          <a:r>
            <a:rPr lang="uk-UA" sz="2500" b="1" kern="1200" dirty="0" smtClean="0"/>
            <a:t>  і </a:t>
          </a:r>
          <a:r>
            <a:rPr lang="uk-UA" sz="2500" b="1" kern="1200" dirty="0" smtClean="0">
              <a:solidFill>
                <a:srgbClr val="FF0000"/>
              </a:solidFill>
            </a:rPr>
            <a:t>малі </a:t>
          </a:r>
          <a:endParaRPr lang="ru-RU" sz="2500" kern="1200" dirty="0">
            <a:solidFill>
              <a:srgbClr val="FF0000"/>
            </a:solidFill>
          </a:endParaRPr>
        </a:p>
      </dsp:txBody>
      <dsp:txXfrm>
        <a:off x="2262981" y="1923534"/>
        <a:ext cx="6423818" cy="961767"/>
      </dsp:txXfrm>
    </dsp:sp>
    <dsp:sp modelId="{EB2CED14-B223-46A2-B9CC-20B6AC700BBC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052878"/>
            <a:satOff val="15378"/>
            <a:lumOff val="-9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E063C-4B0C-4DBD-BBB1-FC12AE15E849}">
      <dsp:nvSpPr>
        <dsp:cNvPr id="0" name=""/>
        <dsp:cNvSpPr/>
      </dsp:nvSpPr>
      <dsp:spPr>
        <a:xfrm>
          <a:off x="2262981" y="2885301"/>
          <a:ext cx="64238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052878"/>
              <a:satOff val="15378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Чим більша група, тим менша вірогідність отримати благо в оптимальному обсязі</a:t>
          </a:r>
          <a:endParaRPr lang="ru-RU" sz="2500" kern="1200" dirty="0"/>
        </a:p>
      </dsp:txBody>
      <dsp:txXfrm>
        <a:off x="2262981" y="2885301"/>
        <a:ext cx="6423818" cy="961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BA2A9-763C-46A4-8ED8-73FDF0443D58}">
      <dsp:nvSpPr>
        <dsp:cNvPr id="0" name=""/>
        <dsp:cNvSpPr/>
      </dsp:nvSpPr>
      <dsp:spPr>
        <a:xfrm>
          <a:off x="0" y="544026"/>
          <a:ext cx="8686800" cy="1105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smtClean="0"/>
            <a:t>сукупність людей, що має власну назву, свою історичну територію, спільні міфи та історичну пам’ять, спільну масову громадянську культуру, спільну економіку і єдині юридичні права та обов’язки для усіх її членів</a:t>
          </a:r>
          <a:endParaRPr lang="ru-RU" sz="2100" kern="1200"/>
        </a:p>
      </dsp:txBody>
      <dsp:txXfrm>
        <a:off x="53973" y="597999"/>
        <a:ext cx="8578854" cy="997703"/>
      </dsp:txXfrm>
    </dsp:sp>
    <dsp:sp modelId="{7E4E4F67-97C8-4A00-8CE7-2C8F33E64DFE}">
      <dsp:nvSpPr>
        <dsp:cNvPr id="0" name=""/>
        <dsp:cNvSpPr/>
      </dsp:nvSpPr>
      <dsp:spPr>
        <a:xfrm>
          <a:off x="0" y="1710156"/>
          <a:ext cx="8686800" cy="1105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smtClean="0"/>
            <a:t>націоналізм</a:t>
          </a:r>
          <a:r>
            <a:rPr lang="ru-RU" sz="2100" b="1" kern="1200" smtClean="0"/>
            <a:t> — це модерний феномен, але </a:t>
          </a:r>
          <a:r>
            <a:rPr lang="ru-RU" sz="2100" b="1" i="1" kern="1200" smtClean="0"/>
            <a:t>нації</a:t>
          </a:r>
          <a:r>
            <a:rPr lang="ru-RU" sz="2100" b="1" kern="1200" smtClean="0"/>
            <a:t> мають домодерне походження.</a:t>
          </a:r>
          <a:endParaRPr lang="ru-RU" sz="2100" kern="1200"/>
        </a:p>
      </dsp:txBody>
      <dsp:txXfrm>
        <a:off x="53973" y="1764129"/>
        <a:ext cx="8578854" cy="997703"/>
      </dsp:txXfrm>
    </dsp:sp>
    <dsp:sp modelId="{733387A1-D6B4-4C04-8673-E9530DDE4FB4}">
      <dsp:nvSpPr>
        <dsp:cNvPr id="0" name=""/>
        <dsp:cNvSpPr/>
      </dsp:nvSpPr>
      <dsp:spPr>
        <a:xfrm>
          <a:off x="0" y="2876286"/>
          <a:ext cx="8686800" cy="1105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всі нації мають панівне </a:t>
          </a:r>
          <a:r>
            <a:rPr lang="ru-RU" sz="2100" b="1" u="sng" kern="1200" smtClean="0">
              <a:hlinkClick xmlns:r="http://schemas.openxmlformats.org/officeDocument/2006/relationships" r:id="rId1"/>
            </a:rPr>
            <a:t>«етнічне ядро»</a:t>
          </a:r>
          <a:endParaRPr lang="ru-RU" sz="2100" kern="1200"/>
        </a:p>
      </dsp:txBody>
      <dsp:txXfrm>
        <a:off x="53973" y="2930259"/>
        <a:ext cx="8578854" cy="997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8BEF5-482A-4A07-B37D-D8D06CA2CA0C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5551E-D875-4A0E-BA2F-3BC91D63FDA4}">
      <dsp:nvSpPr>
        <dsp:cNvPr id="0" name=""/>
        <dsp:cNvSpPr/>
      </dsp:nvSpPr>
      <dsp:spPr>
        <a:xfrm>
          <a:off x="2262981" y="0"/>
          <a:ext cx="6423818" cy="4525963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І. Світ поділений на нації, кожна з яких має власний характер і долю.</a:t>
          </a:r>
          <a:endParaRPr lang="ru-RU" sz="2100" kern="1200"/>
        </a:p>
      </dsp:txBody>
      <dsp:txXfrm>
        <a:off x="2262981" y="0"/>
        <a:ext cx="6423818" cy="724154"/>
      </dsp:txXfrm>
    </dsp:sp>
    <dsp:sp modelId="{E2444631-FE48-4F91-92FA-39DDF8AD992A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F5A95-801A-4443-A52F-A0A70E303C31}">
      <dsp:nvSpPr>
        <dsp:cNvPr id="0" name=""/>
        <dsp:cNvSpPr/>
      </dsp:nvSpPr>
      <dsp:spPr>
        <a:xfrm>
          <a:off x="2262981" y="724154"/>
          <a:ext cx="6423818" cy="357551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ІІ. Нація є джерелом будь-якої політичної влади, і лояльність до нації перевищує всі інші лояльності.</a:t>
          </a:r>
          <a:endParaRPr lang="ru-RU" sz="2100" kern="1200"/>
        </a:p>
      </dsp:txBody>
      <dsp:txXfrm>
        <a:off x="2262981" y="724154"/>
        <a:ext cx="6423818" cy="724154"/>
      </dsp:txXfrm>
    </dsp:sp>
    <dsp:sp modelId="{A8A56EE5-1A41-4E82-89AC-71620C918D47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CAE4A-870C-4B43-BBE7-BA4BDBDA2AA4}">
      <dsp:nvSpPr>
        <dsp:cNvPr id="0" name=""/>
        <dsp:cNvSpPr/>
      </dsp:nvSpPr>
      <dsp:spPr>
        <a:xfrm>
          <a:off x="2262981" y="1448308"/>
          <a:ext cx="6423818" cy="2625058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ІІІ. Щоб бути вільними, люди мають ідентифікувати себе з певною нацією.</a:t>
          </a:r>
          <a:endParaRPr lang="ru-RU" sz="2100" kern="1200"/>
        </a:p>
      </dsp:txBody>
      <dsp:txXfrm>
        <a:off x="2262981" y="1448308"/>
        <a:ext cx="6423818" cy="724154"/>
      </dsp:txXfrm>
    </dsp:sp>
    <dsp:sp modelId="{CA47B223-08DC-4C91-9EF0-2FD4487DF6F4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C10AC-370A-4CE9-B42D-4D66FF925E25}">
      <dsp:nvSpPr>
        <dsp:cNvPr id="0" name=""/>
        <dsp:cNvSpPr/>
      </dsp:nvSpPr>
      <dsp:spPr>
        <a:xfrm>
          <a:off x="2262981" y="2172462"/>
          <a:ext cx="6423818" cy="1674606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IV. </a:t>
          </a:r>
          <a:r>
            <a:rPr lang="ru-RU" sz="2100" kern="1200" smtClean="0"/>
            <a:t>Щоб бути самобутньою, кожна нація має бути автономною.</a:t>
          </a:r>
          <a:endParaRPr lang="ru-RU" sz="2100" kern="1200"/>
        </a:p>
      </dsp:txBody>
      <dsp:txXfrm>
        <a:off x="2262981" y="2172462"/>
        <a:ext cx="6423818" cy="724154"/>
      </dsp:txXfrm>
    </dsp:sp>
    <dsp:sp modelId="{4325AC65-7E18-4A5A-8B56-DAFC22E3A7C5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77DB6-D5F6-485C-B8EC-9CD2C550000F}">
      <dsp:nvSpPr>
        <dsp:cNvPr id="0" name=""/>
        <dsp:cNvSpPr/>
      </dsp:nvSpPr>
      <dsp:spPr>
        <a:xfrm>
          <a:off x="2262981" y="2896616"/>
          <a:ext cx="6423818" cy="724154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V. </a:t>
          </a:r>
          <a:r>
            <a:rPr lang="ru-RU" sz="2100" kern="1200" smtClean="0"/>
            <a:t>Задля миру й справедливості на землі нації мають бути вільними й убезпеченими.</a:t>
          </a:r>
          <a:endParaRPr lang="ru-RU" sz="2100" kern="1200"/>
        </a:p>
      </dsp:txBody>
      <dsp:txXfrm>
        <a:off x="2262981" y="2896616"/>
        <a:ext cx="6423818" cy="724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420889"/>
            <a:ext cx="8458200" cy="3654898"/>
          </a:xfrm>
        </p:spPr>
        <p:txBody>
          <a:bodyPr>
            <a:noAutofit/>
          </a:bodyPr>
          <a:lstStyle/>
          <a:p>
            <a:r>
              <a:rPr lang="uk-UA" sz="5400" b="1" dirty="0"/>
              <a:t>ПОЛІТИЧНА ДУМКА У США І ВЕЛИКОБРИТАНІЇ</a:t>
            </a:r>
            <a:r>
              <a:rPr lang="ru-RU" sz="5400" b="1" dirty="0"/>
              <a:t/>
            </a:r>
            <a:br>
              <a:rPr lang="ru-RU" sz="5400" b="1" dirty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455" y="1772816"/>
            <a:ext cx="8458200" cy="986408"/>
          </a:xfrm>
        </p:spPr>
        <p:txBody>
          <a:bodyPr>
            <a:normAutofit/>
          </a:bodyPr>
          <a:lstStyle/>
          <a:p>
            <a:r>
              <a:rPr lang="uk-UA" dirty="0"/>
              <a:t>лекція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07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«ефект  безбілетника»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Безбілетники – люди, які хочуть отримувати суспільні блага (освіту, безпеку тощо), але не докладають зусиль для їх вироблення</a:t>
            </a:r>
          </a:p>
          <a:p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подолання:</a:t>
            </a:r>
          </a:p>
          <a:p>
            <a:endParaRPr lang="uk-UA" b="1" dirty="0"/>
          </a:p>
          <a:p>
            <a:pPr marL="0" indent="0">
              <a:buNone/>
            </a:pPr>
            <a:r>
              <a:rPr lang="uk-UA" b="1" dirty="0" smtClean="0"/>
              <a:t>Примушування до дій	«селективні стимули», 						заохочення</a:t>
            </a:r>
          </a:p>
          <a:p>
            <a:endParaRPr lang="ru-RU" dirty="0"/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2483768" y="4293096"/>
            <a:ext cx="504056" cy="7200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084168" y="4293096"/>
            <a:ext cx="576064" cy="7200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96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ігор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4800" y="1554162"/>
            <a:ext cx="5275312" cy="4525963"/>
          </a:xfrm>
        </p:spPr>
        <p:txBody>
          <a:bodyPr>
            <a:normAutofit fontScale="92500"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Розглядає широке коло питань узгодження інтересів між політичними гравцями, кожен з яких намагається шляхом вибору ефективної стратегії максимізувати власний виграш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User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556792"/>
            <a:ext cx="338437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26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920879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536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84887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273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604448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12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Моріс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Фіоріна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r>
              <a:rPr lang="uk-UA" dirty="0" smtClean="0"/>
              <a:t>Народився у 1946 році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Теорія економічного голосування </a:t>
            </a:r>
            <a:r>
              <a:rPr lang="uk-UA" b="1" dirty="0" smtClean="0"/>
              <a:t>–</a:t>
            </a:r>
          </a:p>
          <a:p>
            <a:r>
              <a:rPr lang="uk-UA" b="1" dirty="0" smtClean="0"/>
              <a:t>Людина робить вибір з огляду на те, як змінилося її економічне становище</a:t>
            </a:r>
          </a:p>
        </p:txBody>
      </p:sp>
      <p:pic>
        <p:nvPicPr>
          <p:cNvPr id="5122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244827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346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u="sng" dirty="0"/>
              <a:t>Етапи становлення і розвитку політичної науки у Великобританії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uk-UA" u="sng" dirty="0" smtClean="0"/>
              <a:t>.</a:t>
            </a:r>
            <a:endParaRPr lang="ru-RU" dirty="0"/>
          </a:p>
          <a:p>
            <a:pPr algn="just"/>
            <a:r>
              <a:rPr lang="uk-UA" sz="3600" b="1" dirty="0">
                <a:solidFill>
                  <a:srgbClr val="FF0000"/>
                </a:solidFill>
              </a:rPr>
              <a:t>1 етап – кінець ХІХ століття – 1940-і рр.</a:t>
            </a:r>
            <a:r>
              <a:rPr lang="uk-UA" sz="3600" dirty="0">
                <a:solidFill>
                  <a:srgbClr val="FF0000"/>
                </a:solidFill>
              </a:rPr>
              <a:t> </a:t>
            </a:r>
            <a:r>
              <a:rPr lang="uk-UA" dirty="0"/>
              <a:t>– при Лондонському університеті була заснована Лондонська школа економіки і політичних наук як науковий і освітній заклад (до речі, діє й до нашого часу). У цей період були створені кафедри політичної науки при Оксфордському, Кембриджському, Манчестерському університетах. </a:t>
            </a:r>
            <a:endParaRPr lang="ru-RU" dirty="0"/>
          </a:p>
          <a:p>
            <a:pPr algn="just"/>
            <a:r>
              <a:rPr lang="uk-UA" dirty="0"/>
              <a:t>Основними принципами політичної науки проголосили вимоги свободи від вузькогрупових інтересів, суворість аналізу, безпристрасність. Ядром політичної науки стали політична філософія, історія, публічне право. У центрі уваги науковців були проблеми державного управління, розвиток політичних інститутів, міжнародні відносини. Інтерес до міжнародних відносин і питань функціонування колоніальної адміністрації пов’язані з наявністю британських колоній у різних куточках світу. Наукові дослідження перебували під впливом інституціонального підходу, який панував у той період. Також активно досліджувалася історія політичної думки.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rgbClr val="FF0000"/>
                </a:solidFill>
              </a:rPr>
              <a:t>У </a:t>
            </a:r>
            <a:r>
              <a:rPr lang="uk-UA" b="1" dirty="0">
                <a:solidFill>
                  <a:srgbClr val="FF0000"/>
                </a:solidFill>
              </a:rPr>
              <a:t>цілому політична наука Великобританії вважалася другорядною і провінційною у порівнянні з американською, але завдяки спільній мові англійські вчені мали змогу співпрацювати з американськими колегами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20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uk-UA" sz="4200" b="1" dirty="0">
                <a:solidFill>
                  <a:srgbClr val="FF0000"/>
                </a:solidFill>
              </a:rPr>
              <a:t>2 етап – 1950-і рр. </a:t>
            </a:r>
            <a:r>
              <a:rPr lang="uk-UA" b="1" dirty="0"/>
              <a:t>– посилення соціологічного і соціально-психологічного спрямування англійської політичної науки. Соціологічні дослідження дозволили зібрати великий емпіричний матеріал про вибори, політичні партії. На цьому етапі науковці започатковують власні течії: структурно-функціональний аналіз політики (Р. </a:t>
            </a:r>
            <a:r>
              <a:rPr lang="uk-UA" b="1" dirty="0" err="1"/>
              <a:t>Джоус</a:t>
            </a:r>
            <a:r>
              <a:rPr lang="uk-UA" b="1" dirty="0"/>
              <a:t>), теорія політичної мобілізації (Д. </a:t>
            </a:r>
            <a:r>
              <a:rPr lang="uk-UA" b="1" dirty="0" err="1"/>
              <a:t>Нетл</a:t>
            </a:r>
            <a:r>
              <a:rPr lang="uk-UA" b="1" dirty="0"/>
              <a:t>), дослідження політичних змін (І. </a:t>
            </a:r>
            <a:r>
              <a:rPr lang="uk-UA" b="1" dirty="0" err="1"/>
              <a:t>Девсі</a:t>
            </a:r>
            <a:r>
              <a:rPr lang="uk-UA" b="1" dirty="0"/>
              <a:t>). </a:t>
            </a:r>
            <a:endParaRPr lang="ru-RU" b="1" dirty="0"/>
          </a:p>
          <a:p>
            <a:pPr algn="just"/>
            <a:r>
              <a:rPr lang="uk-UA" b="1" dirty="0"/>
              <a:t>З кінця 1950-х років для назви політичної науки почали використовувати термін «політичні дослідження». У 1950 р. була заснована Асоціація політичних досліджень Об’єднаного Королівства, яка стала філіалом Міжнародної асоціації політичної науки. З того часу почали видавати серію «Політичні реальності», мета якої – популяризувати політичну науку для школярів і студентів. </a:t>
            </a:r>
            <a:endParaRPr lang="uk-UA" b="1" dirty="0" smtClean="0"/>
          </a:p>
          <a:p>
            <a:pPr algn="just"/>
            <a:endParaRPr lang="ru-RU" b="1" dirty="0"/>
          </a:p>
          <a:p>
            <a:pPr algn="just"/>
            <a:r>
              <a:rPr lang="uk-UA" sz="4200" b="1" dirty="0">
                <a:solidFill>
                  <a:srgbClr val="FF0000"/>
                </a:solidFill>
              </a:rPr>
              <a:t>3 етап – 1960-1980-і рр. </a:t>
            </a:r>
            <a:r>
              <a:rPr lang="uk-UA" b="1" dirty="0"/>
              <a:t>– посилення прикладного спрямування політичної науки. В умовах </a:t>
            </a:r>
            <a:r>
              <a:rPr lang="uk-UA" b="1" dirty="0" err="1"/>
              <a:t>постбіхевіоралізму</a:t>
            </a:r>
            <a:r>
              <a:rPr lang="uk-UA" b="1" dirty="0"/>
              <a:t> науковці звертаються до аналізу актуальних проблем сучасності і плідно працюють як у галузі фундаментальних досліджень, так  і прикладних. У центрі уваги знаходилися такі проблеми: держава, суверенітет, демократія (І. Берлін, Г. </a:t>
            </a:r>
            <a:r>
              <a:rPr lang="uk-UA" b="1" dirty="0" err="1"/>
              <a:t>Ласкі</a:t>
            </a:r>
            <a:r>
              <a:rPr lang="uk-UA" b="1" dirty="0"/>
              <a:t>, К. Поппер, М. </a:t>
            </a:r>
            <a:r>
              <a:rPr lang="uk-UA" b="1" dirty="0" err="1"/>
              <a:t>Оакшотт</a:t>
            </a:r>
            <a:r>
              <a:rPr lang="uk-UA" b="1" dirty="0"/>
              <a:t>), вплив на політичний процес робітничого руху (А. </a:t>
            </a:r>
            <a:r>
              <a:rPr lang="uk-UA" b="1" dirty="0" err="1"/>
              <a:t>Сілвер</a:t>
            </a:r>
            <a:r>
              <a:rPr lang="uk-UA" b="1" dirty="0"/>
              <a:t>), політичні ідеології (М. </a:t>
            </a:r>
            <a:r>
              <a:rPr lang="uk-UA" b="1" dirty="0" err="1"/>
              <a:t>Фогарті</a:t>
            </a:r>
            <a:r>
              <a:rPr lang="uk-UA" b="1" dirty="0"/>
              <a:t>), групи тиску (Д. Стюарт). </a:t>
            </a:r>
            <a:endParaRPr lang="uk-UA" b="1" dirty="0" smtClean="0"/>
          </a:p>
          <a:p>
            <a:pPr algn="just"/>
            <a:endParaRPr lang="ru-RU" b="1" dirty="0"/>
          </a:p>
          <a:p>
            <a:pPr algn="just"/>
            <a:r>
              <a:rPr lang="uk-UA" sz="4200" b="1" dirty="0">
                <a:solidFill>
                  <a:srgbClr val="FF0000"/>
                </a:solidFill>
              </a:rPr>
              <a:t>4 етап – 1990-і рр. – до нашого часу </a:t>
            </a:r>
            <a:r>
              <a:rPr lang="uk-UA" b="1" dirty="0"/>
              <a:t>– англійські науковці працюють у різних наукових напрямах, розвивають і фундаментальну, і прикладну науку. Особливо активно розвивається </a:t>
            </a:r>
            <a:r>
              <a:rPr lang="uk-UA" b="1" dirty="0" err="1"/>
              <a:t>етнополітологія</a:t>
            </a:r>
            <a:r>
              <a:rPr lang="uk-UA" b="1" dirty="0"/>
              <a:t>. Визнаними авторитетами у галузі </a:t>
            </a:r>
            <a:r>
              <a:rPr lang="uk-UA" b="1" dirty="0" err="1"/>
              <a:t>етнополітичних</a:t>
            </a:r>
            <a:r>
              <a:rPr lang="uk-UA" b="1" dirty="0"/>
              <a:t> досліджень є Ернест </a:t>
            </a:r>
            <a:r>
              <a:rPr lang="uk-UA" b="1" dirty="0" err="1"/>
              <a:t>Гелнер</a:t>
            </a:r>
            <a:r>
              <a:rPr lang="uk-UA" b="1" dirty="0"/>
              <a:t> і Ентоні Сміт. Видаються постійні серії політологічних досліджень «Політичні реальності», «Дослідження з порівняльної політики».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470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Ентоні </a:t>
            </a:r>
            <a:r>
              <a:rPr lang="uk-UA" dirty="0" err="1" smtClean="0"/>
              <a:t>сміт</a:t>
            </a:r>
            <a:r>
              <a:rPr lang="uk-UA" dirty="0" smtClean="0"/>
              <a:t> 1939-2016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4483224" cy="4525963"/>
          </a:xfrm>
        </p:spPr>
        <p:txBody>
          <a:bodyPr/>
          <a:lstStyle/>
          <a:p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ідентичність</a:t>
            </a:r>
            <a:endParaRPr lang="ru-RU" b="1" dirty="0" smtClean="0"/>
          </a:p>
          <a:p>
            <a:r>
              <a:rPr lang="ru-RU" b="1" dirty="0" err="1" smtClean="0"/>
              <a:t>Націоналізм</a:t>
            </a:r>
            <a:r>
              <a:rPr lang="ru-RU" b="1" dirty="0"/>
              <a:t>: </a:t>
            </a:r>
            <a:r>
              <a:rPr lang="ru-RU" b="1" dirty="0" err="1"/>
              <a:t>Теорія</a:t>
            </a:r>
            <a:r>
              <a:rPr lang="ru-RU" b="1" dirty="0"/>
              <a:t>, </a:t>
            </a:r>
            <a:r>
              <a:rPr lang="ru-RU" b="1" dirty="0" err="1"/>
              <a:t>ідеологія</a:t>
            </a:r>
            <a:r>
              <a:rPr lang="ru-RU" b="1" dirty="0"/>
              <a:t>, </a:t>
            </a:r>
            <a:r>
              <a:rPr lang="ru-RU" b="1" dirty="0" err="1" smtClean="0"/>
              <a:t>історія</a:t>
            </a:r>
            <a:endParaRPr lang="ru-RU" b="1" dirty="0" smtClean="0"/>
          </a:p>
          <a:p>
            <a:endParaRPr lang="uk-UA" dirty="0"/>
          </a:p>
          <a:p>
            <a:endParaRPr lang="ru-RU" dirty="0"/>
          </a:p>
        </p:txBody>
      </p:sp>
      <p:pic>
        <p:nvPicPr>
          <p:cNvPr id="2050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816" y="2060848"/>
            <a:ext cx="352863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098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нація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466509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840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ОСНОВНІ ЕТАПИ СТАНОВЛЕННЯ ТА РОЗВИТКУ ПОЛІТИЧНОЇ НАУКИ США</a:t>
            </a:r>
            <a:r>
              <a:rPr lang="ru-RU" sz="2000" dirty="0"/>
              <a:t/>
            </a:r>
            <a:br>
              <a:rPr lang="ru-RU" sz="2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u="sng" dirty="0" err="1" smtClean="0"/>
              <a:t>Періодизація</a:t>
            </a:r>
            <a:r>
              <a:rPr lang="ru-RU" sz="3600" b="1" u="sng" dirty="0" smtClean="0"/>
              <a:t> </a:t>
            </a:r>
            <a:r>
              <a:rPr lang="ru-RU" sz="3600" b="1" u="sng" dirty="0"/>
              <a:t>Д. </a:t>
            </a:r>
            <a:r>
              <a:rPr lang="ru-RU" sz="3600" b="1" u="sng" dirty="0" err="1"/>
              <a:t>Істона</a:t>
            </a:r>
            <a:r>
              <a:rPr lang="ru-RU" sz="3600" b="1" u="sng" dirty="0"/>
              <a:t> в </a:t>
            </a:r>
            <a:r>
              <a:rPr lang="ru-RU" sz="3600" b="1" u="sng" dirty="0" err="1"/>
              <a:t>роботі</a:t>
            </a:r>
            <a:r>
              <a:rPr lang="ru-RU" sz="3600" b="1" u="sng" dirty="0"/>
              <a:t> „</a:t>
            </a:r>
            <a:r>
              <a:rPr lang="ru-RU" sz="3600" b="1" u="sng" dirty="0" err="1"/>
              <a:t>Політична</a:t>
            </a:r>
            <a:r>
              <a:rPr lang="ru-RU" sz="3600" b="1" u="sng" dirty="0"/>
              <a:t> наука в </a:t>
            </a:r>
            <a:r>
              <a:rPr lang="ru-RU" sz="3600" b="1" u="sng" dirty="0" err="1"/>
              <a:t>Сполучених</a:t>
            </a:r>
            <a:r>
              <a:rPr lang="ru-RU" sz="3600" b="1" u="sng" dirty="0"/>
              <a:t> Штатах: </a:t>
            </a:r>
            <a:r>
              <a:rPr lang="ru-RU" sz="3600" b="1" u="sng" dirty="0" err="1"/>
              <a:t>минуле</a:t>
            </a:r>
            <a:r>
              <a:rPr lang="ru-RU" sz="3600" b="1" u="sng" dirty="0"/>
              <a:t> та </a:t>
            </a:r>
            <a:r>
              <a:rPr lang="ru-RU" sz="3600" b="1" u="sng" dirty="0" err="1"/>
              <a:t>сьогодення</a:t>
            </a:r>
            <a:r>
              <a:rPr lang="ru-RU" sz="3600" b="1" u="sng" dirty="0" smtClean="0"/>
              <a:t>”</a:t>
            </a:r>
            <a:endParaRPr lang="ru-RU" sz="3600" b="1" dirty="0"/>
          </a:p>
          <a:p>
            <a:endParaRPr lang="ru-RU" dirty="0"/>
          </a:p>
        </p:txBody>
      </p:sp>
      <p:pic>
        <p:nvPicPr>
          <p:cNvPr id="1026" name="Picture 2" descr="C:\Users\User\Desktop\DavidEast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140968"/>
            <a:ext cx="3200400" cy="3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529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Націоналізм – не ідеологія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/>
              <a:t>Це</a:t>
            </a:r>
            <a:r>
              <a:rPr lang="ru-RU" sz="4800" b="1" dirty="0" smtClean="0"/>
              <a:t> шаблон</a:t>
            </a:r>
            <a:r>
              <a:rPr lang="ru-RU" sz="4800" b="1" dirty="0"/>
              <a:t>, </a:t>
            </a:r>
            <a:r>
              <a:rPr lang="ru-RU" sz="4800" b="1" dirty="0" err="1"/>
              <a:t>який</a:t>
            </a:r>
            <a:r>
              <a:rPr lang="ru-RU" sz="4800" b="1" dirty="0"/>
              <a:t> </a:t>
            </a:r>
            <a:r>
              <a:rPr lang="ru-RU" sz="4800" b="1" dirty="0" err="1"/>
              <a:t>може</a:t>
            </a:r>
            <a:r>
              <a:rPr lang="ru-RU" sz="4800" b="1" dirty="0"/>
              <a:t> </a:t>
            </a:r>
            <a:r>
              <a:rPr lang="ru-RU" sz="4800" b="1" dirty="0" err="1"/>
              <a:t>наповнюватися</a:t>
            </a:r>
            <a:r>
              <a:rPr lang="ru-RU" sz="4800" b="1" dirty="0"/>
              <a:t> </a:t>
            </a:r>
            <a:r>
              <a:rPr lang="ru-RU" sz="4800" b="1" dirty="0" err="1"/>
              <a:t>різними</a:t>
            </a:r>
            <a:r>
              <a:rPr lang="ru-RU" sz="4800" b="1" dirty="0"/>
              <a:t> </a:t>
            </a:r>
            <a:r>
              <a:rPr lang="ru-RU" sz="4800" b="1" dirty="0" err="1"/>
              <a:t>ідеологічними</a:t>
            </a:r>
            <a:r>
              <a:rPr lang="ru-RU" sz="4800" b="1" dirty="0"/>
              <a:t> </a:t>
            </a:r>
            <a:r>
              <a:rPr lang="ru-RU" sz="4800" b="1" dirty="0" err="1"/>
              <a:t>змістами</a:t>
            </a:r>
            <a:r>
              <a:rPr lang="ru-RU" sz="4800" b="1" dirty="0"/>
              <a:t> </a:t>
            </a:r>
            <a:r>
              <a:rPr lang="ru-RU" sz="4800" b="1" dirty="0" err="1"/>
              <a:t>залежно</a:t>
            </a:r>
            <a:r>
              <a:rPr lang="ru-RU" sz="4800" b="1" dirty="0"/>
              <a:t> </a:t>
            </a:r>
            <a:r>
              <a:rPr lang="ru-RU" sz="4800" b="1" dirty="0" err="1"/>
              <a:t>від</a:t>
            </a:r>
            <a:r>
              <a:rPr lang="ru-RU" sz="4800" b="1" dirty="0"/>
              <a:t> </a:t>
            </a:r>
            <a:r>
              <a:rPr lang="ru-RU" sz="4800" b="1" dirty="0" err="1"/>
              <a:t>конкретних</a:t>
            </a:r>
            <a:r>
              <a:rPr lang="ru-RU" sz="4800" b="1" dirty="0"/>
              <a:t> </a:t>
            </a:r>
            <a:r>
              <a:rPr lang="ru-RU" sz="4800" b="1" dirty="0" err="1" smtClean="0"/>
              <a:t>обставин</a:t>
            </a:r>
            <a:endParaRPr lang="ru-RU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935976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пропонує</a:t>
            </a:r>
            <a:r>
              <a:rPr lang="ru-RU" dirty="0"/>
              <a:t> «</a:t>
            </a:r>
            <a:r>
              <a:rPr lang="ru-RU" dirty="0" err="1"/>
              <a:t>ключову</a:t>
            </a:r>
            <a:r>
              <a:rPr lang="ru-RU" dirty="0"/>
              <a:t> доктрину </a:t>
            </a:r>
            <a:r>
              <a:rPr lang="ru-RU" dirty="0" err="1"/>
              <a:t>націоналізму</a:t>
            </a:r>
            <a:r>
              <a:rPr lang="ru-RU" dirty="0"/>
              <a:t>»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410740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070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типологія націоналізмів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sz="4600" b="1" dirty="0" smtClean="0"/>
              <a:t>територіальний                                    етнічний</a:t>
            </a:r>
          </a:p>
          <a:p>
            <a:endParaRPr lang="uk-UA" dirty="0" smtClean="0"/>
          </a:p>
          <a:p>
            <a:endParaRPr lang="uk-UA" dirty="0"/>
          </a:p>
          <a:p>
            <a:pPr algn="ctr"/>
            <a:r>
              <a:rPr lang="uk-U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uk-UA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критерієм ситуації, в якій опинилися етнічні спільноти, і їх мети, Е. Сміт розрізняв два види етнічних рухів: </a:t>
            </a:r>
            <a:endParaRPr lang="uk-UA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dirty="0" smtClean="0"/>
              <a:t>1</a:t>
            </a:r>
            <a:r>
              <a:rPr lang="uk-UA" dirty="0"/>
              <a:t>) рухи перед здобуттям незалежності, які намагаються відколотися від більшої політичної одиниці і заснувати нову політичну «етнічну націю» – це сепаратистські і діаспорні націоналізми; </a:t>
            </a:r>
            <a:endParaRPr lang="uk-UA" dirty="0" smtClean="0"/>
          </a:p>
          <a:p>
            <a:pPr algn="just"/>
            <a:r>
              <a:rPr lang="uk-UA" dirty="0" smtClean="0"/>
              <a:t>2</a:t>
            </a:r>
            <a:r>
              <a:rPr lang="uk-UA" dirty="0"/>
              <a:t>) рухи після здобуття незалежності, які поширюються, прагнучи приєднати етнічних «родичів» поза межами теперішніх кордонів «етнічної нації» та землі, населені ними, або сформувати набагато більшу «</a:t>
            </a:r>
            <a:r>
              <a:rPr lang="uk-UA" dirty="0" err="1"/>
              <a:t>етнонаціональну</a:t>
            </a:r>
            <a:r>
              <a:rPr lang="uk-UA" dirty="0"/>
              <a:t>» державу через союз культурно і етнічно близьких </a:t>
            </a:r>
            <a:r>
              <a:rPr lang="uk-UA" dirty="0" err="1"/>
              <a:t>етнонаціональних</a:t>
            </a:r>
            <a:r>
              <a:rPr lang="uk-UA" dirty="0"/>
              <a:t> держав; це іредентистські і «</a:t>
            </a:r>
            <a:r>
              <a:rPr lang="uk-UA" dirty="0" err="1"/>
              <a:t>пан»-</a:t>
            </a:r>
            <a:r>
              <a:rPr lang="uk-UA" dirty="0" err="1" smtClean="0"/>
              <a:t>націоналізми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245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Ернест </a:t>
            </a:r>
            <a:r>
              <a:rPr lang="uk-UA" dirty="0" err="1" smtClean="0"/>
              <a:t>Гелнер</a:t>
            </a:r>
            <a:r>
              <a:rPr lang="uk-UA" dirty="0" smtClean="0"/>
              <a:t> 1925-1995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b="1" dirty="0" err="1"/>
              <a:t>Нації</a:t>
            </a:r>
            <a:r>
              <a:rPr lang="ru-RU" b="1" dirty="0"/>
              <a:t> та </a:t>
            </a:r>
            <a:r>
              <a:rPr lang="ru-RU" b="1" dirty="0" err="1"/>
              <a:t>націоналізм</a:t>
            </a:r>
            <a:r>
              <a:rPr lang="ru-RU" b="1" dirty="0"/>
              <a:t>»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(</a:t>
            </a:r>
            <a:r>
              <a:rPr lang="ru-RU" b="1" dirty="0"/>
              <a:t>1983</a:t>
            </a:r>
            <a:r>
              <a:rPr lang="ru-RU" b="1" dirty="0" smtClean="0"/>
              <a:t>)</a:t>
            </a:r>
            <a:endParaRPr lang="ru-RU" b="1" dirty="0"/>
          </a:p>
        </p:txBody>
      </p:sp>
      <p:pic>
        <p:nvPicPr>
          <p:cNvPr id="3074" name="Picture 2" descr="C:\Users\User\Desktop\Ernest_Gellner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56792"/>
            <a:ext cx="3810000" cy="487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160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націоналізм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це </a:t>
            </a:r>
            <a:r>
              <a:rPr lang="uk-UA" sz="5400" b="1" dirty="0">
                <a:solidFill>
                  <a:srgbClr val="FF0000"/>
                </a:solidFill>
              </a:rPr>
              <a:t>передусім політичний принцип, за яким політичні та національні одиниці мають </a:t>
            </a:r>
            <a:r>
              <a:rPr lang="uk-UA" sz="5400" b="1" dirty="0" smtClean="0">
                <a:solidFill>
                  <a:srgbClr val="FF0000"/>
                </a:solidFill>
              </a:rPr>
              <a:t>збігатися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18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«Пришестя націоналізму. Міфи нації і класу» (1991 р.)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цивілізаційний </a:t>
            </a:r>
            <a:r>
              <a:rPr lang="uk-UA" dirty="0">
                <a:solidFill>
                  <a:srgbClr val="FF0000"/>
                </a:solidFill>
              </a:rPr>
              <a:t>підхід до вивчення історії </a:t>
            </a:r>
            <a:r>
              <a:rPr lang="uk-UA" dirty="0" smtClean="0">
                <a:solidFill>
                  <a:srgbClr val="FF0000"/>
                </a:solidFill>
              </a:rPr>
              <a:t>людства</a:t>
            </a:r>
          </a:p>
          <a:p>
            <a:r>
              <a:rPr lang="uk-UA" dirty="0" smtClean="0"/>
              <a:t>У </a:t>
            </a:r>
            <a:r>
              <a:rPr lang="uk-UA" dirty="0"/>
              <a:t>роботі досліджено п’ять стадій переходу від аграрних суспільств до національних </a:t>
            </a:r>
            <a:r>
              <a:rPr lang="uk-UA" dirty="0" smtClean="0"/>
              <a:t>держав</a:t>
            </a:r>
          </a:p>
          <a:p>
            <a:r>
              <a:rPr lang="uk-UA" dirty="0" smtClean="0"/>
              <a:t>Друга </a:t>
            </a:r>
            <a:r>
              <a:rPr lang="uk-UA" dirty="0"/>
              <a:t>стадія має назву «націоналістичний іредентизм», охоплює період з 1815 по 1918 рр. і характеризується появою націоналістичної ідеї, яка висувається як політичний принцип. У життя втілюється формула «одна культура – одна держава». На цьому етапі з’явилося декілька нових буферних держав на Балканах, відбулося об’єднання Німеччини, Італії, сталися окремі зміни у Скандинавії і Нідерландах. </a:t>
            </a:r>
            <a:endParaRPr lang="uk-UA" dirty="0" smtClean="0"/>
          </a:p>
          <a:p>
            <a:r>
              <a:rPr lang="uk-UA" dirty="0" smtClean="0"/>
              <a:t>Третя </a:t>
            </a:r>
            <a:r>
              <a:rPr lang="uk-UA" dirty="0"/>
              <a:t>стадія визначається як «тріумф і поразка націонал-іредентизму», коли внаслідок розпаду багатонаціональних імперій на основі національного принципу виникло багато нових держав, що й засвідчує  тріумф націонал-іредентизму, а його поразка пов’язана із загостренням проблеми розділених народів у Європі.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08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Е. </a:t>
            </a:r>
            <a:r>
              <a:rPr lang="uk-UA" dirty="0" err="1"/>
              <a:t>Гелнер</a:t>
            </a:r>
            <a:r>
              <a:rPr lang="uk-UA" dirty="0"/>
              <a:t> свого часу прогнозував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для </a:t>
            </a:r>
            <a:r>
              <a:rPr lang="uk-UA" b="1" dirty="0"/>
              <a:t>держав колишнього соціалістичного табору розвиток націоналізму, в умовах якого «буйним квітом розквітне безвідповідальний іредентизм, який призведе до виникнення нових політичних одиниць, де будуть розіграні у менших масштабах (і, відповідно, у більш гострій формі) етнічні конфлікти, породжені розвалом імперії»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8918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94485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44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 американській політичній науці для дослідження суспільних процесів активно застосовують </a:t>
            </a:r>
            <a:r>
              <a:rPr lang="uk-UA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Раціональний підхід</a:t>
            </a:r>
            <a:endParaRPr lang="ru-RU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4800" y="2204864"/>
            <a:ext cx="8686800" cy="3875261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Раціональна поведінка людини чи інституту має утилітарний характер, тобто будь-яка дія реалізується з метою отримання вигоди/виграшу/користі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497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Кеннет</a:t>
            </a:r>
            <a:r>
              <a:rPr lang="uk-UA" dirty="0" smtClean="0"/>
              <a:t> </a:t>
            </a:r>
            <a:r>
              <a:rPr lang="uk-UA" dirty="0" err="1"/>
              <a:t>Е</a:t>
            </a:r>
            <a:r>
              <a:rPr lang="uk-UA" dirty="0" err="1" smtClean="0"/>
              <a:t>рроу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«суспільний вибір та індивідуальні права» 1951 р.</a:t>
            </a:r>
          </a:p>
          <a:p>
            <a:pPr algn="just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Теорема про неможливість – жодна процедура колективного вибору не може оптимально віддзеркалити індивідуальні переваги виборців</a:t>
            </a:r>
          </a:p>
          <a:p>
            <a:pPr algn="just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наявності 3 і більше альтернатив і 2 виборців важко отри мати узгоджене рішення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407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раціонального вибору</a:t>
            </a:r>
            <a:b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 теорія «економічного голосування»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ru-RU" dirty="0" smtClean="0"/>
          </a:p>
          <a:p>
            <a:r>
              <a:rPr lang="ru-RU" b="1" dirty="0" err="1" smtClean="0"/>
              <a:t>Ентоні</a:t>
            </a:r>
            <a:r>
              <a:rPr lang="ru-RU" b="1" dirty="0" smtClean="0"/>
              <a:t> </a:t>
            </a:r>
            <a:r>
              <a:rPr lang="ru-RU" b="1" dirty="0" err="1" smtClean="0"/>
              <a:t>Даунс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"</a:t>
            </a:r>
            <a:r>
              <a:rPr lang="ru-RU" b="1" dirty="0" err="1" smtClean="0"/>
              <a:t>Економічна</a:t>
            </a:r>
            <a:r>
              <a:rPr lang="ru-RU" b="1" dirty="0" smtClean="0"/>
              <a:t> </a:t>
            </a:r>
            <a:r>
              <a:rPr lang="ru-RU" b="1" dirty="0" err="1"/>
              <a:t>теорія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демократії</a:t>
            </a:r>
            <a:r>
              <a:rPr lang="ru-RU" b="1" dirty="0"/>
              <a:t>" </a:t>
            </a:r>
            <a:r>
              <a:rPr lang="ru-RU" b="1" dirty="0" smtClean="0"/>
              <a:t>1957 р.</a:t>
            </a:r>
          </a:p>
          <a:p>
            <a:r>
              <a:rPr lang="ru-RU" b="1" dirty="0">
                <a:solidFill>
                  <a:srgbClr val="FF0000"/>
                </a:solidFill>
              </a:rPr>
              <a:t>"</a:t>
            </a:r>
            <a:r>
              <a:rPr lang="ru-RU" b="1" dirty="0" err="1">
                <a:solidFill>
                  <a:srgbClr val="FF0000"/>
                </a:solidFill>
              </a:rPr>
              <a:t>кожен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громадянин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голосує</a:t>
            </a:r>
            <a:r>
              <a:rPr lang="ru-RU" b="1" dirty="0">
                <a:solidFill>
                  <a:srgbClr val="FF0000"/>
                </a:solidFill>
              </a:rPr>
              <a:t> за ту </a:t>
            </a:r>
            <a:r>
              <a:rPr lang="ru-RU" b="1" dirty="0" err="1">
                <a:solidFill>
                  <a:srgbClr val="FF0000"/>
                </a:solidFill>
              </a:rPr>
              <a:t>партію</a:t>
            </a:r>
            <a:r>
              <a:rPr lang="ru-RU" b="1" dirty="0">
                <a:solidFill>
                  <a:srgbClr val="FF0000"/>
                </a:solidFill>
              </a:rPr>
              <a:t>, яка, на </a:t>
            </a:r>
            <a:r>
              <a:rPr lang="ru-RU" b="1" dirty="0" err="1">
                <a:solidFill>
                  <a:srgbClr val="FF0000"/>
                </a:solidFill>
              </a:rPr>
              <a:t>його</a:t>
            </a:r>
            <a:r>
              <a:rPr lang="ru-RU" b="1" dirty="0">
                <a:solidFill>
                  <a:srgbClr val="FF0000"/>
                </a:solidFill>
              </a:rPr>
              <a:t> думку, буде </a:t>
            </a:r>
            <a:r>
              <a:rPr lang="ru-RU" b="1" dirty="0" err="1">
                <a:solidFill>
                  <a:srgbClr val="FF0000"/>
                </a:solidFill>
              </a:rPr>
              <a:t>найбільш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корисною</a:t>
            </a:r>
            <a:r>
              <a:rPr lang="ru-RU" b="1" dirty="0">
                <a:solidFill>
                  <a:srgbClr val="FF0000"/>
                </a:solidFill>
              </a:rPr>
              <a:t> для </a:t>
            </a:r>
            <a:r>
              <a:rPr lang="ru-RU" b="1" dirty="0" err="1">
                <a:solidFill>
                  <a:srgbClr val="FF0000"/>
                </a:solidFill>
              </a:rPr>
              <a:t>нього</a:t>
            </a:r>
            <a:r>
              <a:rPr lang="ru-RU" b="1" dirty="0">
                <a:solidFill>
                  <a:srgbClr val="FF0000"/>
                </a:solidFill>
              </a:rPr>
              <a:t> в </a:t>
            </a:r>
            <a:r>
              <a:rPr lang="ru-RU" b="1" dirty="0" err="1">
                <a:solidFill>
                  <a:srgbClr val="FF0000"/>
                </a:solidFill>
              </a:rPr>
              <a:t>порівнянні</a:t>
            </a:r>
            <a:r>
              <a:rPr lang="ru-RU" b="1" dirty="0">
                <a:solidFill>
                  <a:srgbClr val="FF0000"/>
                </a:solidFill>
              </a:rPr>
              <a:t> з </a:t>
            </a:r>
            <a:r>
              <a:rPr lang="ru-RU" b="1" dirty="0" err="1">
                <a:solidFill>
                  <a:srgbClr val="FF0000"/>
                </a:solidFill>
              </a:rPr>
              <a:t>іншими</a:t>
            </a:r>
            <a:r>
              <a:rPr lang="ru-RU" b="1" dirty="0">
                <a:solidFill>
                  <a:srgbClr val="FF0000"/>
                </a:solidFill>
              </a:rPr>
              <a:t>"</a:t>
            </a:r>
          </a:p>
          <a:p>
            <a:endParaRPr lang="ru-RU" b="1" dirty="0"/>
          </a:p>
          <a:p>
            <a:endParaRPr lang="ru-RU" dirty="0"/>
          </a:p>
        </p:txBody>
      </p:sp>
      <p:pic>
        <p:nvPicPr>
          <p:cNvPr id="5122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2074440" cy="244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658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Менкур</a:t>
            </a:r>
            <a:r>
              <a:rPr lang="uk-UA" dirty="0" smtClean="0"/>
              <a:t> (</a:t>
            </a:r>
            <a:r>
              <a:rPr lang="uk-UA" dirty="0" err="1" smtClean="0"/>
              <a:t>Мансур</a:t>
            </a:r>
            <a:r>
              <a:rPr lang="uk-UA" dirty="0" smtClean="0"/>
              <a:t>) </a:t>
            </a:r>
            <a:r>
              <a:rPr lang="uk-UA" dirty="0" err="1" smtClean="0"/>
              <a:t>Олсон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1932-1998</a:t>
            </a:r>
          </a:p>
          <a:p>
            <a:r>
              <a:rPr lang="uk-UA" b="1" dirty="0" smtClean="0"/>
              <a:t>Професор економіки</a:t>
            </a:r>
          </a:p>
          <a:p>
            <a:pPr marL="0" indent="0">
              <a:buNone/>
            </a:pPr>
            <a:r>
              <a:rPr lang="uk-UA" b="1" dirty="0" err="1" smtClean="0"/>
              <a:t>Мерілендського</a:t>
            </a:r>
            <a:r>
              <a:rPr lang="uk-UA" b="1" dirty="0" smtClean="0"/>
              <a:t> </a:t>
            </a:r>
          </a:p>
          <a:p>
            <a:pPr marL="0" indent="0">
              <a:buNone/>
            </a:pPr>
            <a:r>
              <a:rPr lang="uk-UA" b="1" dirty="0" smtClean="0"/>
              <a:t>університету </a:t>
            </a:r>
            <a:endParaRPr lang="ru-RU" b="1" dirty="0"/>
          </a:p>
        </p:txBody>
      </p:sp>
      <p:pic>
        <p:nvPicPr>
          <p:cNvPr id="2050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8840"/>
            <a:ext cx="424847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145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1965 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«Логіка колективної дії. Суспільні блага і теорія груп»</a:t>
            </a:r>
            <a:endParaRPr lang="ru-RU" b="1" dirty="0"/>
          </a:p>
        </p:txBody>
      </p:sp>
      <p:pic>
        <p:nvPicPr>
          <p:cNvPr id="3074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76872"/>
            <a:ext cx="3456383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47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Суспільне благо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5221250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1860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179</TotalTime>
  <Words>1087</Words>
  <Application>Microsoft Office PowerPoint</Application>
  <PresentationFormat>Экран (4:3)</PresentationFormat>
  <Paragraphs>98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Трек</vt:lpstr>
      <vt:lpstr>ПОЛІТИЧНА ДУМКА У США І ВЕЛИКОБРИТАНІЇ </vt:lpstr>
      <vt:lpstr>ОСНОВНІ ЕТАПИ СТАНОВЛЕННЯ ТА РОЗВИТКУ ПОЛІТИЧНОЇ НАУКИ США </vt:lpstr>
      <vt:lpstr>ЕТАПИ</vt:lpstr>
      <vt:lpstr>В американській політичній науці для дослідження суспільних процесів активно застосовують Раціональний підхід</vt:lpstr>
      <vt:lpstr>Кеннет Ерроу </vt:lpstr>
      <vt:lpstr>  Теорія раціонального вибору або теорія «економічного голосування»</vt:lpstr>
      <vt:lpstr>Менкур (Мансур) Олсон</vt:lpstr>
      <vt:lpstr>1965 р. </vt:lpstr>
      <vt:lpstr>Суспільне благо</vt:lpstr>
      <vt:lpstr>«ефект  безбілетника» </vt:lpstr>
      <vt:lpstr>Теорія ігор</vt:lpstr>
      <vt:lpstr>Презентация PowerPoint</vt:lpstr>
      <vt:lpstr>Презентация PowerPoint</vt:lpstr>
      <vt:lpstr>Презентация PowerPoint</vt:lpstr>
      <vt:lpstr>Моріс Фіоріна</vt:lpstr>
      <vt:lpstr>Етапи становлення і розвитку політичної науки у Великобританії</vt:lpstr>
      <vt:lpstr>етапи</vt:lpstr>
      <vt:lpstr>Ентоні сміт 1939-2016</vt:lpstr>
      <vt:lpstr>нація</vt:lpstr>
      <vt:lpstr>Націоналізм – не ідеологія</vt:lpstr>
      <vt:lpstr>пропонує «ключову доктрину націоналізму» </vt:lpstr>
      <vt:lpstr>типологія націоналізмів </vt:lpstr>
      <vt:lpstr>Ернест Гелнер 1925-1995</vt:lpstr>
      <vt:lpstr>націоналізм</vt:lpstr>
      <vt:lpstr>«Пришестя націоналізму. Міфи нації і класу» (1991 р.)</vt:lpstr>
      <vt:lpstr>Е. Гелнер свого часу прогнозував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ДУМКА У США І ВЕЛИКОБРИТАНІЇ</dc:title>
  <dc:creator>User</dc:creator>
  <cp:lastModifiedBy>User</cp:lastModifiedBy>
  <cp:revision>14</cp:revision>
  <dcterms:created xsi:type="dcterms:W3CDTF">2024-04-10T05:08:21Z</dcterms:created>
  <dcterms:modified xsi:type="dcterms:W3CDTF">2024-04-14T13:31:33Z</dcterms:modified>
</cp:coreProperties>
</file>