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80" r:id="rId23"/>
    <p:sldId id="281" r:id="rId24"/>
    <p:sldId id="277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1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9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0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1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1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9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6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1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3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F1AC8-66D5-4F56-89B0-B619849631F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E7A1-0110-409D-B801-9C808992A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9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803" y="11266"/>
            <a:ext cx="7920880" cy="3168352"/>
          </a:xfrm>
        </p:spPr>
        <p:txBody>
          <a:bodyPr>
            <a:normAutofit/>
          </a:bodyPr>
          <a:lstStyle/>
          <a:p>
            <a:r>
              <a:rPr lang="uk-UA" dirty="0"/>
              <a:t>Концептуальні основи теорії міжнародних відносин. Сутність світової політики.</a:t>
            </a:r>
            <a:endParaRPr lang="ru-RU" dirty="0"/>
          </a:p>
        </p:txBody>
      </p:sp>
      <p:pic>
        <p:nvPicPr>
          <p:cNvPr id="2050" name="Picture 2" descr="http://minec.gov-murman.ru/upload/iblock/7ff/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80695"/>
            <a:ext cx="7111254" cy="39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2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Автори теорії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2" y="2909349"/>
            <a:ext cx="23812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81" y="3769028"/>
            <a:ext cx="23812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923538"/>
            <a:ext cx="3817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Нікко́ло Макіавеллі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51393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C00000"/>
                </a:solidFill>
              </a:rPr>
              <a:t>Фукідід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9221" name="Picture 5" descr="Thomas Hobbes (portrait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63" y="2909349"/>
            <a:ext cx="2381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64058" y="2128391"/>
            <a:ext cx="2553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То́мас Гоббс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9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Ідеалізм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8" y="1470867"/>
            <a:ext cx="5400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</a:t>
            </a:r>
            <a:r>
              <a:rPr lang="ru-RU" dirty="0" err="1"/>
              <a:t>ідеалізм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школа, яка </a:t>
            </a:r>
            <a:r>
              <a:rPr lang="ru-RU" dirty="0" err="1"/>
              <a:t>вважає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держава повинна </a:t>
            </a:r>
            <a:r>
              <a:rPr lang="ru-RU" dirty="0" err="1"/>
              <a:t>зробити</a:t>
            </a:r>
            <a:r>
              <a:rPr lang="ru-RU" dirty="0"/>
              <a:t> свою </a:t>
            </a:r>
            <a:r>
              <a:rPr lang="ru-RU" dirty="0" err="1"/>
              <a:t>внутрішньо</a:t>
            </a:r>
            <a:r>
              <a:rPr lang="ru-RU" dirty="0"/>
              <a:t>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філософію</a:t>
            </a:r>
            <a:r>
              <a:rPr lang="ru-RU" dirty="0"/>
              <a:t> метою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ідеаліст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 в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з </a:t>
            </a:r>
            <a:r>
              <a:rPr lang="ru-RU" dirty="0" err="1"/>
              <a:t>боротьбою</a:t>
            </a:r>
            <a:r>
              <a:rPr lang="ru-RU" dirty="0"/>
              <a:t> з </a:t>
            </a:r>
            <a:r>
              <a:rPr lang="ru-RU" dirty="0" err="1"/>
              <a:t>бідністю</a:t>
            </a:r>
            <a:r>
              <a:rPr lang="ru-RU" dirty="0"/>
              <a:t> за кордоном.</a:t>
            </a:r>
          </a:p>
        </p:txBody>
      </p:sp>
      <p:pic>
        <p:nvPicPr>
          <p:cNvPr id="11266" name="Picture 2" descr="https://24smi.org/public/media/resize/800x-/celebrity/2017/10/16/5fytC4O8imYD_vudro-vi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47" y="1269148"/>
            <a:ext cx="3856788" cy="44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5889203"/>
            <a:ext cx="3045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Вудро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Вільсон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3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b="1" dirty="0"/>
              <a:t>Марксизм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3168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Марксистська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структуралістська</a:t>
            </a:r>
            <a:r>
              <a:rPr lang="ru-RU" dirty="0"/>
              <a:t> </a:t>
            </a:r>
            <a:r>
              <a:rPr lang="ru-RU" dirty="0" err="1"/>
              <a:t>парадигми</a:t>
            </a:r>
            <a:r>
              <a:rPr lang="ru-RU" dirty="0"/>
              <a:t>, яка </a:t>
            </a:r>
            <a:r>
              <a:rPr lang="ru-RU" dirty="0" err="1"/>
              <a:t>відкидає</a:t>
            </a:r>
            <a:r>
              <a:rPr lang="ru-RU" dirty="0"/>
              <a:t> </a:t>
            </a:r>
            <a:r>
              <a:rPr lang="ru-RU" dirty="0" err="1"/>
              <a:t>реалістичні</a:t>
            </a:r>
            <a:r>
              <a:rPr lang="ru-RU" dirty="0"/>
              <a:t> погляди на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співпрацю</a:t>
            </a:r>
            <a:r>
              <a:rPr lang="ru-RU" dirty="0"/>
              <a:t>;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зосередивши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економічних</a:t>
            </a:r>
            <a:r>
              <a:rPr lang="ru-RU" dirty="0"/>
              <a:t> і </a:t>
            </a:r>
            <a:r>
              <a:rPr lang="ru-RU" dirty="0" err="1"/>
              <a:t>матеріальних</a:t>
            </a:r>
            <a:r>
              <a:rPr lang="ru-RU" dirty="0"/>
              <a:t> аспектах.  </a:t>
            </a:r>
            <a:r>
              <a:rPr lang="ru-RU" dirty="0" err="1"/>
              <a:t>Марксистські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</a:t>
            </a:r>
            <a:r>
              <a:rPr lang="ru-RU" dirty="0" err="1"/>
              <a:t>затверджують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матеріалізму</a:t>
            </a:r>
            <a:r>
              <a:rPr lang="ru-RU" dirty="0"/>
              <a:t> і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перевершують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</p:txBody>
      </p:sp>
      <p:pic>
        <p:nvPicPr>
          <p:cNvPr id="12290" name="Picture 2" descr="https://silamira.ru/wp-content/uploads/2019/06/1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5734050" cy="30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7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/>
              <a:t>Плюралізм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457" y="908720"/>
            <a:ext cx="9144000" cy="35283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Плюралізм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US" dirty="0"/>
              <a:t>plural</a:t>
            </a:r>
            <a:r>
              <a:rPr lang="ru-RU" dirty="0"/>
              <a:t>і</a:t>
            </a:r>
            <a:r>
              <a:rPr lang="en-US" dirty="0"/>
              <a:t>s </a:t>
            </a:r>
            <a:r>
              <a:rPr lang="ru-RU" dirty="0" err="1"/>
              <a:t>множинний</a:t>
            </a:r>
            <a:r>
              <a:rPr lang="ru-RU" dirty="0"/>
              <a:t>) - принцип пристрою й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й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поглядів</a:t>
            </a:r>
            <a:r>
              <a:rPr lang="ru-RU" dirty="0"/>
              <a:t>, </a:t>
            </a:r>
            <a:r>
              <a:rPr lang="ru-RU" dirty="0" err="1"/>
              <a:t>концепцій</a:t>
            </a:r>
            <a:r>
              <a:rPr lang="ru-RU" dirty="0"/>
              <a:t>, </a:t>
            </a:r>
            <a:r>
              <a:rPr lang="ru-RU" dirty="0" err="1"/>
              <a:t>партій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інститутів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легально </a:t>
            </a:r>
            <a:r>
              <a:rPr lang="ru-RU" dirty="0" err="1"/>
              <a:t>діючої</a:t>
            </a:r>
            <a:r>
              <a:rPr lang="ru-RU" dirty="0"/>
              <a:t> </a:t>
            </a:r>
            <a:r>
              <a:rPr lang="ru-RU" dirty="0" err="1"/>
              <a:t>опозиції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(</a:t>
            </a:r>
            <a:r>
              <a:rPr lang="ru-RU" dirty="0" err="1"/>
              <a:t>акторів</a:t>
            </a:r>
            <a:r>
              <a:rPr lang="ru-RU" dirty="0"/>
              <a:t>) і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конкурентну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за </a:t>
            </a:r>
            <a:r>
              <a:rPr lang="ru-RU" dirty="0" err="1"/>
              <a:t>владу</a:t>
            </a:r>
            <a:r>
              <a:rPr lang="ru-RU" dirty="0"/>
              <a:t> в рамках закону.</a:t>
            </a:r>
          </a:p>
        </p:txBody>
      </p:sp>
      <p:pic>
        <p:nvPicPr>
          <p:cNvPr id="13314" name="Picture 2" descr="https://www.bcstechnology.com.au/wp-content/uploads/2018/12/news-sas-partner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79931"/>
            <a:ext cx="5688632" cy="27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0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Транснаціональні актори сучасної світової 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  </a:t>
            </a:r>
            <a:r>
              <a:rPr lang="vi-VN" b="1" dirty="0"/>
              <a:t>Міжнаро́дний валю́тний фонд</a:t>
            </a:r>
            <a:r>
              <a:rPr lang="uk-UA" b="1" dirty="0"/>
              <a:t> (</a:t>
            </a:r>
            <a:r>
              <a:rPr lang="vi-VN" b="1" dirty="0"/>
              <a:t>МВФ</a:t>
            </a:r>
            <a:r>
              <a:rPr lang="uk-UA" b="1" dirty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3068960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870" y="2125452"/>
            <a:ext cx="5260210" cy="4615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/>
              <a:t>Спеціальне</a:t>
            </a:r>
            <a:r>
              <a:rPr lang="ru-RU" dirty="0"/>
              <a:t> агентство 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 (ООН), </a:t>
            </a:r>
            <a:r>
              <a:rPr lang="ru-RU" dirty="0" err="1"/>
              <a:t>засноване</a:t>
            </a:r>
            <a:r>
              <a:rPr lang="ru-RU" dirty="0"/>
              <a:t> 29-ма державами, з метою </a:t>
            </a:r>
            <a:r>
              <a:rPr lang="ru-RU" dirty="0" err="1"/>
              <a:t>регулювання</a:t>
            </a:r>
            <a:r>
              <a:rPr lang="ru-RU" dirty="0"/>
              <a:t> валютно-</a:t>
            </a:r>
            <a:r>
              <a:rPr lang="ru-RU" dirty="0" err="1"/>
              <a:t>кредитних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країн-членів</a:t>
            </a:r>
            <a:r>
              <a:rPr lang="ru-RU" dirty="0"/>
              <a:t> і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при </a:t>
            </a:r>
            <a:r>
              <a:rPr lang="ru-RU" dirty="0" err="1"/>
              <a:t>дефіциті</a:t>
            </a:r>
            <a:r>
              <a:rPr lang="ru-RU" dirty="0"/>
              <a:t> </a:t>
            </a:r>
            <a:r>
              <a:rPr lang="ru-RU" dirty="0" err="1"/>
              <a:t>платіжного</a:t>
            </a:r>
            <a:r>
              <a:rPr lang="ru-RU" dirty="0"/>
              <a:t> балансу шляхом </a:t>
            </a:r>
            <a:r>
              <a:rPr lang="ru-RU" dirty="0" err="1"/>
              <a:t>надання</a:t>
            </a:r>
            <a:r>
              <a:rPr lang="ru-RU" dirty="0"/>
              <a:t> коротко- і </a:t>
            </a:r>
            <a:r>
              <a:rPr lang="ru-RU" dirty="0" err="1"/>
              <a:t>середньострокових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в </a:t>
            </a:r>
            <a:r>
              <a:rPr lang="ru-RU" dirty="0" err="1"/>
              <a:t>іноземній</a:t>
            </a:r>
            <a:r>
              <a:rPr lang="ru-RU" dirty="0"/>
              <a:t> </a:t>
            </a:r>
            <a:r>
              <a:rPr lang="ru-RU" dirty="0" err="1"/>
              <a:t>валюті</a:t>
            </a:r>
            <a:r>
              <a:rPr lang="ru-RU" dirty="0"/>
              <a:t>. Фонд </a:t>
            </a:r>
            <a:r>
              <a:rPr lang="ru-RU" dirty="0" err="1"/>
              <a:t>має</a:t>
            </a:r>
            <a:r>
              <a:rPr lang="ru-RU" dirty="0"/>
              <a:t> статус </a:t>
            </a:r>
            <a:r>
              <a:rPr lang="ru-RU" dirty="0" err="1"/>
              <a:t>спеціалізованої</a:t>
            </a:r>
            <a:r>
              <a:rPr lang="ru-RU" dirty="0"/>
              <a:t> установи ООН. </a:t>
            </a:r>
            <a:r>
              <a:rPr lang="ru-RU" dirty="0" err="1"/>
              <a:t>Має</a:t>
            </a:r>
            <a:r>
              <a:rPr lang="ru-RU" dirty="0"/>
              <a:t> 189 </a:t>
            </a:r>
            <a:r>
              <a:rPr lang="ru-RU" dirty="0" err="1"/>
              <a:t>країн-членів</a:t>
            </a:r>
            <a:r>
              <a:rPr lang="ru-RU" dirty="0"/>
              <a:t>.</a:t>
            </a:r>
          </a:p>
        </p:txBody>
      </p:sp>
      <p:pic>
        <p:nvPicPr>
          <p:cNvPr id="14338" name="Picture 2" descr="Офіційна емблема МВ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58759"/>
            <a:ext cx="4067944" cy="41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5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МВФ </a:t>
            </a:r>
            <a:r>
              <a:rPr lang="ru-RU" dirty="0" err="1"/>
              <a:t>було</a:t>
            </a:r>
            <a:r>
              <a:rPr lang="ru-RU" dirty="0"/>
              <a:t> створено 27 </a:t>
            </a:r>
            <a:r>
              <a:rPr lang="ru-RU" dirty="0" err="1"/>
              <a:t>грудня</a:t>
            </a:r>
            <a:r>
              <a:rPr lang="ru-RU" dirty="0"/>
              <a:t> 1945 року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підписання</a:t>
            </a:r>
            <a:r>
              <a:rPr lang="ru-RU" dirty="0"/>
              <a:t> 29-ма державами угоди, </a:t>
            </a:r>
            <a:r>
              <a:rPr lang="ru-RU" dirty="0" err="1"/>
              <a:t>розробленої</a:t>
            </a:r>
            <a:r>
              <a:rPr lang="ru-RU" dirty="0"/>
              <a:t> на </a:t>
            </a:r>
            <a:r>
              <a:rPr lang="ru-RU" dirty="0" err="1"/>
              <a:t>Конференції</a:t>
            </a:r>
            <a:r>
              <a:rPr lang="ru-RU" dirty="0"/>
              <a:t> ООН з валютно-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22 </a:t>
            </a:r>
            <a:r>
              <a:rPr lang="ru-RU" dirty="0" err="1"/>
              <a:t>липня</a:t>
            </a:r>
            <a:r>
              <a:rPr lang="ru-RU" dirty="0"/>
              <a:t> 1944 року. В 1947 </a:t>
            </a:r>
            <a:r>
              <a:rPr lang="ru-RU" dirty="0" err="1"/>
              <a:t>році</a:t>
            </a:r>
            <a:r>
              <a:rPr lang="ru-RU" dirty="0"/>
              <a:t> фонд </a:t>
            </a:r>
            <a:r>
              <a:rPr lang="ru-RU" dirty="0" err="1"/>
              <a:t>розпочав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і став </a:t>
            </a:r>
            <a:r>
              <a:rPr lang="ru-RU" dirty="0" err="1"/>
              <a:t>органічною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Бретон-Вудської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</p:txBody>
      </p:sp>
      <p:sp>
        <p:nvSpPr>
          <p:cNvPr id="4" name="AutoShape 2" descr="https://im0-tub-ua.yandex.net/i?id=1bfc8883f6c1e444a78b0fc3a2318e24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0-tub-ua.yandex.net/i?id=1bfc8883f6c1e444a78b0fc3a2318e24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narodna-pravda.ua/wp-content/uploads/2018/09/MVF-Mezhdunarodnyj-valyutnyj-f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6" y="3212976"/>
            <a:ext cx="815245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9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2" y="21673"/>
            <a:ext cx="902139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МВФ є </a:t>
            </a:r>
            <a:r>
              <a:rPr lang="ru-RU" dirty="0" err="1"/>
              <a:t>інституційною</a:t>
            </a:r>
            <a:r>
              <a:rPr lang="ru-RU" dirty="0"/>
              <a:t> основою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-член вносить свою </a:t>
            </a:r>
            <a:r>
              <a:rPr lang="ru-RU" dirty="0" err="1"/>
              <a:t>частку</a:t>
            </a:r>
            <a:r>
              <a:rPr lang="ru-RU" dirty="0"/>
              <a:t> до фонду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економічному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позичати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у фонду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негараздів</a:t>
            </a:r>
            <a:r>
              <a:rPr lang="ru-RU" dirty="0"/>
              <a:t> з </a:t>
            </a:r>
            <a:r>
              <a:rPr lang="ru-RU" dirty="0" err="1"/>
              <a:t>платіжним</a:t>
            </a:r>
            <a:r>
              <a:rPr lang="ru-RU" dirty="0"/>
              <a:t> балансом. </a:t>
            </a:r>
            <a:r>
              <a:rPr lang="ru-RU" dirty="0" err="1"/>
              <a:t>Резервними</a:t>
            </a:r>
            <a:r>
              <a:rPr lang="ru-RU" dirty="0"/>
              <a:t> валютами МВФ є </a:t>
            </a:r>
            <a:r>
              <a:rPr lang="ru-RU" dirty="0" err="1"/>
              <a:t>долар</a:t>
            </a:r>
            <a:r>
              <a:rPr lang="ru-RU" dirty="0"/>
              <a:t> США, </a:t>
            </a:r>
            <a:r>
              <a:rPr lang="ru-RU" dirty="0" err="1"/>
              <a:t>євро</a:t>
            </a:r>
            <a:r>
              <a:rPr lang="ru-RU" dirty="0"/>
              <a:t>, </a:t>
            </a:r>
            <a:r>
              <a:rPr lang="ru-RU" dirty="0" err="1"/>
              <a:t>британський</a:t>
            </a:r>
            <a:r>
              <a:rPr lang="ru-RU" dirty="0"/>
              <a:t> фунт, </a:t>
            </a:r>
            <a:r>
              <a:rPr lang="ru-RU" dirty="0" err="1"/>
              <a:t>японська</a:t>
            </a:r>
            <a:r>
              <a:rPr lang="ru-RU" dirty="0"/>
              <a:t> </a:t>
            </a:r>
            <a:r>
              <a:rPr lang="ru-RU" dirty="0" err="1"/>
              <a:t>єна</a:t>
            </a:r>
            <a:r>
              <a:rPr lang="ru-RU" dirty="0"/>
              <a:t> та </a:t>
            </a:r>
            <a:r>
              <a:rPr lang="ru-RU" dirty="0" err="1"/>
              <a:t>китайський</a:t>
            </a:r>
            <a:r>
              <a:rPr lang="ru-RU" dirty="0"/>
              <a:t> юань. Штаб-квартира МВФ </a:t>
            </a:r>
            <a:r>
              <a:rPr lang="ru-RU" dirty="0" err="1"/>
              <a:t>знаходиться</a:t>
            </a:r>
            <a:r>
              <a:rPr lang="ru-RU" dirty="0"/>
              <a:t> в м. Вашингтон, США. </a:t>
            </a:r>
            <a:r>
              <a:rPr lang="ru-RU" dirty="0" err="1"/>
              <a:t>Із</a:t>
            </a:r>
            <a:r>
              <a:rPr lang="ru-RU" dirty="0"/>
              <a:t> 1 </a:t>
            </a:r>
            <a:r>
              <a:rPr lang="ru-RU" dirty="0" err="1"/>
              <a:t>жовтня</a:t>
            </a:r>
            <a:r>
              <a:rPr lang="ru-RU" dirty="0"/>
              <a:t> 2019 року </a:t>
            </a:r>
            <a:r>
              <a:rPr lang="ru-RU" dirty="0" err="1"/>
              <a:t>поточним</a:t>
            </a:r>
            <a:r>
              <a:rPr lang="ru-RU" dirty="0"/>
              <a:t> </a:t>
            </a:r>
            <a:r>
              <a:rPr lang="ru-RU" dirty="0" err="1"/>
              <a:t>директоркою-розпорядникцею</a:t>
            </a:r>
            <a:r>
              <a:rPr lang="ru-RU" dirty="0"/>
              <a:t> Фонду є </a:t>
            </a:r>
            <a:r>
              <a:rPr lang="ru-RU" dirty="0" err="1"/>
              <a:t>Кристаліна</a:t>
            </a:r>
            <a:r>
              <a:rPr lang="ru-RU" dirty="0"/>
              <a:t> </a:t>
            </a:r>
            <a:r>
              <a:rPr lang="ru-RU" dirty="0" err="1"/>
              <a:t>Георгієва</a:t>
            </a:r>
            <a:endParaRPr lang="ru-RU" dirty="0"/>
          </a:p>
        </p:txBody>
      </p:sp>
      <p:pic>
        <p:nvPicPr>
          <p:cNvPr id="16386" name="Picture 2" descr="https://politeka.net/images/2019/07/24/ShdYFk8lMPRznrzXowytSZXm8CbXD5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6408712" cy="30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28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/>
              <a:t>НАТО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4860032" cy="58052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dirty="0"/>
              <a:t>Організа́ція Північноатланти́чного до́говору, також Північноатланти́чний алья́нс або НА́ТО (від англ. </a:t>
            </a:r>
            <a:r>
              <a:rPr lang="en-US" dirty="0"/>
              <a:t>North Atlantic Treaty Organization — NATO, </a:t>
            </a:r>
            <a:r>
              <a:rPr lang="vi-VN" dirty="0"/>
              <a:t>фр. </a:t>
            </a:r>
            <a:r>
              <a:rPr lang="en-US" dirty="0" err="1"/>
              <a:t>L'Organisation</a:t>
            </a:r>
            <a:r>
              <a:rPr lang="en-US" dirty="0"/>
              <a:t> du </a:t>
            </a:r>
            <a:r>
              <a:rPr lang="en-US" dirty="0" err="1"/>
              <a:t>Traité</a:t>
            </a:r>
            <a:r>
              <a:rPr lang="en-US" dirty="0"/>
              <a:t> de </a:t>
            </a:r>
            <a:r>
              <a:rPr lang="en-US" dirty="0" err="1"/>
              <a:t>l'Atlantique</a:t>
            </a:r>
            <a:r>
              <a:rPr lang="en-US" dirty="0"/>
              <a:t> Nord — OTAN) — </a:t>
            </a:r>
            <a:r>
              <a:rPr lang="vi-VN" dirty="0"/>
              <a:t>міжнародна міжурядова організація, військово-політичний союз 30 держав Північної Америки і Європи, які прагнуть досягти мети Північноатлантичного договору, підписаного у Вашингтоні 4 квітня 1949.</a:t>
            </a:r>
            <a:endParaRPr lang="ru-RU" dirty="0"/>
          </a:p>
        </p:txBody>
      </p:sp>
      <p:pic>
        <p:nvPicPr>
          <p:cNvPr id="17410" name="Picture 2" descr="Flag of NAT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32" y="3645024"/>
            <a:ext cx="3153139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ATO OTAN landscape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99" y="1340768"/>
            <a:ext cx="3430860" cy="17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0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5527"/>
            <a:ext cx="5112568" cy="68224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відповідності</a:t>
            </a:r>
            <a:r>
              <a:rPr lang="ru-RU" dirty="0"/>
              <a:t> до </a:t>
            </a:r>
            <a:r>
              <a:rPr lang="ru-RU" dirty="0" err="1"/>
              <a:t>статутних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Альянсу, </a:t>
            </a:r>
            <a:r>
              <a:rPr lang="ru-RU" dirty="0" err="1"/>
              <a:t>головна</a:t>
            </a:r>
            <a:r>
              <a:rPr lang="ru-RU" dirty="0"/>
              <a:t> роль НАТО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і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країн-членів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і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НАТО </a:t>
            </a:r>
            <a:r>
              <a:rPr lang="ru-RU" dirty="0" err="1"/>
              <a:t>дотримується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для Альянсу </a:t>
            </a:r>
            <a:r>
              <a:rPr lang="ru-RU" dirty="0" err="1"/>
              <a:t>цінностей</a:t>
            </a:r>
            <a:r>
              <a:rPr lang="ru-RU" dirty="0"/>
              <a:t> </a:t>
            </a:r>
            <a:r>
              <a:rPr lang="ru-RU" dirty="0" err="1"/>
              <a:t>демократії</a:t>
            </a:r>
            <a:r>
              <a:rPr lang="ru-RU" dirty="0"/>
              <a:t>, </a:t>
            </a:r>
            <a:r>
              <a:rPr lang="ru-RU" dirty="0" err="1"/>
              <a:t>індивідуальної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, верховенства права та мирного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суперечок</a:t>
            </a:r>
            <a:r>
              <a:rPr lang="ru-RU" dirty="0"/>
              <a:t> та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євроатлантичному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.</a:t>
            </a:r>
          </a:p>
        </p:txBody>
      </p:sp>
      <p:pic>
        <p:nvPicPr>
          <p:cNvPr id="18434" name="Picture 2" descr="North Atlantic Treaty Organization (orthographic projection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00436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07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Європейський союз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5796136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dirty="0"/>
              <a:t>Європе́йський Сою́з (інколи «Європе́йська У́нія» або «Европе́йська У́нія», скорочення: «Євросоюз», «ЄС», «ЄУ», рідше: «Євроспільнота», «Європейська Співдружність», англ. </a:t>
            </a:r>
            <a:r>
              <a:rPr lang="en-US" dirty="0"/>
              <a:t>European Union, EU) — </a:t>
            </a:r>
            <a:r>
              <a:rPr lang="vi-VN" dirty="0"/>
              <a:t>економічний та політичний союз, що об'єднує 27 незалежних держав-членів, що розташовані в Європі.</a:t>
            </a:r>
            <a:endParaRPr lang="ru-RU" dirty="0"/>
          </a:p>
        </p:txBody>
      </p:sp>
      <p:pic>
        <p:nvPicPr>
          <p:cNvPr id="19458" name="Picture 2" descr="Розташування Європейського Союз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57" y="1484784"/>
            <a:ext cx="37201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7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79296" cy="2016224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Причини виникнення і виокремлення дисципліни «Міжнародні відносини». Відмінність понять «міжнародні відносини», «зовнішня політика», «світова політика».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57369"/>
            <a:ext cx="5436096" cy="47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Теорія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міжнародних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відносин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розкриває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складні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соціально-політичні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економічні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культурні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процеси</a:t>
            </a:r>
            <a:r>
              <a:rPr lang="ru-RU" dirty="0">
                <a:solidFill>
                  <a:srgbClr val="002060"/>
                </a:solidFill>
              </a:rPr>
              <a:t>, через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реалізується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різноманіття</a:t>
            </a:r>
            <a:r>
              <a:rPr lang="ru-RU" dirty="0">
                <a:solidFill>
                  <a:srgbClr val="002060"/>
                </a:solidFill>
              </a:rPr>
              <a:t> форм </a:t>
            </a:r>
            <a:r>
              <a:rPr lang="ru-RU" dirty="0" err="1">
                <a:solidFill>
                  <a:srgbClr val="002060"/>
                </a:solidFill>
              </a:rPr>
              <a:t>обміну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діяльністю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результатами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членами </a:t>
            </a:r>
            <a:r>
              <a:rPr lang="ru-RU" dirty="0" err="1">
                <a:solidFill>
                  <a:srgbClr val="002060"/>
                </a:solidFill>
              </a:rPr>
              <a:t>самостійних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товариств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відокремлених</a:t>
            </a:r>
            <a:r>
              <a:rPr lang="ru-RU" dirty="0">
                <a:solidFill>
                  <a:srgbClr val="002060"/>
                </a:solidFill>
              </a:rPr>
              <a:t> один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одного </a:t>
            </a:r>
            <a:r>
              <a:rPr lang="ru-RU" dirty="0" err="1">
                <a:solidFill>
                  <a:srgbClr val="002060"/>
                </a:solidFill>
              </a:rPr>
              <a:t>державними</a:t>
            </a:r>
            <a:r>
              <a:rPr lang="ru-RU" dirty="0">
                <a:solidFill>
                  <a:srgbClr val="002060"/>
                </a:solidFill>
              </a:rPr>
              <a:t> кордонами.</a:t>
            </a:r>
          </a:p>
        </p:txBody>
      </p:sp>
      <p:pic>
        <p:nvPicPr>
          <p:cNvPr id="3074" name="Picture 2" descr="https://roltrans.ru/upload/iblock/0d7/0d71754673414aadf3318a0f36c3ab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696345" cy="42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16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6633"/>
            <a:ext cx="9145016" cy="3816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ЄС </a:t>
            </a:r>
            <a:r>
              <a:rPr lang="ru-RU" dirty="0" err="1"/>
              <a:t>діє</a:t>
            </a:r>
            <a:r>
              <a:rPr lang="ru-RU" dirty="0"/>
              <a:t> через систему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наднаціональних</a:t>
            </a:r>
            <a:r>
              <a:rPr lang="ru-RU" dirty="0"/>
              <a:t> </a:t>
            </a:r>
            <a:r>
              <a:rPr lang="ru-RU" dirty="0" err="1"/>
              <a:t>інституцій</a:t>
            </a:r>
            <a:r>
              <a:rPr lang="ru-RU" dirty="0"/>
              <a:t> та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узгоджених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держав-</a:t>
            </a:r>
            <a:r>
              <a:rPr lang="ru-RU" dirty="0" err="1"/>
              <a:t>членів</a:t>
            </a:r>
            <a:r>
              <a:rPr lang="ru-RU" dirty="0"/>
              <a:t>. </a:t>
            </a:r>
            <a:r>
              <a:rPr lang="ru-RU" dirty="0" err="1"/>
              <a:t>Найважливішими</a:t>
            </a:r>
            <a:r>
              <a:rPr lang="ru-RU" dirty="0"/>
              <a:t> </a:t>
            </a:r>
            <a:r>
              <a:rPr lang="ru-RU" dirty="0" err="1"/>
              <a:t>інституціями</a:t>
            </a:r>
            <a:r>
              <a:rPr lang="ru-RU" dirty="0"/>
              <a:t> ЄС є: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, Рада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Європейська</a:t>
            </a:r>
            <a:r>
              <a:rPr lang="ru-RU" dirty="0"/>
              <a:t> рада, Суд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банк та </a:t>
            </a:r>
            <a:r>
              <a:rPr lang="ru-RU" dirty="0" err="1"/>
              <a:t>Європейський</a:t>
            </a:r>
            <a:r>
              <a:rPr lang="ru-RU" dirty="0"/>
              <a:t> парламент,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громадянами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Союзу.</a:t>
            </a:r>
          </a:p>
        </p:txBody>
      </p:sp>
      <p:pic>
        <p:nvPicPr>
          <p:cNvPr id="20482" name="Picture 2" descr="https://24smi.org/public/media/news/2016/09/15/hoQunkrWyVSi_politico-tusk-i-iunker-po-raznomu-vidiat-budushchee-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89" y="3601390"/>
            <a:ext cx="51845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0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354" y="7819"/>
            <a:ext cx="9171353" cy="4141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 ЄС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через </a:t>
            </a:r>
            <a:r>
              <a:rPr lang="ru-RU" dirty="0" err="1"/>
              <a:t>стандартизовану</a:t>
            </a:r>
            <a:r>
              <a:rPr lang="ru-RU" dirty="0"/>
              <a:t> систему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державах-членах. У </a:t>
            </a:r>
            <a:r>
              <a:rPr lang="ru-RU" dirty="0" err="1"/>
              <a:t>Шенгенській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(до складу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22 </a:t>
            </a:r>
            <a:r>
              <a:rPr lang="ru-RU" dirty="0" err="1"/>
              <a:t>держави</a:t>
            </a:r>
            <a:r>
              <a:rPr lang="ru-RU" dirty="0"/>
              <a:t>-члени та 4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є членами ЄС) </a:t>
            </a:r>
            <a:r>
              <a:rPr lang="ru-RU" dirty="0" err="1"/>
              <a:t>паспортний</a:t>
            </a:r>
            <a:r>
              <a:rPr lang="ru-RU" dirty="0"/>
              <a:t> контроль </a:t>
            </a:r>
            <a:r>
              <a:rPr lang="ru-RU" dirty="0" err="1"/>
              <a:t>відмінений</a:t>
            </a:r>
            <a:r>
              <a:rPr lang="ru-RU" dirty="0"/>
              <a:t>. </a:t>
            </a:r>
            <a:r>
              <a:rPr lang="ru-RU" dirty="0" err="1"/>
              <a:t>Політика</a:t>
            </a:r>
            <a:r>
              <a:rPr lang="ru-RU" dirty="0"/>
              <a:t> ЄС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людей,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законодавчих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про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 та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рибальства</a:t>
            </a:r>
            <a:r>
              <a:rPr lang="ru-RU" dirty="0"/>
              <a:t> та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</p:txBody>
      </p:sp>
      <p:sp>
        <p:nvSpPr>
          <p:cNvPr id="4" name="AutoShape 2" descr="https://avatars.mds.yandex.net/get-zen_doc/1779163/pub_5db3622835ca3100b14db0c1_5db3627895aa9f00b1068e58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vatars.mds.yandex.net/get-zen_doc/1779163/pub_5db3622835ca3100b14db0c1_5db3627895aa9f00b1068e58/scale_1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cdn.oxu.az/uploads/W1siZiIsIjIwMTcvMDgvMDQvMTYvNDQvMzcvODg1LzE1MDE4NDc4MDY1OTg0NjBmZTY3ZThmOS44ODMwMTA1OS5qcGciXV0?sha=66d38d4c9f2d24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01616"/>
            <a:ext cx="502664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2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Міжнародний</a:t>
            </a:r>
            <a:r>
              <a:rPr lang="ru-RU" b="1" dirty="0"/>
              <a:t> </a:t>
            </a:r>
            <a:r>
              <a:rPr lang="ru-RU" b="1" dirty="0" err="1"/>
              <a:t>комітет</a:t>
            </a:r>
            <a:r>
              <a:rPr lang="ru-RU" b="1" dirty="0"/>
              <a:t> Червоного </a:t>
            </a:r>
            <a:r>
              <a:rPr lang="ru-RU" b="1" dirty="0" err="1"/>
              <a:t>Хреста</a:t>
            </a:r>
            <a:r>
              <a:rPr lang="ru-RU" b="1" dirty="0"/>
              <a:t> (МКЧХ)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32047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громадським</a:t>
            </a:r>
            <a:r>
              <a:rPr lang="ru-RU" dirty="0"/>
              <a:t> </a:t>
            </a:r>
            <a:r>
              <a:rPr lang="ru-RU" dirty="0" err="1"/>
              <a:t>гуманітарним</a:t>
            </a:r>
            <a:r>
              <a:rPr lang="ru-RU" dirty="0"/>
              <a:t> </a:t>
            </a:r>
            <a:r>
              <a:rPr lang="ru-RU" dirty="0" err="1"/>
              <a:t>організаціям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Червоного </a:t>
            </a:r>
            <a:r>
              <a:rPr lang="ru-RU" dirty="0" err="1"/>
              <a:t>Хреста</a:t>
            </a:r>
            <a:r>
              <a:rPr lang="ru-RU" dirty="0"/>
              <a:t> (МКЧХ).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заснована в 1863 р швейцарцем </a:t>
            </a:r>
            <a:r>
              <a:rPr lang="ru-RU" dirty="0" err="1"/>
              <a:t>Анрі</a:t>
            </a:r>
            <a:r>
              <a:rPr lang="ru-RU" dirty="0"/>
              <a:t> </a:t>
            </a:r>
            <a:r>
              <a:rPr lang="ru-RU" dirty="0" err="1"/>
              <a:t>Дюнаном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виходячи</a:t>
            </a:r>
            <a:r>
              <a:rPr lang="ru-RU" dirty="0"/>
              <a:t> з принципу </a:t>
            </a:r>
            <a:r>
              <a:rPr lang="ru-RU" dirty="0" err="1"/>
              <a:t>нейтральності</a:t>
            </a:r>
            <a:r>
              <a:rPr lang="ru-RU" dirty="0"/>
              <a:t> та </a:t>
            </a:r>
            <a:r>
              <a:rPr lang="ru-RU" dirty="0" err="1"/>
              <a:t>неупередженості</a:t>
            </a:r>
            <a:r>
              <a:rPr lang="ru-RU" dirty="0"/>
              <a:t>. Вона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і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постраждалим</a:t>
            </a:r>
            <a:r>
              <a:rPr lang="ru-RU" dirty="0"/>
              <a:t> в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конфліктах</a:t>
            </a:r>
            <a:r>
              <a:rPr lang="ru-RU" dirty="0"/>
              <a:t> і                                                         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безладах</a:t>
            </a:r>
            <a:r>
              <a:rPr lang="ru-RU" dirty="0"/>
              <a:t>. </a:t>
            </a:r>
          </a:p>
        </p:txBody>
      </p:sp>
      <p:pic>
        <p:nvPicPr>
          <p:cNvPr id="25602" name="Picture 2" descr="https://ruspekh.ru/images/articles/42758/2018-11-22-319_73937-1_467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320480" cy="26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1"/>
            <a:ext cx="903649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Принцип,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керується</a:t>
            </a:r>
            <a:r>
              <a:rPr lang="ru-RU" dirty="0"/>
              <a:t> МККК,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повинна </a:t>
            </a:r>
            <a:r>
              <a:rPr lang="ru-RU" dirty="0" err="1"/>
              <a:t>вестися</a:t>
            </a:r>
            <a:r>
              <a:rPr lang="ru-RU" dirty="0"/>
              <a:t> в </a:t>
            </a:r>
            <a:r>
              <a:rPr lang="ru-RU" dirty="0" err="1"/>
              <a:t>певних</a:t>
            </a:r>
            <a:r>
              <a:rPr lang="ru-RU" dirty="0"/>
              <a:t> рамках. </a:t>
            </a:r>
            <a:r>
              <a:rPr lang="ru-RU" dirty="0" err="1"/>
              <a:t>Звід</a:t>
            </a:r>
            <a:r>
              <a:rPr lang="ru-RU" dirty="0"/>
              <a:t> </a:t>
            </a:r>
            <a:r>
              <a:rPr lang="ru-RU" dirty="0" err="1"/>
              <a:t>заснованих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принципі</a:t>
            </a:r>
            <a:r>
              <a:rPr lang="ru-RU" dirty="0"/>
              <a:t> правил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гуманітарне</a:t>
            </a:r>
            <a:r>
              <a:rPr lang="ru-RU" dirty="0"/>
              <a:t> право,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лежать </a:t>
            </a:r>
            <a:r>
              <a:rPr lang="ru-RU" dirty="0" err="1"/>
              <a:t>Женевські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, </a:t>
            </a:r>
            <a:r>
              <a:rPr lang="ru-RU" dirty="0" err="1"/>
              <a:t>підписані</a:t>
            </a:r>
            <a:r>
              <a:rPr lang="ru-RU" dirty="0"/>
              <a:t> практично </a:t>
            </a:r>
            <a:r>
              <a:rPr lang="ru-RU" dirty="0" err="1"/>
              <a:t>всіма</a:t>
            </a:r>
            <a:r>
              <a:rPr lang="ru-RU" dirty="0"/>
              <a:t> державами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обставина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універсальними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6626" name="Picture 2" descr="https://ru.interaztv.com/sites/default/files/b4fd8420b9a578c0e07e676f249d6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3"/>
            <a:ext cx="5472608" cy="32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05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ООН як глобальна організація у врегулюванні міжнародних відносин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33409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dirty="0"/>
              <a:t>Організа́ція Об'є́днаних На́цій (ООН) — глобальна міжнародна організація, заснована 24 жовтня 1945 на конференції у Сан-Франциско на підставі Хартії Об'єднаних Націй. Декларованою метою діяльності організації є підтримання та зміцнення миру й міжнародної безпеки , розвиток співробітництва між державами світу.</a:t>
            </a:r>
            <a:endParaRPr lang="ru-RU" dirty="0"/>
          </a:p>
        </p:txBody>
      </p:sp>
      <p:pic>
        <p:nvPicPr>
          <p:cNvPr id="22530" name="Picture 2" descr="Emblem of the United Nation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095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lag of the United Na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50226"/>
            <a:ext cx="2448272" cy="162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United Nations Member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18764"/>
            <a:ext cx="2857500" cy="16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94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Головні</a:t>
            </a:r>
            <a:r>
              <a:rPr lang="ru-RU" b="1" dirty="0"/>
              <a:t> </a:t>
            </a:r>
            <a:r>
              <a:rPr lang="ru-RU" b="1" dirty="0" err="1"/>
              <a:t>органи</a:t>
            </a:r>
            <a:r>
              <a:rPr lang="ru-RU" b="1" dirty="0"/>
              <a:t> ООН</a:t>
            </a:r>
            <a:r>
              <a:rPr lang="ru-RU" dirty="0"/>
              <a:t>: </a:t>
            </a:r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(ГА), Рада </a:t>
            </a:r>
            <a:r>
              <a:rPr lang="ru-RU" dirty="0" err="1"/>
              <a:t>Безпеки</a:t>
            </a:r>
            <a:r>
              <a:rPr lang="ru-RU" dirty="0"/>
              <a:t> (РБ), </a:t>
            </a:r>
            <a:r>
              <a:rPr lang="ru-RU" dirty="0" err="1"/>
              <a:t>Секретаріат</a:t>
            </a:r>
            <a:r>
              <a:rPr lang="ru-RU" dirty="0"/>
              <a:t> (</a:t>
            </a:r>
            <a:r>
              <a:rPr lang="ru-RU" dirty="0" err="1"/>
              <a:t>генеральний</a:t>
            </a:r>
            <a:r>
              <a:rPr lang="ru-RU" dirty="0"/>
              <a:t> </a:t>
            </a:r>
            <a:r>
              <a:rPr lang="ru-RU" dirty="0" err="1"/>
              <a:t>секретар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Генеральною </a:t>
            </a:r>
            <a:r>
              <a:rPr lang="ru-RU" dirty="0" err="1"/>
              <a:t>Асамблеєю</a:t>
            </a:r>
            <a:r>
              <a:rPr lang="ru-RU" dirty="0"/>
              <a:t> за </a:t>
            </a:r>
            <a:r>
              <a:rPr lang="ru-RU" dirty="0" err="1"/>
              <a:t>рекомендацією</a:t>
            </a:r>
            <a:r>
              <a:rPr lang="ru-RU" dirty="0"/>
              <a:t> Ради </a:t>
            </a:r>
            <a:r>
              <a:rPr lang="ru-RU" dirty="0" err="1"/>
              <a:t>Безпеки</a:t>
            </a:r>
            <a:r>
              <a:rPr lang="ru-RU" dirty="0"/>
              <a:t> на 5 </a:t>
            </a:r>
            <a:r>
              <a:rPr lang="ru-RU" dirty="0" err="1"/>
              <a:t>років</a:t>
            </a:r>
            <a:r>
              <a:rPr lang="ru-RU" dirty="0"/>
              <a:t>), </a:t>
            </a:r>
            <a:r>
              <a:rPr lang="ru-RU" dirty="0" err="1"/>
              <a:t>Міжнародний</a:t>
            </a:r>
            <a:r>
              <a:rPr lang="ru-RU" dirty="0"/>
              <a:t> суд, </a:t>
            </a:r>
            <a:r>
              <a:rPr lang="ru-RU" dirty="0" err="1"/>
              <a:t>Економічна</a:t>
            </a:r>
            <a:r>
              <a:rPr lang="ru-RU" dirty="0"/>
              <a:t> і </a:t>
            </a:r>
            <a:r>
              <a:rPr lang="ru-RU" dirty="0" err="1"/>
              <a:t>соціальна</a:t>
            </a:r>
            <a:r>
              <a:rPr lang="ru-RU" dirty="0"/>
              <a:t> рада; Рада з </a:t>
            </a:r>
            <a:r>
              <a:rPr lang="ru-RU" dirty="0" err="1"/>
              <a:t>Опіки</a:t>
            </a:r>
            <a:r>
              <a:rPr lang="ru-RU" dirty="0"/>
              <a:t>; штаб-квартира </a:t>
            </a:r>
            <a:r>
              <a:rPr lang="ru-RU" dirty="0" err="1"/>
              <a:t>розташована</a:t>
            </a:r>
            <a:r>
              <a:rPr lang="ru-RU" dirty="0"/>
              <a:t> у Нью-Йорку.</a:t>
            </a:r>
          </a:p>
        </p:txBody>
      </p:sp>
      <p:pic>
        <p:nvPicPr>
          <p:cNvPr id="23554" name="Picture 2" descr="https://present5.com/presentation/1/324575425_437005919.pdf-img/324575425_437005919.pdf-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16321" r="1216" b="48045"/>
          <a:stretch/>
        </p:blipFill>
        <p:spPr bwMode="auto">
          <a:xfrm>
            <a:off x="179512" y="3933056"/>
            <a:ext cx="88530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95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527"/>
            <a:ext cx="9144000" cy="39695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: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сталому</a:t>
            </a:r>
            <a:r>
              <a:rPr lang="ru-RU" dirty="0"/>
              <a:t> </a:t>
            </a:r>
            <a:r>
              <a:rPr lang="ru-RU" dirty="0" err="1"/>
              <a:t>соціально-економічному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і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, </a:t>
            </a:r>
            <a:r>
              <a:rPr lang="ru-RU" dirty="0" err="1"/>
              <a:t>гуманітарної</a:t>
            </a:r>
            <a:r>
              <a:rPr lang="ru-RU" dirty="0"/>
              <a:t> та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всеосяжна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особливим</a:t>
            </a:r>
            <a:r>
              <a:rPr lang="ru-RU" dirty="0"/>
              <a:t> акцентом на </a:t>
            </a:r>
            <a:r>
              <a:rPr lang="ru-RU" dirty="0" err="1"/>
              <a:t>послабшають</a:t>
            </a:r>
            <a:r>
              <a:rPr lang="ru-RU" dirty="0"/>
              <a:t> </a:t>
            </a:r>
            <a:r>
              <a:rPr lang="ru-RU" dirty="0" err="1"/>
              <a:t>ення</a:t>
            </a:r>
            <a:r>
              <a:rPr lang="ru-RU" dirty="0"/>
              <a:t> становища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допомога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лих,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притулку</a:t>
            </a:r>
            <a:r>
              <a:rPr lang="ru-RU" dirty="0"/>
              <a:t> </a:t>
            </a:r>
            <a:r>
              <a:rPr lang="ru-RU" dirty="0" err="1"/>
              <a:t>біженцям</a:t>
            </a:r>
            <a:r>
              <a:rPr lang="ru-RU" dirty="0"/>
              <a:t>, </a:t>
            </a:r>
            <a:r>
              <a:rPr lang="ru-RU" dirty="0" err="1"/>
              <a:t>боротьба</a:t>
            </a:r>
            <a:r>
              <a:rPr lang="ru-RU" dirty="0"/>
              <a:t> з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тероризмом</a:t>
            </a:r>
            <a:r>
              <a:rPr lang="ru-RU" dirty="0"/>
              <a:t> і </a:t>
            </a:r>
            <a:r>
              <a:rPr lang="ru-RU" dirty="0" err="1"/>
              <a:t>наркобізнесом</a:t>
            </a:r>
            <a:r>
              <a:rPr lang="ru-RU" dirty="0"/>
              <a:t>, </a:t>
            </a: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неписьменності</a:t>
            </a:r>
            <a:r>
              <a:rPr lang="ru-RU" dirty="0"/>
              <a:t>, </a:t>
            </a:r>
            <a:r>
              <a:rPr lang="ru-RU" dirty="0" err="1"/>
              <a:t>викорінення</a:t>
            </a:r>
            <a:r>
              <a:rPr lang="ru-RU" dirty="0"/>
              <a:t> </a:t>
            </a:r>
            <a:r>
              <a:rPr lang="ru-RU" dirty="0" err="1"/>
              <a:t>найнебезпечніших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</a:t>
            </a:r>
          </a:p>
        </p:txBody>
      </p:sp>
      <p:pic>
        <p:nvPicPr>
          <p:cNvPr id="24578" name="Picture 2" descr="https://ehomd.info/wp-content/uploads/2019/12/flag-of-the-united-nations-silk-flag-un-world-organiz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5114"/>
            <a:ext cx="6811957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03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00" y="1"/>
            <a:ext cx="9169199" cy="4149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Як і </a:t>
            </a:r>
            <a:r>
              <a:rPr lang="ru-RU" dirty="0" err="1"/>
              <a:t>раніше</a:t>
            </a:r>
            <a:r>
              <a:rPr lang="ru-RU" dirty="0"/>
              <a:t> для ООН актуальна проблема </a:t>
            </a:r>
            <a:r>
              <a:rPr lang="ru-RU" dirty="0" err="1"/>
              <a:t>підтримання</a:t>
            </a:r>
            <a:r>
              <a:rPr lang="ru-RU" dirty="0"/>
              <a:t> миру. З моменту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миротворчої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в </a:t>
            </a:r>
            <a:r>
              <a:rPr lang="ru-RU" dirty="0" err="1"/>
              <a:t>Єгипті</a:t>
            </a:r>
            <a:r>
              <a:rPr lang="ru-RU" dirty="0"/>
              <a:t> в 1956 р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Об’єднаних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 таких </a:t>
            </a:r>
            <a:r>
              <a:rPr lang="ru-RU" dirty="0" err="1"/>
              <a:t>операцій</a:t>
            </a:r>
            <a:r>
              <a:rPr lang="ru-RU" dirty="0"/>
              <a:t>. Не </a:t>
            </a:r>
            <a:r>
              <a:rPr lang="ru-RU" dirty="0" err="1"/>
              <a:t>всі</a:t>
            </a:r>
            <a:r>
              <a:rPr lang="ru-RU" dirty="0"/>
              <a:t> з них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, але про потребу </a:t>
            </a:r>
            <a:r>
              <a:rPr lang="ru-RU" dirty="0" err="1"/>
              <a:t>миротворчої</a:t>
            </a:r>
            <a:r>
              <a:rPr lang="ru-RU" dirty="0"/>
              <a:t> </a:t>
            </a:r>
            <a:r>
              <a:rPr lang="ru-RU" dirty="0" err="1"/>
              <a:t>місії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контингенту ООН. Так, в 1997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становив 20 тис. </a:t>
            </a:r>
            <a:r>
              <a:rPr lang="ru-RU" dirty="0" err="1"/>
              <a:t>Чоловік</a:t>
            </a:r>
            <a:r>
              <a:rPr lang="ru-RU" dirty="0"/>
              <a:t>, а через 10 </a:t>
            </a:r>
            <a:r>
              <a:rPr lang="ru-RU" dirty="0" err="1"/>
              <a:t>років</a:t>
            </a:r>
            <a:r>
              <a:rPr lang="ru-RU" dirty="0"/>
              <a:t>, в 2007 р,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налічував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140 тис. </a:t>
            </a:r>
            <a:r>
              <a:rPr lang="ru-RU" dirty="0" err="1"/>
              <a:t>Чоловік</a:t>
            </a:r>
            <a:r>
              <a:rPr lang="ru-RU" dirty="0"/>
              <a:t>. На початку </a:t>
            </a:r>
            <a:r>
              <a:rPr lang="en-US" dirty="0"/>
              <a:t>XXI </a:t>
            </a:r>
            <a:r>
              <a:rPr lang="ru-RU" dirty="0"/>
              <a:t>ст. </a:t>
            </a:r>
            <a:r>
              <a:rPr lang="ru-RU" dirty="0" err="1"/>
              <a:t>діяльність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не з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міждержавних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, а з </a:t>
            </a:r>
            <a:r>
              <a:rPr lang="ru-RU" dirty="0" err="1"/>
              <a:t>врегулюванням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і </a:t>
            </a:r>
            <a:r>
              <a:rPr lang="ru-RU" dirty="0" err="1"/>
              <a:t>громадянських</a:t>
            </a:r>
            <a:r>
              <a:rPr lang="ru-RU" dirty="0"/>
              <a:t> </a:t>
            </a:r>
            <a:r>
              <a:rPr lang="ru-RU" dirty="0" err="1"/>
              <a:t>воєн</a:t>
            </a:r>
            <a:r>
              <a:rPr lang="ru-RU" dirty="0"/>
              <a:t>.</a:t>
            </a:r>
          </a:p>
        </p:txBody>
      </p:sp>
      <p:pic>
        <p:nvPicPr>
          <p:cNvPr id="27650" name="Picture 2" descr="https://24smi.org/public/media/news/2016/03/03/1457011936-oon-priznala-chto-ukraina-narushaet-prava_news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54006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7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600"/>
            <a:ext cx="4499992" cy="71448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обіг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філософ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юрист Дж. Бентам (1748—1832),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1789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трактаті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".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окреслював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монархами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держав.</a:t>
            </a:r>
          </a:p>
        </p:txBody>
      </p:sp>
      <p:pic>
        <p:nvPicPr>
          <p:cNvPr id="6" name="Picture 2" descr="https://upload.wikimedia.org/wikipedia/commons/thumb/5/52/Jeremy_Bentham_by_Henry_William_Pickersgill_%28cropped%29.jpg/1314px-Jeremy_Bentham_by_Henry_William_Pickersgill_%28cropp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22" y="764704"/>
            <a:ext cx="4536504" cy="54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1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53"/>
            <a:ext cx="8964488" cy="35646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науки: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теоретико-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пізнавальна, яка дає змогу реально оцінити міжнародні ситуації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Методологічна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аксеологічна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дає змогу зрозуміти цілі міжнародних акторів та перспективи світового розвитку, правильно визначити місце міжнародних акторів у ВМФ.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s://uridik.ru/images/K-voprosu-ob-ispolnimosti-soglashenij-ob-uregulirovanii-spora-zaklyuchyonnyh-v-poryadke-obyazatelnoj-dosudebnoj-proced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601"/>
            <a:ext cx="9144000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0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-1"/>
            <a:ext cx="8820472" cy="359460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uk-UA" dirty="0"/>
              <a:t>аналітична - дає змогу аналізу та оцінки результатів міжнародної діяльності.  </a:t>
            </a:r>
          </a:p>
          <a:p>
            <a:pPr>
              <a:buFontTx/>
              <a:buChar char="-"/>
            </a:pPr>
            <a:r>
              <a:rPr lang="uk-UA" dirty="0"/>
              <a:t>прогностична – моделює розвиток світових процесів, завдяки чому дає можливість своєчасно скоригувати міжнародну політику.</a:t>
            </a:r>
          </a:p>
          <a:p>
            <a:pPr>
              <a:buFontTx/>
              <a:buChar char="-"/>
            </a:pPr>
            <a:r>
              <a:rPr lang="uk-UA" dirty="0"/>
              <a:t>критична – піддає критичній перевірці ідеї та практичні дії у міжнародній сфері.</a:t>
            </a:r>
            <a:endParaRPr lang="ru-RU" dirty="0"/>
          </a:p>
        </p:txBody>
      </p:sp>
      <p:pic>
        <p:nvPicPr>
          <p:cNvPr id="4" name="Picture 4" descr="https://uridik.ru/images/K-voprosu-ob-ispolnimosti-soglashenij-ob-uregulirovanii-spora-zaklyuchyonnyh-v-poryadke-obyazatelnoj-dosudebnoj-proced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601"/>
            <a:ext cx="9144000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9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Яка ж відмінність понять «міжнародні відносини», «зовнішня політика», «світова політика».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5364088" cy="5013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Міжнародні відносини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система міждержавних взаємодій, суб’єктами яких є держави і міждержавні організації, партії, приватні особи. У сферу міжнародних відносин включаються військово-політичні, економічні, екологічні, гуманітарні та інші проблеми світового співтовариства.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www1.vstu.ru/files/webmaster/page/2070/international_coope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9586"/>
            <a:ext cx="3813302" cy="49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1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98" y="0"/>
            <a:ext cx="957806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Зовнішня політика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діяльність держави на міжнародній арені, що регулює відносини з іншими суб’єктами зовнішньополітичної діяльності: державами, всесвітніми і регіональними міждержавними організаціями. Через зовнішню політику держава прагне забезпечити реалізацію свого національного інтересу в міжнародних відносинах.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://www.noevalleyministry.org/wp/wp-content/uploads/2019/05/PR-Blurb-Photo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6264696" cy="33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7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07286"/>
            <a:ext cx="8686800" cy="2692896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Світова політика </a:t>
            </a:r>
            <a:r>
              <a:rPr lang="uk-UA" dirty="0"/>
              <a:t>– частина системи міжнародних </a:t>
            </a:r>
            <a:r>
              <a:rPr lang="uk-UA" dirty="0" err="1"/>
              <a:t>відносин</a:t>
            </a:r>
            <a:r>
              <a:rPr lang="uk-UA" dirty="0" err="1">
                <a:sym typeface="Symbol"/>
              </a:rPr>
              <a:t></a:t>
            </a:r>
            <a:r>
              <a:rPr lang="uk-UA" dirty="0"/>
              <a:t> діяльність держав по пануючому забезпеченню їх інтересів при вирішенні проблем у сфері міжнародних відносин.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https://postupi.online/images/images1366/34/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748464" cy="37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6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Теоретичні школи у дослідженні міжнародних відносин та світової 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                                 </a:t>
            </a:r>
            <a:r>
              <a:rPr lang="uk-UA" b="1" dirty="0"/>
              <a:t>Реалізм</a:t>
            </a:r>
          </a:p>
          <a:p>
            <a:pPr marL="0" indent="0">
              <a:buNone/>
            </a:pPr>
            <a:r>
              <a:rPr lang="ru-RU" dirty="0" err="1"/>
              <a:t>Реалісти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є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дійовими</a:t>
            </a:r>
            <a:r>
              <a:rPr lang="ru-RU" dirty="0"/>
              <a:t> особами в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. Таким чином,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державо-центристсько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.</a:t>
            </a:r>
          </a:p>
        </p:txBody>
      </p:sp>
      <p:pic>
        <p:nvPicPr>
          <p:cNvPr id="10242" name="Picture 2" descr="https://pbs.twimg.com/media/DlLrTkdWsAAJLtV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99791"/>
            <a:ext cx="6408712" cy="24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0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1386</Words>
  <Application>Microsoft Macintosh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Концептуальні основи теорії міжнародних відносин. Сутність світової політики.</vt:lpstr>
      <vt:lpstr>Причини виникнення і виокремлення дисципліни «Міжнародні відносини». Відмінність понять «міжнародні відносини», «зовнішня політика», «світова політика».</vt:lpstr>
      <vt:lpstr>Презентация PowerPoint</vt:lpstr>
      <vt:lpstr>Презентация PowerPoint</vt:lpstr>
      <vt:lpstr>Презентация PowerPoint</vt:lpstr>
      <vt:lpstr>Яка ж відмінність понять «міжнародні відносини», «зовнішня політика», «світова політика».</vt:lpstr>
      <vt:lpstr>Презентация PowerPoint</vt:lpstr>
      <vt:lpstr>Презентация PowerPoint</vt:lpstr>
      <vt:lpstr>Теоретичні школи у дослідженні міжнародних відносин та світової політики</vt:lpstr>
      <vt:lpstr>Автори теорії</vt:lpstr>
      <vt:lpstr>Ідеалізм</vt:lpstr>
      <vt:lpstr>Марксизм</vt:lpstr>
      <vt:lpstr>Плюралізм</vt:lpstr>
      <vt:lpstr>Транснаціональні актори сучасної світової політики</vt:lpstr>
      <vt:lpstr>Презентация PowerPoint</vt:lpstr>
      <vt:lpstr>Презентация PowerPoint</vt:lpstr>
      <vt:lpstr>НАТО</vt:lpstr>
      <vt:lpstr>Презентация PowerPoint</vt:lpstr>
      <vt:lpstr>Європейський союз</vt:lpstr>
      <vt:lpstr>Презентация PowerPoint</vt:lpstr>
      <vt:lpstr>Презентация PowerPoint</vt:lpstr>
      <vt:lpstr>Міжнародний комітет Червоного Хреста (МКЧХ) </vt:lpstr>
      <vt:lpstr>Презентация PowerPoint</vt:lpstr>
      <vt:lpstr>ООН як глобальна організація у врегулюванні міжнародних відносин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Концептуальні основи теорії міжнародних</dc:title>
  <dc:creator>Евгения</dc:creator>
  <cp:lastModifiedBy>Microsoft Office User</cp:lastModifiedBy>
  <cp:revision>25</cp:revision>
  <dcterms:created xsi:type="dcterms:W3CDTF">2020-05-10T10:13:19Z</dcterms:created>
  <dcterms:modified xsi:type="dcterms:W3CDTF">2020-05-20T21:01:06Z</dcterms:modified>
</cp:coreProperties>
</file>