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DD224-9C78-80BA-F3F2-F105A50F5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7128E6-CAF3-DA08-D551-3EF403ADD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2637D-A817-66D1-FBB7-D8B7EB64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C09DF-B8D5-2CAB-1C82-207C356D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15E13-520E-487D-A4BB-C86283B2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66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D5391-720F-EF36-E8DC-3DE22DF6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9C8763-A7C5-5D8A-2E79-E1404CBB4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26B25-A2AB-A768-368D-7D4EACE3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F3754-6F23-5387-9791-8ABA9944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42831-1DB2-C9BE-BCC7-D8E4D53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492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D88251-5761-9A59-E0A1-01C60DBBD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92E976-D190-8AE3-3A8F-6537DFF0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77B85-5E6F-3E9B-91EA-A8FC5B29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EE8B6-0FEB-F318-C3E4-C8136AEB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B801F-2F36-5CED-58B0-40B8E496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352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215B8-6D36-795B-01E4-7E7ED746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B40DB-6339-FA72-BBB9-5A46418D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B2E71-6299-DFA7-BD18-4202BE2A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88690-C565-B4D3-AF7A-7FC07A09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9AC58-5CBF-DBF1-2C8D-175AE356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64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BFC57-2A7E-9D5C-04C4-37CABD10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F47B4-D53D-4AA3-E1EE-C34B1C70B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CAFBA-590E-F553-D7B9-34E8F2B0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3A19F-2A51-34F2-2CE7-A8BF48A7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7BE08-5B25-B3C0-D283-66878656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05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36C2E-048E-B77E-4FE2-5C3A4F00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DBE7B-F5F9-2784-E316-847030577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6EEF12-FFCC-E1FF-FB67-DB41E7A5A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70517-C008-D8C1-46DC-6ADB824B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31A18D-5AC9-6AC9-7940-BCADA93B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2B5CE-F7CA-9089-D54D-35D2F309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503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DBDC8-15CF-A27D-C4FD-F661F93A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F4FD7-2A2C-F99A-D894-29FDAA24C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C45E45-1EBC-AB39-D858-207544E4F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B93BC-8E98-04C8-F30A-CF2F6C7AA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6E78B5-6913-8BE9-CE24-719BE6F17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8BD26E-A19D-DEDC-9999-4ADBD238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075704-ADFE-F5DF-91C2-02B40E80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A5D3CF-EB7C-BABC-AD24-7DD1B4A5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864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1F852-7FA9-EC16-5E90-7E767E6E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E034AE-5C5A-96C7-13B8-29471A3F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36FDB9-DD95-1252-94A1-FC684F8F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1B1006-9E29-F0FB-BB73-16D37C0E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9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9F3244-41C7-9592-6913-1833E726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E560EB-CAD6-E4E3-10E9-A1D0758C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7828BB-933D-CFF4-6459-62FF14B8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D92C9-7B06-B93D-FDA7-16758F27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7D4E6-5AD8-699E-79FD-7C41EFDBD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43854-750C-509C-1494-787D27832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9D5AA7-8DFB-86CA-2A78-337CED59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F2A4C-1E28-C375-AEC8-1664515F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74724-B4E7-3C99-1FF9-F6181626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730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59D44-9E78-356B-AE98-F36FA8B9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0C53A6-8B1E-530C-2C3E-3B8306291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5F2732-F88C-E6D3-83E8-D1992D479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90DD8-8832-CBB7-5E1A-73695E82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0F746B-76F6-77EE-4CC6-F4B07AB6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DE4D3-8157-436F-12C8-AD9C7CC1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441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AEEE3-64DA-B7BC-A642-28EECE98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6EF3DD-1496-FF02-6800-68D522F9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48F82-57F7-20C0-A673-124255992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5729-6715-44CB-A48A-0A2915FEFF3D}" type="datetimeFigureOut">
              <a:rPr lang="ru-UA" smtClean="0"/>
              <a:t>10.11.2025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A8456-DA01-E983-D163-253B9FBD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CD0A2-456F-28B7-970E-D69E0363D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48541-B1BB-4335-B330-4CD6736C0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386B1-CEA2-28C9-8C2C-505B5CC2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97" y="1122363"/>
            <a:ext cx="10459843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СУЧАСНИЙ ШКІЛЬНИЙ ПІДРУЧНИК З ІСТОРІЇ: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ДОСВІД НІМЕЧЧИНИ 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5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414BE9-BE37-C5C6-7C5B-C1BCB4D2ACFD}"/>
              </a:ext>
            </a:extLst>
          </p:cNvPr>
          <p:cNvSpPr txBox="1"/>
          <p:nvPr/>
        </p:nvSpPr>
        <p:spPr>
          <a:xfrm>
            <a:off x="450574" y="0"/>
            <a:ext cx="11290852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Третій</a:t>
            </a:r>
            <a:r>
              <a:rPr lang="uk-UA" sz="20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найскладніший, Anforderungsbereich III – «рефлексія і розв’язання проблем» (Reflexion und Problemlösung) (обмірковування і розв’язування проблем) – означає вирішувати певну теоретичну чи аксіологічну проблему, запропонувати власну інтерпретацію, самостійно обгрунтовувати світоглядні висновки, заперечувати, вести дискусію, формулювати самостійні судження, зважувати і оцінювати різні гіпотези, твердження і судження на основі нормативних стандартів. Завдання цього рівня ще називають «рефлексивним есе» або вільним історико-політичним есе.</a:t>
            </a:r>
            <a:endParaRPr lang="uk-UA" sz="2000" noProof="1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6A0C7A-3F6A-58D4-74CB-286243D40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87" y="1902636"/>
            <a:ext cx="7807225" cy="49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D9F02-B493-1387-8163-6A526144C750}"/>
              </a:ext>
            </a:extLst>
          </p:cNvPr>
          <p:cNvSpPr txBox="1"/>
          <p:nvPr/>
        </p:nvSpPr>
        <p:spPr>
          <a:xfrm>
            <a:off x="522254" y="32393"/>
            <a:ext cx="10835014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400" kern="1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Підручники з історії, за якими вчаться учні в Німеччині, можуть розглядатися як взірець стильового редагування, дизайну, поліграфічного мистецтва і мультимедійного супроводу.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B5B73-893D-69C5-10A0-3CF72F1A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43"/>
            <a:ext cx="3885849" cy="53273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30F16C-6A1F-D6E9-C8F4-569524032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45" y="1417712"/>
            <a:ext cx="4441423" cy="5440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497706-0DC4-58AC-D738-915314FC0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71" y="1530626"/>
            <a:ext cx="4349241" cy="532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5B2F71-77B3-1CE9-A8C4-BA2491F72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54" y="1417713"/>
            <a:ext cx="4349241" cy="20073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C70A4B-4609-46DF-E2A3-7B17C1B20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77" y="2640334"/>
            <a:ext cx="2357374" cy="41371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62A7AC-8E5F-C96E-0A6A-9A17BDE93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61" y="1511419"/>
            <a:ext cx="2510010" cy="53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3DDC8-1D70-7C77-FA6D-15019E6A6452}"/>
              </a:ext>
            </a:extLst>
          </p:cNvPr>
          <p:cNvSpPr txBox="1"/>
          <p:nvPr/>
        </p:nvSpPr>
        <p:spPr>
          <a:xfrm>
            <a:off x="391884" y="1102312"/>
            <a:ext cx="11244105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Шкільна історична освіта Німеччини має стабільний і повноцінний досвід реалізації тих принципів і підходів, </a:t>
            </a:r>
            <a:r>
              <a:rPr lang="uk-UA" sz="20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в Україні лише ставляться на порядок денний, залишаючись переважно декларативними заявами про наміри: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uk-UA" sz="24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відхід від репродуктивного стилю навчання;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uk-UA" sz="24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компетентнісний підхід до планування освітньо-виховного процесу і перевірки його результатів;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uk-UA" sz="24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інтегрований виклад національної і всесвітньої історії;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uk-UA" sz="24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гуманізація освіти. </a:t>
            </a:r>
            <a:endParaRPr lang="uk-UA" sz="24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6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361D7E-2265-BACE-BAAE-0559287D2171}"/>
              </a:ext>
            </a:extLst>
          </p:cNvPr>
          <p:cNvSpPr txBox="1"/>
          <p:nvPr/>
        </p:nvSpPr>
        <p:spPr>
          <a:xfrm>
            <a:off x="562707" y="840508"/>
            <a:ext cx="11264203" cy="304621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kern="1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Знайомство з досвідом колег-освітян ФРН буде корисним у двох площинах.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kern="1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По-перше, це збагатить майбутніх вчителів додатковими можливостями щодо збагачення свого дидактичного арсеналу.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kern="100" noProof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По-друге, як і будь-який досвід, німецька модель як завершена і повністю реалізована система встигла виявити не лише переваги, а й свої недоліки; отже, це дає можливість знати наперед не лише переваги, а й проблемні місця тієї моделі, якої ми прагнемо.</a:t>
            </a:r>
          </a:p>
        </p:txBody>
      </p:sp>
    </p:spTree>
    <p:extLst>
      <p:ext uri="{BB962C8B-B14F-4D97-AF65-F5344CB8AC3E}">
        <p14:creationId xmlns:p14="http://schemas.microsoft.com/office/powerpoint/2010/main" val="1683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247D0-DDFD-D768-0DAE-506AC7CFE57B}"/>
              </a:ext>
            </a:extLst>
          </p:cNvPr>
          <p:cNvSpPr txBox="1"/>
          <p:nvPr/>
        </p:nvSpPr>
        <p:spPr>
          <a:xfrm>
            <a:off x="542611" y="1122941"/>
            <a:ext cx="11193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Шкільна система пішла шляхом безжального скорочення практики «загального», «традиційного» (тобто в основному репродуктивного) підходу до споглядання історії і заміни його так званим компетенісно-орієнтованим навчанням. Головною ж, результуючою властивістю і цінністю історичної освіти визначена здатність до рефлексії, осмислення з відповідним самостійним самовизначенням. І саме цю здатність молодої особистості призвана формувати школа, і саме цю здатність перевіряє суспільство у випускників на випускному екзамені з історії у першу чергу.</a:t>
            </a:r>
          </a:p>
        </p:txBody>
      </p:sp>
    </p:spTree>
    <p:extLst>
      <p:ext uri="{BB962C8B-B14F-4D97-AF65-F5344CB8AC3E}">
        <p14:creationId xmlns:p14="http://schemas.microsoft.com/office/powerpoint/2010/main" val="194027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BA9812-3F34-3B40-9563-F1041E492359}"/>
              </a:ext>
            </a:extLst>
          </p:cNvPr>
          <p:cNvSpPr txBox="1"/>
          <p:nvPr/>
        </p:nvSpPr>
        <p:spPr>
          <a:xfrm>
            <a:off x="167269" y="609745"/>
            <a:ext cx="41482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Конкретні дії, процедури, якими повинні оволодіти учні, тут називаються </a:t>
            </a:r>
            <a:r>
              <a:rPr kumimoji="0" lang="uk-UA" sz="24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операторами </a:t>
            </a:r>
            <a:r>
              <a:rPr kumimoji="0" lang="uk-UA" sz="2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(Operatoren).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83BE2C-1BE2-6546-D338-290595FCB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84" y="70485"/>
            <a:ext cx="5360670" cy="67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72D1A-855F-28E1-791C-16DADDE605CB}"/>
              </a:ext>
            </a:extLst>
          </p:cNvPr>
          <p:cNvSpPr txBox="1"/>
          <p:nvPr/>
        </p:nvSpPr>
        <p:spPr>
          <a:xfrm>
            <a:off x="435796" y="456366"/>
            <a:ext cx="11498893" cy="41960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Конкретні дії, процедури, якими повинні оволодіти учні, тут називаються </a:t>
            </a:r>
            <a:r>
              <a:rPr lang="uk-UA" sz="2400" b="1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операторами </a:t>
            </a: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(Operatoren). </a:t>
            </a:r>
          </a:p>
          <a:p>
            <a:pPr algn="just">
              <a:spcAft>
                <a:spcPts val="800"/>
              </a:spcAft>
              <a:buNone/>
            </a:pPr>
            <a:r>
              <a:rPr lang="uk-UA" sz="2400" noProof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при укладанні навчальних програм, так і при укладанні завдань різних типів екзаменів чітко виділяються і застосовуються три рівні складності. </a:t>
            </a:r>
          </a:p>
          <a:p>
            <a:pPr algn="just">
              <a:spcAft>
                <a:spcPts val="800"/>
              </a:spcAft>
              <a:buNone/>
            </a:pP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Перший, найпростіший, Anforderungsbereich I – це рівень «відтворення» (Reproduktion), інтерпретації джерел.</a:t>
            </a:r>
          </a:p>
          <a:p>
            <a:pPr algn="just">
              <a:spcAft>
                <a:spcPts val="800"/>
              </a:spcAft>
              <a:buNone/>
            </a:pP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Другий, Anforderungsbereich II – «реорганізація і передача» (Reorganisation und Transfer), інттерпретація історіографічних презентацій</a:t>
            </a:r>
            <a:r>
              <a:rPr lang="uk-UA" sz="2400" noProof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noProof="1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buNone/>
            </a:pP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Третій, найскладніший, Anforderungsbereich III – «рефлексія і розв’язання проблем» (Reflexion und Problemlösung) </a:t>
            </a:r>
            <a:r>
              <a:rPr lang="uk-UA" sz="2400" noProof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4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обмірковування і розв’язування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33111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76FABD-EED6-7F1D-5EB0-5A041C062E9D}"/>
              </a:ext>
            </a:extLst>
          </p:cNvPr>
          <p:cNvSpPr txBox="1"/>
          <p:nvPr/>
        </p:nvSpPr>
        <p:spPr>
          <a:xfrm>
            <a:off x="351182" y="75332"/>
            <a:ext cx="11489635" cy="16312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000" b="1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Перший</a:t>
            </a:r>
            <a:r>
              <a:rPr lang="uk-UA" sz="20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найпростіший, Anforderungsbereich I – це рівень «відтворення» (Reproduktion), інтерпретації джерел, – він полягає у побудові історичної презентації, викладу, констатації фактів, проблеми чи твердження, виділяючи при цьому суть. «Матеріальною основою» такого рівня завдання можуть виступати документи, історичні карти, статистика, карикатури, плакати, зображення будівель і пам’ятників.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25CB99-E1A2-F91B-0018-F11EE5FA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21" y="1896118"/>
            <a:ext cx="11608958" cy="43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F9E694-A484-54CA-B35D-0469222C8908}"/>
              </a:ext>
            </a:extLst>
          </p:cNvPr>
          <p:cNvSpPr txBox="1"/>
          <p:nvPr/>
        </p:nvSpPr>
        <p:spPr>
          <a:xfrm>
            <a:off x="308149" y="0"/>
            <a:ext cx="11575701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000" b="1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Другий</a:t>
            </a:r>
            <a:r>
              <a:rPr lang="uk-UA" sz="2000" noProof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Anforderungsbereich II – «реорганізація і передача» (Reorganisation und Transfer), інттерпретація історіографічних презентацій, – вимагає впорядковувати і структурувати інформацію, класифікувати і інтерпретувати, аналізувати історичні факти в контексті певних теорій чи моделей, розрізняючи різні точки зору, обгрунтовуючи власний погляд. (В якості відправного тексту, приводу, підстави, об’єкта аналізу тут виступає уривок з наукового дослідження або науково-популярної літератури, тексту підручника, журналістських виступів).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F77CBD-DEF3-A9EB-C750-A33AEA9C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45" y="1938992"/>
            <a:ext cx="5875529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8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580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СУЧАСНИЙ ШКІЛЬНИЙ ПІДРУЧНИК З ІСТОРІЇ:  ДОСВІД НІМЕЧЧИНИ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7</cp:revision>
  <dcterms:created xsi:type="dcterms:W3CDTF">2025-11-10T10:59:06Z</dcterms:created>
  <dcterms:modified xsi:type="dcterms:W3CDTF">2025-11-10T13:01:57Z</dcterms:modified>
</cp:coreProperties>
</file>