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5" r:id="rId4"/>
    <p:sldId id="264" r:id="rId5"/>
    <p:sldId id="263" r:id="rId6"/>
    <p:sldId id="262" r:id="rId7"/>
    <p:sldId id="261" r:id="rId8"/>
    <p:sldId id="260" r:id="rId9"/>
    <p:sldId id="267" r:id="rId10"/>
    <p:sldId id="266" r:id="rId11"/>
    <p:sldId id="268" r:id="rId12"/>
    <p:sldId id="269" r:id="rId13"/>
    <p:sldId id="270" r:id="rId14"/>
    <p:sldId id="258" r:id="rId15"/>
    <p:sldId id="257" r:id="rId16"/>
    <p:sldId id="273" r:id="rId17"/>
    <p:sldId id="272" r:id="rId18"/>
    <p:sldId id="27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821AE77-196B-0261-0993-7DEFB3703D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0449" y="282805"/>
            <a:ext cx="11340445" cy="659875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 2. Тема 8. Черепно-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мозкові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травми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9BA91FBE-A49F-9F82-2549-097F87942B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0449" y="1432874"/>
            <a:ext cx="11340445" cy="5142321"/>
          </a:xfrm>
        </p:spPr>
        <p:txBody>
          <a:bodyPr/>
          <a:lstStyle/>
          <a:p>
            <a:r>
              <a:rPr lang="uk-UA" dirty="0"/>
              <a:t> 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Черепно-мозкові травми. Контузії, скальповані травми, переломи черепа, проникаючі травми ГМ (роздавлювання), пошкодження спинного мозку, струс, забій, травматичні гематоми.</a:t>
            </a:r>
          </a:p>
          <a:p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Логопедична реабілітація дорослих з ТМП, спричиненими черепно-мозковими травмами.</a:t>
            </a:r>
          </a:p>
          <a:p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Заїкання: види, м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жлив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ичини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симпт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тик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 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п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збути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з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їк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ння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д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opoc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x?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315287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278296"/>
            <a:ext cx="10364451" cy="715618"/>
          </a:xfrm>
        </p:spPr>
        <p:txBody>
          <a:bodyPr>
            <a:normAutofit/>
          </a:bodyPr>
          <a:lstStyle/>
          <a:p>
            <a:r>
              <a:rPr lang="ru-RU" dirty="0"/>
              <a:t>Відновлення </a:t>
            </a:r>
            <a:r>
              <a:rPr lang="ru-RU" dirty="0" err="1"/>
              <a:t>пацієнтів</a:t>
            </a:r>
            <a:r>
              <a:rPr lang="ru-RU" dirty="0"/>
              <a:t> з ЧМТ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166192"/>
            <a:ext cx="10363826" cy="5367130"/>
          </a:xfrm>
        </p:spPr>
        <p:txBody>
          <a:bodyPr/>
          <a:lstStyle/>
          <a:p>
            <a:r>
              <a:rPr lang="ru-RU" dirty="0"/>
              <a:t>Серед </a:t>
            </a:r>
            <a:r>
              <a:rPr lang="ru-RU" dirty="0" err="1"/>
              <a:t>ключових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</a:t>
            </a:r>
            <a:r>
              <a:rPr lang="ru-RU" dirty="0" err="1"/>
              <a:t>реабілітації</a:t>
            </a:r>
            <a:r>
              <a:rPr lang="ru-RU" dirty="0"/>
              <a:t> — </a:t>
            </a:r>
            <a:r>
              <a:rPr lang="ru-RU" dirty="0" err="1"/>
              <a:t>профілактика</a:t>
            </a:r>
            <a:r>
              <a:rPr lang="ru-RU" dirty="0"/>
              <a:t> </a:t>
            </a:r>
            <a:r>
              <a:rPr lang="ru-RU" dirty="0" err="1"/>
              <a:t>ускладнень</a:t>
            </a:r>
            <a:r>
              <a:rPr lang="ru-RU" dirty="0"/>
              <a:t>, </a:t>
            </a:r>
            <a:r>
              <a:rPr lang="ru-RU" dirty="0" err="1"/>
              <a:t>лікування</a:t>
            </a:r>
            <a:r>
              <a:rPr lang="ru-RU" dirty="0"/>
              <a:t> </a:t>
            </a:r>
            <a:r>
              <a:rPr lang="ru-RU" dirty="0" err="1"/>
              <a:t>психічних</a:t>
            </a:r>
            <a:r>
              <a:rPr lang="ru-RU" dirty="0"/>
              <a:t> і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наслідків</a:t>
            </a:r>
            <a:r>
              <a:rPr lang="ru-RU" dirty="0"/>
              <a:t>,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м’язової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, моторики, </a:t>
            </a:r>
            <a:r>
              <a:rPr lang="ru-RU" dirty="0" err="1"/>
              <a:t>покращення</a:t>
            </a:r>
            <a:r>
              <a:rPr lang="ru-RU" dirty="0"/>
              <a:t> </a:t>
            </a:r>
            <a:r>
              <a:rPr lang="ru-RU" dirty="0" err="1"/>
              <a:t>побутових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6227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251791"/>
            <a:ext cx="10364451" cy="861393"/>
          </a:xfrm>
        </p:spPr>
        <p:txBody>
          <a:bodyPr>
            <a:normAutofit/>
          </a:bodyPr>
          <a:lstStyle/>
          <a:p>
            <a:r>
              <a:rPr lang="ru-RU" dirty="0" err="1"/>
              <a:t>Типові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ЧМТ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232452"/>
            <a:ext cx="10363826" cy="5314122"/>
          </a:xfrm>
        </p:spPr>
        <p:txBody>
          <a:bodyPr/>
          <a:lstStyle/>
          <a:p>
            <a:r>
              <a:rPr lang="ru-RU" dirty="0"/>
              <a:t>Черепно-</a:t>
            </a:r>
            <a:r>
              <a:rPr lang="ru-RU" dirty="0" err="1"/>
              <a:t>мозкові</a:t>
            </a:r>
            <a:r>
              <a:rPr lang="ru-RU" dirty="0"/>
              <a:t> </a:t>
            </a:r>
            <a:r>
              <a:rPr lang="ru-RU" dirty="0" err="1"/>
              <a:t>травми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призвести</a:t>
            </a:r>
            <a:r>
              <a:rPr lang="ru-RU" dirty="0"/>
              <a:t> до </a:t>
            </a:r>
            <a:r>
              <a:rPr lang="ru-RU" dirty="0" err="1"/>
              <a:t>фізичних</a:t>
            </a:r>
            <a:r>
              <a:rPr lang="ru-RU" dirty="0"/>
              <a:t>, </a:t>
            </a:r>
            <a:r>
              <a:rPr lang="ru-RU" dirty="0" err="1"/>
              <a:t>когнітивних</a:t>
            </a:r>
            <a:r>
              <a:rPr lang="ru-RU" dirty="0"/>
              <a:t>, </a:t>
            </a:r>
            <a:r>
              <a:rPr lang="ru-RU" dirty="0" err="1"/>
              <a:t>емоційних</a:t>
            </a:r>
            <a:r>
              <a:rPr lang="ru-RU" dirty="0"/>
              <a:t> і </a:t>
            </a:r>
            <a:r>
              <a:rPr lang="ru-RU" dirty="0" err="1"/>
              <a:t>поведінкових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. Серед </a:t>
            </a:r>
            <a:r>
              <a:rPr lang="ru-RU" dirty="0" err="1"/>
              <a:t>короткочасних</a:t>
            </a:r>
            <a:r>
              <a:rPr lang="ru-RU" dirty="0"/>
              <a:t> </a:t>
            </a:r>
            <a:r>
              <a:rPr lang="ru-RU" dirty="0" err="1"/>
              <a:t>наслідків</a:t>
            </a:r>
            <a:r>
              <a:rPr lang="ru-RU" dirty="0"/>
              <a:t> </a:t>
            </a:r>
            <a:r>
              <a:rPr lang="ru-RU" dirty="0" err="1"/>
              <a:t>легкої</a:t>
            </a:r>
            <a:r>
              <a:rPr lang="ru-RU" dirty="0"/>
              <a:t> ЧМТ — </a:t>
            </a:r>
            <a:r>
              <a:rPr lang="ru-RU" dirty="0" err="1"/>
              <a:t>головні</a:t>
            </a:r>
            <a:r>
              <a:rPr lang="ru-RU" dirty="0"/>
              <a:t> </a:t>
            </a:r>
            <a:r>
              <a:rPr lang="ru-RU" dirty="0" err="1"/>
              <a:t>болі</a:t>
            </a:r>
            <a:r>
              <a:rPr lang="ru-RU" dirty="0"/>
              <a:t>, </a:t>
            </a:r>
            <a:r>
              <a:rPr lang="ru-RU" dirty="0" err="1"/>
              <a:t>чутливість</a:t>
            </a:r>
            <a:r>
              <a:rPr lang="ru-RU" dirty="0"/>
              <a:t> до шуму і </a:t>
            </a:r>
            <a:r>
              <a:rPr lang="ru-RU" dirty="0" err="1"/>
              <a:t>світла</a:t>
            </a:r>
            <a:r>
              <a:rPr lang="ru-RU" dirty="0"/>
              <a:t>, </a:t>
            </a:r>
            <a:r>
              <a:rPr lang="ru-RU" dirty="0" err="1"/>
              <a:t>запаморочення</a:t>
            </a:r>
            <a:r>
              <a:rPr lang="ru-RU" dirty="0"/>
              <a:t>,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рівноваги</a:t>
            </a:r>
            <a:r>
              <a:rPr lang="ru-RU" dirty="0"/>
              <a:t>, </a:t>
            </a:r>
            <a:r>
              <a:rPr lang="ru-RU" dirty="0" err="1"/>
              <a:t>втома</a:t>
            </a:r>
            <a:r>
              <a:rPr lang="ru-RU" dirty="0"/>
              <a:t> і </a:t>
            </a:r>
            <a:r>
              <a:rPr lang="ru-RU" dirty="0" err="1"/>
              <a:t>труднощі</a:t>
            </a:r>
            <a:r>
              <a:rPr lang="ru-RU" dirty="0"/>
              <a:t> з </a:t>
            </a:r>
            <a:r>
              <a:rPr lang="ru-RU" dirty="0" err="1"/>
              <a:t>концентрацією</a:t>
            </a:r>
            <a:endParaRPr lang="ru-RU" dirty="0"/>
          </a:p>
          <a:p>
            <a:r>
              <a:rPr lang="ru-RU" dirty="0" err="1"/>
              <a:t>Віддалені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травматичного</a:t>
            </a:r>
            <a:r>
              <a:rPr lang="ru-RU" dirty="0"/>
              <a:t> </a:t>
            </a:r>
            <a:r>
              <a:rPr lang="ru-RU" dirty="0" err="1"/>
              <a:t>ушкодження</a:t>
            </a:r>
            <a:r>
              <a:rPr lang="ru-RU" dirty="0"/>
              <a:t> головного </a:t>
            </a:r>
            <a:r>
              <a:rPr lang="ru-RU" dirty="0" err="1"/>
              <a:t>мозку</a:t>
            </a:r>
            <a:r>
              <a:rPr lang="ru-RU" dirty="0"/>
              <a:t> </a:t>
            </a:r>
            <a:r>
              <a:rPr lang="ru-RU" dirty="0" err="1"/>
              <a:t>залежать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тяжкості</a:t>
            </a:r>
            <a:r>
              <a:rPr lang="ru-RU" dirty="0"/>
              <a:t> </a:t>
            </a:r>
            <a:r>
              <a:rPr lang="ru-RU" dirty="0" err="1"/>
              <a:t>травми</a:t>
            </a:r>
            <a:r>
              <a:rPr lang="ru-RU" dirty="0"/>
              <a:t> і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включати</a:t>
            </a:r>
            <a:r>
              <a:rPr lang="ru-RU" dirty="0"/>
              <a:t> </a:t>
            </a:r>
            <a:r>
              <a:rPr lang="ru-RU" dirty="0" err="1"/>
              <a:t>втрату</a:t>
            </a:r>
            <a:r>
              <a:rPr lang="ru-RU" dirty="0"/>
              <a:t> </a:t>
            </a:r>
            <a:r>
              <a:rPr lang="ru-RU" dirty="0" err="1"/>
              <a:t>пам’яті</a:t>
            </a:r>
            <a:r>
              <a:rPr lang="ru-RU" dirty="0"/>
              <a:t>, </a:t>
            </a:r>
            <a:r>
              <a:rPr lang="ru-RU" dirty="0" err="1"/>
              <a:t>головні</a:t>
            </a:r>
            <a:r>
              <a:rPr lang="ru-RU" dirty="0"/>
              <a:t> </a:t>
            </a:r>
            <a:r>
              <a:rPr lang="ru-RU" dirty="0" err="1"/>
              <a:t>болі</a:t>
            </a:r>
            <a:r>
              <a:rPr lang="ru-RU" dirty="0"/>
              <a:t>, </a:t>
            </a:r>
            <a:r>
              <a:rPr lang="ru-RU" dirty="0" err="1"/>
              <a:t>посттравматичну</a:t>
            </a:r>
            <a:r>
              <a:rPr lang="ru-RU" dirty="0"/>
              <a:t> </a:t>
            </a:r>
            <a:r>
              <a:rPr lang="ru-RU" dirty="0" err="1"/>
              <a:t>епілепсію</a:t>
            </a:r>
            <a:r>
              <a:rPr lang="ru-RU" dirty="0"/>
              <a:t>, </a:t>
            </a:r>
            <a:r>
              <a:rPr lang="ru-RU" dirty="0" err="1"/>
              <a:t>запаморочення</a:t>
            </a:r>
            <a:r>
              <a:rPr lang="ru-RU" dirty="0"/>
              <a:t>,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зору</a:t>
            </a:r>
            <a:r>
              <a:rPr lang="ru-RU" dirty="0"/>
              <a:t>, </a:t>
            </a:r>
            <a:r>
              <a:rPr lang="ru-RU" dirty="0" err="1"/>
              <a:t>параліч</a:t>
            </a:r>
            <a:r>
              <a:rPr lang="ru-RU" dirty="0"/>
              <a:t>, </a:t>
            </a:r>
            <a:r>
              <a:rPr lang="ru-RU" dirty="0" err="1"/>
              <a:t>проблеми</a:t>
            </a:r>
            <a:r>
              <a:rPr lang="ru-RU" dirty="0"/>
              <a:t> з </a:t>
            </a:r>
            <a:r>
              <a:rPr lang="ru-RU" dirty="0" err="1"/>
              <a:t>рівновагою</a:t>
            </a:r>
            <a:r>
              <a:rPr lang="ru-RU" dirty="0"/>
              <a:t>,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мовних</a:t>
            </a:r>
            <a:r>
              <a:rPr lang="ru-RU" dirty="0"/>
              <a:t> </a:t>
            </a:r>
            <a:r>
              <a:rPr lang="ru-RU" dirty="0" err="1"/>
              <a:t>навичок</a:t>
            </a:r>
            <a:r>
              <a:rPr lang="ru-RU" dirty="0"/>
              <a:t>, </a:t>
            </a:r>
            <a:r>
              <a:rPr lang="ru-RU" dirty="0" err="1"/>
              <a:t>зміни</a:t>
            </a:r>
            <a:r>
              <a:rPr lang="ru-RU" dirty="0"/>
              <a:t> настрою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3241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265043"/>
            <a:ext cx="10364451" cy="861393"/>
          </a:xfrm>
        </p:spPr>
        <p:txBody>
          <a:bodyPr>
            <a:normAutofit fontScale="90000"/>
          </a:bodyPr>
          <a:lstStyle/>
          <a:p>
            <a:r>
              <a:rPr lang="ru-RU" dirty="0"/>
              <a:t>Види й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реабілітаційних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при ЧМТ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325218"/>
            <a:ext cx="10363826" cy="5221356"/>
          </a:xfrm>
        </p:spPr>
        <p:txBody>
          <a:bodyPr/>
          <a:lstStyle/>
          <a:p>
            <a:r>
              <a:rPr lang="ru-RU" dirty="0" err="1"/>
              <a:t>Реабілітація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черепно-</a:t>
            </a:r>
            <a:r>
              <a:rPr lang="ru-RU" dirty="0" err="1"/>
              <a:t>мозкової</a:t>
            </a:r>
            <a:r>
              <a:rPr lang="ru-RU" dirty="0"/>
              <a:t> </a:t>
            </a:r>
            <a:r>
              <a:rPr lang="ru-RU" dirty="0" err="1"/>
              <a:t>травми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індивідуальний</a:t>
            </a:r>
            <a:r>
              <a:rPr lang="ru-RU" dirty="0"/>
              <a:t> характер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наявних</a:t>
            </a:r>
            <a:r>
              <a:rPr lang="ru-RU" dirty="0"/>
              <a:t> </a:t>
            </a:r>
            <a:r>
              <a:rPr lang="ru-RU" dirty="0" err="1"/>
              <a:t>симптомів</a:t>
            </a:r>
            <a:r>
              <a:rPr lang="ru-RU" dirty="0"/>
              <a:t> і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.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реабілітації</a:t>
            </a:r>
            <a:r>
              <a:rPr lang="ru-RU" dirty="0"/>
              <a:t> не є </a:t>
            </a:r>
            <a:r>
              <a:rPr lang="ru-RU" dirty="0" err="1"/>
              <a:t>сталими</a:t>
            </a:r>
            <a:r>
              <a:rPr lang="ru-RU" dirty="0"/>
              <a:t>, а </a:t>
            </a:r>
            <a:r>
              <a:rPr lang="ru-RU" dirty="0" err="1"/>
              <a:t>коригуються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реакції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 на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зусилля</a:t>
            </a:r>
            <a:r>
              <a:rPr lang="ru-RU" dirty="0"/>
              <a:t> </a:t>
            </a:r>
            <a:r>
              <a:rPr lang="ru-RU" dirty="0" err="1"/>
              <a:t>лікарів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29612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225287"/>
            <a:ext cx="10364451" cy="927653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реабілітаційні</a:t>
            </a:r>
            <a:r>
              <a:rPr lang="ru-RU" dirty="0"/>
              <a:t> заходи при черепно-</a:t>
            </a:r>
            <a:r>
              <a:rPr lang="ru-RU" dirty="0" err="1"/>
              <a:t>мозкових</a:t>
            </a:r>
            <a:r>
              <a:rPr lang="ru-RU" dirty="0"/>
              <a:t> травмах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325218"/>
            <a:ext cx="10363826" cy="5194852"/>
          </a:xfrm>
        </p:spPr>
        <p:txBody>
          <a:bodyPr/>
          <a:lstStyle/>
          <a:p>
            <a:r>
              <a:rPr lang="ru-RU" dirty="0" err="1"/>
              <a:t>лікувальна</a:t>
            </a:r>
            <a:r>
              <a:rPr lang="ru-RU" dirty="0"/>
              <a:t> </a:t>
            </a:r>
            <a:r>
              <a:rPr lang="ru-RU" dirty="0" err="1"/>
              <a:t>фізкультура</a:t>
            </a:r>
            <a:r>
              <a:rPr lang="ru-RU" dirty="0"/>
              <a:t> (ЛФК);</a:t>
            </a:r>
          </a:p>
          <a:p>
            <a:r>
              <a:rPr lang="ru-RU" dirty="0" err="1"/>
              <a:t>кінезітерапія</a:t>
            </a:r>
            <a:r>
              <a:rPr lang="ru-RU" dirty="0"/>
              <a:t> – робота з тренажерами за </a:t>
            </a:r>
            <a:r>
              <a:rPr lang="ru-RU" dirty="0" err="1"/>
              <a:t>індивідуальною</a:t>
            </a:r>
            <a:r>
              <a:rPr lang="ru-RU" dirty="0"/>
              <a:t> </a:t>
            </a:r>
            <a:r>
              <a:rPr lang="ru-RU" dirty="0" err="1"/>
              <a:t>програмою</a:t>
            </a:r>
            <a:r>
              <a:rPr lang="ru-RU" dirty="0"/>
              <a:t> та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наглядом</a:t>
            </a:r>
            <a:r>
              <a:rPr lang="ru-RU" dirty="0"/>
              <a:t> </a:t>
            </a:r>
            <a:r>
              <a:rPr lang="ru-RU" dirty="0" err="1"/>
              <a:t>фахівця</a:t>
            </a:r>
            <a:r>
              <a:rPr lang="ru-RU" dirty="0"/>
              <a:t>;</a:t>
            </a:r>
          </a:p>
          <a:p>
            <a:r>
              <a:rPr lang="ru-RU" dirty="0" err="1"/>
              <a:t>загальний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місцевий</a:t>
            </a:r>
            <a:r>
              <a:rPr lang="ru-RU" dirty="0"/>
              <a:t> </a:t>
            </a:r>
            <a:r>
              <a:rPr lang="ru-RU" dirty="0" err="1"/>
              <a:t>масаж</a:t>
            </a:r>
            <a:r>
              <a:rPr lang="ru-RU" dirty="0"/>
              <a:t>;</a:t>
            </a:r>
          </a:p>
          <a:p>
            <a:r>
              <a:rPr lang="ru-RU" dirty="0" err="1"/>
              <a:t>фізіотерапія</a:t>
            </a:r>
            <a:r>
              <a:rPr lang="ru-RU" dirty="0"/>
              <a:t> – </a:t>
            </a:r>
            <a:r>
              <a:rPr lang="ru-RU" dirty="0" err="1"/>
              <a:t>електрофорез</a:t>
            </a:r>
            <a:r>
              <a:rPr lang="ru-RU" dirty="0"/>
              <a:t>, </a:t>
            </a:r>
            <a:r>
              <a:rPr lang="ru-RU" dirty="0" err="1"/>
              <a:t>магнітотерапія</a:t>
            </a:r>
            <a:r>
              <a:rPr lang="ru-RU" dirty="0"/>
              <a:t>, </a:t>
            </a:r>
            <a:r>
              <a:rPr lang="ru-RU" dirty="0" err="1"/>
              <a:t>голковколювання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;</a:t>
            </a:r>
          </a:p>
          <a:p>
            <a:r>
              <a:rPr lang="ru-RU" dirty="0" err="1"/>
              <a:t>акватерапія</a:t>
            </a:r>
            <a:r>
              <a:rPr lang="ru-RU" dirty="0"/>
              <a:t> – </a:t>
            </a:r>
            <a:r>
              <a:rPr lang="ru-RU" dirty="0" err="1"/>
              <a:t>фізичні</a:t>
            </a:r>
            <a:r>
              <a:rPr lang="ru-RU" dirty="0"/>
              <a:t> </a:t>
            </a:r>
            <a:r>
              <a:rPr lang="ru-RU" dirty="0" err="1"/>
              <a:t>вправи</a:t>
            </a:r>
            <a:r>
              <a:rPr lang="ru-RU" dirty="0"/>
              <a:t> в </a:t>
            </a:r>
            <a:r>
              <a:rPr lang="ru-RU" dirty="0" err="1"/>
              <a:t>басейні</a:t>
            </a:r>
            <a:r>
              <a:rPr lang="ru-RU" dirty="0"/>
              <a:t>, </a:t>
            </a:r>
            <a:r>
              <a:rPr lang="ru-RU" dirty="0" err="1"/>
              <a:t>звичайне</a:t>
            </a:r>
            <a:r>
              <a:rPr lang="ru-RU" dirty="0"/>
              <a:t> </a:t>
            </a:r>
            <a:r>
              <a:rPr lang="ru-RU" dirty="0" err="1"/>
              <a:t>плавання</a:t>
            </a:r>
            <a:r>
              <a:rPr lang="ru-RU" dirty="0"/>
              <a:t>.</a:t>
            </a:r>
          </a:p>
          <a:p>
            <a:r>
              <a:rPr lang="uk-UA" dirty="0" smtClean="0"/>
              <a:t>Мовленнєва терапія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72015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A4B34D3-DEFC-0D5A-CC8B-AC848123D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07390"/>
            <a:ext cx="10364451" cy="859412"/>
          </a:xfrm>
        </p:spPr>
        <p:txBody>
          <a:bodyPr>
            <a:normAutofit fontScale="90000"/>
          </a:bodyPr>
          <a:lstStyle/>
          <a:p>
            <a:r>
              <a:rPr lang="ru-RU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Види</a:t>
            </a: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мовленнєвих</a:t>
            </a: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порушень</a:t>
            </a: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після</a:t>
            </a: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ЧМТ</a:t>
            </a: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710D6D4-B5D4-3AD8-B382-02ABF8B7A0E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16058"/>
            <a:ext cx="10363826" cy="543455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Афазія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порушення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всіх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компонентів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мовлення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розуміння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говоріння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читання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письмо).</a:t>
            </a:r>
            <a:endParaRPr lang="uk-UA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✅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Дизартрія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порушення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артикуляції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дихання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голосу, темпу,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інтонації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через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ураження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мовленнєвої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моторики.</a:t>
            </a:r>
            <a:endParaRPr lang="uk-UA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✅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Апраксія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мовлення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порушення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моторного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планування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мовлення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✅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Дисфагія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розлади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ковтання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✅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Когнітивно-комунікативні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порушення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проблеми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пам’яттю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увагою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мовленнєвим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мисленням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461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05DCF9C-E37C-0314-3F88-77F586386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60257"/>
            <a:ext cx="10364451" cy="801278"/>
          </a:xfrm>
        </p:spPr>
        <p:txBody>
          <a:bodyPr>
            <a:normAutofit/>
          </a:bodyPr>
          <a:lstStyle/>
          <a:p>
            <a:r>
              <a:rPr lang="ru-RU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Завдання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логопедичної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реабілітації</a:t>
            </a:r>
            <a:endParaRPr lang="uk-UA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C691FDE-27E5-A3E3-A798-20FE929E3EA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102936"/>
            <a:ext cx="10363826" cy="5448693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dirty="0">
                <a:effectLst/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🔸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Відновити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компенсувати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порушені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мовленнєві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dirty="0">
                <a:effectLst/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🔸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Покращити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якість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комунікації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dirty="0">
                <a:effectLst/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🔸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Залучити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пацієнта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соціального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життя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dirty="0">
                <a:effectLst/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🔸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Підвищити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якість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життя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167131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172278"/>
            <a:ext cx="10364451" cy="848140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Мовленнєві</a:t>
            </a:r>
            <a:r>
              <a:rPr lang="ru-RU" dirty="0"/>
              <a:t> </a:t>
            </a:r>
            <a:r>
              <a:rPr lang="ru-RU" dirty="0" err="1"/>
              <a:t>дисфункції</a:t>
            </a:r>
            <a:r>
              <a:rPr lang="ru-RU" dirty="0"/>
              <a:t> у </a:t>
            </a:r>
            <a:r>
              <a:rPr lang="ru-RU" dirty="0" err="1"/>
              <a:t>військових</a:t>
            </a:r>
            <a:r>
              <a:rPr lang="ru-RU" dirty="0"/>
              <a:t> з черепно-</a:t>
            </a:r>
            <a:r>
              <a:rPr lang="ru-RU" dirty="0" err="1"/>
              <a:t>мозковими</a:t>
            </a:r>
            <a:r>
              <a:rPr lang="ru-RU" dirty="0"/>
              <a:t> травмами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166192"/>
            <a:ext cx="10363826" cy="5420138"/>
          </a:xfrm>
        </p:spPr>
        <p:txBody>
          <a:bodyPr/>
          <a:lstStyle/>
          <a:p>
            <a:r>
              <a:rPr lang="ru-RU" dirty="0" err="1"/>
              <a:t>Досить</a:t>
            </a:r>
            <a:r>
              <a:rPr lang="ru-RU" dirty="0"/>
              <a:t> часто </a:t>
            </a:r>
            <a:r>
              <a:rPr lang="ru-RU" dirty="0" err="1"/>
              <a:t>пацієнти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зазнали</a:t>
            </a:r>
            <a:r>
              <a:rPr lang="ru-RU" dirty="0"/>
              <a:t> </a:t>
            </a:r>
            <a:r>
              <a:rPr lang="ru-RU" dirty="0" err="1"/>
              <a:t>інсульту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тяжкої</a:t>
            </a:r>
            <a:r>
              <a:rPr lang="ru-RU" dirty="0"/>
              <a:t> черепно-</a:t>
            </a:r>
            <a:r>
              <a:rPr lang="ru-RU" dirty="0" err="1"/>
              <a:t>мозкової</a:t>
            </a:r>
            <a:r>
              <a:rPr lang="ru-RU" dirty="0"/>
              <a:t> </a:t>
            </a:r>
            <a:r>
              <a:rPr lang="ru-RU" dirty="0" err="1"/>
              <a:t>травми</a:t>
            </a:r>
            <a:r>
              <a:rPr lang="ru-RU" dirty="0"/>
              <a:t>,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розлади</a:t>
            </a:r>
            <a:r>
              <a:rPr lang="ru-RU" dirty="0"/>
              <a:t> </a:t>
            </a:r>
            <a:r>
              <a:rPr lang="ru-RU" dirty="0" err="1"/>
              <a:t>свідомості</a:t>
            </a:r>
            <a:r>
              <a:rPr lang="ru-RU" dirty="0"/>
              <a:t> через </a:t>
            </a:r>
            <a:r>
              <a:rPr lang="ru-RU" dirty="0" err="1"/>
              <a:t>ураження</a:t>
            </a:r>
            <a:r>
              <a:rPr lang="ru-RU" dirty="0"/>
              <a:t> </a:t>
            </a:r>
            <a:r>
              <a:rPr lang="ru-RU" dirty="0" err="1"/>
              <a:t>обох</a:t>
            </a:r>
            <a:r>
              <a:rPr lang="ru-RU" dirty="0"/>
              <a:t> </a:t>
            </a:r>
            <a:r>
              <a:rPr lang="ru-RU" dirty="0" err="1"/>
              <a:t>півкуль</a:t>
            </a:r>
            <a:r>
              <a:rPr lang="ru-RU" dirty="0"/>
              <a:t> головного </a:t>
            </a:r>
            <a:r>
              <a:rPr lang="ru-RU" dirty="0" err="1"/>
              <a:t>мозку</a:t>
            </a:r>
            <a:r>
              <a:rPr lang="ru-RU" dirty="0"/>
              <a:t>, кори головного </a:t>
            </a:r>
            <a:r>
              <a:rPr lang="ru-RU" dirty="0" err="1"/>
              <a:t>мозку</a:t>
            </a:r>
            <a:r>
              <a:rPr lang="ru-RU" dirty="0"/>
              <a:t>. </a:t>
            </a:r>
            <a:r>
              <a:rPr lang="ru-RU" dirty="0" err="1"/>
              <a:t>Логопедична</a:t>
            </a:r>
            <a:r>
              <a:rPr lang="ru-RU" dirty="0"/>
              <a:t> </a:t>
            </a:r>
            <a:r>
              <a:rPr lang="ru-RU" dirty="0" err="1"/>
              <a:t>допомога</a:t>
            </a:r>
            <a:r>
              <a:rPr lang="ru-RU" dirty="0"/>
              <a:t> таким </a:t>
            </a:r>
            <a:r>
              <a:rPr lang="ru-RU" dirty="0" err="1"/>
              <a:t>пацієнтам</a:t>
            </a:r>
            <a:r>
              <a:rPr lang="ru-RU" dirty="0"/>
              <a:t> </a:t>
            </a:r>
            <a:r>
              <a:rPr lang="ru-RU" dirty="0" err="1"/>
              <a:t>вкрай</a:t>
            </a:r>
            <a:r>
              <a:rPr lang="ru-RU" dirty="0"/>
              <a:t> </a:t>
            </a:r>
            <a:r>
              <a:rPr lang="ru-RU" dirty="0" err="1"/>
              <a:t>потрібна</a:t>
            </a:r>
            <a:r>
              <a:rPr lang="ru-RU" dirty="0"/>
              <a:t>, </a:t>
            </a:r>
            <a:r>
              <a:rPr lang="ru-RU" dirty="0" err="1"/>
              <a:t>адже</a:t>
            </a:r>
            <a:r>
              <a:rPr lang="ru-RU" dirty="0"/>
              <a:t> вони </a:t>
            </a:r>
            <a:r>
              <a:rPr lang="ru-RU" dirty="0" err="1"/>
              <a:t>мають</a:t>
            </a:r>
            <a:r>
              <a:rPr lang="ru-RU" dirty="0"/>
              <a:t> і </a:t>
            </a:r>
            <a:r>
              <a:rPr lang="ru-RU" dirty="0" err="1"/>
              <a:t>розлади</a:t>
            </a:r>
            <a:r>
              <a:rPr lang="ru-RU" dirty="0"/>
              <a:t> </a:t>
            </a:r>
            <a:r>
              <a:rPr lang="ru-RU" dirty="0" err="1"/>
              <a:t>ковтання</a:t>
            </a:r>
            <a:r>
              <a:rPr lang="ru-RU" dirty="0"/>
              <a:t> та </a:t>
            </a:r>
            <a:r>
              <a:rPr lang="ru-RU" dirty="0" err="1"/>
              <a:t>дихання</a:t>
            </a:r>
            <a:r>
              <a:rPr lang="ru-RU" dirty="0"/>
              <a:t>,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 як </a:t>
            </a:r>
            <a:r>
              <a:rPr lang="ru-RU" dirty="0" err="1"/>
              <a:t>вищої</a:t>
            </a:r>
            <a:r>
              <a:rPr lang="ru-RU" dirty="0"/>
              <a:t> </a:t>
            </a:r>
            <a:r>
              <a:rPr lang="ru-RU" dirty="0" err="1"/>
              <a:t>психічної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, яка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проявлятися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афазії</a:t>
            </a:r>
            <a:r>
              <a:rPr lang="ru-RU" dirty="0"/>
              <a:t>, </a:t>
            </a:r>
            <a:r>
              <a:rPr lang="ru-RU" dirty="0" err="1"/>
              <a:t>дизартрії</a:t>
            </a:r>
            <a:r>
              <a:rPr lang="ru-RU" dirty="0"/>
              <a:t>, </a:t>
            </a:r>
            <a:r>
              <a:rPr lang="ru-RU" dirty="0" err="1"/>
              <a:t>порушень</a:t>
            </a:r>
            <a:r>
              <a:rPr lang="ru-RU" dirty="0"/>
              <a:t> </a:t>
            </a:r>
            <a:r>
              <a:rPr lang="ru-RU" dirty="0" err="1"/>
              <a:t>фонаціїї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поєднання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6718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172279"/>
            <a:ext cx="10364451" cy="87464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ОСОБЛИВОСТІ </a:t>
            </a:r>
            <a:r>
              <a:rPr lang="ru-RU" dirty="0"/>
              <a:t>РЕАБІЛІТАЦІЇ </a:t>
            </a:r>
            <a:r>
              <a:rPr lang="ru-RU" dirty="0" smtClean="0"/>
              <a:t>ХВОРИХ</a:t>
            </a:r>
            <a:br>
              <a:rPr lang="ru-RU" dirty="0" smtClean="0"/>
            </a:br>
            <a:r>
              <a:rPr lang="ru-RU" dirty="0" smtClean="0"/>
              <a:t>ПІСЛЯ </a:t>
            </a:r>
            <a:r>
              <a:rPr lang="ru-RU" dirty="0"/>
              <a:t>БОЙОВОЇ ЧЕРЕПНО-МОЗКОВОЇ ТРАВМИ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272209"/>
            <a:ext cx="10363826" cy="5234607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272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Логопедична допомога військовим із набутим заїканням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2179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D590580-4973-6B3D-99E9-C25F4392B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54524"/>
            <a:ext cx="10364451" cy="1734532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Черепно-</a:t>
            </a:r>
            <a:r>
              <a:rPr lang="ru-RU" sz="31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мозкова</a:t>
            </a:r>
            <a:r>
              <a:rPr lang="ru-RU" sz="3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травма: </a:t>
            </a:r>
            <a:r>
              <a:rPr lang="ru-RU" sz="31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реабілітація</a:t>
            </a:r>
            <a:r>
              <a:rPr lang="ru-RU" sz="3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1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симптоми</a:t>
            </a:r>
            <a:r>
              <a:rPr lang="ru-RU" sz="3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31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наслідки</a:t>
            </a:r>
            <a:r>
              <a:rPr lang="uk-UA" sz="3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3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xmlns="" id="{62E2DACA-B80B-D772-FA72-4CCA1708732E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7060676" y="3705999"/>
            <a:ext cx="4217550" cy="281118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B4CAFFA-E0BC-4BB6-53BA-3022D3D3560E}"/>
              </a:ext>
            </a:extLst>
          </p:cNvPr>
          <p:cNvSpPr txBox="1"/>
          <p:nvPr/>
        </p:nvSpPr>
        <p:spPr>
          <a:xfrm>
            <a:off x="1557779" y="2690336"/>
            <a:ext cx="940559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Черепно-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мозкова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травма (ЧМТ) —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це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порушення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функцій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головного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мозку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викликане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травмою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голови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Причиною ЧМТ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може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бути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падіння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удар тупим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або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гострим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предметом,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вогнепальне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поранення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вибух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або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інші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зовнішні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фактори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969338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8EFAF48-B7D9-2CF5-FF4F-059CA5246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73377"/>
            <a:ext cx="10364451" cy="904975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Різновиди</a:t>
            </a:r>
            <a:r>
              <a:rPr lang="ru-RU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черепно-</a:t>
            </a:r>
            <a:r>
              <a:rPr lang="ru-RU" sz="3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мозкових</a:t>
            </a:r>
            <a:r>
              <a:rPr lang="ru-RU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травм</a:t>
            </a:r>
            <a:r>
              <a:rPr lang="uk-UA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AA60B11-C7B7-8030-CDF0-3A57967FDFD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376313"/>
            <a:ext cx="10363826" cy="5208309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типом </a:t>
            </a:r>
            <a:r>
              <a:rPr lang="ru-RU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травми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типом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травми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розрізняють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відкриті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закриті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черепно-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мозкові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травми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Закриті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Закриті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ЧМТ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виникають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без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пошкодження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цілісності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черепа.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різновидів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закритих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ЧМТ —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струс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мозку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забій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дифузне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аксональне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ураження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Відкриті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Відкриті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ЧМТ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трапляються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внаслідок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пробиття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черепа і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захисних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бар’єрів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головного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мозку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Летальність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 таких травмах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сягати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70-90%, а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лікування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відновлення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складний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тривалий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27355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DD6A483-0587-C65B-5B5F-25710B614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329938"/>
            <a:ext cx="10364451" cy="736863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FC434C6-0729-2228-0862-4C758E04109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82046"/>
            <a:ext cx="10363826" cy="5246016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</a:t>
            </a:r>
            <a:r>
              <a:rPr lang="ru-RU" sz="1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ступенем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тяжкості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травми</a:t>
            </a:r>
            <a:endParaRPr lang="uk-UA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Легка</a:t>
            </a:r>
            <a:endParaRPr lang="uk-UA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Легка ЧМТ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може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бути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викликана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ударом,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падінням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різким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поштовхом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зміною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тиску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вибухової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хвилі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рухає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мозок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всередині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черепа.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Середня</a:t>
            </a:r>
            <a:endParaRPr lang="uk-UA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ЧМТ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середнього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ступеня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тяжкості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може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викликати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втрату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свідомості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яка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триває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більше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30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хвилин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Важка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важкій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ЧМТ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людина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може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залишатися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без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свідомості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більше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24 годин. При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цьому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можуть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бути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наявні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тяжкі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ушкодження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голови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переломи черепа.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605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0EB0194-369E-0730-93E4-CF6AE9008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92231"/>
            <a:ext cx="10364451" cy="774571"/>
          </a:xfrm>
        </p:spPr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48348E8-AA83-FFB5-1179-C1344700CD3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34911"/>
            <a:ext cx="10363826" cy="5330857"/>
          </a:xfrm>
        </p:spPr>
        <p:txBody>
          <a:bodyPr>
            <a:normAutofit fontScale="92500" lnSpcReduction="10000"/>
          </a:bodyPr>
          <a:lstStyle/>
          <a:p>
            <a:r>
              <a:rPr lang="ru-RU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 характером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пошкоджень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головного </a:t>
            </a:r>
            <a:r>
              <a:rPr lang="ru-RU" sz="1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мозку</a:t>
            </a:r>
            <a:endParaRPr lang="ru-RU" sz="16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Струс</a:t>
            </a:r>
            <a:endParaRPr lang="uk-U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Струс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легка ЧМТ, яка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призводить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тимчасового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пригнічення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функцій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мозку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менших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рівня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свідомості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психічного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стану.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можливих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наслідків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струсу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мозку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погіршення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пам’яті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рефлексів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координації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рівноваги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Забі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</a:t>
            </a:r>
            <a:endParaRPr lang="uk-U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Забій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мозку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— тяжка форма ЧМТ, при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якій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порушення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структури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тканин головного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мозку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супроводжується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виникненням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крововиливів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Здавлювання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Здавлювання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стистення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може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бути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пов’язане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з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утворенням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внутрішньомозкових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гематом,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набряком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головного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мозку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або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присутністю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ньому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кісткових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уламків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Також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воно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може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виникати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фоні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забою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мозку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Аксональне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дифузне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пошкодження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головного </a:t>
            </a:r>
            <a:r>
              <a:rPr lang="ru-RU" sz="1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мозку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Дифузним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аксональним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пошкодженням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називають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розрив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аксонів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—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сполучних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нервових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волокон головного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мозку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2715359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71293F0-4902-1E95-0941-6EF67BE6C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82804"/>
            <a:ext cx="10364451" cy="783998"/>
          </a:xfrm>
        </p:spPr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87759EE-7C68-8DDB-7254-5A2C0FA2A36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16058"/>
            <a:ext cx="10363826" cy="5359138"/>
          </a:xfrm>
        </p:spPr>
        <p:txBody>
          <a:bodyPr>
            <a:normAutofit fontScale="925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типом </a:t>
            </a:r>
            <a:r>
              <a:rPr lang="ru-RU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отриманої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травми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Ізольована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травма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ізольовану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травму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говорять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коли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механічного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ушкодження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зазнав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тільки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череп та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головний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мозок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Поєднана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Цей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тип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характеризується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ушкодженням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інших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органів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систем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організму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коли ЧМТ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поєднується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щелепно-лицьовою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торакальною,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хребетно-спинномозковою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абдомінальною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іншими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травмами.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Комбінована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Комбінована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травма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виникає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внаслідок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поєднання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кількох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видів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енергії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механічної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термічної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електичної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хімічної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променевої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97022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854EF6-6360-AC3C-6CE2-B7D1D0679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26243"/>
            <a:ext cx="10364451" cy="772999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Ознаки</a:t>
            </a:r>
            <a:r>
              <a:rPr lang="ru-RU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3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симптоми</a:t>
            </a:r>
            <a:r>
              <a:rPr lang="ru-RU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ЧМТ</a:t>
            </a:r>
            <a:r>
              <a:rPr lang="uk-UA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FE92BC7-A336-537A-7E4E-6811CF5D804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91472"/>
            <a:ext cx="10363826" cy="5213023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Фізичні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симптоми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слабкість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труднощі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рухом рук,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ніг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тіла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голови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Постраждалій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людині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важко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сидіти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стояти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тримати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рівновагу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ходити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змінювати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положення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ліжку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Когнітивні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симптоми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включати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труднощі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запам’ятовуванням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увагою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вирішенням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проблем.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Сенсорні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симптоми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включати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зміни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зору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слуху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відчуття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дотику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Почуття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рівноваги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яким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допомагає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внутрішнє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вухо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також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порушені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Емоційні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поведінкові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симптоми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включати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труднощі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контролем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емоцій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зміну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особистості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49141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8DCE955-4C48-7104-7AFD-066590390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54524"/>
            <a:ext cx="10364451" cy="812278"/>
          </a:xfrm>
        </p:spPr>
        <p:txBody>
          <a:bodyPr>
            <a:normAutofit/>
          </a:bodyPr>
          <a:lstStyle/>
          <a:p>
            <a:r>
              <a:rPr lang="ru-RU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Ускладнення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та </a:t>
            </a:r>
            <a:r>
              <a:rPr lang="ru-RU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ризики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травм головного </a:t>
            </a:r>
            <a:r>
              <a:rPr lang="ru-RU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мозку</a:t>
            </a:r>
            <a:endParaRPr lang="uk-UA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8DD3FF2-49A0-952A-8021-6CC41FF1A72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72620"/>
            <a:ext cx="10363826" cy="5330856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змінами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свідомості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(кома,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вегетативний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стан, стан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мінімальної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свідомості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смерть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мозку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uk-UA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фізичними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порушеннями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судоми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посттравматична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епілепсія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гідроцефалія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інфекції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мозкових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оболонок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пошкодження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кровоносних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судин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головні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болі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запаморочення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uk-UA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когнітивними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проблемами (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порушення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пам’яті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труднощі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навчанням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міркуванням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увагою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концентрацією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вирішенням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проблем,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плануванням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прийняттям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рішень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uk-UA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емоційними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змінами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депресія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тривога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перепади настрою,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дратівливість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гнів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безсоння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uk-UA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зінами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поведінки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проблеми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самоконтролем,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ризикована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поведінка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труднощі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спілкуванні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інших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соціальних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ситуаціях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uk-UA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сенсорними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порушеннями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дзвін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вухах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труднощі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розпізнаванням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предметів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порушення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координації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сліпі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плями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двоїння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очах,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поколювання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шкіри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біль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свербіж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запаморочення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uk-UA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90014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225287"/>
            <a:ext cx="10364451" cy="781879"/>
          </a:xfrm>
        </p:spPr>
        <p:txBody>
          <a:bodyPr>
            <a:normAutofit/>
          </a:bodyPr>
          <a:lstStyle/>
          <a:p>
            <a:r>
              <a:rPr lang="ru-RU" dirty="0"/>
              <a:t>Лікування ЧМТ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232452"/>
            <a:ext cx="10363826" cy="5340626"/>
          </a:xfrm>
        </p:spPr>
        <p:txBody>
          <a:bodyPr/>
          <a:lstStyle/>
          <a:p>
            <a:r>
              <a:rPr lang="ru-RU" dirty="0"/>
              <a:t>Лікування ЧМТ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, </a:t>
            </a:r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/>
              <a:t>тяжкість</a:t>
            </a:r>
            <a:r>
              <a:rPr lang="ru-RU" dirty="0"/>
              <a:t> </a:t>
            </a:r>
            <a:r>
              <a:rPr lang="ru-RU" dirty="0" err="1"/>
              <a:t>травми</a:t>
            </a:r>
            <a:r>
              <a:rPr lang="ru-RU" dirty="0"/>
              <a:t>, </a:t>
            </a:r>
            <a:r>
              <a:rPr lang="ru-RU" dirty="0" err="1"/>
              <a:t>місце</a:t>
            </a:r>
            <a:r>
              <a:rPr lang="ru-RU" dirty="0"/>
              <a:t> та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пошкодження</a:t>
            </a:r>
            <a:r>
              <a:rPr lang="ru-RU" dirty="0"/>
              <a:t> головного </a:t>
            </a:r>
            <a:r>
              <a:rPr lang="ru-RU" dirty="0" err="1"/>
              <a:t>мозку</a:t>
            </a:r>
            <a:r>
              <a:rPr lang="ru-RU" dirty="0"/>
              <a:t>.</a:t>
            </a:r>
          </a:p>
          <a:p>
            <a:r>
              <a:rPr lang="ru-RU" dirty="0"/>
              <a:t>При </a:t>
            </a:r>
            <a:r>
              <a:rPr lang="ru-RU" dirty="0" err="1"/>
              <a:t>легкій</a:t>
            </a:r>
            <a:r>
              <a:rPr lang="ru-RU" dirty="0"/>
              <a:t> ЧМТ </a:t>
            </a:r>
            <a:r>
              <a:rPr lang="ru-RU" dirty="0" err="1"/>
              <a:t>основним</a:t>
            </a:r>
            <a:r>
              <a:rPr lang="ru-RU" dirty="0"/>
              <a:t> </a:t>
            </a:r>
            <a:r>
              <a:rPr lang="ru-RU" dirty="0" err="1"/>
              <a:t>лікуванням</a:t>
            </a:r>
            <a:r>
              <a:rPr lang="ru-RU" dirty="0"/>
              <a:t> є </a:t>
            </a:r>
            <a:r>
              <a:rPr lang="ru-RU" dirty="0" err="1"/>
              <a:t>спокій</a:t>
            </a:r>
            <a:r>
              <a:rPr lang="ru-RU" dirty="0"/>
              <a:t>. </a:t>
            </a:r>
            <a:r>
              <a:rPr lang="ru-RU" dirty="0" err="1"/>
              <a:t>Лікар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призначити</a:t>
            </a:r>
            <a:r>
              <a:rPr lang="ru-RU" dirty="0"/>
              <a:t> </a:t>
            </a:r>
            <a:r>
              <a:rPr lang="ru-RU" dirty="0" err="1"/>
              <a:t>ліжковий</a:t>
            </a:r>
            <a:r>
              <a:rPr lang="ru-RU" dirty="0"/>
              <a:t> режим, </a:t>
            </a:r>
            <a:r>
              <a:rPr lang="ru-RU" dirty="0" err="1"/>
              <a:t>препарати</a:t>
            </a:r>
            <a:r>
              <a:rPr lang="ru-RU" dirty="0"/>
              <a:t> для </a:t>
            </a:r>
            <a:r>
              <a:rPr lang="ru-RU" dirty="0" err="1"/>
              <a:t>полегшення</a:t>
            </a:r>
            <a:r>
              <a:rPr lang="ru-RU" dirty="0"/>
              <a:t> головного болю, </a:t>
            </a:r>
            <a:r>
              <a:rPr lang="ru-RU" dirty="0" err="1"/>
              <a:t>поступове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до </a:t>
            </a:r>
            <a:r>
              <a:rPr lang="ru-RU" dirty="0" err="1"/>
              <a:t>нормальної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</a:t>
            </a:r>
          </a:p>
          <a:p>
            <a:r>
              <a:rPr lang="ru-RU" dirty="0"/>
              <a:t>При ЧМТ </a:t>
            </a:r>
            <a:r>
              <a:rPr lang="ru-RU" dirty="0" err="1"/>
              <a:t>середнього</a:t>
            </a:r>
            <a:r>
              <a:rPr lang="ru-RU" dirty="0"/>
              <a:t> та </a:t>
            </a:r>
            <a:r>
              <a:rPr lang="ru-RU" dirty="0" err="1"/>
              <a:t>важкого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лікування</a:t>
            </a:r>
            <a:r>
              <a:rPr lang="ru-RU" dirty="0"/>
              <a:t> </a:t>
            </a:r>
            <a:r>
              <a:rPr lang="ru-RU" dirty="0" err="1"/>
              <a:t>починається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стабілізації</a:t>
            </a:r>
            <a:r>
              <a:rPr lang="ru-RU" dirty="0"/>
              <a:t> стану </a:t>
            </a:r>
            <a:r>
              <a:rPr lang="ru-RU" dirty="0" err="1"/>
              <a:t>пацієнта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запобігти</a:t>
            </a:r>
            <a:r>
              <a:rPr lang="ru-RU" dirty="0"/>
              <a:t> </a:t>
            </a:r>
            <a:r>
              <a:rPr lang="ru-RU" dirty="0" err="1"/>
              <a:t>подальшим</a:t>
            </a:r>
            <a:r>
              <a:rPr lang="ru-RU" dirty="0"/>
              <a:t> </a:t>
            </a:r>
            <a:r>
              <a:rPr lang="ru-RU" dirty="0" err="1"/>
              <a:t>ушкодженням</a:t>
            </a:r>
            <a:r>
              <a:rPr lang="ru-RU" dirty="0"/>
              <a:t> головного </a:t>
            </a:r>
            <a:r>
              <a:rPr lang="ru-RU" dirty="0" err="1"/>
              <a:t>мозку</a:t>
            </a:r>
            <a:r>
              <a:rPr lang="ru-RU" dirty="0"/>
              <a:t>. На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етапі</a:t>
            </a:r>
            <a:r>
              <a:rPr lang="ru-RU" dirty="0"/>
              <a:t> </a:t>
            </a:r>
            <a:r>
              <a:rPr lang="ru-RU" dirty="0" err="1"/>
              <a:t>важливий</a:t>
            </a:r>
            <a:r>
              <a:rPr lang="ru-RU" dirty="0"/>
              <a:t> контроль </a:t>
            </a:r>
            <a:r>
              <a:rPr lang="ru-RU" dirty="0" err="1"/>
              <a:t>артеріального</a:t>
            </a:r>
            <a:r>
              <a:rPr lang="ru-RU" dirty="0"/>
              <a:t> і </a:t>
            </a:r>
            <a:r>
              <a:rPr lang="ru-RU" dirty="0" err="1"/>
              <a:t>внутрішньочерепного</a:t>
            </a:r>
            <a:r>
              <a:rPr lang="ru-RU" dirty="0"/>
              <a:t> </a:t>
            </a:r>
            <a:r>
              <a:rPr lang="ru-RU" dirty="0" err="1"/>
              <a:t>тиску</a:t>
            </a:r>
            <a:r>
              <a:rPr lang="ru-RU" dirty="0"/>
              <a:t>,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достатнього</a:t>
            </a:r>
            <a:r>
              <a:rPr lang="ru-RU" dirty="0"/>
              <a:t> </a:t>
            </a:r>
            <a:r>
              <a:rPr lang="ru-RU" dirty="0" err="1"/>
              <a:t>кровопостачання</a:t>
            </a:r>
            <a:r>
              <a:rPr lang="ru-RU" dirty="0"/>
              <a:t> </a:t>
            </a:r>
            <a:r>
              <a:rPr lang="ru-RU" dirty="0" err="1"/>
              <a:t>мозку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4874935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300</TotalTime>
  <Words>1120</Words>
  <Application>Microsoft Office PowerPoint</Application>
  <PresentationFormat>Широкоэкранный</PresentationFormat>
  <Paragraphs>81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Segoe UI Emoji</vt:lpstr>
      <vt:lpstr>Times New Roman</vt:lpstr>
      <vt:lpstr>Tw Cen MT</vt:lpstr>
      <vt:lpstr>Капля</vt:lpstr>
      <vt:lpstr>ЗМ 2. Тема 8. Черепно-мозкові травми. </vt:lpstr>
      <vt:lpstr>  Черепно-мозкова травма: реабілітація, симптоми та наслідки  </vt:lpstr>
      <vt:lpstr> Різновиди черепно-мозкових травм </vt:lpstr>
      <vt:lpstr>Презентация PowerPoint</vt:lpstr>
      <vt:lpstr>Презентация PowerPoint</vt:lpstr>
      <vt:lpstr>Презентация PowerPoint</vt:lpstr>
      <vt:lpstr> Ознаки та симптоми ЧМТ </vt:lpstr>
      <vt:lpstr>Ускладнення та ризики травм головного мозку</vt:lpstr>
      <vt:lpstr>Лікування ЧМТ</vt:lpstr>
      <vt:lpstr>Відновлення пацієнтів з ЧМТ</vt:lpstr>
      <vt:lpstr>Типові наслідки ЧМТ</vt:lpstr>
      <vt:lpstr>Види й особливості реабілітаційних заходів при ЧМТ</vt:lpstr>
      <vt:lpstr>Основні реабілітаційні заходи при черепно-мозкових травмах</vt:lpstr>
      <vt:lpstr>Види мовленнєвих порушень після ЧМТ</vt:lpstr>
      <vt:lpstr>Завдання логопедичної реабілітації</vt:lpstr>
      <vt:lpstr>Мовленнєві дисфункції у військових з черепно-мозковими травмами</vt:lpstr>
      <vt:lpstr> ОСОБЛИВОСТІ РЕАБІЛІТАЦІЇ ХВОРИХ ПІСЛЯ БОЙОВОЇ ЧЕРЕПНО-МОЗКОВОЇ ТРАВМИ </vt:lpstr>
      <vt:lpstr>Логопедична допомога військовим із набутим заїканням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ЗМ 2. Тема 8. Черепно-мозкові травми. </dc:title>
  <dc:creator>user</dc:creator>
  <cp:lastModifiedBy>Пользователь Windows</cp:lastModifiedBy>
  <cp:revision>5</cp:revision>
  <dcterms:created xsi:type="dcterms:W3CDTF">2025-05-06T20:12:02Z</dcterms:created>
  <dcterms:modified xsi:type="dcterms:W3CDTF">2025-05-07T11:57:39Z</dcterms:modified>
</cp:coreProperties>
</file>