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59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79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0FE1D3-DE5E-439F-A095-5C4F1D8857FB}">
          <p14:sldIdLst>
            <p14:sldId id="256"/>
            <p14:sldId id="257"/>
            <p14:sldId id="258"/>
            <p14:sldId id="263"/>
            <p14:sldId id="264"/>
            <p14:sldId id="261"/>
            <p14:sldId id="259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79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5789E8-89BC-441C-8C5C-12D4E48DE33C}" type="datetimeFigureOut">
              <a:rPr lang="uk-UA" smtClean="0"/>
              <a:t>23.11.2020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8AFFB0-B43E-4FEC-B23B-14D2A0410DD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23584" cy="201622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b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параметрів виробничої 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endParaRPr lang="uk-UA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272808" cy="51956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Найбільш відомою  виробничою функцією (</a:t>
            </a:r>
            <a:r>
              <a:rPr lang="uk-UA" dirty="0"/>
              <a:t>з частковою </a:t>
            </a:r>
            <a:r>
              <a:rPr lang="uk-UA" dirty="0" err="1"/>
              <a:t>заміщеністю</a:t>
            </a:r>
            <a:r>
              <a:rPr lang="uk-UA" dirty="0"/>
              <a:t> </a:t>
            </a:r>
            <a:r>
              <a:rPr lang="uk-UA" dirty="0" smtClean="0"/>
              <a:t>ресурсів), яка  </a:t>
            </a:r>
            <a:r>
              <a:rPr lang="uk-UA" dirty="0"/>
              <a:t>була побудована у 1923 р. – </a:t>
            </a:r>
            <a:r>
              <a:rPr lang="uk-UA" dirty="0" smtClean="0"/>
              <a:t>є </a:t>
            </a:r>
            <a:r>
              <a:rPr lang="uk-UA" dirty="0"/>
              <a:t>виробнича функція </a:t>
            </a:r>
            <a:r>
              <a:rPr lang="uk-UA" dirty="0" err="1" smtClean="0"/>
              <a:t>Кобба-Дугласа</a:t>
            </a:r>
            <a:r>
              <a:rPr lang="uk-UA" dirty="0" smtClean="0"/>
              <a:t>,  </a:t>
            </a:r>
            <a:r>
              <a:rPr lang="uk-UA" dirty="0"/>
              <a:t>названа так </a:t>
            </a:r>
            <a:r>
              <a:rPr lang="uk-UA" dirty="0" smtClean="0"/>
              <a:t>за іменами </a:t>
            </a:r>
            <a:r>
              <a:rPr lang="uk-UA" dirty="0"/>
              <a:t>професорів Чиказького університету.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Економіст Поль Дуглас зібрав статистичні дані за період 1899—1922 рр. щодо обробної промисловості США й у 1927 р. звернувся до математика Чарльза </a:t>
            </a:r>
            <a:r>
              <a:rPr lang="uk-UA" dirty="0" err="1"/>
              <a:t>Кобба</a:t>
            </a:r>
            <a:r>
              <a:rPr lang="uk-UA" dirty="0"/>
              <a:t> з проханням формалізувати за допомогою математичної моделі виявлені закономірності впливу праці та капіталу на випуск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val="19055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200800" cy="58437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 1928 р. ними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степеневу</a:t>
            </a:r>
            <a:r>
              <a:rPr lang="ru-RU" dirty="0"/>
              <a:t> </a:t>
            </a:r>
            <a:r>
              <a:rPr lang="ru-RU" dirty="0" err="1"/>
              <a:t>виробничу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такого </a:t>
            </a:r>
            <a:r>
              <a:rPr lang="ru-RU" dirty="0" err="1"/>
              <a:t>вигляду</a:t>
            </a:r>
            <a:r>
              <a:rPr lang="ru-RU" dirty="0" smtClean="0"/>
              <a:t>:</a:t>
            </a:r>
          </a:p>
          <a:p>
            <a:pPr marL="82296" indent="0">
              <a:buNone/>
            </a:pPr>
            <a:r>
              <a:rPr lang="en-US" b="1" dirty="0"/>
              <a:t>Q = </a:t>
            </a:r>
            <a:r>
              <a:rPr lang="uk-UA" b="1" dirty="0"/>
              <a:t>А· </a:t>
            </a:r>
            <a:r>
              <a:rPr lang="en-US" b="1" dirty="0"/>
              <a:t>K</a:t>
            </a:r>
            <a:r>
              <a:rPr lang="el-GR" b="1" baseline="30000" dirty="0"/>
              <a:t>α</a:t>
            </a:r>
            <a:r>
              <a:rPr lang="el-GR" b="1" dirty="0"/>
              <a:t>·</a:t>
            </a:r>
            <a:r>
              <a:rPr lang="en-US" b="1" dirty="0" smtClean="0"/>
              <a:t>L</a:t>
            </a:r>
            <a:r>
              <a:rPr lang="uk-UA" b="1" baseline="30000" dirty="0" smtClean="0"/>
              <a:t>1-</a:t>
            </a:r>
            <a:r>
              <a:rPr lang="el-GR" b="1" baseline="30000" dirty="0" smtClean="0"/>
              <a:t>α</a:t>
            </a:r>
            <a:endParaRPr lang="uk-UA" b="1" baseline="30000" dirty="0" smtClean="0"/>
          </a:p>
          <a:p>
            <a:pPr marL="82296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В</a:t>
            </a:r>
            <a:r>
              <a:rPr lang="ru-RU" dirty="0" err="1" smtClean="0"/>
              <a:t>икористовуючи</a:t>
            </a:r>
            <a:r>
              <a:rPr lang="ru-RU" dirty="0" smtClean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за </a:t>
            </a:r>
            <a:r>
              <a:rPr lang="ru-RU" dirty="0" err="1"/>
              <a:t>зазначений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Ч. </a:t>
            </a:r>
            <a:r>
              <a:rPr lang="ru-RU" dirty="0" err="1"/>
              <a:t>Кобб</a:t>
            </a:r>
            <a:r>
              <a:rPr lang="ru-RU" dirty="0"/>
              <a:t> і П. Дуглас одержали </a:t>
            </a:r>
            <a:r>
              <a:rPr lang="ru-RU" dirty="0" err="1" smtClean="0"/>
              <a:t>виробничу</a:t>
            </a:r>
            <a:r>
              <a:rPr lang="ru-RU" dirty="0" smtClean="0"/>
              <a:t> </a:t>
            </a:r>
            <a:r>
              <a:rPr lang="ru-RU" dirty="0" err="1"/>
              <a:t>функцію</a:t>
            </a:r>
            <a:r>
              <a:rPr lang="ru-RU" dirty="0"/>
              <a:t> для </a:t>
            </a:r>
            <a:r>
              <a:rPr lang="ru-RU" dirty="0" err="1"/>
              <a:t>обробної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smtClean="0"/>
              <a:t>США*: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 </a:t>
            </a:r>
          </a:p>
          <a:p>
            <a:pPr marL="82296" indent="0">
              <a:buNone/>
            </a:pPr>
            <a:r>
              <a:rPr lang="uk-UA" dirty="0" smtClean="0"/>
              <a:t>*</a:t>
            </a:r>
            <a:r>
              <a:rPr lang="en-US" sz="3000" dirty="0" smtClean="0"/>
              <a:t>Cobb </a:t>
            </a:r>
            <a:r>
              <a:rPr lang="en-US" sz="3000" dirty="0"/>
              <a:t>C., Douglas P. “A Theory of Production”, The American Economic Review, Vol.18, </a:t>
            </a:r>
            <a:r>
              <a:rPr lang="en-US" sz="3000" dirty="0" smtClean="0"/>
              <a:t>No </a:t>
            </a:r>
            <a:r>
              <a:rPr lang="en-US" sz="3000" dirty="0"/>
              <a:t>1, </a:t>
            </a:r>
            <a:r>
              <a:rPr lang="en-US" sz="3000" dirty="0" smtClean="0"/>
              <a:t>1928</a:t>
            </a:r>
            <a:r>
              <a:rPr lang="ru-RU" sz="3000" dirty="0" smtClean="0"/>
              <a:t>.</a:t>
            </a:r>
            <a:endParaRPr lang="uk-UA" sz="3000" dirty="0"/>
          </a:p>
        </p:txBody>
      </p:sp>
      <p:pic>
        <p:nvPicPr>
          <p:cNvPr id="19458" name="Picture 2" descr="https://library.if.ua/media/content/5331b47b5c5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3208"/>
            <a:ext cx="6134663" cy="10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272808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Аналіз діючого виробництва в галузі обробної промисловості США показали</a:t>
            </a:r>
            <a:r>
              <a:rPr lang="uk-UA" dirty="0"/>
              <a:t>, </a:t>
            </a:r>
            <a:r>
              <a:rPr lang="uk-UA" dirty="0" smtClean="0"/>
              <a:t>що коефіцієнти розглянутої функції мають значення</a:t>
            </a:r>
            <a:r>
              <a:rPr lang="uk-UA" dirty="0"/>
              <a:t>: А = 1,01; </a:t>
            </a:r>
            <a:r>
              <a:rPr lang="el-GR" dirty="0"/>
              <a:t>α= 1⁄</a:t>
            </a:r>
            <a:r>
              <a:rPr lang="el-GR" dirty="0" smtClean="0"/>
              <a:t>4</a:t>
            </a:r>
            <a:r>
              <a:rPr lang="uk-UA" dirty="0" smtClean="0"/>
              <a:t>=0,25</a:t>
            </a:r>
            <a:r>
              <a:rPr lang="el-GR" dirty="0" smtClean="0"/>
              <a:t>; </a:t>
            </a:r>
            <a:r>
              <a:rPr lang="el-GR" dirty="0"/>
              <a:t>β = 3⁄</a:t>
            </a:r>
            <a:r>
              <a:rPr lang="el-GR" dirty="0" smtClean="0"/>
              <a:t>4</a:t>
            </a:r>
            <a:r>
              <a:rPr lang="uk-UA" dirty="0" smtClean="0"/>
              <a:t>=0,75</a:t>
            </a:r>
            <a:r>
              <a:rPr lang="el-GR" dirty="0" smtClean="0"/>
              <a:t>. </a:t>
            </a:r>
            <a:r>
              <a:rPr lang="uk-UA" dirty="0" smtClean="0"/>
              <a:t>Це означає</a:t>
            </a:r>
            <a:r>
              <a:rPr lang="uk-UA" dirty="0"/>
              <a:t>, </a:t>
            </a:r>
            <a:r>
              <a:rPr lang="uk-UA" dirty="0" smtClean="0"/>
              <a:t>що залучена праця дає приріст виробництва  3/4, а капітал </a:t>
            </a:r>
            <a:r>
              <a:rPr lang="uk-UA" dirty="0"/>
              <a:t>– 1⁄4. </a:t>
            </a:r>
            <a:r>
              <a:rPr lang="uk-UA" dirty="0" smtClean="0"/>
              <a:t>Тобто, збільшення праці на </a:t>
            </a:r>
            <a:r>
              <a:rPr lang="uk-UA" dirty="0"/>
              <a:t>1% </a:t>
            </a:r>
            <a:r>
              <a:rPr lang="uk-UA" dirty="0" smtClean="0"/>
              <a:t>призводить до зростання обсягу виробництва в </a:t>
            </a:r>
            <a:r>
              <a:rPr lang="uk-UA" dirty="0"/>
              <a:t>3 </a:t>
            </a:r>
            <a:r>
              <a:rPr lang="uk-UA" dirty="0" smtClean="0"/>
              <a:t>(0,75/0,25) рази більше</a:t>
            </a:r>
            <a:r>
              <a:rPr lang="uk-UA" dirty="0"/>
              <a:t>, </a:t>
            </a:r>
            <a:r>
              <a:rPr lang="uk-UA" dirty="0" smtClean="0"/>
              <a:t>ніж відповідний  приріст капіталу.</a:t>
            </a:r>
          </a:p>
          <a:p>
            <a:pPr algn="just"/>
            <a:r>
              <a:rPr lang="uk-UA" dirty="0" smtClean="0"/>
              <a:t>Кожний виробничий процес має свою виробничу функцію</a:t>
            </a:r>
            <a:r>
              <a:rPr lang="uk-UA" dirty="0"/>
              <a:t>. </a:t>
            </a:r>
            <a:r>
              <a:rPr lang="uk-UA" dirty="0" smtClean="0"/>
              <a:t>Вона відображає технічно можливі обсяги виробництва за умови ефективної діяльності фірми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3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128792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Графічно взаємозв’язок між обсягом виробництва та залученими працею і капіталом відображається у трьохмірному просторі.</a:t>
            </a:r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sz="2400" dirty="0" smtClean="0"/>
          </a:p>
          <a:p>
            <a:pPr marL="82296" indent="0" algn="just">
              <a:buNone/>
            </a:pPr>
            <a:r>
              <a:rPr lang="uk-UA" sz="2400" dirty="0" smtClean="0"/>
              <a:t>Рисунок 8.1 - Графічне відображення виробничої функції у трьохмірному просторі.</a:t>
            </a:r>
            <a:endParaRPr lang="uk-UA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546" t="37024" r="35410" b="30446"/>
          <a:stretch/>
        </p:blipFill>
        <p:spPr bwMode="auto">
          <a:xfrm>
            <a:off x="2339752" y="2132856"/>
            <a:ext cx="460851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78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840760" cy="5472608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uk-UA" dirty="0" smtClean="0"/>
              <a:t>З графіку видно</a:t>
            </a:r>
            <a:r>
              <a:rPr lang="uk-UA" dirty="0"/>
              <a:t>, </a:t>
            </a:r>
            <a:r>
              <a:rPr lang="uk-UA" dirty="0" smtClean="0"/>
              <a:t>що крива виробничої функції не перетинається з осями </a:t>
            </a:r>
            <a:r>
              <a:rPr lang="en-US" dirty="0"/>
              <a:t>L </a:t>
            </a:r>
            <a:r>
              <a:rPr lang="uk-UA" dirty="0" smtClean="0"/>
              <a:t>та К</a:t>
            </a:r>
            <a:r>
              <a:rPr lang="uk-UA" dirty="0"/>
              <a:t>. </a:t>
            </a:r>
            <a:r>
              <a:rPr lang="uk-UA" dirty="0" smtClean="0"/>
              <a:t>Це означає</a:t>
            </a:r>
            <a:r>
              <a:rPr lang="uk-UA" dirty="0"/>
              <a:t>, </a:t>
            </a:r>
            <a:r>
              <a:rPr lang="uk-UA" dirty="0" smtClean="0"/>
              <a:t>що у виробничому процесі майже неможливо повністю відмовитися від використання одного з факторів виробництва (тобто </a:t>
            </a:r>
            <a:r>
              <a:rPr lang="en-US" dirty="0" smtClean="0"/>
              <a:t>L ≠ </a:t>
            </a:r>
            <a:r>
              <a:rPr lang="en-US" dirty="0"/>
              <a:t>0, </a:t>
            </a:r>
            <a:r>
              <a:rPr lang="uk-UA" dirty="0" smtClean="0"/>
              <a:t>або К </a:t>
            </a:r>
            <a:r>
              <a:rPr lang="en-US" dirty="0"/>
              <a:t>≠ </a:t>
            </a:r>
            <a:r>
              <a:rPr lang="en-US" dirty="0" smtClean="0"/>
              <a:t>0</a:t>
            </a:r>
            <a:r>
              <a:rPr lang="uk-UA" dirty="0" smtClean="0"/>
              <a:t>).</a:t>
            </a:r>
          </a:p>
          <a:p>
            <a:pPr marL="82296" indent="0" algn="just">
              <a:buNone/>
            </a:pPr>
            <a:endParaRPr lang="uk-UA" dirty="0" smtClean="0"/>
          </a:p>
          <a:p>
            <a:pPr marL="82296" indent="0" algn="just">
              <a:buNone/>
            </a:pPr>
            <a:r>
              <a:rPr lang="ru-RU" sz="3500" b="1" i="1" dirty="0" smtClean="0"/>
              <a:t>При </a:t>
            </a:r>
            <a:r>
              <a:rPr lang="ru-RU" sz="3500" b="1" i="1" dirty="0"/>
              <a:t>L </a:t>
            </a:r>
            <a:r>
              <a:rPr lang="ru-RU" sz="3500" b="1" i="1" dirty="0" smtClean="0"/>
              <a:t>= </a:t>
            </a:r>
            <a:r>
              <a:rPr lang="en-US" sz="3500" b="1" i="1" dirty="0"/>
              <a:t>0</a:t>
            </a:r>
            <a:r>
              <a:rPr lang="ru-RU" sz="3500" b="1" i="1" dirty="0" smtClean="0"/>
              <a:t> , </a:t>
            </a:r>
            <a:r>
              <a:rPr lang="ru-RU" sz="3500" b="1" i="1" dirty="0" err="1" smtClean="0"/>
              <a:t>або</a:t>
            </a:r>
            <a:r>
              <a:rPr lang="ru-RU" sz="3500" b="1" i="1" dirty="0" smtClean="0"/>
              <a:t> К </a:t>
            </a:r>
            <a:r>
              <a:rPr lang="ru-RU" sz="3500" b="1" i="1" dirty="0"/>
              <a:t>= </a:t>
            </a:r>
            <a:r>
              <a:rPr lang="en-US" sz="3500" b="1" i="1" dirty="0" smtClean="0"/>
              <a:t>0</a:t>
            </a:r>
            <a:r>
              <a:rPr lang="uk-UA" sz="3500" b="1" i="1" dirty="0" smtClean="0"/>
              <a:t> обсяг виробництва </a:t>
            </a:r>
          </a:p>
          <a:p>
            <a:pPr marL="82296" indent="0" algn="just">
              <a:buNone/>
            </a:pPr>
            <a:r>
              <a:rPr lang="en-US" sz="3500" b="1" i="1" dirty="0" smtClean="0"/>
              <a:t>Q</a:t>
            </a:r>
            <a:r>
              <a:rPr lang="uk-UA" sz="3500" b="1" i="1" dirty="0" smtClean="0"/>
              <a:t> </a:t>
            </a:r>
            <a:r>
              <a:rPr lang="ru-RU" sz="3500" b="1" i="1" dirty="0"/>
              <a:t>= </a:t>
            </a:r>
            <a:r>
              <a:rPr lang="en-US" sz="3500" b="1" i="1" dirty="0" smtClean="0"/>
              <a:t>0</a:t>
            </a:r>
            <a:r>
              <a:rPr lang="uk-UA" sz="3500" b="1" i="1" dirty="0" smtClean="0"/>
              <a:t>, тобто без ресурсів немає випуску</a:t>
            </a:r>
            <a:r>
              <a:rPr lang="uk-UA" sz="3500" b="1" dirty="0" smtClean="0"/>
              <a:t>.</a:t>
            </a:r>
          </a:p>
          <a:p>
            <a:pPr marL="82296" indent="0" algn="just">
              <a:buNone/>
            </a:pPr>
            <a:endParaRPr lang="uk-UA" sz="2600" b="1" dirty="0" smtClean="0"/>
          </a:p>
          <a:p>
            <a:pPr marL="82296" indent="0" algn="just">
              <a:buNone/>
            </a:pPr>
            <a:r>
              <a:rPr lang="uk-UA" dirty="0"/>
              <a:t>З метою переходу до двохмірної моделі розглянемо взаємозв’язок між залученням двох факторів виробництва при незмінному обсязі виробництва , тобто </a:t>
            </a:r>
            <a:r>
              <a:rPr lang="uk-UA" dirty="0" smtClean="0"/>
              <a:t> </a:t>
            </a:r>
            <a:r>
              <a:rPr lang="en-US" dirty="0" smtClean="0"/>
              <a:t>Q </a:t>
            </a:r>
            <a:r>
              <a:rPr lang="uk-UA" dirty="0"/>
              <a:t>=</a:t>
            </a:r>
            <a:r>
              <a:rPr lang="en-US" dirty="0"/>
              <a:t>const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10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498080" cy="396044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uk-UA" sz="4600" b="1" dirty="0" smtClean="0"/>
              <a:t>Приклад. </a:t>
            </a:r>
          </a:p>
          <a:p>
            <a:pPr marL="82296" indent="0" algn="just">
              <a:buNone/>
            </a:pPr>
            <a:r>
              <a:rPr lang="uk-UA" sz="3400" dirty="0" smtClean="0"/>
              <a:t>Будівельникам необхідно вирити траншею певного розміру </a:t>
            </a:r>
            <a:r>
              <a:rPr lang="uk-UA" sz="3400" dirty="0"/>
              <a:t>(</a:t>
            </a:r>
            <a:r>
              <a:rPr lang="en-US" sz="3400" dirty="0"/>
              <a:t>Q). </a:t>
            </a:r>
            <a:r>
              <a:rPr lang="uk-UA" sz="3400" dirty="0" smtClean="0"/>
              <a:t>Для цієї роботи можна залучити якусь кількість праці </a:t>
            </a:r>
            <a:r>
              <a:rPr lang="uk-UA" sz="3400" dirty="0"/>
              <a:t>(землекопів) </a:t>
            </a:r>
            <a:r>
              <a:rPr lang="uk-UA" sz="3400" dirty="0" smtClean="0"/>
              <a:t>та капіталу </a:t>
            </a:r>
            <a:r>
              <a:rPr lang="uk-UA" sz="3400" dirty="0"/>
              <a:t>(екскаваторів). Зрозуміло, </a:t>
            </a:r>
            <a:r>
              <a:rPr lang="uk-UA" sz="3400" dirty="0" smtClean="0"/>
              <a:t>що ту саму траншею можна вирити</a:t>
            </a:r>
            <a:r>
              <a:rPr lang="uk-UA" sz="3400" dirty="0"/>
              <a:t>, </a:t>
            </a:r>
            <a:r>
              <a:rPr lang="uk-UA" sz="3400" dirty="0" smtClean="0"/>
              <a:t>запросивши більше робочих та менше машино-часів роботи екскаватора</a:t>
            </a:r>
            <a:r>
              <a:rPr lang="uk-UA" sz="3400" dirty="0"/>
              <a:t>, </a:t>
            </a:r>
            <a:r>
              <a:rPr lang="uk-UA" sz="3400" dirty="0" smtClean="0"/>
              <a:t>або навпаки</a:t>
            </a:r>
            <a:r>
              <a:rPr lang="uk-UA" sz="3400" dirty="0"/>
              <a:t>. Сполученнярізнихваріантіввикористанняпрацітакапіталудляданоговиробництваутворюютьвиробничусітку (табл. </a:t>
            </a:r>
            <a:r>
              <a:rPr lang="uk-UA" sz="3400" dirty="0" smtClean="0"/>
              <a:t>8.1</a:t>
            </a:r>
            <a:r>
              <a:rPr lang="uk-UA" sz="3400" dirty="0"/>
              <a:t>). </a:t>
            </a:r>
            <a:endParaRPr lang="uk-UA" sz="3400" dirty="0" smtClean="0"/>
          </a:p>
          <a:p>
            <a:pPr marL="82296" indent="0" algn="just">
              <a:buNone/>
            </a:pPr>
            <a:r>
              <a:rPr lang="uk-UA" sz="3400" dirty="0" smtClean="0"/>
              <a:t>Таблиця 8.1 - Виробнича сітка при незмінному обсязі виробництва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037" t="59515" r="22568" b="23182"/>
          <a:stretch/>
        </p:blipFill>
        <p:spPr bwMode="auto">
          <a:xfrm>
            <a:off x="1331640" y="4509120"/>
            <a:ext cx="684076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9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6912768" cy="54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000" dirty="0" smtClean="0"/>
              <a:t>Отримані дані можна нанести на графік</a:t>
            </a:r>
            <a:r>
              <a:rPr lang="uk-UA" sz="2000" dirty="0"/>
              <a:t>, </a:t>
            </a:r>
            <a:r>
              <a:rPr lang="uk-UA" sz="2000" dirty="0" smtClean="0"/>
              <a:t>на якому відображається взаємозалежність праці та капіталу при незмінному обсязі випуску продукції </a:t>
            </a:r>
            <a:r>
              <a:rPr lang="uk-UA" sz="2000" dirty="0"/>
              <a:t>(рис. </a:t>
            </a:r>
            <a:r>
              <a:rPr lang="uk-UA" sz="2000" dirty="0" smtClean="0"/>
              <a:t>8.2</a:t>
            </a:r>
            <a:r>
              <a:rPr lang="uk-UA" sz="2000" dirty="0"/>
              <a:t>). </a:t>
            </a:r>
            <a:r>
              <a:rPr lang="uk-UA" sz="2000" dirty="0" smtClean="0"/>
              <a:t>Отримана крива називається  </a:t>
            </a:r>
            <a:r>
              <a:rPr lang="uk-UA" sz="2000" dirty="0"/>
              <a:t>– </a:t>
            </a:r>
            <a:r>
              <a:rPr lang="uk-UA" sz="2000" dirty="0" err="1"/>
              <a:t>ізокванта</a:t>
            </a:r>
            <a:r>
              <a:rPr lang="uk-UA" sz="2000" dirty="0" smtClean="0"/>
              <a:t>.</a:t>
            </a:r>
          </a:p>
          <a:p>
            <a:pPr marL="82296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1127" t="22491" r="24709" b="38058"/>
          <a:stretch/>
        </p:blipFill>
        <p:spPr bwMode="auto">
          <a:xfrm>
            <a:off x="1835696" y="2636912"/>
            <a:ext cx="5976664" cy="352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3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488832" cy="5699720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err="1" smtClean="0"/>
              <a:t>Ізокванта</a:t>
            </a:r>
            <a:r>
              <a:rPr lang="uk-UA" b="1" i="1" dirty="0" smtClean="0"/>
              <a:t> (</a:t>
            </a:r>
            <a:r>
              <a:rPr lang="en-US" b="1" i="1" dirty="0"/>
              <a:t>isoquant</a:t>
            </a:r>
            <a:r>
              <a:rPr lang="en-US" b="1" i="1" dirty="0" smtClean="0"/>
              <a:t>)</a:t>
            </a:r>
            <a:r>
              <a:rPr lang="uk-UA" b="1" i="1" dirty="0" smtClean="0"/>
              <a:t> </a:t>
            </a:r>
            <a:r>
              <a:rPr lang="en-US" b="1" i="1" dirty="0" smtClean="0"/>
              <a:t>– </a:t>
            </a:r>
            <a:r>
              <a:rPr lang="uk-UA" dirty="0" smtClean="0"/>
              <a:t>це крива, всі точки якої показують комбінацію двох факторів виробництва</a:t>
            </a:r>
            <a:r>
              <a:rPr lang="uk-UA" dirty="0"/>
              <a:t>, </a:t>
            </a:r>
            <a:r>
              <a:rPr lang="uk-UA" dirty="0" smtClean="0"/>
              <a:t>використання яких забезпечує однаковий обсяг випуску продукції.</a:t>
            </a:r>
          </a:p>
          <a:p>
            <a:pPr algn="just"/>
            <a:r>
              <a:rPr lang="uk-UA" dirty="0" smtClean="0"/>
              <a:t>Набір ресурсів</a:t>
            </a:r>
            <a:r>
              <a:rPr lang="uk-UA" dirty="0"/>
              <a:t>, </a:t>
            </a:r>
            <a:r>
              <a:rPr lang="uk-UA" dirty="0" smtClean="0"/>
              <a:t>що відповідає координатам точки </a:t>
            </a:r>
            <a:r>
              <a:rPr lang="en-US" dirty="0" smtClean="0"/>
              <a:t> N 5 </a:t>
            </a:r>
            <a:r>
              <a:rPr lang="en-US" dirty="0"/>
              <a:t>(</a:t>
            </a:r>
            <a:r>
              <a:rPr lang="uk-UA" dirty="0"/>
              <a:t>рис. </a:t>
            </a:r>
            <a:r>
              <a:rPr lang="en-US" dirty="0"/>
              <a:t>8</a:t>
            </a:r>
            <a:r>
              <a:rPr lang="uk-UA" dirty="0" smtClean="0"/>
              <a:t>.2</a:t>
            </a:r>
            <a:r>
              <a:rPr lang="uk-UA" dirty="0"/>
              <a:t>), </a:t>
            </a:r>
            <a:r>
              <a:rPr lang="uk-UA" dirty="0" smtClean="0"/>
              <a:t>забезпечує</a:t>
            </a:r>
            <a:r>
              <a:rPr lang="en-US" dirty="0" smtClean="0"/>
              <a:t> </a:t>
            </a:r>
            <a:r>
              <a:rPr lang="uk-UA" dirty="0" smtClean="0"/>
              <a:t>обсяг</a:t>
            </a:r>
            <a:r>
              <a:rPr lang="en-US" dirty="0" smtClean="0"/>
              <a:t> </a:t>
            </a:r>
            <a:r>
              <a:rPr lang="uk-UA" dirty="0" smtClean="0"/>
              <a:t>випуску</a:t>
            </a:r>
            <a:r>
              <a:rPr lang="en-US" dirty="0" smtClean="0"/>
              <a:t> </a:t>
            </a:r>
            <a:r>
              <a:rPr lang="uk-UA" dirty="0" smtClean="0"/>
              <a:t>продукції</a:t>
            </a:r>
            <a:r>
              <a:rPr lang="en-US" dirty="0" smtClean="0"/>
              <a:t> </a:t>
            </a:r>
            <a:r>
              <a:rPr lang="uk-UA" dirty="0" smtClean="0"/>
              <a:t>менший</a:t>
            </a:r>
            <a:r>
              <a:rPr lang="uk-UA" dirty="0"/>
              <a:t>, </a:t>
            </a:r>
            <a:r>
              <a:rPr lang="uk-UA" dirty="0" smtClean="0"/>
              <a:t>ніж</a:t>
            </a:r>
            <a:r>
              <a:rPr lang="en-US" dirty="0" smtClean="0"/>
              <a:t> </a:t>
            </a:r>
            <a:r>
              <a:rPr lang="uk-UA" dirty="0" smtClean="0"/>
              <a:t>будь-який</a:t>
            </a:r>
            <a:r>
              <a:rPr lang="en-US" dirty="0" smtClean="0"/>
              <a:t> </a:t>
            </a:r>
            <a:r>
              <a:rPr lang="uk-UA" dirty="0" smtClean="0"/>
              <a:t>набір</a:t>
            </a:r>
            <a:r>
              <a:rPr lang="uk-UA" dirty="0"/>
              <a:t>, </a:t>
            </a:r>
            <a:r>
              <a:rPr lang="uk-UA" dirty="0" smtClean="0"/>
              <a:t>що</a:t>
            </a:r>
            <a:r>
              <a:rPr lang="en-US" dirty="0" smtClean="0"/>
              <a:t> </a:t>
            </a:r>
            <a:r>
              <a:rPr lang="uk-UA" dirty="0" smtClean="0"/>
              <a:t>належить</a:t>
            </a:r>
            <a:r>
              <a:rPr lang="en-US" dirty="0" smtClean="0"/>
              <a:t> </a:t>
            </a:r>
            <a:r>
              <a:rPr lang="uk-UA" dirty="0" smtClean="0"/>
              <a:t>кривій </a:t>
            </a:r>
            <a:r>
              <a:rPr lang="en-US" dirty="0"/>
              <a:t>Q, </a:t>
            </a:r>
            <a:r>
              <a:rPr lang="uk-UA" dirty="0" smtClean="0"/>
              <a:t>а</a:t>
            </a:r>
            <a:r>
              <a:rPr lang="en-US" dirty="0" smtClean="0"/>
              <a:t> </a:t>
            </a:r>
            <a:r>
              <a:rPr lang="uk-UA" dirty="0" smtClean="0"/>
              <a:t>набор </a:t>
            </a:r>
            <a:r>
              <a:rPr lang="en-US" dirty="0"/>
              <a:t>N6 – </a:t>
            </a:r>
            <a:r>
              <a:rPr lang="uk-UA" dirty="0" smtClean="0"/>
              <a:t>більший</a:t>
            </a:r>
            <a:r>
              <a:rPr lang="en-US" dirty="0" smtClean="0"/>
              <a:t> </a:t>
            </a:r>
            <a:r>
              <a:rPr lang="uk-UA" dirty="0" smtClean="0"/>
              <a:t>обсяг</a:t>
            </a:r>
            <a:r>
              <a:rPr lang="en-US" dirty="0" smtClean="0"/>
              <a:t> </a:t>
            </a:r>
            <a:r>
              <a:rPr lang="uk-UA" dirty="0" smtClean="0"/>
              <a:t>випуску</a:t>
            </a:r>
            <a:r>
              <a:rPr lang="uk-UA" dirty="0"/>
              <a:t>. </a:t>
            </a:r>
            <a:r>
              <a:rPr lang="uk-UA" dirty="0" smtClean="0"/>
              <a:t>Через</a:t>
            </a:r>
            <a:r>
              <a:rPr lang="en-US" dirty="0" smtClean="0"/>
              <a:t> </a:t>
            </a:r>
            <a:r>
              <a:rPr lang="uk-UA" dirty="0" smtClean="0"/>
              <a:t>точки </a:t>
            </a:r>
            <a:r>
              <a:rPr lang="en-US" dirty="0" smtClean="0"/>
              <a:t>N5 </a:t>
            </a:r>
            <a:r>
              <a:rPr lang="uk-UA" dirty="0" smtClean="0"/>
              <a:t>та </a:t>
            </a:r>
            <a:r>
              <a:rPr lang="en-US" dirty="0" smtClean="0"/>
              <a:t>N6 </a:t>
            </a:r>
            <a:r>
              <a:rPr lang="uk-UA" dirty="0" smtClean="0"/>
              <a:t>можна</a:t>
            </a:r>
            <a:r>
              <a:rPr lang="en-US" dirty="0" smtClean="0"/>
              <a:t> </a:t>
            </a:r>
            <a:r>
              <a:rPr lang="uk-UA" dirty="0" smtClean="0"/>
              <a:t>провести</a:t>
            </a:r>
            <a:r>
              <a:rPr lang="en-US" dirty="0" smtClean="0"/>
              <a:t> </a:t>
            </a:r>
            <a:r>
              <a:rPr lang="uk-UA" dirty="0" smtClean="0"/>
              <a:t>власні </a:t>
            </a:r>
            <a:r>
              <a:rPr lang="uk-UA" dirty="0" err="1" smtClean="0"/>
              <a:t>ізокванти</a:t>
            </a:r>
            <a:r>
              <a:rPr lang="uk-UA" dirty="0"/>
              <a:t>, </a:t>
            </a:r>
            <a:r>
              <a:rPr lang="uk-UA" dirty="0" smtClean="0"/>
              <a:t>які</a:t>
            </a:r>
            <a:r>
              <a:rPr lang="en-US" dirty="0" smtClean="0"/>
              <a:t> </a:t>
            </a:r>
            <a:r>
              <a:rPr lang="uk-UA" dirty="0" smtClean="0"/>
              <a:t>утворять</a:t>
            </a:r>
            <a:r>
              <a:rPr lang="en-US" dirty="0" smtClean="0"/>
              <a:t> </a:t>
            </a:r>
            <a:r>
              <a:rPr lang="uk-UA" dirty="0" smtClean="0"/>
              <a:t>карту</a:t>
            </a:r>
            <a:r>
              <a:rPr lang="en-US" dirty="0" smtClean="0"/>
              <a:t> </a:t>
            </a:r>
            <a:r>
              <a:rPr lang="uk-UA" dirty="0" err="1" smtClean="0"/>
              <a:t>ізоквант</a:t>
            </a:r>
            <a:r>
              <a:rPr lang="uk-UA" dirty="0" smtClean="0"/>
              <a:t> </a:t>
            </a:r>
            <a:r>
              <a:rPr lang="uk-UA" dirty="0"/>
              <a:t>(рис. </a:t>
            </a:r>
            <a:r>
              <a:rPr lang="en-US" dirty="0" smtClean="0"/>
              <a:t>8</a:t>
            </a:r>
            <a:r>
              <a:rPr lang="uk-UA" dirty="0" smtClean="0"/>
              <a:t>.3</a:t>
            </a:r>
            <a:r>
              <a:rPr lang="uk-UA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210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6426" t="49827" r="38897" b="21057"/>
          <a:stretch/>
        </p:blipFill>
        <p:spPr bwMode="auto">
          <a:xfrm>
            <a:off x="1019272" y="548681"/>
            <a:ext cx="3464237" cy="373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9273" y="4590987"/>
            <a:ext cx="3817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Рисунок 8.3 - Карта</a:t>
            </a:r>
            <a:r>
              <a:rPr lang="en-US" sz="2800" dirty="0" smtClean="0"/>
              <a:t> </a:t>
            </a:r>
            <a:r>
              <a:rPr lang="uk-UA" sz="2800" dirty="0" err="1" smtClean="0"/>
              <a:t>ізоквант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err="1" smtClean="0"/>
              <a:t>Ізокванти</a:t>
            </a:r>
            <a:r>
              <a:rPr lang="uk-UA" sz="2400" dirty="0" smtClean="0"/>
              <a:t> для процесу виробництва означають теж</a:t>
            </a:r>
            <a:r>
              <a:rPr lang="uk-UA" sz="2400" dirty="0"/>
              <a:t>, </a:t>
            </a:r>
            <a:r>
              <a:rPr lang="uk-UA" sz="2400" dirty="0" smtClean="0"/>
              <a:t>що й криві байдужості для процесу споживання</a:t>
            </a:r>
            <a:r>
              <a:rPr lang="uk-UA" sz="2400" dirty="0"/>
              <a:t>. </a:t>
            </a:r>
            <a:r>
              <a:rPr lang="uk-UA" sz="2400" dirty="0" smtClean="0"/>
              <a:t>Тому карта </a:t>
            </a:r>
            <a:r>
              <a:rPr lang="uk-UA" sz="2400" dirty="0" err="1" smtClean="0"/>
              <a:t>ізоквант</a:t>
            </a:r>
            <a:r>
              <a:rPr lang="uk-UA" sz="2400" dirty="0" smtClean="0"/>
              <a:t> має аналогічні властивості</a:t>
            </a:r>
            <a:r>
              <a:rPr lang="uk-UA" sz="2400" dirty="0"/>
              <a:t>: </a:t>
            </a:r>
            <a:r>
              <a:rPr lang="uk-UA" sz="2400" dirty="0" smtClean="0"/>
              <a:t>вони мають негативний нахил</a:t>
            </a:r>
            <a:r>
              <a:rPr lang="uk-UA" sz="2400" dirty="0"/>
              <a:t>, </a:t>
            </a:r>
            <a:r>
              <a:rPr lang="uk-UA" sz="2400" dirty="0" smtClean="0"/>
              <a:t>не перетинаються одна з одною та </a:t>
            </a:r>
            <a:r>
              <a:rPr lang="uk-UA" sz="2400" dirty="0" err="1" smtClean="0"/>
              <a:t>ізокванти</a:t>
            </a:r>
            <a:r>
              <a:rPr lang="uk-UA" sz="2400" dirty="0" smtClean="0"/>
              <a:t>  більш віддалені від початку координат відображають більший обсяг</a:t>
            </a:r>
          </a:p>
          <a:p>
            <a:pPr algn="just"/>
            <a:r>
              <a:rPr lang="uk-UA" sz="2400" dirty="0" smtClean="0"/>
              <a:t>випуску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6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Гранична норма технологічного заміщення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6768752" cy="444056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Аналіз </a:t>
            </a:r>
            <a:r>
              <a:rPr lang="uk-UA" dirty="0" err="1" smtClean="0"/>
              <a:t>ізокванти</a:t>
            </a:r>
            <a:r>
              <a:rPr lang="uk-UA" dirty="0" smtClean="0"/>
              <a:t> показує</a:t>
            </a:r>
            <a:r>
              <a:rPr lang="uk-UA" dirty="0"/>
              <a:t>, </a:t>
            </a:r>
            <a:r>
              <a:rPr lang="uk-UA" dirty="0" smtClean="0"/>
              <a:t>що фактори виробництва здатні </a:t>
            </a:r>
            <a:r>
              <a:rPr lang="uk-UA" dirty="0" err="1" smtClean="0"/>
              <a:t>взаємозамінюватися</a:t>
            </a:r>
            <a:r>
              <a:rPr lang="uk-UA" dirty="0"/>
              <a:t>. Так, </a:t>
            </a:r>
            <a:r>
              <a:rPr lang="uk-UA" dirty="0" smtClean="0"/>
              <a:t>зменшення кількості часів роботи екскаватора компенсується збільшенням </a:t>
            </a:r>
            <a:r>
              <a:rPr lang="uk-UA" dirty="0" err="1" smtClean="0"/>
              <a:t>кількост</a:t>
            </a:r>
            <a:r>
              <a:rPr lang="uk-UA" dirty="0" smtClean="0"/>
              <a:t> </a:t>
            </a:r>
            <a:r>
              <a:rPr lang="uk-UA" dirty="0" err="1" smtClean="0"/>
              <a:t>ічасів</a:t>
            </a:r>
            <a:r>
              <a:rPr lang="uk-UA" dirty="0" smtClean="0"/>
              <a:t> роботи землекопів</a:t>
            </a:r>
            <a:r>
              <a:rPr lang="uk-UA" dirty="0"/>
              <a:t>. </a:t>
            </a:r>
            <a:r>
              <a:rPr lang="uk-UA" dirty="0" smtClean="0"/>
              <a:t>При цьому обсяг траншеї залишається незмінним</a:t>
            </a:r>
            <a:r>
              <a:rPr lang="uk-UA" dirty="0"/>
              <a:t>. </a:t>
            </a:r>
            <a:r>
              <a:rPr lang="uk-UA" dirty="0" smtClean="0"/>
              <a:t>Гранична норма технологічного заміщення (</a:t>
            </a:r>
            <a:r>
              <a:rPr lang="en-US" b="1" dirty="0"/>
              <a:t>marginal rate of technical substitution – MRTS) </a:t>
            </a:r>
            <a:r>
              <a:rPr lang="uk-UA" dirty="0" smtClean="0"/>
              <a:t>показує кількість одного фактора виробництва</a:t>
            </a:r>
            <a:r>
              <a:rPr lang="uk-UA" dirty="0"/>
              <a:t>, </a:t>
            </a:r>
            <a:r>
              <a:rPr lang="uk-UA" dirty="0" smtClean="0"/>
              <a:t>яку здатна замінити одиниця іншого фактору при незмінному обсязі випуску продукції.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939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Зміст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632848" cy="3971528"/>
          </a:xfrm>
        </p:spPr>
        <p:txBody>
          <a:bodyPr>
            <a:normAutofit/>
          </a:bodyPr>
          <a:lstStyle/>
          <a:p>
            <a:r>
              <a:rPr lang="uk-UA" dirty="0" smtClean="0"/>
              <a:t>Теорія </a:t>
            </a:r>
            <a:r>
              <a:rPr lang="uk-UA" dirty="0"/>
              <a:t>виробництва. </a:t>
            </a:r>
            <a:endParaRPr lang="uk-UA" dirty="0" smtClean="0"/>
          </a:p>
          <a:p>
            <a:r>
              <a:rPr lang="uk-UA" dirty="0" smtClean="0"/>
              <a:t>Мультиплікативна виробнича функція.</a:t>
            </a:r>
          </a:p>
          <a:p>
            <a:r>
              <a:rPr lang="uk-UA" dirty="0" smtClean="0"/>
              <a:t>Граничної </a:t>
            </a:r>
            <a:r>
              <a:rPr lang="uk-UA" dirty="0"/>
              <a:t>норми заміщення. </a:t>
            </a:r>
          </a:p>
          <a:p>
            <a:r>
              <a:rPr lang="uk-UA" dirty="0" smtClean="0"/>
              <a:t>Поняття однорідності виробничої функції. </a:t>
            </a:r>
          </a:p>
          <a:p>
            <a:r>
              <a:rPr lang="uk-UA" dirty="0" smtClean="0"/>
              <a:t>Оцінювання параметрів мультиплікативної виробничої функції на основі емпіричних даних (просторові та часові ряди).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8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Гранична норма технологічного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заміщення визначається за формулою: 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574686"/>
            <a:ext cx="3312368" cy="280831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2000" dirty="0" smtClean="0"/>
              <a:t>Форма </a:t>
            </a:r>
            <a:r>
              <a:rPr lang="uk-UA" sz="2000" dirty="0" err="1" smtClean="0"/>
              <a:t>ізокванти</a:t>
            </a:r>
            <a:r>
              <a:rPr lang="uk-UA" sz="2000" dirty="0" smtClean="0"/>
              <a:t> показує</a:t>
            </a:r>
            <a:r>
              <a:rPr lang="uk-UA" sz="2000" dirty="0"/>
              <a:t>, </a:t>
            </a:r>
            <a:r>
              <a:rPr lang="uk-UA" sz="2000" dirty="0" smtClean="0"/>
              <a:t>що ефективне заміщення факторів виробництва може відбуватися в певних межах (зона субституції). </a:t>
            </a:r>
            <a:endParaRPr lang="uk-UA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61819"/>
              </p:ext>
            </p:extLst>
          </p:nvPr>
        </p:nvGraphicFramePr>
        <p:xfrm>
          <a:off x="1619672" y="1484784"/>
          <a:ext cx="51260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3" imgW="2311200" imgH="495000" progId="Equation.3">
                  <p:embed/>
                </p:oleObj>
              </mc:Choice>
              <mc:Fallback>
                <p:oleObj name="Формула" r:id="rId3" imgW="2311200" imgH="495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84784"/>
                        <a:ext cx="5126038" cy="109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36250" r="37452" b="28750"/>
          <a:stretch/>
        </p:blipFill>
        <p:spPr bwMode="auto">
          <a:xfrm>
            <a:off x="1007096" y="2553440"/>
            <a:ext cx="4320480" cy="33295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7096" y="5882984"/>
            <a:ext cx="680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Рис . 8.4  Гранична норма технологічного заміщення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224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344816" cy="5616624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Як бачимо, </a:t>
            </a:r>
            <a:r>
              <a:rPr lang="uk-UA" dirty="0" err="1" smtClean="0"/>
              <a:t>ізокванта</a:t>
            </a:r>
            <a:r>
              <a:rPr lang="uk-UA" dirty="0" smtClean="0"/>
              <a:t> не перетинається з осями координат</a:t>
            </a:r>
            <a:r>
              <a:rPr lang="uk-UA" dirty="0"/>
              <a:t>, </a:t>
            </a:r>
            <a:r>
              <a:rPr lang="uk-UA" dirty="0" smtClean="0"/>
              <a:t>це означає, що повна заміна одного фактора іншим неможлива.</a:t>
            </a:r>
          </a:p>
          <a:p>
            <a:pPr algn="just"/>
            <a:r>
              <a:rPr lang="uk-UA" dirty="0" smtClean="0"/>
              <a:t>!!!!!! </a:t>
            </a:r>
            <a:r>
              <a:rPr lang="uk-UA" i="1" dirty="0" smtClean="0"/>
              <a:t>Якщо товари є абсолютними </a:t>
            </a:r>
            <a:r>
              <a:rPr lang="uk-UA" i="1" dirty="0" err="1" smtClean="0"/>
              <a:t>взаємодоповнювачами</a:t>
            </a:r>
            <a:r>
              <a:rPr lang="uk-UA" i="1" dirty="0" smtClean="0"/>
              <a:t> </a:t>
            </a:r>
            <a:r>
              <a:rPr lang="uk-UA" i="1" dirty="0"/>
              <a:t>(наприклад, </a:t>
            </a:r>
            <a:r>
              <a:rPr lang="uk-UA" i="1" dirty="0" smtClean="0"/>
              <a:t>комп’ютер та системний адміністратор</a:t>
            </a:r>
            <a:r>
              <a:rPr lang="uk-UA" i="1" dirty="0"/>
              <a:t>), </a:t>
            </a:r>
            <a:r>
              <a:rPr lang="uk-UA" i="1" dirty="0" smtClean="0"/>
              <a:t>то їх заміщення неможливе</a:t>
            </a:r>
            <a:r>
              <a:rPr lang="uk-UA" i="1" dirty="0"/>
              <a:t>, </a:t>
            </a:r>
            <a:r>
              <a:rPr lang="uk-UA" i="1" dirty="0" smtClean="0"/>
              <a:t>гранична норма технологічного заміщення дорівнює нулю або є нескінченною</a:t>
            </a:r>
            <a:r>
              <a:rPr lang="uk-UA" i="1" dirty="0"/>
              <a:t>, </a:t>
            </a:r>
            <a:r>
              <a:rPr lang="uk-UA" i="1" dirty="0" smtClean="0"/>
              <a:t>а </a:t>
            </a:r>
            <a:r>
              <a:rPr lang="uk-UA" i="1" dirty="0" err="1" smtClean="0"/>
              <a:t>ізокванти</a:t>
            </a:r>
            <a:r>
              <a:rPr lang="uk-UA" i="1" dirty="0" smtClean="0"/>
              <a:t> мають вигляд прямого кута</a:t>
            </a:r>
            <a:r>
              <a:rPr lang="uk-UA" i="1" dirty="0"/>
              <a:t>. </a:t>
            </a:r>
            <a:endParaRPr lang="uk-UA" i="1" dirty="0" smtClean="0"/>
          </a:p>
          <a:p>
            <a:pPr algn="just"/>
            <a:r>
              <a:rPr lang="uk-UA" i="1" dirty="0" smtClean="0"/>
              <a:t>Якщо ресурси є абсолютними замінниками</a:t>
            </a:r>
            <a:r>
              <a:rPr lang="uk-UA" i="1" dirty="0"/>
              <a:t>, </a:t>
            </a:r>
            <a:r>
              <a:rPr lang="uk-UA" i="1" dirty="0" smtClean="0"/>
              <a:t>гранична норма технологічного заміщення є константною</a:t>
            </a:r>
            <a:r>
              <a:rPr lang="uk-UA" i="1" dirty="0"/>
              <a:t>, </a:t>
            </a:r>
            <a:r>
              <a:rPr lang="uk-UA" i="1" dirty="0" smtClean="0"/>
              <a:t>а </a:t>
            </a:r>
            <a:r>
              <a:rPr lang="uk-UA" i="1" dirty="0" err="1" smtClean="0"/>
              <a:t>ізокванта</a:t>
            </a:r>
            <a:r>
              <a:rPr lang="uk-UA" i="1" dirty="0" smtClean="0"/>
              <a:t> має вигляд спадної прямої</a:t>
            </a:r>
            <a:r>
              <a:rPr lang="uk-UA" i="1" dirty="0"/>
              <a:t>. </a:t>
            </a:r>
            <a:r>
              <a:rPr lang="uk-UA" i="1" dirty="0" smtClean="0"/>
              <a:t>Але цей випадок слід розглядати як теоретичний</a:t>
            </a:r>
            <a:r>
              <a:rPr lang="uk-UA" i="1" dirty="0"/>
              <a:t>, </a:t>
            </a:r>
            <a:r>
              <a:rPr lang="uk-UA" i="1" dirty="0" smtClean="0"/>
              <a:t>оскільки в реальному виробництві повне заміщення виробничих факторів неможливе.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9399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/>
              <a:t>Мультиплікативна виробнича функція при зміні масштабів </a:t>
            </a:r>
            <a:r>
              <a:rPr lang="uk-UA" sz="3200" dirty="0" smtClean="0"/>
              <a:t>виробництва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576" y="1412776"/>
            <a:ext cx="7240848" cy="16561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Припустимо</a:t>
            </a:r>
            <a:r>
              <a:rPr lang="uk-UA" dirty="0"/>
              <a:t>, що витрати кожного чинника збільшилися в </a:t>
            </a:r>
            <a:r>
              <a:rPr lang="uk-UA" i="1" dirty="0">
                <a:sym typeface="Symbol"/>
              </a:rPr>
              <a:t></a:t>
            </a:r>
            <a:r>
              <a:rPr lang="uk-UA" dirty="0"/>
              <a:t> раз, тоді нове значення обсягу виробництва </a:t>
            </a:r>
            <a:r>
              <a:rPr lang="uk-UA" dirty="0" smtClean="0"/>
              <a:t>буде визначатися:</a:t>
            </a:r>
            <a:endParaRPr lang="uk-UA" dirty="0"/>
          </a:p>
          <a:p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55658"/>
              </p:ext>
            </p:extLst>
          </p:nvPr>
        </p:nvGraphicFramePr>
        <p:xfrm>
          <a:off x="971600" y="3429000"/>
          <a:ext cx="630939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3" imgW="2197100" imgH="279400" progId="Equation.3">
                  <p:embed/>
                </p:oleObj>
              </mc:Choice>
              <mc:Fallback>
                <p:oleObj name="Формула" r:id="rId3" imgW="21971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29000"/>
                        <a:ext cx="6309391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бъект 2"/>
          <p:cNvSpPr txBox="1">
            <a:spLocks/>
          </p:cNvSpPr>
          <p:nvPr/>
        </p:nvSpPr>
        <p:spPr>
          <a:xfrm>
            <a:off x="1187624" y="4725144"/>
            <a:ext cx="7240848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dirty="0"/>
              <a:t>α</a:t>
            </a:r>
            <a:r>
              <a:rPr lang="uk-UA" dirty="0"/>
              <a:t>+</a:t>
            </a:r>
            <a:r>
              <a:rPr lang="el-GR" dirty="0"/>
              <a:t>β </a:t>
            </a:r>
            <a:r>
              <a:rPr lang="uk-UA" dirty="0" smtClean="0"/>
              <a:t> - ступінь однорідності  цієї функції . </a:t>
            </a:r>
          </a:p>
        </p:txBody>
      </p:sp>
    </p:spTree>
    <p:extLst>
      <p:ext uri="{BB962C8B-B14F-4D97-AF65-F5344CB8AC3E}">
        <p14:creationId xmlns:p14="http://schemas.microsoft.com/office/powerpoint/2010/main" val="14518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9361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Ефект масштабу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Якщо </a:t>
            </a:r>
            <a:r>
              <a:rPr lang="uk-UA" dirty="0">
                <a:sym typeface="Symbol"/>
              </a:rPr>
              <a:t></a:t>
            </a:r>
            <a:r>
              <a:rPr lang="uk-UA" dirty="0"/>
              <a:t>+</a:t>
            </a:r>
            <a:r>
              <a:rPr lang="uk-UA" dirty="0">
                <a:sym typeface="Symbol"/>
              </a:rPr>
              <a:t></a:t>
            </a:r>
            <a:r>
              <a:rPr lang="uk-UA" dirty="0"/>
              <a:t>=1, то рівень ефективності не залежить від масштабів </a:t>
            </a:r>
            <a:r>
              <a:rPr lang="uk-UA" dirty="0" smtClean="0"/>
              <a:t>виробництва.</a:t>
            </a:r>
          </a:p>
          <a:p>
            <a:pPr algn="just"/>
            <a:r>
              <a:rPr lang="uk-UA" dirty="0" smtClean="0"/>
              <a:t>Якщо </a:t>
            </a:r>
            <a:r>
              <a:rPr lang="uk-UA" dirty="0">
                <a:sym typeface="Symbol"/>
              </a:rPr>
              <a:t></a:t>
            </a:r>
            <a:r>
              <a:rPr lang="uk-UA" dirty="0"/>
              <a:t>+</a:t>
            </a:r>
            <a:r>
              <a:rPr lang="uk-UA" dirty="0">
                <a:sym typeface="Symbol"/>
              </a:rPr>
              <a:t></a:t>
            </a:r>
            <a:r>
              <a:rPr lang="uk-UA" dirty="0"/>
              <a:t>&lt;1, то середні витрати, розраховані на одиницю продукції убувають, при збільшенні </a:t>
            </a:r>
            <a:r>
              <a:rPr lang="uk-UA" dirty="0" smtClean="0"/>
              <a:t>масштабів </a:t>
            </a:r>
            <a:r>
              <a:rPr lang="uk-UA" dirty="0"/>
              <a:t>виробництва</a:t>
            </a:r>
            <a:r>
              <a:rPr lang="uk-UA" dirty="0" smtClean="0"/>
              <a:t>,</a:t>
            </a:r>
          </a:p>
          <a:p>
            <a:pPr algn="just"/>
            <a:r>
              <a:rPr lang="uk-UA" dirty="0" smtClean="0"/>
              <a:t>при  </a:t>
            </a:r>
            <a:r>
              <a:rPr lang="uk-UA" dirty="0">
                <a:sym typeface="Symbol"/>
              </a:rPr>
              <a:t></a:t>
            </a:r>
            <a:r>
              <a:rPr lang="uk-UA" dirty="0"/>
              <a:t>+</a:t>
            </a:r>
            <a:r>
              <a:rPr lang="uk-UA" dirty="0">
                <a:sym typeface="Symbol"/>
              </a:rPr>
              <a:t></a:t>
            </a:r>
            <a:r>
              <a:rPr lang="uk-UA" dirty="0"/>
              <a:t>&gt;1 – середні витрати, розраховані на одиницю </a:t>
            </a:r>
            <a:r>
              <a:rPr lang="uk-UA" dirty="0" smtClean="0"/>
              <a:t>продукції, зростають </a:t>
            </a:r>
            <a:r>
              <a:rPr lang="uk-UA" dirty="0"/>
              <a:t>з розширенням масштабу виробництва</a:t>
            </a:r>
            <a:r>
              <a:rPr lang="uk-UA" dirty="0" smtClean="0"/>
              <a:t>.</a:t>
            </a:r>
          </a:p>
          <a:p>
            <a:pPr marL="82296" indent="0" algn="just">
              <a:buNone/>
            </a:pPr>
            <a:r>
              <a:rPr lang="uk-UA" i="1" dirty="0" smtClean="0"/>
              <a:t> </a:t>
            </a:r>
            <a:r>
              <a:rPr lang="uk-UA" i="1" dirty="0"/>
              <a:t>Ці властивості не залежать від чисельних значень К і L і </a:t>
            </a:r>
            <a:r>
              <a:rPr lang="uk-UA" i="1" dirty="0" smtClean="0"/>
              <a:t>зберігаються </a:t>
            </a:r>
            <a:r>
              <a:rPr lang="uk-UA" i="1" dirty="0"/>
              <a:t>в будь-якій точці виробничої функції.</a:t>
            </a:r>
          </a:p>
        </p:txBody>
      </p:sp>
    </p:spTree>
    <p:extLst>
      <p:ext uri="{BB962C8B-B14F-4D97-AF65-F5344CB8AC3E}">
        <p14:creationId xmlns:p14="http://schemas.microsoft.com/office/powerpoint/2010/main" val="7351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Оцінювання параметрів </a:t>
            </a:r>
            <a:r>
              <a:rPr lang="uk-UA" dirty="0" smtClean="0"/>
              <a:t>виробничої </a:t>
            </a:r>
            <a:r>
              <a:rPr lang="uk-UA" dirty="0"/>
              <a:t>функції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uk-UA" dirty="0"/>
              <a:t>Лінійна виробнича функція має вигляд</a:t>
            </a:r>
            <a:r>
              <a:rPr lang="uk-UA" dirty="0" smtClean="0"/>
              <a:t>:</a:t>
            </a:r>
          </a:p>
          <a:p>
            <a:pPr marL="82296" indent="0">
              <a:buNone/>
            </a:pPr>
            <a:r>
              <a:rPr lang="en-US" dirty="0" smtClean="0"/>
              <a:t>	</a:t>
            </a:r>
            <a:endParaRPr lang="uk-UA" dirty="0" smtClean="0"/>
          </a:p>
          <a:p>
            <a:pPr marL="82296" indent="0">
              <a:buNone/>
            </a:pPr>
            <a:r>
              <a:rPr lang="en-US" dirty="0" smtClean="0"/>
              <a:t>	Q=a</a:t>
            </a:r>
            <a:r>
              <a:rPr lang="en-US" baseline="-25000" dirty="0" smtClean="0"/>
              <a:t>1</a:t>
            </a:r>
            <a:r>
              <a:rPr lang="en-US" dirty="0" smtClean="0"/>
              <a:t>K+a</a:t>
            </a:r>
            <a:r>
              <a:rPr lang="en-US" baseline="-25000" dirty="0" smtClean="0"/>
              <a:t>2</a:t>
            </a:r>
            <a:r>
              <a:rPr lang="en-US" dirty="0" smtClean="0"/>
              <a:t>L     (8.4)	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uk-UA" dirty="0"/>
              <a:t>д</a:t>
            </a:r>
            <a:r>
              <a:rPr lang="uk-UA" dirty="0" smtClean="0"/>
              <a:t>е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uk-UA" baseline="-25000" dirty="0" smtClean="0"/>
              <a:t>,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uk-UA" dirty="0"/>
              <a:t> </a:t>
            </a:r>
            <a:r>
              <a:rPr lang="uk-UA" dirty="0" smtClean="0"/>
              <a:t>–параметри.</a:t>
            </a:r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r>
              <a:rPr lang="uk-UA" sz="3000" i="1" dirty="0" smtClean="0"/>
              <a:t>Для </a:t>
            </a:r>
            <a:r>
              <a:rPr lang="uk-UA" sz="3000" i="1" dirty="0"/>
              <a:t>оцінки параметрів  моделі </a:t>
            </a:r>
            <a:r>
              <a:rPr lang="uk-UA" sz="3000" i="1" dirty="0" smtClean="0"/>
              <a:t>(8.4) </a:t>
            </a:r>
            <a:r>
              <a:rPr lang="uk-UA" sz="3000" i="1" dirty="0"/>
              <a:t>можна використати МНК. Інтерпретація результатів є аналогічною інтерпретації параметрів лінійної регресійної моделі.</a:t>
            </a:r>
          </a:p>
          <a:p>
            <a:pPr marL="82296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42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272808" cy="555570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Мультиплікативна виробнича функція найчастіше використовується для опису </a:t>
            </a:r>
            <a:r>
              <a:rPr lang="uk-UA" dirty="0" smtClean="0"/>
              <a:t>господарських об’єктів </a:t>
            </a:r>
            <a:r>
              <a:rPr lang="uk-UA" dirty="0"/>
              <a:t>(від виробничого об’єднання до галузі), які характеризуються стійким, стабільним функціонуванням (залучення нової одиниці ресурсу приносить ефект, пропорційний середній продуктивності наявного ресурсу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12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570186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Оцінювання параметрів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мультиплікативної виробничої функції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 = </a:t>
            </a:r>
            <a:r>
              <a:rPr lang="uk-UA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А·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el-GR" sz="2800" b="1" baseline="5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lang="el-GR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l-GR" sz="2800" b="1" baseline="5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uk-UA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(8.2)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498080" cy="408052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uk-UA" sz="4000" dirty="0" smtClean="0"/>
              <a:t> </a:t>
            </a:r>
            <a:r>
              <a:rPr lang="uk-UA" sz="4000" i="1" dirty="0"/>
              <a:t>А, </a:t>
            </a:r>
            <a:r>
              <a:rPr lang="el-GR" sz="4000" dirty="0"/>
              <a:t>α, β – </a:t>
            </a:r>
            <a:r>
              <a:rPr lang="uk-UA" sz="4000" dirty="0"/>
              <a:t> </a:t>
            </a:r>
            <a:r>
              <a:rPr lang="uk-UA" sz="4000" dirty="0" smtClean="0"/>
              <a:t>параметри, значення яких необхідно оцінити. </a:t>
            </a:r>
            <a:r>
              <a:rPr lang="uk-UA" sz="4000" dirty="0"/>
              <a:t>Метод найменших квадратів застосовується для оцінки параметрів лінійних моделей, тому для застосування МНК модель </a:t>
            </a:r>
            <a:r>
              <a:rPr lang="uk-UA" sz="4000" dirty="0" smtClean="0"/>
              <a:t>(8.2) </a:t>
            </a:r>
            <a:r>
              <a:rPr lang="uk-UA" sz="4000" dirty="0"/>
              <a:t>необхідно привести до лінійного виду, використовуючи процедуру логарифмування та властивості логарифмів.</a:t>
            </a:r>
          </a:p>
          <a:p>
            <a:pPr marL="82296" indent="0" algn="just">
              <a:buNone/>
            </a:pPr>
            <a:endParaRPr lang="uk-UA" sz="4000" dirty="0"/>
          </a:p>
          <a:p>
            <a:pPr marL="82296" indent="0" algn="ctr">
              <a:buNone/>
            </a:pPr>
            <a:endParaRPr lang="uk-UA" sz="3800" dirty="0"/>
          </a:p>
          <a:p>
            <a:pPr marL="82296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83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210146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Оцінювання параметрів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мультиплікативної виробничої функції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= </a:t>
            </a:r>
            <a:r>
              <a:rPr lang="uk-U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А·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l-GR" sz="2400" b="1" baseline="5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2400" b="1" baseline="5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uk-U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(8.2)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272808" cy="408052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uk-UA" sz="4000" dirty="0" smtClean="0"/>
              <a:t> </a:t>
            </a:r>
            <a:r>
              <a:rPr lang="en-US" sz="3800" b="1" i="1" dirty="0" err="1" smtClean="0"/>
              <a:t>lnQ</a:t>
            </a:r>
            <a:r>
              <a:rPr lang="en-US" sz="3800" b="1" i="1" dirty="0" smtClean="0"/>
              <a:t>=</a:t>
            </a:r>
            <a:r>
              <a:rPr lang="en-US" sz="3800" b="1" i="1" dirty="0" err="1" smtClean="0"/>
              <a:t>ln</a:t>
            </a:r>
            <a:r>
              <a:rPr lang="en-US" sz="3800" b="1" i="1" dirty="0" smtClean="0"/>
              <a:t>(</a:t>
            </a:r>
            <a:r>
              <a:rPr lang="uk-UA" sz="3800" b="1" i="1" dirty="0" smtClean="0"/>
              <a:t>А</a:t>
            </a:r>
            <a:r>
              <a:rPr lang="uk-UA" sz="3800" b="1" i="1" dirty="0"/>
              <a:t>· </a:t>
            </a:r>
            <a:r>
              <a:rPr lang="en-US" sz="3800" b="1" i="1" dirty="0"/>
              <a:t>K</a:t>
            </a:r>
            <a:r>
              <a:rPr lang="el-GR" sz="3800" b="1" baseline="50000" dirty="0"/>
              <a:t>α</a:t>
            </a:r>
            <a:r>
              <a:rPr lang="el-GR" sz="3800" b="1" i="1" dirty="0"/>
              <a:t>·</a:t>
            </a:r>
            <a:r>
              <a:rPr lang="en-US" sz="3800" b="1" i="1" dirty="0"/>
              <a:t>L</a:t>
            </a:r>
            <a:r>
              <a:rPr lang="el-GR" sz="3800" b="1" baseline="50000" dirty="0"/>
              <a:t>β</a:t>
            </a:r>
            <a:r>
              <a:rPr lang="uk-UA" sz="3800" b="1" dirty="0"/>
              <a:t> </a:t>
            </a:r>
            <a:r>
              <a:rPr lang="en-US" sz="3800" b="1" i="1" dirty="0" smtClean="0"/>
              <a:t>)</a:t>
            </a:r>
            <a:r>
              <a:rPr lang="uk-UA" sz="3800" b="1" i="1" dirty="0" smtClean="0">
                <a:latin typeface="Corbel"/>
              </a:rPr>
              <a:t>=&gt;</a:t>
            </a:r>
            <a:endParaRPr lang="uk-UA" sz="3800" b="1" i="1" dirty="0" smtClean="0"/>
          </a:p>
          <a:p>
            <a:pPr marL="82296" indent="0" algn="just">
              <a:buNone/>
            </a:pPr>
            <a:r>
              <a:rPr lang="en-US" sz="3800" b="1" i="1" dirty="0" err="1" smtClean="0"/>
              <a:t>lnQ</a:t>
            </a:r>
            <a:r>
              <a:rPr lang="en-US" sz="3800" b="1" i="1" dirty="0" smtClean="0"/>
              <a:t> </a:t>
            </a:r>
            <a:r>
              <a:rPr lang="en-US" sz="3800" b="1" i="1" dirty="0"/>
              <a:t>= </a:t>
            </a:r>
            <a:r>
              <a:rPr lang="en-US" sz="3800" b="1" i="1" dirty="0" err="1" smtClean="0"/>
              <a:t>ln</a:t>
            </a:r>
            <a:r>
              <a:rPr lang="uk-UA" sz="3800" b="1" i="1" dirty="0" smtClean="0"/>
              <a:t>А+</a:t>
            </a:r>
            <a:r>
              <a:rPr lang="en-US" sz="3800" b="1" i="1" dirty="0" err="1" smtClean="0"/>
              <a:t>ln</a:t>
            </a:r>
            <a:r>
              <a:rPr lang="uk-UA" sz="3800" b="1" i="1" dirty="0" smtClean="0"/>
              <a:t> </a:t>
            </a:r>
            <a:r>
              <a:rPr lang="en-US" sz="3800" b="1" i="1" dirty="0"/>
              <a:t>K</a:t>
            </a:r>
            <a:r>
              <a:rPr lang="el-GR" sz="3800" b="1" baseline="50000" dirty="0" smtClean="0"/>
              <a:t>α</a:t>
            </a:r>
            <a:r>
              <a:rPr lang="en-US" sz="3800" b="1" i="1" dirty="0" smtClean="0"/>
              <a:t>+</a:t>
            </a:r>
            <a:r>
              <a:rPr lang="en-US" sz="3800" b="1" i="1" dirty="0" err="1" smtClean="0"/>
              <a:t>lnL</a:t>
            </a:r>
            <a:r>
              <a:rPr lang="el-GR" sz="3800" b="1" baseline="50000" dirty="0"/>
              <a:t>β</a:t>
            </a:r>
            <a:r>
              <a:rPr lang="uk-UA" sz="3800" b="1" dirty="0"/>
              <a:t> </a:t>
            </a:r>
            <a:r>
              <a:rPr lang="en-US" sz="3800" b="1" dirty="0" smtClean="0"/>
              <a:t> </a:t>
            </a:r>
            <a:r>
              <a:rPr lang="uk-UA" sz="3800" b="1" i="1" dirty="0" smtClean="0"/>
              <a:t>=&gt;</a:t>
            </a:r>
            <a:endParaRPr lang="en-US" sz="3800" b="1" i="1" dirty="0" smtClean="0"/>
          </a:p>
          <a:p>
            <a:pPr marL="82296" indent="0" algn="just">
              <a:buNone/>
            </a:pPr>
            <a:r>
              <a:rPr lang="en-US" sz="3800" b="1" i="1" dirty="0" err="1"/>
              <a:t>lnQ</a:t>
            </a:r>
            <a:r>
              <a:rPr lang="en-US" sz="3800" b="1" i="1" dirty="0"/>
              <a:t> = </a:t>
            </a:r>
            <a:r>
              <a:rPr lang="en-US" sz="3800" b="1" i="1" dirty="0" err="1"/>
              <a:t>ln</a:t>
            </a:r>
            <a:r>
              <a:rPr lang="uk-UA" sz="3800" b="1" i="1" dirty="0" smtClean="0"/>
              <a:t>А+</a:t>
            </a:r>
            <a:r>
              <a:rPr lang="el-GR" sz="3800" b="1" i="1" dirty="0" smtClean="0">
                <a:latin typeface="Corbel"/>
              </a:rPr>
              <a:t>α∙</a:t>
            </a:r>
            <a:r>
              <a:rPr lang="en-US" sz="3800" b="1" i="1" dirty="0" err="1" smtClean="0"/>
              <a:t>ln</a:t>
            </a:r>
            <a:r>
              <a:rPr lang="uk-UA" sz="3800" b="1" i="1" dirty="0" smtClean="0"/>
              <a:t> </a:t>
            </a:r>
            <a:r>
              <a:rPr lang="en-US" sz="3800" b="1" i="1" dirty="0" smtClean="0"/>
              <a:t>K+</a:t>
            </a:r>
            <a:r>
              <a:rPr lang="el-GR" sz="3800" b="1" dirty="0" smtClean="0">
                <a:latin typeface="Corbel"/>
              </a:rPr>
              <a:t>β</a:t>
            </a:r>
            <a:r>
              <a:rPr lang="el-GR" sz="3800" b="1" i="1" dirty="0" smtClean="0">
                <a:latin typeface="Corbel"/>
              </a:rPr>
              <a:t>∙</a:t>
            </a:r>
            <a:r>
              <a:rPr lang="en-US" sz="3800" b="1" i="1" dirty="0" err="1" smtClean="0"/>
              <a:t>lnL</a:t>
            </a:r>
            <a:r>
              <a:rPr lang="ru-RU" sz="3800" b="1" i="1" dirty="0" smtClean="0"/>
              <a:t> </a:t>
            </a:r>
            <a:r>
              <a:rPr lang="en-US" sz="3800" dirty="0" smtClean="0"/>
              <a:t>.</a:t>
            </a:r>
            <a:endParaRPr lang="ru-RU" sz="3800" dirty="0" smtClean="0"/>
          </a:p>
          <a:p>
            <a:pPr marL="82296" indent="0" algn="just">
              <a:buNone/>
            </a:pPr>
            <a:r>
              <a:rPr lang="uk-UA" sz="3100" dirty="0" smtClean="0"/>
              <a:t>Отримана </a:t>
            </a:r>
            <a:r>
              <a:rPr lang="uk-UA" sz="3100" dirty="0"/>
              <a:t>лінійна модель після заміни змінних має вид лінійної регресійної моделі</a:t>
            </a:r>
            <a:r>
              <a:rPr lang="uk-UA" sz="3100" dirty="0" smtClean="0"/>
              <a:t>:</a:t>
            </a:r>
          </a:p>
          <a:p>
            <a:pPr marL="82296" indent="0" algn="ctr">
              <a:buNone/>
            </a:pPr>
            <a:r>
              <a:rPr lang="uk-UA" sz="5100" dirty="0" smtClean="0"/>
              <a:t>у=</a:t>
            </a:r>
            <a:r>
              <a:rPr lang="el-GR" sz="5100" dirty="0" smtClean="0">
                <a:latin typeface="Corbel"/>
              </a:rPr>
              <a:t>β</a:t>
            </a:r>
            <a:r>
              <a:rPr lang="uk-UA" sz="5100" baseline="-25000" dirty="0" smtClean="0">
                <a:latin typeface="Corbel"/>
              </a:rPr>
              <a:t>0</a:t>
            </a:r>
            <a:r>
              <a:rPr lang="uk-UA" sz="5100" dirty="0" smtClean="0">
                <a:latin typeface="Corbel"/>
              </a:rPr>
              <a:t>+</a:t>
            </a:r>
            <a:r>
              <a:rPr lang="el-GR" sz="5100" dirty="0" smtClean="0">
                <a:latin typeface="Corbel"/>
              </a:rPr>
              <a:t>β</a:t>
            </a:r>
            <a:r>
              <a:rPr lang="uk-UA" sz="5100" baseline="-25000" dirty="0">
                <a:latin typeface="Corbel"/>
              </a:rPr>
              <a:t>1</a:t>
            </a:r>
            <a:r>
              <a:rPr lang="uk-UA" sz="5100" dirty="0" smtClean="0">
                <a:latin typeface="Corbel"/>
              </a:rPr>
              <a:t>х</a:t>
            </a:r>
            <a:r>
              <a:rPr lang="uk-UA" sz="5100" baseline="-25000" dirty="0">
                <a:latin typeface="Corbel"/>
              </a:rPr>
              <a:t>1</a:t>
            </a:r>
            <a:r>
              <a:rPr lang="uk-UA" sz="5100" dirty="0" smtClean="0">
                <a:latin typeface="Corbel"/>
              </a:rPr>
              <a:t>+</a:t>
            </a:r>
            <a:r>
              <a:rPr lang="el-GR" sz="5100" dirty="0" smtClean="0">
                <a:latin typeface="Corbel"/>
              </a:rPr>
              <a:t>β</a:t>
            </a:r>
            <a:r>
              <a:rPr lang="uk-UA" sz="5100" baseline="-25000" dirty="0" smtClean="0">
                <a:latin typeface="Corbel"/>
              </a:rPr>
              <a:t>2</a:t>
            </a:r>
            <a:r>
              <a:rPr lang="uk-UA" sz="5100" dirty="0" smtClean="0">
                <a:latin typeface="Corbel"/>
              </a:rPr>
              <a:t>х</a:t>
            </a:r>
            <a:r>
              <a:rPr lang="uk-UA" sz="5100" baseline="-25000" dirty="0" smtClean="0">
                <a:latin typeface="Corbel"/>
              </a:rPr>
              <a:t>2</a:t>
            </a:r>
            <a:r>
              <a:rPr lang="uk-UA" sz="5100" dirty="0" smtClean="0">
                <a:latin typeface="Corbel"/>
              </a:rPr>
              <a:t>, </a:t>
            </a:r>
            <a:r>
              <a:rPr lang="en-US" sz="5100" dirty="0" smtClean="0">
                <a:latin typeface="Corbel"/>
              </a:rPr>
              <a:t>	</a:t>
            </a:r>
            <a:r>
              <a:rPr lang="en-US" sz="3300" dirty="0" smtClean="0">
                <a:latin typeface="Corbel"/>
              </a:rPr>
              <a:t>(8.5)</a:t>
            </a:r>
            <a:endParaRPr lang="uk-UA" sz="3300" dirty="0" smtClean="0">
              <a:latin typeface="Corbel"/>
            </a:endParaRPr>
          </a:p>
          <a:p>
            <a:pPr marL="82296" indent="0" algn="just">
              <a:buNone/>
            </a:pPr>
            <a:r>
              <a:rPr lang="uk-UA" sz="3300" dirty="0" smtClean="0">
                <a:latin typeface="Corbel"/>
              </a:rPr>
              <a:t>де у=</a:t>
            </a:r>
            <a:r>
              <a:rPr lang="en-US" sz="3300" dirty="0" err="1" smtClean="0">
                <a:latin typeface="Corbel"/>
              </a:rPr>
              <a:t>lnQ</a:t>
            </a:r>
            <a:r>
              <a:rPr lang="en-US" sz="3300" dirty="0" smtClean="0">
                <a:latin typeface="Corbel"/>
              </a:rPr>
              <a:t>, x</a:t>
            </a:r>
            <a:r>
              <a:rPr lang="en-US" sz="3300" baseline="-25000" dirty="0" smtClean="0">
                <a:latin typeface="Corbel"/>
              </a:rPr>
              <a:t>1</a:t>
            </a:r>
            <a:r>
              <a:rPr lang="en-US" sz="3300" dirty="0" smtClean="0">
                <a:latin typeface="Corbel"/>
              </a:rPr>
              <a:t>=</a:t>
            </a:r>
            <a:r>
              <a:rPr lang="en-US" sz="3300" dirty="0" err="1" smtClean="0">
                <a:latin typeface="Corbel"/>
              </a:rPr>
              <a:t>lnK</a:t>
            </a:r>
            <a:r>
              <a:rPr lang="en-US" sz="3300" dirty="0" smtClean="0">
                <a:latin typeface="Corbel"/>
              </a:rPr>
              <a:t>, x</a:t>
            </a:r>
            <a:r>
              <a:rPr lang="en-US" sz="3300" baseline="-25000" dirty="0" smtClean="0">
                <a:latin typeface="Corbel"/>
              </a:rPr>
              <a:t>2</a:t>
            </a:r>
            <a:r>
              <a:rPr lang="en-US" sz="3300" dirty="0" smtClean="0">
                <a:latin typeface="Corbel"/>
              </a:rPr>
              <a:t>=</a:t>
            </a:r>
            <a:r>
              <a:rPr lang="en-US" sz="3300" dirty="0" err="1" smtClean="0">
                <a:latin typeface="Corbel"/>
              </a:rPr>
              <a:t>lnL</a:t>
            </a:r>
            <a:r>
              <a:rPr lang="en-US" sz="3300" dirty="0" smtClean="0">
                <a:latin typeface="Corbel"/>
              </a:rPr>
              <a:t>, </a:t>
            </a:r>
            <a:r>
              <a:rPr lang="el-GR" sz="3300" dirty="0"/>
              <a:t>β</a:t>
            </a:r>
            <a:r>
              <a:rPr lang="uk-UA" sz="3300" baseline="-25000" dirty="0" smtClean="0"/>
              <a:t>0</a:t>
            </a:r>
            <a:r>
              <a:rPr lang="en-US" sz="3300" baseline="-25000" dirty="0" smtClean="0"/>
              <a:t> </a:t>
            </a:r>
            <a:r>
              <a:rPr lang="en-US" sz="3300" dirty="0">
                <a:latin typeface="Corbel"/>
              </a:rPr>
              <a:t>=</a:t>
            </a:r>
            <a:r>
              <a:rPr lang="en-US" sz="3300" dirty="0" err="1">
                <a:latin typeface="Corbel"/>
              </a:rPr>
              <a:t>lnA</a:t>
            </a:r>
            <a:r>
              <a:rPr lang="en-US" sz="3300" dirty="0">
                <a:latin typeface="Corbel"/>
              </a:rPr>
              <a:t>,  </a:t>
            </a:r>
            <a:r>
              <a:rPr lang="el-GR" sz="3300" dirty="0"/>
              <a:t>β</a:t>
            </a:r>
            <a:r>
              <a:rPr lang="uk-UA" sz="3300" baseline="-25000" dirty="0" smtClean="0"/>
              <a:t>1</a:t>
            </a:r>
            <a:r>
              <a:rPr lang="en-US" sz="3300" baseline="-25000" dirty="0" smtClean="0"/>
              <a:t> </a:t>
            </a:r>
            <a:r>
              <a:rPr lang="en-US" sz="3300" dirty="0" smtClean="0"/>
              <a:t>=</a:t>
            </a:r>
            <a:r>
              <a:rPr lang="el-GR" sz="3300" dirty="0" smtClean="0">
                <a:latin typeface="Corbel"/>
              </a:rPr>
              <a:t>α</a:t>
            </a:r>
            <a:r>
              <a:rPr lang="en-US" sz="3300" dirty="0" smtClean="0">
                <a:latin typeface="Corbel"/>
              </a:rPr>
              <a:t>, </a:t>
            </a:r>
            <a:r>
              <a:rPr lang="el-GR" sz="3300" dirty="0" smtClean="0"/>
              <a:t>β</a:t>
            </a:r>
            <a:r>
              <a:rPr lang="uk-UA" sz="3300" baseline="-25000" dirty="0" smtClean="0"/>
              <a:t>2</a:t>
            </a:r>
            <a:r>
              <a:rPr lang="en-US" sz="3300" dirty="0" smtClean="0"/>
              <a:t>=</a:t>
            </a:r>
            <a:r>
              <a:rPr lang="el-GR" sz="3300" dirty="0" smtClean="0">
                <a:latin typeface="Corbel"/>
              </a:rPr>
              <a:t>β</a:t>
            </a:r>
            <a:r>
              <a:rPr lang="en-US" sz="3300" dirty="0" smtClean="0">
                <a:latin typeface="Corbel"/>
              </a:rPr>
              <a:t>.</a:t>
            </a:r>
            <a:r>
              <a:rPr lang="uk-UA" sz="3300" b="1" dirty="0"/>
              <a:t>	</a:t>
            </a:r>
            <a:endParaRPr lang="uk-UA" sz="3300" dirty="0"/>
          </a:p>
          <a:p>
            <a:pPr marL="82296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39015" r="82888" b="57621"/>
          <a:stretch/>
        </p:blipFill>
        <p:spPr bwMode="auto">
          <a:xfrm>
            <a:off x="5796136" y="1570035"/>
            <a:ext cx="2905433" cy="45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45619" r="86218" b="51304"/>
          <a:stretch/>
        </p:blipFill>
        <p:spPr bwMode="auto">
          <a:xfrm>
            <a:off x="6148130" y="2067033"/>
            <a:ext cx="2201443" cy="4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200800" cy="475252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Для оцінки параметрів моделі </a:t>
            </a:r>
            <a:r>
              <a:rPr lang="uk-UA" dirty="0" smtClean="0"/>
              <a:t>(</a:t>
            </a:r>
            <a:r>
              <a:rPr lang="en-US" dirty="0" smtClean="0"/>
              <a:t>8</a:t>
            </a:r>
            <a:r>
              <a:rPr lang="uk-UA" dirty="0" smtClean="0"/>
              <a:t>.5) </a:t>
            </a:r>
            <a:r>
              <a:rPr lang="uk-UA" dirty="0"/>
              <a:t>використовують МНК. Оцінюють якість </a:t>
            </a:r>
            <a:r>
              <a:rPr lang="uk-UA" dirty="0" smtClean="0"/>
              <a:t>моделі, </a:t>
            </a:r>
            <a:r>
              <a:rPr lang="uk-UA" dirty="0"/>
              <a:t>перевіряють гіпотези щодо статистичної значущості моделі та її параметрів.</a:t>
            </a:r>
          </a:p>
          <a:p>
            <a:pPr algn="just"/>
            <a:r>
              <a:rPr lang="uk-UA" dirty="0"/>
              <a:t>Варто також зазначити, що для визначення параметрів та виду виробничої функції використовують часові та просторові ряди даних. </a:t>
            </a:r>
          </a:p>
        </p:txBody>
      </p:sp>
    </p:spTree>
    <p:extLst>
      <p:ext uri="{BB962C8B-B14F-4D97-AF65-F5344CB8AC3E}">
        <p14:creationId xmlns:p14="http://schemas.microsoft.com/office/powerpoint/2010/main" val="42235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Проблеми, що виникають при побудові виробничих функцій на базі часових </a:t>
            </a:r>
            <a: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 просторових рядів: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7272808" cy="38164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з часом змінюються відносні ціни, як наслідок ‑ оптимальне співвідношення окремих факторів виробництва;</a:t>
            </a:r>
          </a:p>
          <a:p>
            <a:pPr lvl="0"/>
            <a:r>
              <a:rPr lang="uk-UA" dirty="0"/>
              <a:t>з часом виникають нові технології, покращується підготовка персоналу;</a:t>
            </a:r>
          </a:p>
          <a:p>
            <a:pPr lvl="0"/>
            <a:r>
              <a:rPr lang="uk-UA" dirty="0"/>
              <a:t>з часом покращується рівень адміністративного управління за рахунок зростання досвіду персоналу тощо</a:t>
            </a:r>
            <a:r>
              <a:rPr lang="uk-UA" dirty="0" smtClean="0"/>
              <a:t>.</a:t>
            </a:r>
          </a:p>
          <a:p>
            <a:pPr marL="82296" indent="0">
              <a:buNone/>
            </a:pPr>
            <a:r>
              <a:rPr lang="uk-UA" dirty="0"/>
              <a:t>Якщо використовуються просторові ряди даних, то важливо щоб технологія виробництва по всіх досліджених одиницях була однаковою.</a:t>
            </a:r>
          </a:p>
          <a:p>
            <a:pPr marL="82296" lv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1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ТЕОРІЯ ВИРОБНИЦТВА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128792" cy="4763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i="1" dirty="0"/>
              <a:t>Виробництво (</a:t>
            </a:r>
            <a:r>
              <a:rPr lang="en-US" b="1" i="1" dirty="0"/>
              <a:t>production) </a:t>
            </a:r>
            <a:r>
              <a:rPr lang="en-US" dirty="0"/>
              <a:t>– </a:t>
            </a:r>
            <a:r>
              <a:rPr lang="uk-UA" dirty="0" smtClean="0"/>
              <a:t>це процес використання ресурсів при виробництві товарів чи послуг з метою максимізації прибутку.</a:t>
            </a:r>
          </a:p>
          <a:p>
            <a:pPr algn="just"/>
            <a:r>
              <a:rPr lang="uk-UA" dirty="0" smtClean="0"/>
              <a:t>Ресурси  називаються </a:t>
            </a:r>
            <a:r>
              <a:rPr lang="uk-UA" b="1" i="1" dirty="0" smtClean="0"/>
              <a:t>факторами виробництва </a:t>
            </a:r>
            <a:r>
              <a:rPr lang="uk-UA" dirty="0" smtClean="0"/>
              <a:t>(</a:t>
            </a:r>
            <a:r>
              <a:rPr lang="en-US" dirty="0"/>
              <a:t>factors of production). </a:t>
            </a:r>
            <a:r>
              <a:rPr lang="uk-UA" dirty="0" smtClean="0"/>
              <a:t>Ефективність використання факторів виробництва визначається</a:t>
            </a:r>
            <a:r>
              <a:rPr lang="uk-UA" dirty="0"/>
              <a:t>, передусім, технологією. </a:t>
            </a:r>
            <a:endParaRPr lang="uk-UA" dirty="0" smtClean="0"/>
          </a:p>
          <a:p>
            <a:pPr algn="just"/>
            <a:r>
              <a:rPr lang="uk-UA" b="1" i="1" dirty="0" smtClean="0"/>
              <a:t>Технологія </a:t>
            </a:r>
            <a:r>
              <a:rPr lang="uk-UA" b="1" i="1" dirty="0"/>
              <a:t>(</a:t>
            </a:r>
            <a:r>
              <a:rPr lang="en-US" b="1" i="1" dirty="0"/>
              <a:t>technology) </a:t>
            </a:r>
            <a:r>
              <a:rPr lang="en-US" dirty="0"/>
              <a:t>– </a:t>
            </a:r>
            <a:r>
              <a:rPr lang="uk-UA" dirty="0" smtClean="0"/>
              <a:t>це спосіб використання факторів виробництва</a:t>
            </a:r>
            <a:r>
              <a:rPr lang="uk-UA" dirty="0"/>
              <a:t>. </a:t>
            </a:r>
            <a:r>
              <a:rPr lang="uk-UA" dirty="0" smtClean="0"/>
              <a:t>Вона обумовлюється:</a:t>
            </a:r>
            <a:r>
              <a:rPr lang="uk-UA" dirty="0"/>
              <a:t> </a:t>
            </a:r>
            <a:r>
              <a:rPr lang="uk-UA" dirty="0" smtClean="0"/>
              <a:t>обладнанням, що використовується; методами виробництва</a:t>
            </a:r>
            <a:r>
              <a:rPr lang="uk-UA" dirty="0"/>
              <a:t>; </a:t>
            </a:r>
            <a:r>
              <a:rPr lang="uk-UA" dirty="0" smtClean="0"/>
              <a:t>організацією праці та професійним рівнем працівників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6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924944"/>
            <a:ext cx="5584664" cy="1477144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2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6984776" cy="577172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Альфред Маршалл виділяв три часових періоди  виробництва</a:t>
            </a:r>
            <a:r>
              <a:rPr lang="uk-UA" dirty="0"/>
              <a:t>: миттєвий, </a:t>
            </a:r>
            <a:r>
              <a:rPr lang="uk-UA" dirty="0" smtClean="0"/>
              <a:t>короткостроковий та довгостроковий</a:t>
            </a:r>
            <a:r>
              <a:rPr lang="uk-UA" dirty="0"/>
              <a:t>. </a:t>
            </a:r>
            <a:r>
              <a:rPr lang="uk-UA" dirty="0" smtClean="0"/>
              <a:t>Миттєвий період </a:t>
            </a:r>
            <a:r>
              <a:rPr lang="uk-UA" dirty="0"/>
              <a:t>– </a:t>
            </a:r>
            <a:r>
              <a:rPr lang="uk-UA" dirty="0" smtClean="0"/>
              <a:t>це період у якому не відбувається ніяких змін у виробництві</a:t>
            </a:r>
            <a:r>
              <a:rPr lang="uk-UA" dirty="0"/>
              <a:t>, </a:t>
            </a:r>
            <a:r>
              <a:rPr lang="uk-UA" dirty="0" smtClean="0"/>
              <a:t>тому тут не проводиться аналіз зміни обсягів виробництва під впливом зміни факторів виробництва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i="1" dirty="0" smtClean="0"/>
              <a:t>Короткостроковий період </a:t>
            </a:r>
            <a:r>
              <a:rPr lang="uk-UA" b="1" i="1" dirty="0"/>
              <a:t>(</a:t>
            </a:r>
            <a:r>
              <a:rPr lang="en-US" b="1" i="1" dirty="0"/>
              <a:t>short-run) </a:t>
            </a:r>
            <a:r>
              <a:rPr lang="en-US" dirty="0"/>
              <a:t>– </a:t>
            </a:r>
            <a:r>
              <a:rPr lang="uk-UA" dirty="0" smtClean="0"/>
              <a:t>це період виробництва</a:t>
            </a:r>
            <a:r>
              <a:rPr lang="uk-UA" dirty="0"/>
              <a:t>, </a:t>
            </a:r>
            <a:r>
              <a:rPr lang="uk-UA" dirty="0" smtClean="0"/>
              <a:t>протягом якого деякі фактори виробництва є змінними</a:t>
            </a:r>
            <a:r>
              <a:rPr lang="uk-UA" dirty="0"/>
              <a:t>, </a:t>
            </a:r>
            <a:r>
              <a:rPr lang="uk-UA" dirty="0" smtClean="0"/>
              <a:t>а інші фіксовані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i="1" dirty="0" smtClean="0"/>
              <a:t>Довгостроковий період </a:t>
            </a:r>
            <a:r>
              <a:rPr lang="uk-UA" b="1" i="1" dirty="0"/>
              <a:t>(</a:t>
            </a:r>
            <a:r>
              <a:rPr lang="en-US" b="1" i="1" dirty="0"/>
              <a:t>long-run) </a:t>
            </a:r>
            <a:r>
              <a:rPr lang="en-US" dirty="0"/>
              <a:t>– </a:t>
            </a:r>
            <a:r>
              <a:rPr lang="uk-UA" dirty="0" smtClean="0"/>
              <a:t>це період виробництва достатній для зміни усіх факторів виробництва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9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6768752" cy="519566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У короткостроковому періоді передбачається</a:t>
            </a:r>
            <a:r>
              <a:rPr lang="uk-UA" dirty="0"/>
              <a:t>, </a:t>
            </a:r>
            <a:r>
              <a:rPr lang="uk-UA" dirty="0" smtClean="0"/>
              <a:t>що технологія виробництва є постійною</a:t>
            </a:r>
            <a:r>
              <a:rPr lang="uk-UA" dirty="0"/>
              <a:t>. </a:t>
            </a:r>
            <a:r>
              <a:rPr lang="uk-UA" dirty="0" smtClean="0"/>
              <a:t>Тоді можна виявити взаємозв’язок між спожитими факторами виробництва та обсягом виробництва</a:t>
            </a:r>
            <a:r>
              <a:rPr lang="uk-UA" dirty="0"/>
              <a:t>, </a:t>
            </a:r>
            <a:r>
              <a:rPr lang="uk-UA" dirty="0" smtClean="0"/>
              <a:t>що випущений за допомогою цих факторів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i="1" dirty="0"/>
              <a:t>Специфіка виробничих функцій полягає в тому, що незалежні змінні – це різні ресурси виробництва.</a:t>
            </a:r>
          </a:p>
          <a:p>
            <a:pPr algn="just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0193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6912768" cy="5267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Виробнича функція є математичною функцією, що кількісні характеристики використання чинників виробництва усередині якоїсь господарської одиниці ставить у відповідність щодо кількісних характеристик випуску продукції.</a:t>
            </a:r>
            <a:endParaRPr lang="uk-UA" b="1" dirty="0"/>
          </a:p>
          <a:p>
            <a:pPr algn="just"/>
            <a:r>
              <a:rPr lang="uk-UA" dirty="0" smtClean="0"/>
              <a:t>Звичайно</a:t>
            </a:r>
            <a:r>
              <a:rPr lang="uk-UA" dirty="0"/>
              <a:t>, під виробничою функцією розуміють технологічну залежність між кількісними характеристиками витрат і максимально можливим обсягом продукції, яка може бути вироблена при цих </a:t>
            </a:r>
            <a:r>
              <a:rPr lang="uk-UA" dirty="0" smtClean="0"/>
              <a:t>витратах. </a:t>
            </a:r>
          </a:p>
          <a:p>
            <a:pPr algn="just"/>
            <a:r>
              <a:rPr lang="uk-UA" dirty="0" smtClean="0"/>
              <a:t>Виробнича </a:t>
            </a:r>
            <a:r>
              <a:rPr lang="uk-UA" dirty="0"/>
              <a:t>функція – це загальна </a:t>
            </a:r>
            <a:r>
              <a:rPr lang="uk-UA" dirty="0" err="1"/>
              <a:t>економетрична</a:t>
            </a:r>
            <a:r>
              <a:rPr lang="uk-UA" dirty="0"/>
              <a:t> модель залежності результату від двох або більше чинників, істотними для якої є можливість і обмеженість взаємного </a:t>
            </a:r>
            <a:r>
              <a:rPr lang="uk-UA" dirty="0" smtClean="0"/>
              <a:t>заміщення.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3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843736"/>
          </a:xfrm>
        </p:spPr>
        <p:txBody>
          <a:bodyPr>
            <a:normAutofit/>
          </a:bodyPr>
          <a:lstStyle/>
          <a:p>
            <a:endParaRPr lang="uk-UA" b="1" dirty="0" smtClean="0"/>
          </a:p>
          <a:p>
            <a:r>
              <a:rPr lang="uk-UA" dirty="0"/>
              <a:t>Виробнича функція </a:t>
            </a:r>
            <a:r>
              <a:rPr lang="uk-UA" b="1" i="1" dirty="0"/>
              <a:t>(</a:t>
            </a:r>
            <a:r>
              <a:rPr lang="en-US" b="1" i="1" dirty="0"/>
              <a:t>production function) </a:t>
            </a:r>
            <a:r>
              <a:rPr lang="uk-UA" dirty="0"/>
              <a:t>показує максимально можливий обсяг випуску товару при використанні певних факторів виробництва</a:t>
            </a:r>
            <a:r>
              <a:rPr lang="uk-UA" dirty="0" smtClean="0"/>
              <a:t>. </a:t>
            </a:r>
            <a:endParaRPr lang="uk-UA" dirty="0"/>
          </a:p>
          <a:p>
            <a:pPr marL="82296" indent="0">
              <a:buNone/>
            </a:pPr>
            <a:r>
              <a:rPr lang="uk-UA" dirty="0" smtClean="0"/>
              <a:t>У загальному виді виробничу функцію представляють так:</a:t>
            </a:r>
            <a:r>
              <a:rPr lang="vi-VN" dirty="0" smtClean="0"/>
              <a:t> </a:t>
            </a:r>
            <a:endParaRPr lang="vi-VN" dirty="0"/>
          </a:p>
          <a:p>
            <a:pPr marL="82296" indent="0" algn="ctr">
              <a:buNone/>
            </a:pPr>
            <a:r>
              <a:rPr lang="en-US" b="1" dirty="0"/>
              <a:t>Q = f(K, L)</a:t>
            </a:r>
            <a:r>
              <a:rPr lang="en-US" dirty="0"/>
              <a:t> </a:t>
            </a:r>
            <a:r>
              <a:rPr lang="uk-UA" dirty="0" smtClean="0"/>
              <a:t>				(8.1)</a:t>
            </a:r>
          </a:p>
          <a:p>
            <a:r>
              <a:rPr lang="vi-VN" i="1" dirty="0" smtClean="0"/>
              <a:t>де </a:t>
            </a:r>
            <a:r>
              <a:rPr lang="en-US" b="1" i="1" dirty="0"/>
              <a:t>Q</a:t>
            </a:r>
            <a:r>
              <a:rPr lang="en-US" i="1" dirty="0"/>
              <a:t> — </a:t>
            </a:r>
            <a:r>
              <a:rPr lang="vi-VN" i="1" dirty="0"/>
              <a:t>обсяг виробництва; </a:t>
            </a:r>
            <a:endParaRPr lang="uk-UA" i="1" dirty="0" smtClean="0"/>
          </a:p>
          <a:p>
            <a:r>
              <a:rPr lang="en-US" b="1" i="1" dirty="0" smtClean="0"/>
              <a:t>K</a:t>
            </a:r>
            <a:r>
              <a:rPr lang="en-US" i="1" dirty="0"/>
              <a:t> — </a:t>
            </a:r>
            <a:r>
              <a:rPr lang="vi-VN" i="1" dirty="0"/>
              <a:t>обсяг </a:t>
            </a:r>
            <a:r>
              <a:rPr lang="vi-VN" i="1" dirty="0" smtClean="0"/>
              <a:t>капіталу</a:t>
            </a:r>
            <a:r>
              <a:rPr lang="uk-UA" i="1" dirty="0" smtClean="0"/>
              <a:t> </a:t>
            </a:r>
            <a:r>
              <a:rPr lang="vi-VN" i="1" dirty="0" smtClean="0"/>
              <a:t>; </a:t>
            </a:r>
            <a:endParaRPr lang="uk-UA" i="1" dirty="0" smtClean="0"/>
          </a:p>
          <a:p>
            <a:r>
              <a:rPr lang="en-US" b="1" i="1" dirty="0" smtClean="0"/>
              <a:t>L</a:t>
            </a:r>
            <a:r>
              <a:rPr lang="en-US" i="1" dirty="0"/>
              <a:t> — </a:t>
            </a:r>
            <a:r>
              <a:rPr lang="vi-VN" i="1" dirty="0"/>
              <a:t>обсяг праці </a:t>
            </a:r>
            <a:r>
              <a:rPr lang="uk-UA" i="1" dirty="0" smtClean="0"/>
              <a:t>.</a:t>
            </a:r>
            <a:endParaRPr lang="vi-VN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29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4475584"/>
          </a:xfrm>
        </p:spPr>
        <p:txBody>
          <a:bodyPr>
            <a:normAutofit/>
          </a:bodyPr>
          <a:lstStyle/>
          <a:p>
            <a:r>
              <a:rPr lang="uk-UA" dirty="0" smtClean="0"/>
              <a:t>Для аналізу поведінки виробника приймається припущення</a:t>
            </a:r>
            <a:r>
              <a:rPr lang="uk-UA" dirty="0"/>
              <a:t>, </a:t>
            </a:r>
            <a:r>
              <a:rPr lang="uk-UA" dirty="0" smtClean="0"/>
              <a:t>що у виробництво залучається два ресурси </a:t>
            </a:r>
            <a:r>
              <a:rPr lang="uk-UA" dirty="0"/>
              <a:t>– </a:t>
            </a:r>
            <a:r>
              <a:rPr lang="uk-UA" dirty="0" smtClean="0"/>
              <a:t>праця та капітал.</a:t>
            </a:r>
          </a:p>
          <a:p>
            <a:r>
              <a:rPr lang="uk-UA" dirty="0" smtClean="0"/>
              <a:t>Варто зазначити, що існують </a:t>
            </a:r>
            <a:r>
              <a:rPr lang="uk-UA" dirty="0" err="1" smtClean="0"/>
              <a:t>двофакторні</a:t>
            </a:r>
            <a:r>
              <a:rPr lang="uk-UA" dirty="0" smtClean="0"/>
              <a:t> та багатофакторні виробничі функції; лінійні та нелінійні.</a:t>
            </a:r>
          </a:p>
        </p:txBody>
      </p:sp>
    </p:spTree>
    <p:extLst>
      <p:ext uri="{BB962C8B-B14F-4D97-AF65-F5344CB8AC3E}">
        <p14:creationId xmlns:p14="http://schemas.microsoft.com/office/powerpoint/2010/main" val="14130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843736"/>
          </a:xfrm>
        </p:spPr>
        <p:txBody>
          <a:bodyPr>
            <a:normAutofit/>
          </a:bodyPr>
          <a:lstStyle/>
          <a:p>
            <a:r>
              <a:rPr lang="uk-UA" dirty="0"/>
              <a:t>Однією з найбільш використовуваних є мультиплікативна виробнича функція, яка має вид:</a:t>
            </a:r>
          </a:p>
          <a:p>
            <a:pPr marL="82296" indent="0" algn="ctr">
              <a:buNone/>
            </a:pPr>
            <a:r>
              <a:rPr lang="uk-UA" sz="3800" b="1" dirty="0" smtClean="0"/>
              <a:t>	</a:t>
            </a:r>
            <a:r>
              <a:rPr lang="en-US" sz="3800" b="1" i="1" dirty="0" smtClean="0"/>
              <a:t>Q </a:t>
            </a:r>
            <a:r>
              <a:rPr lang="en-US" sz="3800" b="1" i="1" dirty="0"/>
              <a:t>= </a:t>
            </a:r>
            <a:r>
              <a:rPr lang="uk-UA" sz="3800" b="1" i="1" dirty="0"/>
              <a:t>А· </a:t>
            </a:r>
            <a:r>
              <a:rPr lang="en-US" sz="3800" b="1" i="1" dirty="0"/>
              <a:t>K</a:t>
            </a:r>
            <a:r>
              <a:rPr lang="el-GR" sz="3800" b="1" baseline="50000" dirty="0"/>
              <a:t>α</a:t>
            </a:r>
            <a:r>
              <a:rPr lang="el-GR" sz="3800" b="1" i="1" dirty="0"/>
              <a:t>·</a:t>
            </a:r>
            <a:r>
              <a:rPr lang="en-US" sz="3800" b="1" i="1" dirty="0"/>
              <a:t>L</a:t>
            </a:r>
            <a:r>
              <a:rPr lang="el-GR" sz="3800" b="1" baseline="50000" dirty="0" smtClean="0"/>
              <a:t>β</a:t>
            </a:r>
            <a:r>
              <a:rPr lang="uk-UA" sz="3800" b="1" i="1" dirty="0" smtClean="0"/>
              <a:t> </a:t>
            </a:r>
            <a:r>
              <a:rPr lang="uk-UA" sz="3800" b="1" dirty="0" smtClean="0"/>
              <a:t>		</a:t>
            </a:r>
            <a:r>
              <a:rPr lang="uk-UA" sz="3800" dirty="0" smtClean="0"/>
              <a:t>  </a:t>
            </a:r>
            <a:r>
              <a:rPr lang="el-GR" sz="3800" dirty="0" smtClean="0"/>
              <a:t>(</a:t>
            </a:r>
            <a:r>
              <a:rPr lang="uk-UA" sz="3800" dirty="0" smtClean="0"/>
              <a:t>8</a:t>
            </a:r>
            <a:r>
              <a:rPr lang="el-GR" sz="3800" dirty="0" smtClean="0"/>
              <a:t>.</a:t>
            </a:r>
            <a:r>
              <a:rPr lang="uk-UA" sz="3800" dirty="0" smtClean="0"/>
              <a:t>2</a:t>
            </a:r>
            <a:r>
              <a:rPr lang="el-GR" sz="3800" dirty="0" smtClean="0"/>
              <a:t>), </a:t>
            </a:r>
            <a:endParaRPr lang="uk-UA" sz="3800" dirty="0" smtClean="0"/>
          </a:p>
          <a:p>
            <a:r>
              <a:rPr lang="uk-UA" dirty="0" smtClean="0"/>
              <a:t>де </a:t>
            </a:r>
            <a:r>
              <a:rPr lang="uk-UA" i="1" dirty="0" smtClean="0"/>
              <a:t>А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smtClean="0"/>
              <a:t>коефіцієнт пропорційності або масштабності;</a:t>
            </a:r>
          </a:p>
          <a:p>
            <a:r>
              <a:rPr lang="el-GR" dirty="0" smtClean="0"/>
              <a:t>α</a:t>
            </a:r>
            <a:r>
              <a:rPr lang="el-GR" dirty="0"/>
              <a:t>, β – </a:t>
            </a:r>
            <a:r>
              <a:rPr lang="uk-UA" dirty="0" smtClean="0"/>
              <a:t>коефіцієнти еластичності виробництва, що відображають приріст обсягів виробництва при залучені додаткових одиниць факторів на </a:t>
            </a:r>
            <a:r>
              <a:rPr lang="uk-UA" dirty="0"/>
              <a:t>1%.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795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2264</TotalTime>
  <Words>1475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Остин</vt:lpstr>
      <vt:lpstr>Формула</vt:lpstr>
      <vt:lpstr>Тема  Оцінка параметрів виробничої функції</vt:lpstr>
      <vt:lpstr>Зміст</vt:lpstr>
      <vt:lpstr>ТЕОРІЯ ВИРОБНИЦТВА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Гранична норма технологічного заміщення</vt:lpstr>
      <vt:lpstr>Гранична норма технологічного заміщення визначається за формулою: </vt:lpstr>
      <vt:lpstr>Презентация PowerPoint</vt:lpstr>
      <vt:lpstr>Мультиплікативна виробнича функція при зміні масштабів виробництва</vt:lpstr>
      <vt:lpstr>Ефект масштабу</vt:lpstr>
      <vt:lpstr>Оцінювання параметрів виробничої функції</vt:lpstr>
      <vt:lpstr>Презентация PowerPoint</vt:lpstr>
      <vt:lpstr>Оцінювання параметрів мультиплікативної виробничої функції Q = А· Kα·Lβ  (8.2)</vt:lpstr>
      <vt:lpstr>Оцінювання параметрів мультиплікативної виробничої функції Q = А· Kα·Lβ  (8.2)</vt:lpstr>
      <vt:lpstr>Презентация PowerPoint</vt:lpstr>
      <vt:lpstr>Проблеми, що виникають при побудові виробничих функцій на базі часових та просторових рядів: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userlocal</dc:creator>
  <cp:lastModifiedBy>userlocal</cp:lastModifiedBy>
  <cp:revision>148</cp:revision>
  <dcterms:created xsi:type="dcterms:W3CDTF">2020-02-27T09:24:12Z</dcterms:created>
  <dcterms:modified xsi:type="dcterms:W3CDTF">2020-11-23T08:27:08Z</dcterms:modified>
</cp:coreProperties>
</file>