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8" r:id="rId4"/>
    <p:sldId id="259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Текстовое поле 3"/>
          <p:cNvSpPr txBox="1"/>
          <p:nvPr/>
        </p:nvSpPr>
        <p:spPr>
          <a:xfrm>
            <a:off x="874395" y="600710"/>
            <a:ext cx="10558780" cy="470789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Завдання 1 (заняття 4). Робота з епічним твором.</a:t>
            </a:r>
            <a:endParaRPr lang="uk-UA" altLang="en-US" sz="2000">
              <a:solidFill>
                <a:srgbClr val="7030A0"/>
              </a:solidFill>
              <a:latin typeface="Calibri" panose="020F0502020204030204"/>
              <a:ea typeface="Calibri" panose="020F0502020204030204"/>
            </a:endParaRPr>
          </a:p>
          <a:p>
            <a:r>
              <a:rPr lang="uk-UA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Прочитайте твір О. Забужко </a:t>
            </a:r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Тут могла бути ваша реклама”. </a:t>
            </a:r>
            <a:endParaRPr lang="uk-UA" altLang="en-US" sz="2000">
              <a:solidFill>
                <a:srgbClr val="7030A0"/>
              </a:solidFill>
              <a:latin typeface="Calibri" panose="020F0502020204030204"/>
              <a:ea typeface="Calibri" panose="020F0502020204030204"/>
            </a:endParaRPr>
          </a:p>
          <a:p>
            <a:r>
              <a:rPr lang="uk-UA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З’ясуйте складники змісту твору.  </a:t>
            </a:r>
            <a:endParaRPr lang="uk-UA" sz="2000">
              <a:solidFill>
                <a:srgbClr val="7030A0"/>
              </a:solidFill>
              <a:latin typeface="Calibri" panose="020F0502020204030204"/>
              <a:ea typeface="Calibri" panose="020F0502020204030204"/>
            </a:endParaRPr>
          </a:p>
          <a:p>
            <a:pPr algn="just"/>
            <a:r>
              <a:rPr lang="uk-UA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Проаналізуйте тему, тематику, ідею.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Поясн</a:t>
            </a:r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іть особливості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взаємоді</a:t>
            </a:r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ї цих складників у творі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,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утворюючи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змістову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єдність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.</a:t>
            </a:r>
            <a:endParaRPr lang="en-US" altLang="ru-RU" sz="2000">
              <a:solidFill>
                <a:srgbClr val="7030A0"/>
              </a:solidFill>
              <a:latin typeface="Calibri" panose="020F0502020204030204"/>
              <a:ea typeface="Calibri" panose="020F0502020204030204"/>
            </a:endParaRPr>
          </a:p>
          <a:p>
            <a:pPr algn="just"/>
            <a:r>
              <a:rPr lang="uk-UA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Розкрийте 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унікальність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авторського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бачення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.</a:t>
            </a:r>
            <a:endParaRPr lang="en-US" altLang="ru-RU" sz="2000">
              <a:solidFill>
                <a:srgbClr val="7030A0"/>
              </a:solidFill>
              <a:latin typeface="Calibri" panose="020F0502020204030204"/>
              <a:ea typeface="Calibri" panose="020F0502020204030204"/>
            </a:endParaRPr>
          </a:p>
          <a:p>
            <a:pPr algn="just"/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Проаналізуйте 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проблем</a:t>
            </a:r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и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,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які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порушує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твір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.</a:t>
            </a:r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Зістав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їх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із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загальнолюдськими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питаннями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(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свобода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,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відповідальність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,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кохання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,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смерть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тощо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).</a:t>
            </a:r>
            <a:endParaRPr lang="en-US" altLang="ru-RU" sz="2000">
              <a:solidFill>
                <a:srgbClr val="7030A0"/>
              </a:solidFill>
              <a:latin typeface="Calibri" panose="020F0502020204030204"/>
              <a:ea typeface="Calibri" panose="020F0502020204030204"/>
            </a:endParaRPr>
          </a:p>
          <a:p>
            <a:pPr algn="just"/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Опиш</a:t>
            </a:r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іть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головний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конфлікт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твору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(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зовнішній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,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внутрішній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,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соціальний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,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філософський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).</a:t>
            </a:r>
            <a:endParaRPr lang="en-US" altLang="ru-RU" sz="2000">
              <a:solidFill>
                <a:srgbClr val="7030A0"/>
              </a:solidFill>
              <a:latin typeface="Calibri" panose="020F0502020204030204"/>
              <a:ea typeface="Calibri" panose="020F0502020204030204"/>
            </a:endParaRPr>
          </a:p>
          <a:p>
            <a:pPr algn="just"/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Визна</a:t>
            </a:r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чте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,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як</a:t>
            </a:r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конфлікт твору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структурує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зміст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які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змістові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пласти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через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нього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розкриваються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.</a:t>
            </a:r>
            <a:endParaRPr lang="en-US" altLang="ru-RU" sz="2000">
              <a:solidFill>
                <a:srgbClr val="7030A0"/>
              </a:solidFill>
              <a:latin typeface="Calibri" panose="020F0502020204030204"/>
              <a:ea typeface="Calibri" panose="020F0502020204030204"/>
            </a:endParaRPr>
          </a:p>
          <a:p>
            <a:pPr algn="just"/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Працюючи в групах:</a:t>
            </a:r>
            <a:endParaRPr lang="uk-UA" altLang="en-US" sz="2000">
              <a:solidFill>
                <a:srgbClr val="7030A0"/>
              </a:solidFill>
              <a:latin typeface="Calibri" panose="020F0502020204030204"/>
              <a:ea typeface="Calibri" panose="020F0502020204030204"/>
            </a:endParaRPr>
          </a:p>
          <a:p>
            <a:pPr algn="just"/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uk-UA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з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найдіть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у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тексті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фрагменти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,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де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зміст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виражено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на рівні підтексту (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іронія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,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натяк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,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алюзія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).</a:t>
            </a:r>
            <a:endParaRPr lang="en-US" altLang="ru-RU" sz="2000">
              <a:solidFill>
                <a:srgbClr val="7030A0"/>
              </a:solidFill>
              <a:latin typeface="Calibri" panose="020F0502020204030204"/>
              <a:ea typeface="Calibri" panose="020F0502020204030204"/>
            </a:endParaRPr>
          </a:p>
          <a:p>
            <a:pPr algn="just"/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Поясніть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,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як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підтекст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формує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прихований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смисловий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рівень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твору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.</a:t>
            </a:r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Створіть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коротку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презентацію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«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Як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читати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 </a:t>
            </a:r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поміж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рядків</a:t>
            </a:r>
            <a:r>
              <a:rPr lang="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»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.</a:t>
            </a:r>
            <a:endParaRPr lang="en-US" altLang="ru-RU" sz="2000">
              <a:solidFill>
                <a:srgbClr val="7030A0"/>
              </a:solidFill>
              <a:latin typeface="Calibri" panose="020F0502020204030204"/>
              <a:ea typeface="Calibri" panose="020F0502020204030204"/>
            </a:endParaRPr>
          </a:p>
          <a:p>
            <a:pPr algn="just"/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З’ясуйте й розкрийте питання емоційного звучання твору. </a:t>
            </a:r>
            <a:endParaRPr lang="uk-UA" altLang="en-US" sz="2000">
              <a:solidFill>
                <a:srgbClr val="7030A0"/>
              </a:solidFill>
              <a:latin typeface="Calibri" panose="020F0502020204030204"/>
              <a:ea typeface="Calibri" panose="020F050202020403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Текстовое поле 3"/>
          <p:cNvSpPr txBox="1"/>
          <p:nvPr/>
        </p:nvSpPr>
        <p:spPr>
          <a:xfrm>
            <a:off x="874395" y="504190"/>
            <a:ext cx="10558780" cy="501586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Завдання 2 (заняття 5). Робота з ліричним твором.</a:t>
            </a:r>
            <a:endParaRPr lang="uk-UA" altLang="en-US" sz="2000">
              <a:solidFill>
                <a:srgbClr val="7030A0"/>
              </a:solidFill>
              <a:latin typeface="Calibri" panose="020F0502020204030204"/>
              <a:ea typeface="Calibri" panose="020F0502020204030204"/>
            </a:endParaRPr>
          </a:p>
          <a:p>
            <a:pPr algn="just"/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Прочитайте поезію Л. Костенко “Пелюстки старовинного романсу”. Проаналійзуте змістові аспекти ліричного твору, враховуючи його специфіку. З’ясуйте й розкрийте  питання емоційного звучання твору. </a:t>
            </a:r>
            <a:endParaRPr lang="uk-UA" altLang="en-US" sz="2000">
              <a:solidFill>
                <a:srgbClr val="7030A0"/>
              </a:solidFill>
              <a:latin typeface="Calibri" panose="020F0502020204030204"/>
              <a:ea typeface="Calibri" panose="020F0502020204030204"/>
            </a:endParaRPr>
          </a:p>
          <a:p>
            <a:endParaRPr lang="uk-UA" altLang="en-US" sz="2000">
              <a:solidFill>
                <a:srgbClr val="7030A0"/>
              </a:solidFill>
              <a:latin typeface="Calibri" panose="020F0502020204030204"/>
              <a:ea typeface="Calibri" panose="020F0502020204030204"/>
            </a:endParaRPr>
          </a:p>
          <a:p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Робота в групах:</a:t>
            </a:r>
            <a:endParaRPr lang="uk-UA" altLang="en-US" sz="2000">
              <a:solidFill>
                <a:srgbClr val="7030A0"/>
              </a:solidFill>
              <a:latin typeface="Calibri" panose="020F0502020204030204"/>
              <a:ea typeface="Calibri" panose="020F0502020204030204"/>
            </a:endParaRPr>
          </a:p>
          <a:p>
            <a:pPr algn="just"/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</a:rPr>
              <a:t>1. Оберіть один із ліричних творів на власний вибір. Осмисліть ідейно-змістові параметри, складіть змістову карту. </a:t>
            </a:r>
            <a:endParaRPr lang="uk-UA" altLang="en-US" sz="2000">
              <a:solidFill>
                <a:srgbClr val="7030A0"/>
              </a:solidFill>
              <a:latin typeface="Calibri" panose="020F0502020204030204"/>
              <a:ea typeface="Calibri" panose="020F0502020204030204"/>
            </a:endParaRPr>
          </a:p>
          <a:p>
            <a:pPr algn="just"/>
            <a:endParaRPr lang="uk-UA" altLang="en-US" sz="2000">
              <a:solidFill>
                <a:srgbClr val="7030A0"/>
              </a:solidFill>
              <a:latin typeface="Calibri" panose="020F0502020204030204"/>
              <a:ea typeface="Calibri" panose="020F0502020204030204"/>
            </a:endParaRPr>
          </a:p>
          <a:p>
            <a:pPr algn="just"/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2. Оберіть один із поетичних циклів книги Л. Костенко “Річка Геракліта”. Ознайомтеся з творами. Проаналізуйте  ідейно-змістові параметри поетичного циклу й представте його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у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формі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міні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-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доповіді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«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Філософія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часу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/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буття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/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кохання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/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мистецтва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у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циклі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…</a:t>
            </a:r>
            <a:r>
              <a:rPr lang="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»</a:t>
            </a:r>
            <a:r>
              <a:rPr lang="uk-UA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, апелюючи до текстів.</a:t>
            </a:r>
            <a:endParaRPr lang="uk-UA" sz="2000">
              <a:solidFill>
                <a:srgbClr val="7030A0"/>
              </a:solidFill>
              <a:latin typeface="Calibri" panose="020F0502020204030204"/>
              <a:ea typeface="Calibri" panose="020F0502020204030204"/>
              <a:sym typeface="+mn-ea"/>
            </a:endParaRPr>
          </a:p>
          <a:p>
            <a:pPr algn="just"/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Разом з членами інших груп п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орівняйте</a:t>
            </a:r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поетичні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цикли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збірки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«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Річка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Геракліта</a:t>
            </a:r>
            <a:r>
              <a:rPr lang="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»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(</a:t>
            </a:r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2-3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на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вибір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).</a:t>
            </a:r>
            <a:endParaRPr lang="en-US" altLang="ru-RU" sz="2000">
              <a:solidFill>
                <a:srgbClr val="7030A0"/>
              </a:solidFill>
              <a:latin typeface="Calibri" panose="020F0502020204030204"/>
              <a:ea typeface="Calibri" panose="020F0502020204030204"/>
              <a:sym typeface="+mn-ea"/>
            </a:endParaRPr>
          </a:p>
          <a:p>
            <a:pPr algn="just"/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Простежте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,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як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змінюється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змістовий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ракурс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—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від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особистого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до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історичного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,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від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емоційного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до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філософського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.</a:t>
            </a:r>
            <a:endParaRPr lang="en-US" altLang="ru-RU" sz="2000">
              <a:solidFill>
                <a:srgbClr val="7030A0"/>
              </a:solidFill>
              <a:latin typeface="Calibri" panose="020F0502020204030204"/>
              <a:ea typeface="Calibri" panose="020F0502020204030204"/>
              <a:sym typeface="+mn-ea"/>
            </a:endParaRPr>
          </a:p>
          <a:p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Яку роль відіграє символіка збірки</a:t>
            </a:r>
            <a:r>
              <a:rPr lang="en-US" altLang="ru-RU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?</a:t>
            </a:r>
            <a:endParaRPr lang="en-US" altLang="ru-RU" sz="2000">
              <a:solidFill>
                <a:srgbClr val="7030A0"/>
              </a:solidFill>
              <a:latin typeface="Calibri" panose="020F0502020204030204"/>
              <a:ea typeface="Calibri" panose="020F0502020204030204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Текстовое поле 1"/>
          <p:cNvSpPr txBox="1"/>
          <p:nvPr/>
        </p:nvSpPr>
        <p:spPr>
          <a:xfrm>
            <a:off x="661035" y="468630"/>
            <a:ext cx="10559415" cy="52622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/>
            <a:r>
              <a:rPr lang="uk-UA" altLang="en-US" sz="20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З</a:t>
            </a:r>
            <a:r>
              <a:rPr lang="uk-UA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авдання 3 (заняття 6). </a:t>
            </a:r>
            <a:r>
              <a:rPr lang="uk-UA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Оберіть один із поетичних циклів книги Л. Костенко “Річка Геракліта”. Ознайомтеся з творами. Проаналізуйте  ідейно-змістові параметри поетичного циклу й представте його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у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формі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міні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-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доповіді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«Філософія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часу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/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буття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/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кохання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/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мистецтва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у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циклі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…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»</a:t>
            </a:r>
            <a:r>
              <a:rPr lang="uk-UA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, апелюючи до текстів.</a:t>
            </a:r>
            <a:endParaRPr lang="uk-UA" sz="2400">
              <a:solidFill>
                <a:srgbClr val="7030A0"/>
              </a:solidFill>
              <a:latin typeface="Calibri" panose="020F0502020204030204"/>
              <a:ea typeface="Calibri" panose="020F0502020204030204"/>
              <a:sym typeface="+mn-ea"/>
            </a:endParaRPr>
          </a:p>
          <a:p>
            <a:pPr algn="just"/>
            <a:r>
              <a:rPr lang="uk-UA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Зверніть увагу на </a:t>
            </a:r>
            <a:r>
              <a:rPr lang="uk-UA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специфіку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взаємоді</a:t>
            </a:r>
            <a:r>
              <a:rPr lang="uk-UA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ї змістових складників складників у творі.</a:t>
            </a:r>
            <a:endParaRPr lang="en-US" altLang="ru-RU" sz="2400">
              <a:solidFill>
                <a:srgbClr val="7030A0"/>
              </a:solidFill>
              <a:latin typeface="Calibri" panose="020F0502020204030204"/>
              <a:ea typeface="Calibri" panose="020F0502020204030204"/>
            </a:endParaRPr>
          </a:p>
          <a:p>
            <a:pPr algn="just"/>
            <a:r>
              <a:rPr lang="uk-UA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Проаналізуйте 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проблем</a:t>
            </a:r>
            <a:r>
              <a:rPr lang="uk-UA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и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,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які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порушує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твір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.</a:t>
            </a:r>
            <a:r>
              <a:rPr lang="uk-UA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Зістав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їх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із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загальнолюдськими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питаннями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(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свобода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,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відповідальність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,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кохання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,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смерть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тощо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).</a:t>
            </a:r>
            <a:endParaRPr lang="en-US" altLang="ru-RU" sz="2400">
              <a:solidFill>
                <a:srgbClr val="7030A0"/>
              </a:solidFill>
              <a:latin typeface="Calibri" panose="020F0502020204030204"/>
              <a:ea typeface="Calibri" panose="020F0502020204030204"/>
            </a:endParaRPr>
          </a:p>
          <a:p>
            <a:pPr algn="just"/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Опиш</a:t>
            </a:r>
            <a:r>
              <a:rPr lang="uk-UA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іть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головний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конфлікт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твору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(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зовнішній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,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внутрішній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,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соціальний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,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філософський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).</a:t>
            </a:r>
            <a:endParaRPr lang="en-US" altLang="ru-RU" sz="2400">
              <a:solidFill>
                <a:srgbClr val="7030A0"/>
              </a:solidFill>
              <a:latin typeface="Calibri" panose="020F0502020204030204"/>
              <a:ea typeface="Calibri" panose="020F0502020204030204"/>
            </a:endParaRPr>
          </a:p>
          <a:p>
            <a:pPr algn="just"/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Визна</a:t>
            </a:r>
            <a:r>
              <a:rPr lang="uk-UA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чте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,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як</a:t>
            </a:r>
            <a:r>
              <a:rPr lang="uk-UA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конфлікт твору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структурує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зміст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і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які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змістові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пласти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через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нього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 </a:t>
            </a:r>
            <a:r>
              <a:rPr lang="en-US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розкриваються</a:t>
            </a:r>
            <a:r>
              <a:rPr lang="en-US" altLang="ru-RU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.</a:t>
            </a:r>
            <a:endParaRPr lang="en-US" altLang="ru-RU" sz="2400">
              <a:solidFill>
                <a:srgbClr val="7030A0"/>
              </a:solidFill>
              <a:latin typeface="Calibri" panose="020F0502020204030204"/>
              <a:ea typeface="Calibri" panose="020F0502020204030204"/>
            </a:endParaRPr>
          </a:p>
          <a:p>
            <a:pPr algn="just"/>
            <a:r>
              <a:rPr lang="uk-UA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Презентуйте свій аналіз, дайте відповіді на запитання опонентів. </a:t>
            </a:r>
            <a:endParaRPr lang="uk-UA" altLang="en-US" sz="2400">
              <a:solidFill>
                <a:srgbClr val="7030A0"/>
              </a:solidFill>
              <a:latin typeface="Calibri" panose="020F0502020204030204"/>
              <a:ea typeface="Calibri" panose="020F0502020204030204"/>
              <a:sym typeface="+mn-ea"/>
            </a:endParaRPr>
          </a:p>
          <a:p>
            <a:pPr algn="just"/>
            <a:r>
              <a:rPr lang="uk-UA" altLang="en-US" sz="2400">
                <a:solidFill>
                  <a:srgbClr val="7030A0"/>
                </a:solidFill>
                <a:latin typeface="Calibri" panose="020F0502020204030204"/>
                <a:ea typeface="Calibri" panose="020F0502020204030204"/>
                <a:sym typeface="+mn-ea"/>
              </a:rPr>
              <a:t>Якщо ви в ролі опонента, підготуйте кілька запитань для обговорення напрацювань Вашого колеги. </a:t>
            </a:r>
            <a:endParaRPr lang="uk-UA" altLang="en-US" sz="2400">
              <a:solidFill>
                <a:srgbClr val="7030A0"/>
              </a:solidFill>
              <a:latin typeface="Calibri" panose="020F0502020204030204"/>
              <a:ea typeface="Calibri" panose="020F0502020204030204"/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2618</Words>
  <Application>WPS Presentation</Application>
  <PresentationFormat>宽屏</PresentationFormat>
  <Paragraphs>32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Arial</vt:lpstr>
      <vt:lpstr>SimSun</vt:lpstr>
      <vt:lpstr>Wingdings</vt:lpstr>
      <vt:lpstr>Calibri Light</vt:lpstr>
      <vt:lpstr>Arial Unicode MS</vt:lpstr>
      <vt:lpstr>Calibri</vt:lpstr>
      <vt:lpstr>Microsoft YaHei</vt:lpstr>
      <vt:lpstr>Calibri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Валентина Нікол�</cp:lastModifiedBy>
  <cp:revision>4</cp:revision>
  <dcterms:created xsi:type="dcterms:W3CDTF">2025-07-23T00:59:00Z</dcterms:created>
  <dcterms:modified xsi:type="dcterms:W3CDTF">2025-11-13T16:20:48Z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1049-12.2.0.23155</vt:lpwstr>
  </property>
  <property fmtid="{D5CDD505-2E9C-101B-9397-08002B2CF9AE}" pid="3" name="ICV">
    <vt:lpwstr>E9570D2E314C4FE9B5D2497FAA2293AB_13</vt:lpwstr>
  </property>
</Properties>
</file>