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13"/>
  </p:notesMasterIdLst>
  <p:handoutMasterIdLst>
    <p:handoutMasterId r:id="rId114"/>
  </p:handoutMasterIdLst>
  <p:sldIdLst>
    <p:sldId id="810" r:id="rId2"/>
    <p:sldId id="626" r:id="rId3"/>
    <p:sldId id="627" r:id="rId4"/>
    <p:sldId id="628" r:id="rId5"/>
    <p:sldId id="262" r:id="rId6"/>
    <p:sldId id="630" r:id="rId7"/>
    <p:sldId id="838" r:id="rId8"/>
    <p:sldId id="634" r:id="rId9"/>
    <p:sldId id="825" r:id="rId10"/>
    <p:sldId id="631" r:id="rId11"/>
    <p:sldId id="636" r:id="rId12"/>
    <p:sldId id="640" r:id="rId13"/>
    <p:sldId id="805" r:id="rId14"/>
    <p:sldId id="639" r:id="rId15"/>
    <p:sldId id="641" r:id="rId16"/>
    <p:sldId id="642" r:id="rId17"/>
    <p:sldId id="643" r:id="rId18"/>
    <p:sldId id="637" r:id="rId19"/>
    <p:sldId id="645" r:id="rId20"/>
    <p:sldId id="632" r:id="rId21"/>
    <p:sldId id="793" r:id="rId22"/>
    <p:sldId id="794" r:id="rId23"/>
    <p:sldId id="646" r:id="rId24"/>
    <p:sldId id="807" r:id="rId25"/>
    <p:sldId id="654" r:id="rId26"/>
    <p:sldId id="655" r:id="rId27"/>
    <p:sldId id="811" r:id="rId28"/>
    <p:sldId id="812" r:id="rId29"/>
    <p:sldId id="658" r:id="rId30"/>
    <p:sldId id="660" r:id="rId31"/>
    <p:sldId id="661" r:id="rId32"/>
    <p:sldId id="663" r:id="rId33"/>
    <p:sldId id="664" r:id="rId34"/>
    <p:sldId id="831" r:id="rId35"/>
    <p:sldId id="666" r:id="rId36"/>
    <p:sldId id="768" r:id="rId37"/>
    <p:sldId id="769" r:id="rId38"/>
    <p:sldId id="775" r:id="rId39"/>
    <p:sldId id="776" r:id="rId40"/>
    <p:sldId id="778" r:id="rId41"/>
    <p:sldId id="779" r:id="rId42"/>
    <p:sldId id="783" r:id="rId43"/>
    <p:sldId id="784" r:id="rId44"/>
    <p:sldId id="786" r:id="rId45"/>
    <p:sldId id="844" r:id="rId46"/>
    <p:sldId id="787" r:id="rId47"/>
    <p:sldId id="788" r:id="rId48"/>
    <p:sldId id="791" r:id="rId49"/>
    <p:sldId id="842" r:id="rId50"/>
    <p:sldId id="667" r:id="rId51"/>
    <p:sldId id="669" r:id="rId52"/>
    <p:sldId id="671" r:id="rId53"/>
    <p:sldId id="670" r:id="rId54"/>
    <p:sldId id="672" r:id="rId55"/>
    <p:sldId id="673" r:id="rId56"/>
    <p:sldId id="674" r:id="rId57"/>
    <p:sldId id="814" r:id="rId58"/>
    <p:sldId id="815" r:id="rId59"/>
    <p:sldId id="679" r:id="rId60"/>
    <p:sldId id="681" r:id="rId61"/>
    <p:sldId id="682" r:id="rId62"/>
    <p:sldId id="845" r:id="rId63"/>
    <p:sldId id="683" r:id="rId64"/>
    <p:sldId id="685" r:id="rId65"/>
    <p:sldId id="832" r:id="rId66"/>
    <p:sldId id="689" r:id="rId67"/>
    <p:sldId id="691" r:id="rId68"/>
    <p:sldId id="692" r:id="rId69"/>
    <p:sldId id="693" r:id="rId70"/>
    <p:sldId id="696" r:id="rId71"/>
    <p:sldId id="697" r:id="rId72"/>
    <p:sldId id="699" r:id="rId73"/>
    <p:sldId id="703" r:id="rId74"/>
    <p:sldId id="828" r:id="rId75"/>
    <p:sldId id="833" r:id="rId76"/>
    <p:sldId id="706" r:id="rId77"/>
    <p:sldId id="710" r:id="rId78"/>
    <p:sldId id="714" r:id="rId79"/>
    <p:sldId id="718" r:id="rId80"/>
    <p:sldId id="827" r:id="rId81"/>
    <p:sldId id="728" r:id="rId82"/>
    <p:sldId id="729" r:id="rId83"/>
    <p:sldId id="730" r:id="rId84"/>
    <p:sldId id="731" r:id="rId85"/>
    <p:sldId id="734" r:id="rId86"/>
    <p:sldId id="735" r:id="rId87"/>
    <p:sldId id="738" r:id="rId88"/>
    <p:sldId id="739" r:id="rId89"/>
    <p:sldId id="740" r:id="rId90"/>
    <p:sldId id="741" r:id="rId91"/>
    <p:sldId id="742" r:id="rId92"/>
    <p:sldId id="744" r:id="rId93"/>
    <p:sldId id="746" r:id="rId94"/>
    <p:sldId id="823" r:id="rId95"/>
    <p:sldId id="748" r:id="rId96"/>
    <p:sldId id="750" r:id="rId97"/>
    <p:sldId id="751" r:id="rId98"/>
    <p:sldId id="752" r:id="rId99"/>
    <p:sldId id="753" r:id="rId100"/>
    <p:sldId id="755" r:id="rId101"/>
    <p:sldId id="758" r:id="rId102"/>
    <p:sldId id="759" r:id="rId103"/>
    <p:sldId id="760" r:id="rId104"/>
    <p:sldId id="795" r:id="rId105"/>
    <p:sldId id="766" r:id="rId106"/>
    <p:sldId id="796" r:id="rId107"/>
    <p:sldId id="798" r:id="rId108"/>
    <p:sldId id="762" r:id="rId109"/>
    <p:sldId id="835" r:id="rId110"/>
    <p:sldId id="834" r:id="rId111"/>
    <p:sldId id="726" r:id="rId1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F"/>
    <a:srgbClr val="F8F8F8"/>
    <a:srgbClr val="FAFAFC"/>
    <a:srgbClr val="DDD3CA"/>
    <a:srgbClr val="A16140"/>
    <a:srgbClr val="808000"/>
    <a:srgbClr val="6272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54246" autoAdjust="0"/>
  </p:normalViewPr>
  <p:slideViewPr>
    <p:cSldViewPr snapToGrid="0">
      <p:cViewPr>
        <p:scale>
          <a:sx n="81" d="100"/>
          <a:sy n="81" d="100"/>
        </p:scale>
        <p:origin x="-300" y="-198"/>
      </p:cViewPr>
      <p:guideLst>
        <p:guide orient="horz" pos="2160"/>
        <p:guide pos="3840"/>
      </p:guideLst>
    </p:cSldViewPr>
  </p:slideViewPr>
  <p:notesTextViewPr>
    <p:cViewPr>
      <p:scale>
        <a:sx n="1" d="1"/>
        <a:sy n="1" d="1"/>
      </p:scale>
      <p:origin x="0" y="0"/>
    </p:cViewPr>
  </p:notesTextViewPr>
  <p:sorterViewPr>
    <p:cViewPr>
      <p:scale>
        <a:sx n="1" d="1"/>
        <a:sy n="1" d="1"/>
      </p:scale>
      <p:origin x="0" y="-20616"/>
    </p:cViewPr>
  </p:sorterViewPr>
  <p:notesViewPr>
    <p:cSldViewPr snapToGrid="0">
      <p:cViewPr varScale="1">
        <p:scale>
          <a:sx n="40" d="100"/>
          <a:sy n="40" d="100"/>
        </p:scale>
        <p:origin x="2848" y="5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Нижний колонтитул 3">
            <a:extLst>
              <a:ext uri="{FF2B5EF4-FFF2-40B4-BE49-F238E27FC236}">
                <a16:creationId xmlns="" xmlns:a16="http://schemas.microsoft.com/office/drawing/2014/main" id="{65ED1879-B8BB-FD46-E28D-C3FC15C66F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 xmlns:a16="http://schemas.microsoft.com/office/drawing/2014/main" id="{09FD49FD-099D-66CE-32E8-F013CEDE33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39FC2C-E38C-42CF-8A81-F8D038FA85D8}" type="slidenum">
              <a:rPr lang="ru-RU" smtClean="0"/>
              <a:pPr/>
              <a:t>‹#›</a:t>
            </a:fld>
            <a:endParaRPr lang="ru-RU"/>
          </a:p>
        </p:txBody>
      </p:sp>
      <p:pic>
        <p:nvPicPr>
          <p:cNvPr id="6" name="Рисунок 5" descr="Изображение выглядит как текст&#10;&#10;Автоматически созданное описание">
            <a:extLst>
              <a:ext uri="{FF2B5EF4-FFF2-40B4-BE49-F238E27FC236}">
                <a16:creationId xmlns="" xmlns:a16="http://schemas.microsoft.com/office/drawing/2014/main" id="{A802AC31-AFBC-F46D-C1D3-0135245F8A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275" y="0"/>
            <a:ext cx="6660515" cy="520065"/>
          </a:xfrm>
          <a:prstGeom prst="rect">
            <a:avLst/>
          </a:prstGeom>
        </p:spPr>
      </p:pic>
    </p:spTree>
    <p:extLst>
      <p:ext uri="{BB962C8B-B14F-4D97-AF65-F5344CB8AC3E}">
        <p14:creationId xmlns:p14="http://schemas.microsoft.com/office/powerpoint/2010/main" val="4752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E1EBA-0930-45D0-8CF3-8138A3CC65EB}" type="datetimeFigureOut">
              <a:rPr lang="ru-RU" smtClean="0"/>
              <a:pPr/>
              <a:t>18.01.2024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E9FE-0B86-4EEF-AC28-BAF427B67F5F}" type="slidenum">
              <a:rPr lang="ru-RU" smtClean="0"/>
              <a:pPr/>
              <a:t>‹#›</a:t>
            </a:fld>
            <a:endParaRPr lang="ru-RU"/>
          </a:p>
        </p:txBody>
      </p:sp>
    </p:spTree>
    <p:extLst>
      <p:ext uri="{BB962C8B-B14F-4D97-AF65-F5344CB8AC3E}">
        <p14:creationId xmlns:p14="http://schemas.microsoft.com/office/powerpoint/2010/main" val="1108737303"/>
      </p:ext>
    </p:extLst>
  </p:cSld>
  <p:clrMap bg1="lt1" tx1="dk1" bg2="lt2" tx2="dk2" accent1="accent1" accent2="accent2" accent3="accent3" accent4="accent4" accent5="accent5" accent6="accent6" hlink="hlink" folHlink="folHlink"/>
  <p:notesStyle>
    <a:lvl1pPr marL="0" algn="l" defTabSz="914056" rtl="0" eaLnBrk="1" latinLnBrk="0" hangingPunct="1">
      <a:defRPr sz="1200" kern="1200">
        <a:solidFill>
          <a:schemeClr val="tx1"/>
        </a:solidFill>
        <a:latin typeface="+mn-lt"/>
        <a:ea typeface="+mn-ea"/>
        <a:cs typeface="+mn-cs"/>
      </a:defRPr>
    </a:lvl1pPr>
    <a:lvl2pPr marL="457028" algn="l" defTabSz="914056" rtl="0" eaLnBrk="1" latinLnBrk="0" hangingPunct="1">
      <a:defRPr sz="1200" kern="1200">
        <a:solidFill>
          <a:schemeClr val="tx1"/>
        </a:solidFill>
        <a:latin typeface="+mn-lt"/>
        <a:ea typeface="+mn-ea"/>
        <a:cs typeface="+mn-cs"/>
      </a:defRPr>
    </a:lvl2pPr>
    <a:lvl3pPr marL="914056" algn="l" defTabSz="914056" rtl="0" eaLnBrk="1" latinLnBrk="0" hangingPunct="1">
      <a:defRPr sz="1200" kern="1200">
        <a:solidFill>
          <a:schemeClr val="tx1"/>
        </a:solidFill>
        <a:latin typeface="+mn-lt"/>
        <a:ea typeface="+mn-ea"/>
        <a:cs typeface="+mn-cs"/>
      </a:defRPr>
    </a:lvl3pPr>
    <a:lvl4pPr marL="1371084" algn="l" defTabSz="914056" rtl="0" eaLnBrk="1" latinLnBrk="0" hangingPunct="1">
      <a:defRPr sz="1200" kern="1200">
        <a:solidFill>
          <a:schemeClr val="tx1"/>
        </a:solidFill>
        <a:latin typeface="+mn-lt"/>
        <a:ea typeface="+mn-ea"/>
        <a:cs typeface="+mn-cs"/>
      </a:defRPr>
    </a:lvl4pPr>
    <a:lvl5pPr marL="1828112" algn="l" defTabSz="914056" rtl="0" eaLnBrk="1" latinLnBrk="0" hangingPunct="1">
      <a:defRPr sz="1200" kern="1200">
        <a:solidFill>
          <a:schemeClr val="tx1"/>
        </a:solidFill>
        <a:latin typeface="+mn-lt"/>
        <a:ea typeface="+mn-ea"/>
        <a:cs typeface="+mn-cs"/>
      </a:defRPr>
    </a:lvl5pPr>
    <a:lvl6pPr marL="2285140" algn="l" defTabSz="914056" rtl="0" eaLnBrk="1" latinLnBrk="0" hangingPunct="1">
      <a:defRPr sz="1200" kern="1200">
        <a:solidFill>
          <a:schemeClr val="tx1"/>
        </a:solidFill>
        <a:latin typeface="+mn-lt"/>
        <a:ea typeface="+mn-ea"/>
        <a:cs typeface="+mn-cs"/>
      </a:defRPr>
    </a:lvl6pPr>
    <a:lvl7pPr marL="2742168" algn="l" defTabSz="914056" rtl="0" eaLnBrk="1" latinLnBrk="0" hangingPunct="1">
      <a:defRPr sz="1200" kern="1200">
        <a:solidFill>
          <a:schemeClr val="tx1"/>
        </a:solidFill>
        <a:latin typeface="+mn-lt"/>
        <a:ea typeface="+mn-ea"/>
        <a:cs typeface="+mn-cs"/>
      </a:defRPr>
    </a:lvl7pPr>
    <a:lvl8pPr marL="3199197" algn="l" defTabSz="914056" rtl="0" eaLnBrk="1" latinLnBrk="0" hangingPunct="1">
      <a:defRPr sz="1200" kern="1200">
        <a:solidFill>
          <a:schemeClr val="tx1"/>
        </a:solidFill>
        <a:latin typeface="+mn-lt"/>
        <a:ea typeface="+mn-ea"/>
        <a:cs typeface="+mn-cs"/>
      </a:defRPr>
    </a:lvl8pPr>
    <a:lvl9pPr marL="3656225" algn="l" defTabSz="9140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a:t>За посиланням QR Code розміщено текст ЗАП</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uk-UA"/>
              <a:t>_______________________</a:t>
            </a:r>
            <a:endParaRPr/>
          </a:p>
          <a:p>
            <a:pPr marL="0" lvl="0" indent="0" algn="l" rtl="0">
              <a:spcBef>
                <a:spcPts val="0"/>
              </a:spcBef>
              <a:spcAft>
                <a:spcPts val="0"/>
              </a:spcAft>
              <a:buNone/>
            </a:pPr>
            <a:r>
              <a:rPr lang="uk-UA"/>
              <a:t>Слайд обов’язковий</a:t>
            </a:r>
            <a:endParaRPr/>
          </a:p>
          <a:p>
            <a:pPr marL="0" lvl="0" indent="0" algn="l" rtl="0">
              <a:spcBef>
                <a:spcPts val="0"/>
              </a:spcBef>
              <a:spcAft>
                <a:spcPts val="0"/>
              </a:spcAft>
              <a:buNone/>
            </a:pPr>
            <a:endParaRPr/>
          </a:p>
        </p:txBody>
      </p:sp>
      <p:sp>
        <p:nvSpPr>
          <p:cNvPr id="38" name="Google Shape;3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uk-UA" sz="839"/>
              <a:t>	У понятті адміністративного органу принципово важливо:</a:t>
            </a:r>
            <a:endParaRPr/>
          </a:p>
          <a:p>
            <a:pPr marL="0" lvl="0" indent="0" algn="l" rtl="0">
              <a:lnSpc>
                <a:spcPct val="80000"/>
              </a:lnSpc>
              <a:spcBef>
                <a:spcPts val="0"/>
              </a:spcBef>
              <a:spcAft>
                <a:spcPts val="0"/>
              </a:spcAft>
              <a:buNone/>
            </a:pPr>
            <a:r>
              <a:rPr lang="uk-UA" sz="839"/>
              <a:t>	1) зважати на характер діяльності конкретного суб'єкта, в тому числі органу виконавчої влади та органу місцевого самоврядування. Адже багато з них мають політико-адміністративну природу, тобто виконують і функції формування публічної політики (наприклад, місцева рада при затвердженні місцевого бюджету чи правил благоустрою), і адміністративні функції / функції публічної адміністрації, коли той же суб'єкт вирішує конкретні індивідуальні справи (наприклад, коли місцева рада приймає рішення про відведення земельної ділянки під забудову). ЗАП застосовується саме в останньому випадку;</a:t>
            </a:r>
            <a:endParaRPr/>
          </a:p>
          <a:p>
            <a:pPr marL="0" lvl="0" indent="0" algn="l" rtl="0">
              <a:lnSpc>
                <a:spcPct val="80000"/>
              </a:lnSpc>
              <a:spcBef>
                <a:spcPts val="0"/>
              </a:spcBef>
              <a:spcAft>
                <a:spcPts val="0"/>
              </a:spcAft>
              <a:buNone/>
            </a:pPr>
            <a:r>
              <a:rPr lang="uk-UA" sz="839"/>
              <a:t>	2) зважати на функціональну природу категорії “адміністративний орган”. Адже не лише органи виконавчої влади та місцевого самоврядування виконують функції публічної адміністрації. Також це можуть бути інші суб'єкти, зокрема:</a:t>
            </a:r>
            <a:endParaRPr/>
          </a:p>
          <a:p>
            <a:pPr marL="0" lvl="0" indent="0" algn="l" rtl="0">
              <a:lnSpc>
                <a:spcPct val="80000"/>
              </a:lnSpc>
              <a:spcBef>
                <a:spcPts val="0"/>
              </a:spcBef>
              <a:spcAft>
                <a:spcPts val="0"/>
              </a:spcAft>
              <a:buNone/>
            </a:pPr>
            <a:r>
              <a:rPr lang="uk-UA" sz="839"/>
              <a:t>	а) органи професійного самоврядування в межах визначених державою (наприклад, професійні об'єднання нотаріусів чи адвокатів при вирішенні питань допуску до професії, дисциплінарної відповідальності тощо);</a:t>
            </a:r>
            <a:endParaRPr/>
          </a:p>
          <a:p>
            <a:pPr marL="0" lvl="0" indent="0" algn="l" rtl="0">
              <a:lnSpc>
                <a:spcPct val="80000"/>
              </a:lnSpc>
              <a:spcBef>
                <a:spcPts val="0"/>
              </a:spcBef>
              <a:spcAft>
                <a:spcPts val="0"/>
              </a:spcAft>
              <a:buNone/>
            </a:pPr>
            <a:r>
              <a:rPr lang="uk-UA" sz="839"/>
              <a:t>	б) державні та комунальні підприємства у межах визначених законодавством (наприклад, державне підприємство у сфері управлення Державної міграційної служби, що здійснює функції фронт-офісу у паспортній сфері);</a:t>
            </a:r>
            <a:endParaRPr/>
          </a:p>
          <a:p>
            <a:pPr marL="0" lvl="0" indent="0" algn="l" rtl="0">
              <a:lnSpc>
                <a:spcPct val="80000"/>
              </a:lnSpc>
              <a:spcBef>
                <a:spcPts val="0"/>
              </a:spcBef>
              <a:spcAft>
                <a:spcPts val="0"/>
              </a:spcAft>
              <a:buNone/>
            </a:pPr>
            <a:r>
              <a:rPr lang="uk-UA" sz="839"/>
              <a:t>	в) державні та комунальні установи та організації, при здійсненні саме владних функцій / функцій публічного адміністрування. Наприклад, заклади освіти при видачі документів про освіту; заклади освіти при вирішення питання про зарахування у такі заклади в межах шкільного округу;</a:t>
            </a:r>
            <a:endParaRPr/>
          </a:p>
          <a:p>
            <a:pPr marL="0" lvl="0" indent="0" algn="l" rtl="0">
              <a:lnSpc>
                <a:spcPct val="80000"/>
              </a:lnSpc>
              <a:spcBef>
                <a:spcPts val="0"/>
              </a:spcBef>
              <a:spcAft>
                <a:spcPts val="0"/>
              </a:spcAft>
              <a:buNone/>
            </a:pPr>
            <a:r>
              <a:rPr lang="uk-UA" sz="839"/>
              <a:t>	г) навіть приватні суб'єкти (ФОП, юридичні особи), які виконують функції публічної адміністрації, отримані в установленому законодавством порядку. Наприклад, станції технічного обслуговування при виконання саме функцій державного технічного огляду. Тобто треба враховувати, що в цій частині на них теж поширюються вимоги ЗАП. Натомість при виконанні іншої господарської діяльності такі суб'єкти здійснюють діяльність відповідно до цивільного законодавства.</a:t>
            </a:r>
            <a:endParaRPr/>
          </a:p>
          <a:p>
            <a:pPr marL="0" lvl="0" indent="0" algn="l" rtl="0">
              <a:lnSpc>
                <a:spcPct val="80000"/>
              </a:lnSpc>
              <a:spcBef>
                <a:spcPts val="0"/>
              </a:spcBef>
              <a:spcAft>
                <a:spcPts val="0"/>
              </a:spcAft>
              <a:buNone/>
            </a:pPr>
            <a:r>
              <a:rPr lang="uk-UA" sz="839"/>
              <a:t>	</a:t>
            </a:r>
            <a:endParaRPr/>
          </a:p>
          <a:p>
            <a:pPr marL="0" lvl="0" indent="0" algn="l" rtl="0">
              <a:lnSpc>
                <a:spcPct val="80000"/>
              </a:lnSpc>
              <a:spcBef>
                <a:spcPts val="0"/>
              </a:spcBef>
              <a:spcAft>
                <a:spcPts val="0"/>
              </a:spcAft>
              <a:buNone/>
            </a:pPr>
            <a:r>
              <a:rPr lang="uk-UA" sz="839"/>
              <a:t>	У ЗАП для орієнтиру згадані найбільш очевидні функції публічної адміністрації / публічного адміністрування: надання адміністративних послуг та інспекційна діяльність. Але цей перелік не є вичерпним. І можуть бути інші справи за заявою особи (наприклад, з вимогою до органів влади забезпечити режим захисту від надмірного шуму домашніх тварин у сусідів) або інші справи за ініціативою адміністративних органів (наприклад, ініціатива органу місцевого самоврядування побудувати певний об'єкт комунальної форми власності, що очевидно може зачепити і права та законні інтереси інших осіб). </a:t>
            </a:r>
            <a:endParaRPr/>
          </a:p>
          <a:p>
            <a:pPr marL="0" lvl="0" indent="0" algn="l" rtl="0">
              <a:lnSpc>
                <a:spcPct val="80000"/>
              </a:lnSpc>
              <a:spcBef>
                <a:spcPts val="0"/>
              </a:spcBef>
              <a:spcAft>
                <a:spcPts val="0"/>
              </a:spcAft>
              <a:buNone/>
            </a:pPr>
            <a:r>
              <a:rPr lang="uk-UA" sz="839"/>
              <a:t>	</a:t>
            </a:r>
            <a:endParaRPr/>
          </a:p>
          <a:p>
            <a:pPr marL="0" lvl="0" indent="0" algn="l" rtl="0">
              <a:lnSpc>
                <a:spcPct val="80000"/>
              </a:lnSpc>
              <a:spcBef>
                <a:spcPts val="0"/>
              </a:spcBef>
              <a:spcAft>
                <a:spcPts val="0"/>
              </a:spcAft>
              <a:buNone/>
            </a:pPr>
            <a:r>
              <a:rPr lang="uk-UA" sz="839"/>
              <a:t>	</a:t>
            </a:r>
            <a:endParaRPr sz="839"/>
          </a:p>
        </p:txBody>
      </p:sp>
      <p:sp>
        <p:nvSpPr>
          <p:cNvPr id="202" name="Google Shape;20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uk-UA" sz="839"/>
              <a:t>	У понятті адміністративного органу принципово важливо:</a:t>
            </a:r>
            <a:endParaRPr/>
          </a:p>
          <a:p>
            <a:pPr marL="0" lvl="0" indent="0" algn="l" rtl="0">
              <a:lnSpc>
                <a:spcPct val="80000"/>
              </a:lnSpc>
              <a:spcBef>
                <a:spcPts val="0"/>
              </a:spcBef>
              <a:spcAft>
                <a:spcPts val="0"/>
              </a:spcAft>
              <a:buNone/>
            </a:pPr>
            <a:r>
              <a:rPr lang="uk-UA" sz="839"/>
              <a:t>	1) зважати на характер діяльності конкретного суб'єкта, в тому числі органу виконавчої влади та органу місцевого самоврядування. Адже багато з них мають політико-адміністративну природу, тобто виконують і функції формування публічної політики (наприклад, місцева рада при затвердженні місцевого бюджету чи правил благоустрою), і адміністративні функції / функції публічної адміністрації, коли той же суб'єкт вирішує конкретні індивідуальні справи (наприклад, коли місцева рада приймає рішення про відведення земельної ділянки під забудову). ЗАП застосовується саме в останньому випадку;</a:t>
            </a:r>
            <a:endParaRPr/>
          </a:p>
          <a:p>
            <a:pPr marL="0" lvl="0" indent="0" algn="l" rtl="0">
              <a:lnSpc>
                <a:spcPct val="80000"/>
              </a:lnSpc>
              <a:spcBef>
                <a:spcPts val="0"/>
              </a:spcBef>
              <a:spcAft>
                <a:spcPts val="0"/>
              </a:spcAft>
              <a:buNone/>
            </a:pPr>
            <a:r>
              <a:rPr lang="uk-UA" sz="839"/>
              <a:t>	2) зважати на функціональну природу категорії “адміністративний орган”. Адже не лише органи виконавчої влади та місцевого самоврядування виконують функції публічної адміністрації. Також це можуть бути інші суб'єкти, зокрема:</a:t>
            </a:r>
            <a:endParaRPr/>
          </a:p>
          <a:p>
            <a:pPr marL="0" lvl="0" indent="0" algn="l" rtl="0">
              <a:lnSpc>
                <a:spcPct val="80000"/>
              </a:lnSpc>
              <a:spcBef>
                <a:spcPts val="0"/>
              </a:spcBef>
              <a:spcAft>
                <a:spcPts val="0"/>
              </a:spcAft>
              <a:buNone/>
            </a:pPr>
            <a:r>
              <a:rPr lang="uk-UA" sz="839"/>
              <a:t>	а) органи професійного самоврядування в межах визначених державою (наприклад, професійні об'єднання нотаріусів чи адвокатів при вирішенні питань допуску до професії, дисциплінарної відповідальності тощо);</a:t>
            </a:r>
            <a:endParaRPr/>
          </a:p>
          <a:p>
            <a:pPr marL="0" lvl="0" indent="0" algn="l" rtl="0">
              <a:lnSpc>
                <a:spcPct val="80000"/>
              </a:lnSpc>
              <a:spcBef>
                <a:spcPts val="0"/>
              </a:spcBef>
              <a:spcAft>
                <a:spcPts val="0"/>
              </a:spcAft>
              <a:buNone/>
            </a:pPr>
            <a:r>
              <a:rPr lang="uk-UA" sz="839"/>
              <a:t>	б) державні та комунальні підприємства у межах визначених законодавством (наприклад, державне підприємство у сфері управлення Державної міграційної служби, що здійснює функції фронт-офісу у паспортній сфері);</a:t>
            </a:r>
            <a:endParaRPr/>
          </a:p>
          <a:p>
            <a:pPr marL="0" lvl="0" indent="0" algn="l" rtl="0">
              <a:lnSpc>
                <a:spcPct val="80000"/>
              </a:lnSpc>
              <a:spcBef>
                <a:spcPts val="0"/>
              </a:spcBef>
              <a:spcAft>
                <a:spcPts val="0"/>
              </a:spcAft>
              <a:buNone/>
            </a:pPr>
            <a:r>
              <a:rPr lang="uk-UA" sz="839"/>
              <a:t>	в) державні та комунальні установи та організації, при здійсненні саме владних функцій / функцій публічного адміністрування. Наприклад, заклади освіти при видачі документів про освіту; заклади освіти при вирішення питання про зарахування у такі заклади в межах шкільного округу;</a:t>
            </a:r>
            <a:endParaRPr/>
          </a:p>
          <a:p>
            <a:pPr marL="0" lvl="0" indent="0" algn="l" rtl="0">
              <a:lnSpc>
                <a:spcPct val="80000"/>
              </a:lnSpc>
              <a:spcBef>
                <a:spcPts val="0"/>
              </a:spcBef>
              <a:spcAft>
                <a:spcPts val="0"/>
              </a:spcAft>
              <a:buNone/>
            </a:pPr>
            <a:r>
              <a:rPr lang="uk-UA" sz="839"/>
              <a:t>	г) навіть приватні суб'єкти (ФОП, юридичні особи), які виконують функції публічної адміністрації, отримані в установленому законодавством порядку. Наприклад, станції технічного обслуговування при виконання саме функцій державного технічного огляду. Тобто треба враховувати, що в цій частині на них теж поширюються вимоги ЗАП. Натомість при виконанні іншої господарської діяльності такі суб'єкти здійснюють діяльність відповідно до цивільного законодавства.</a:t>
            </a:r>
            <a:endParaRPr/>
          </a:p>
          <a:p>
            <a:pPr marL="0" lvl="0" indent="0" algn="l" rtl="0">
              <a:lnSpc>
                <a:spcPct val="80000"/>
              </a:lnSpc>
              <a:spcBef>
                <a:spcPts val="0"/>
              </a:spcBef>
              <a:spcAft>
                <a:spcPts val="0"/>
              </a:spcAft>
              <a:buNone/>
            </a:pPr>
            <a:r>
              <a:rPr lang="uk-UA" sz="839"/>
              <a:t>	</a:t>
            </a:r>
            <a:endParaRPr/>
          </a:p>
          <a:p>
            <a:pPr marL="0" lvl="0" indent="0" algn="l" rtl="0">
              <a:lnSpc>
                <a:spcPct val="80000"/>
              </a:lnSpc>
              <a:spcBef>
                <a:spcPts val="0"/>
              </a:spcBef>
              <a:spcAft>
                <a:spcPts val="0"/>
              </a:spcAft>
              <a:buNone/>
            </a:pPr>
            <a:r>
              <a:rPr lang="uk-UA" sz="839"/>
              <a:t>	У ЗАП для орієнтиру згадані найбільш очевидні функції публічної адміністрації / публічного адміністрування: надання адміністративних послуг та інспекційна діяльність. Але цей перелік не є вичерпним. І можуть бути інші справи за заявою особи (наприклад, з вимогою до органів влади забезпечити режим захисту від надмірного шуму домашніх тварин у сусідів) або інші справи за ініціативою адміністративних органів (наприклад, ініціатива органу місцевого самоврядування побудувати певний об'єкт комунальної форми власності, що очевидно може зачепити і права та законні інтереси інших осіб). </a:t>
            </a:r>
            <a:endParaRPr/>
          </a:p>
          <a:p>
            <a:pPr marL="0" lvl="0" indent="0" algn="l" rtl="0">
              <a:lnSpc>
                <a:spcPct val="80000"/>
              </a:lnSpc>
              <a:spcBef>
                <a:spcPts val="0"/>
              </a:spcBef>
              <a:spcAft>
                <a:spcPts val="0"/>
              </a:spcAft>
              <a:buNone/>
            </a:pPr>
            <a:r>
              <a:rPr lang="uk-UA" sz="839"/>
              <a:t>	</a:t>
            </a:r>
            <a:endParaRPr/>
          </a:p>
          <a:p>
            <a:pPr marL="0" lvl="0" indent="0" algn="l" rtl="0">
              <a:lnSpc>
                <a:spcPct val="80000"/>
              </a:lnSpc>
              <a:spcBef>
                <a:spcPts val="0"/>
              </a:spcBef>
              <a:spcAft>
                <a:spcPts val="0"/>
              </a:spcAft>
              <a:buNone/>
            </a:pPr>
            <a:r>
              <a:rPr lang="uk-UA" sz="839"/>
              <a:t>	</a:t>
            </a:r>
            <a:endParaRPr sz="839"/>
          </a:p>
        </p:txBody>
      </p:sp>
      <p:sp>
        <p:nvSpPr>
          <p:cNvPr id="202" name="Google Shape;20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uk-UA" dirty="0"/>
              <a:t>	У визначенні адміністративного акта треба розуміти, що категорія “рішення” тут вжита швидше у значенні “волевиявлення” (а не тільки документа). </a:t>
            </a:r>
            <a:endParaRPr dirty="0"/>
          </a:p>
          <a:p>
            <a:pPr marL="0" lvl="0" indent="0" algn="l" rtl="0">
              <a:lnSpc>
                <a:spcPct val="90000"/>
              </a:lnSpc>
              <a:spcBef>
                <a:spcPts val="0"/>
              </a:spcBef>
              <a:spcAft>
                <a:spcPts val="0"/>
              </a:spcAft>
              <a:buNone/>
            </a:pPr>
            <a:r>
              <a:rPr lang="uk-UA" dirty="0"/>
              <a:t>	І так само тут згадана і “юридично значуща дія” (наприклад, реєстраційна дія щодо реєстрації місця проживання особи чи державна реєстрація фізичної особи – підприємця). При цьому важливо, що такою дією відбувається врегулювання справи. Тобто це дозволяє відрізняти ці дії від процедурних дій і рішень. </a:t>
            </a:r>
            <a:endParaRPr dirty="0"/>
          </a:p>
          <a:p>
            <a:pPr marL="0" lvl="0" indent="0" algn="l" rtl="0">
              <a:lnSpc>
                <a:spcPct val="90000"/>
              </a:lnSpc>
              <a:spcBef>
                <a:spcPts val="0"/>
              </a:spcBef>
              <a:spcAft>
                <a:spcPts val="0"/>
              </a:spcAft>
              <a:buNone/>
            </a:pPr>
            <a:r>
              <a:rPr lang="uk-UA" dirty="0"/>
              <a:t>	Ознака “індивідуальності” відрізняє адміністративні акти від нормативних актів, що встановлюють правила для невизначеного кола випадів та невизначеного кола осіб.</a:t>
            </a:r>
            <a:endParaRPr dirty="0"/>
          </a:p>
          <a:p>
            <a:pPr marL="0" lvl="0" indent="0" algn="l" rtl="0">
              <a:lnSpc>
                <a:spcPct val="90000"/>
              </a:lnSpc>
              <a:spcBef>
                <a:spcPts val="0"/>
              </a:spcBef>
              <a:spcAft>
                <a:spcPts val="0"/>
              </a:spcAft>
              <a:buNone/>
            </a:pPr>
            <a:r>
              <a:rPr lang="uk-UA" dirty="0"/>
              <a:t>	Ознака “односторонності” відрізняє адміністративні акти від адміністративних договорів, тобто від такої правової форми публічного адміністрування, що не є актами, тобто не є двостороннім волевиявленням.</a:t>
            </a:r>
            <a:endParaRPr dirty="0"/>
          </a:p>
          <a:p>
            <a:pPr marL="0" lvl="0" indent="0" algn="l" rtl="0">
              <a:lnSpc>
                <a:spcPct val="90000"/>
              </a:lnSpc>
              <a:spcBef>
                <a:spcPts val="0"/>
              </a:spcBef>
              <a:spcAft>
                <a:spcPts val="0"/>
              </a:spcAft>
              <a:buNone/>
            </a:pPr>
            <a:r>
              <a:rPr lang="uk-UA" dirty="0"/>
              <a:t>	Сфера публічного адміністрування (</a:t>
            </a:r>
            <a:r>
              <a:rPr lang="uk-UA" dirty="0" err="1"/>
              <a:t>адміністративність</a:t>
            </a:r>
            <a:r>
              <a:rPr lang="uk-UA" dirty="0"/>
              <a:t>) дозволяє відмежовувати адміністративні акти від інших публічно-владних сфер: правосуддя, законодавчої влади.</a:t>
            </a:r>
            <a:endParaRPr dirty="0"/>
          </a:p>
          <a:p>
            <a:pPr marL="0" lvl="0" indent="0" algn="l" rtl="0">
              <a:lnSpc>
                <a:spcPct val="90000"/>
              </a:lnSpc>
              <a:spcBef>
                <a:spcPts val="0"/>
              </a:spcBef>
              <a:spcAft>
                <a:spcPts val="0"/>
              </a:spcAft>
              <a:buNone/>
            </a:pPr>
            <a:r>
              <a:rPr lang="uk-UA" dirty="0"/>
              <a:t>	“Зовнішня дія” дозволяє відрізняти адміністративні акти від внутрішньо-організаційних актів: доручень та наказів, які спрямовані на суб'єктів публічного адміністрування: підрозділи та персонал публічної адміністрації.</a:t>
            </a:r>
            <a:endParaRPr dirty="0"/>
          </a:p>
        </p:txBody>
      </p:sp>
      <p:sp>
        <p:nvSpPr>
          <p:cNvPr id="210" name="Google Shape;21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uk-UA" dirty="0"/>
              <a:t>	Крім винятків, які прямо визначені у ч. 2 ст. 1 ЗАП, варто нагадувати практикам, що ЗАП не поширюється на</a:t>
            </a:r>
            <a:r>
              <a:rPr lang="uk-UA" sz="1200" i="1" dirty="0"/>
              <a:t> внутрішньо-організаційну діяльність, </a:t>
            </a:r>
            <a:r>
              <a:rPr lang="uk-UA" sz="1200" i="0" dirty="0"/>
              <a:t>оскільки самі адміністративні акти мають таку ключову характеристику як </a:t>
            </a:r>
            <a:r>
              <a:rPr lang="uk-UA" sz="1200" i="0" dirty="0" err="1"/>
              <a:t>“зовнішня</a:t>
            </a:r>
            <a:r>
              <a:rPr lang="uk-UA" sz="1200" i="0" dirty="0"/>
              <a:t> </a:t>
            </a:r>
            <a:r>
              <a:rPr lang="uk-UA" sz="1200" i="0" dirty="0" err="1"/>
              <a:t>дія”</a:t>
            </a:r>
            <a:r>
              <a:rPr lang="uk-UA" sz="1200" i="0" dirty="0"/>
              <a:t>, тобто вони направлені назовні (за межі) адміністративного органу/публічної адміністрації.</a:t>
            </a:r>
            <a:endParaRPr sz="1200" i="1" dirty="0"/>
          </a:p>
          <a:p>
            <a:pPr marL="0" lvl="0" indent="0" algn="l" rtl="0">
              <a:spcBef>
                <a:spcPts val="0"/>
              </a:spcBef>
              <a:spcAft>
                <a:spcPts val="0"/>
              </a:spcAft>
              <a:buNone/>
            </a:pPr>
            <a:endParaRPr dirty="0"/>
          </a:p>
        </p:txBody>
      </p:sp>
      <p:sp>
        <p:nvSpPr>
          <p:cNvPr id="163" name="Google Shape;16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uk-UA" sz="1110"/>
              <a:t>	Потрібно пам'ятати, що Закон України “Про звернення громадян” не охоплює звернення від інших осіб (суб'єктів господарювання, громадських об'єднань тощо). Тобто попри те, що у ньому є певні “натяки” на елементи загальної адміністративної процедури, але і через їх недоліки формулювання, і через розмитість предмету правового регулювання (відсутність різниці між зверненнями до органів влади та до приватних підприємств, установ, організацій) цей Закон не зміг виконати роль загального закону про адміністративну процедуру. Також він очевидно не стосується справ за ініціативою адміністративних органів. Тому Україні (був) потрібен ЗАП.</a:t>
            </a:r>
            <a:endParaRPr/>
          </a:p>
          <a:p>
            <a:pPr marL="0" lvl="0" indent="0" algn="l" rtl="0">
              <a:lnSpc>
                <a:spcPct val="90000"/>
              </a:lnSpc>
              <a:spcBef>
                <a:spcPts val="0"/>
              </a:spcBef>
              <a:spcAft>
                <a:spcPts val="0"/>
              </a:spcAft>
              <a:buNone/>
            </a:pPr>
            <a:r>
              <a:rPr lang="uk-UA" sz="1110"/>
              <a:t>	До часу набрання чинності ЗАП принципово важливо внести зміни саме у Закон “Про звернення громадян”, аби усунути потенційні колізії у порядку розгляду заяв і скарг громадян.</a:t>
            </a:r>
            <a:endParaRPr/>
          </a:p>
          <a:p>
            <a:pPr marL="0" lvl="0" indent="0" algn="l" rtl="0">
              <a:lnSpc>
                <a:spcPct val="90000"/>
              </a:lnSpc>
              <a:spcBef>
                <a:spcPts val="0"/>
              </a:spcBef>
              <a:spcAft>
                <a:spcPts val="0"/>
              </a:spcAft>
              <a:buNone/>
            </a:pPr>
            <a:r>
              <a:rPr lang="uk-UA" sz="1110"/>
              <a:t>	Також критично важливо узгодити із ЗАП інші “загальні” / “рамкові” законодавчі акти, у яких також є норми загального характеру, це зокрема, закони: </a:t>
            </a:r>
            <a:endParaRPr/>
          </a:p>
          <a:p>
            <a:pPr marL="0" lvl="0" indent="0" algn="l" rtl="0">
              <a:lnSpc>
                <a:spcPct val="90000"/>
              </a:lnSpc>
              <a:spcBef>
                <a:spcPts val="0"/>
              </a:spcBef>
              <a:spcAft>
                <a:spcPts val="0"/>
              </a:spcAft>
              <a:buNone/>
            </a:pPr>
            <a:r>
              <a:rPr lang="uk-UA" sz="1110">
                <a:solidFill>
                  <a:schemeClr val="dk1"/>
                </a:solidFill>
                <a:latin typeface="Arial"/>
                <a:ea typeface="Arial"/>
                <a:cs typeface="Arial"/>
                <a:sym typeface="Arial"/>
              </a:rPr>
              <a:t>	“Про адміністративні послуги” (ключові поправки вже є у Розділі “Прикінцеві та перехідні положення”);</a:t>
            </a:r>
            <a:endParaRPr sz="1110">
              <a:solidFill>
                <a:schemeClr val="dk1"/>
              </a:solidFill>
              <a:latin typeface="Arial"/>
              <a:ea typeface="Arial"/>
              <a:cs typeface="Arial"/>
              <a:sym typeface="Arial"/>
            </a:endParaRPr>
          </a:p>
          <a:p>
            <a:pPr marL="0" lvl="0" indent="0" algn="l" rtl="0">
              <a:lnSpc>
                <a:spcPct val="90000"/>
              </a:lnSpc>
              <a:spcBef>
                <a:spcPts val="0"/>
              </a:spcBef>
              <a:spcAft>
                <a:spcPts val="0"/>
              </a:spcAft>
              <a:buNone/>
            </a:pPr>
            <a:r>
              <a:rPr lang="uk-UA" sz="1110">
                <a:solidFill>
                  <a:schemeClr val="dk1"/>
                </a:solidFill>
                <a:latin typeface="Arial"/>
                <a:ea typeface="Arial"/>
                <a:cs typeface="Arial"/>
                <a:sym typeface="Arial"/>
              </a:rPr>
              <a:t>	“Про дозвільну систему у сфері господарської діяльності”;</a:t>
            </a:r>
            <a:endParaRPr/>
          </a:p>
          <a:p>
            <a:pPr marL="0" lvl="0" indent="0" algn="l" rtl="0">
              <a:lnSpc>
                <a:spcPct val="90000"/>
              </a:lnSpc>
              <a:spcBef>
                <a:spcPts val="0"/>
              </a:spcBef>
              <a:spcAft>
                <a:spcPts val="0"/>
              </a:spcAft>
              <a:buNone/>
            </a:pPr>
            <a:r>
              <a:rPr lang="uk-UA" sz="1110">
                <a:solidFill>
                  <a:schemeClr val="dk1"/>
                </a:solidFill>
                <a:latin typeface="Arial"/>
                <a:ea typeface="Arial"/>
                <a:cs typeface="Arial"/>
                <a:sym typeface="Arial"/>
              </a:rPr>
              <a:t>	“Про засади державної регуляторної політики у сфері господарської діяльності”;</a:t>
            </a:r>
            <a:endParaRPr/>
          </a:p>
          <a:p>
            <a:pPr marL="0" lvl="0" indent="0" algn="l" rtl="0">
              <a:lnSpc>
                <a:spcPct val="90000"/>
              </a:lnSpc>
              <a:spcBef>
                <a:spcPts val="0"/>
              </a:spcBef>
              <a:spcAft>
                <a:spcPts val="0"/>
              </a:spcAft>
              <a:buNone/>
            </a:pPr>
            <a:r>
              <a:rPr lang="uk-UA" sz="1110">
                <a:solidFill>
                  <a:schemeClr val="dk1"/>
                </a:solidFill>
                <a:latin typeface="Arial"/>
                <a:ea typeface="Arial"/>
                <a:cs typeface="Arial"/>
                <a:sym typeface="Arial"/>
              </a:rPr>
              <a:t>	“Про основні засади державного нагляду (контролю) у сфері господарської діяльності”;</a:t>
            </a:r>
            <a:endParaRPr/>
          </a:p>
          <a:p>
            <a:pPr marL="0" lvl="0" indent="0" algn="l" rtl="0">
              <a:lnSpc>
                <a:spcPct val="90000"/>
              </a:lnSpc>
              <a:spcBef>
                <a:spcPts val="0"/>
              </a:spcBef>
              <a:spcAft>
                <a:spcPts val="0"/>
              </a:spcAft>
              <a:buNone/>
            </a:pPr>
            <a:r>
              <a:rPr lang="uk-UA" sz="1110">
                <a:solidFill>
                  <a:schemeClr val="dk1"/>
                </a:solidFill>
                <a:latin typeface="Arial"/>
                <a:ea typeface="Arial"/>
                <a:cs typeface="Arial"/>
                <a:sym typeface="Arial"/>
              </a:rPr>
              <a:t>	“Про ліцензування видів господарської діяльності”.</a:t>
            </a:r>
            <a:endParaRPr sz="1110">
              <a:solidFill>
                <a:schemeClr val="dk1"/>
              </a:solidFill>
              <a:latin typeface="Arial"/>
              <a:ea typeface="Arial"/>
              <a:cs typeface="Arial"/>
              <a:sym typeface="Arial"/>
            </a:endParaRPr>
          </a:p>
          <a:p>
            <a:pPr marL="0" lvl="0" indent="0" algn="l" rtl="0">
              <a:lnSpc>
                <a:spcPct val="90000"/>
              </a:lnSpc>
              <a:spcBef>
                <a:spcPts val="0"/>
              </a:spcBef>
              <a:spcAft>
                <a:spcPts val="0"/>
              </a:spcAft>
              <a:buNone/>
            </a:pPr>
            <a:r>
              <a:rPr lang="uk-UA" sz="1110">
                <a:solidFill>
                  <a:schemeClr val="dk1"/>
                </a:solidFill>
                <a:latin typeface="Arial"/>
                <a:ea typeface="Arial"/>
                <a:cs typeface="Arial"/>
                <a:sym typeface="Arial"/>
              </a:rPr>
              <a:t> </a:t>
            </a:r>
            <a:endParaRPr sz="1110">
              <a:solidFill>
                <a:schemeClr val="dk1"/>
              </a:solidFill>
              <a:latin typeface="Arial"/>
              <a:ea typeface="Arial"/>
              <a:cs typeface="Arial"/>
              <a:sym typeface="Arial"/>
            </a:endParaRPr>
          </a:p>
          <a:p>
            <a:pPr marL="0" lvl="0" indent="0" algn="l" rtl="0">
              <a:lnSpc>
                <a:spcPct val="90000"/>
              </a:lnSpc>
              <a:spcBef>
                <a:spcPts val="0"/>
              </a:spcBef>
              <a:spcAft>
                <a:spcPts val="0"/>
              </a:spcAft>
              <a:buNone/>
            </a:pPr>
            <a:endParaRPr sz="1110"/>
          </a:p>
          <a:p>
            <a:pPr marL="0" lvl="0" indent="0" algn="l" rtl="0">
              <a:lnSpc>
                <a:spcPct val="90000"/>
              </a:lnSpc>
              <a:spcBef>
                <a:spcPts val="0"/>
              </a:spcBef>
              <a:spcAft>
                <a:spcPts val="0"/>
              </a:spcAft>
              <a:buNone/>
            </a:pPr>
            <a:endParaRPr sz="1110"/>
          </a:p>
        </p:txBody>
      </p:sp>
      <p:sp>
        <p:nvSpPr>
          <p:cNvPr id="128" name="Google Shape;12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8da317a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08da317a8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08da317a8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uk-UA"/>
              <a:pPr marL="0" lvl="0" indent="0" algn="r" rtl="0">
                <a:spcBef>
                  <a:spcPts val="0"/>
                </a:spcBef>
                <a:spcAft>
                  <a:spcPts val="0"/>
                </a:spcAft>
                <a:buClr>
                  <a:srgbClr val="000000"/>
                </a:buClr>
                <a:buFont typeface="Arial"/>
                <a:buNone/>
              </a:pPr>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8da317a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08da317a8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08da317a8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uk-UA"/>
              <a:pPr marL="0" lvl="0" indent="0" algn="r" rtl="0">
                <a:spcBef>
                  <a:spcPts val="0"/>
                </a:spcBef>
                <a:spcAft>
                  <a:spcPts val="0"/>
                </a:spcAft>
                <a:buClr>
                  <a:srgbClr val="000000"/>
                </a:buClr>
                <a:buFont typeface="Arial"/>
                <a:buNone/>
              </a:pPr>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0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uk-UA"/>
              <a:t>_______________________</a:t>
            </a:r>
            <a:endParaRPr/>
          </a:p>
          <a:p>
            <a:pPr marL="0" lvl="0" indent="0" algn="l" rtl="0">
              <a:spcBef>
                <a:spcPts val="0"/>
              </a:spcBef>
              <a:spcAft>
                <a:spcPts val="0"/>
              </a:spcAft>
              <a:buNone/>
            </a:pPr>
            <a:r>
              <a:rPr lang="uk-UA"/>
              <a:t>Слайд обов’язковий</a:t>
            </a:r>
            <a:endParaRPr/>
          </a:p>
          <a:p>
            <a:pPr marL="0" lvl="0" indent="0" algn="l" rtl="0">
              <a:spcBef>
                <a:spcPts val="0"/>
              </a:spcBef>
              <a:spcAft>
                <a:spcPts val="0"/>
              </a:spcAft>
              <a:buNone/>
            </a:pPr>
            <a:endParaRPr/>
          </a:p>
        </p:txBody>
      </p:sp>
      <p:sp>
        <p:nvSpPr>
          <p:cNvPr id="54" name="Google Shape;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957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uk-UA"/>
              <a:t>	Для практиків принципово важливо наголошувати, що в абсолютній більшості справ, які є позитивними для особи (наприклад, задоволення заяви про надання певної адміністративної послуги), і які не зачіпають негативно законні інтереси інших осіб, не буде змін у роботі після набрання чинності ЗАП. І такі справи складають основний масив справ.</a:t>
            </a:r>
            <a:endParaRPr/>
          </a:p>
          <a:p>
            <a:pPr marL="0" lvl="0" indent="0" algn="l" rtl="0">
              <a:spcBef>
                <a:spcPts val="0"/>
              </a:spcBef>
              <a:spcAft>
                <a:spcPts val="0"/>
              </a:spcAft>
              <a:buNone/>
            </a:pPr>
            <a:r>
              <a:rPr lang="uk-UA"/>
              <a:t>	Натомість принципові зміни настануть у справах, де є ризик негативного (несприятливого) рішення для особи, в тому числі для “заінтересованих осіб”.</a:t>
            </a:r>
            <a:endParaRPr/>
          </a:p>
          <a:p>
            <a:pPr marL="0" lvl="0" indent="0" algn="l" rtl="0">
              <a:spcBef>
                <a:spcPts val="0"/>
              </a:spcBef>
              <a:spcAft>
                <a:spcPts val="0"/>
              </a:spcAft>
              <a:buNone/>
            </a:pPr>
            <a:r>
              <a:rPr lang="uk-UA"/>
              <a:t> </a:t>
            </a:r>
            <a:endParaRPr/>
          </a:p>
        </p:txBody>
      </p:sp>
      <p:sp>
        <p:nvSpPr>
          <p:cNvPr id="218" name="Google Shape;21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8da317a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08da317a8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08da317a8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uk-UA"/>
              <a:pPr marL="0" lvl="0" indent="0" algn="r" rtl="0">
                <a:spcBef>
                  <a:spcPts val="0"/>
                </a:spcBef>
                <a:spcAft>
                  <a:spcPts val="0"/>
                </a:spcAft>
                <a:buClr>
                  <a:srgbClr val="000000"/>
                </a:buClr>
                <a:buFont typeface="Arial"/>
                <a:buNone/>
              </a:pPr>
              <a:t>32</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uk-UA"/>
              <a:t>_______________________</a:t>
            </a:r>
            <a:endParaRPr/>
          </a:p>
          <a:p>
            <a:pPr marL="0" lvl="0" indent="0" algn="l" rtl="0">
              <a:spcBef>
                <a:spcPts val="0"/>
              </a:spcBef>
              <a:spcAft>
                <a:spcPts val="0"/>
              </a:spcAft>
              <a:buNone/>
            </a:pPr>
            <a:r>
              <a:rPr lang="uk-UA"/>
              <a:t>Слайд обов’язковий</a:t>
            </a:r>
            <a:endParaRPr/>
          </a:p>
          <a:p>
            <a:pPr marL="0" lvl="0" indent="0" algn="l" rtl="0">
              <a:spcBef>
                <a:spcPts val="0"/>
              </a:spcBef>
              <a:spcAft>
                <a:spcPts val="0"/>
              </a:spcAft>
              <a:buNone/>
            </a:pPr>
            <a:endParaRPr/>
          </a:p>
        </p:txBody>
      </p:sp>
      <p:sp>
        <p:nvSpPr>
          <p:cNvPr id="75" name="Google Shape;7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t>Пункт</a:t>
            </a:r>
            <a:r>
              <a:rPr lang="uk-UA" baseline="0" dirty="0"/>
              <a:t> 4 – така заява не розглядається за ЗАП. Але може бути інше законодавство, що передбачає розгляд таких заяв</a:t>
            </a:r>
            <a:endParaRPr lang="uk-UA" dirty="0"/>
          </a:p>
        </p:txBody>
      </p:sp>
      <p:sp>
        <p:nvSpPr>
          <p:cNvPr id="4" name="Номер слайда 3"/>
          <p:cNvSpPr>
            <a:spLocks noGrp="1"/>
          </p:cNvSpPr>
          <p:nvPr>
            <p:ph type="sldNum" sz="quarter" idx="10"/>
          </p:nvPr>
        </p:nvSpPr>
        <p:spPr/>
        <p:txBody>
          <a:bodyPr/>
          <a:lstStyle/>
          <a:p>
            <a:fld id="{EF13B362-ABB3-4605-A32E-8ABF2E352A5E}" type="slidenum">
              <a:rPr lang="ru-RU" smtClean="0"/>
              <a:pPr/>
              <a:t>40</a:t>
            </a:fld>
            <a:endParaRPr lang="ru-RU" dirty="0"/>
          </a:p>
        </p:txBody>
      </p:sp>
    </p:spTree>
    <p:extLst>
      <p:ext uri="{BB962C8B-B14F-4D97-AF65-F5344CB8AC3E}">
        <p14:creationId xmlns:p14="http://schemas.microsoft.com/office/powerpoint/2010/main" val="1750249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1" name="Google Shape;921;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uk-UA" dirty="0"/>
              <a:t>	Треба відзначити кілька акцентів до цієї норми, в тому числі у зв'язку з активним впровадженням цифрових технологій у сферу врядування.</a:t>
            </a:r>
            <a:endParaRPr dirty="0"/>
          </a:p>
          <a:p>
            <a:pPr marL="0" lvl="0" indent="0" algn="l" rtl="0">
              <a:spcBef>
                <a:spcPts val="0"/>
              </a:spcBef>
              <a:spcAft>
                <a:spcPts val="0"/>
              </a:spcAft>
              <a:buNone/>
            </a:pPr>
            <a:r>
              <a:rPr lang="uk-UA" dirty="0"/>
              <a:t>	Прийняття швидких рішень без участі особи цілком можливе. Це сучасна тенденція.</a:t>
            </a:r>
            <a:endParaRPr dirty="0"/>
          </a:p>
          <a:p>
            <a:pPr marL="0" lvl="0" indent="0" algn="l" rtl="0">
              <a:spcBef>
                <a:spcPts val="0"/>
              </a:spcBef>
              <a:spcAft>
                <a:spcPts val="0"/>
              </a:spcAft>
              <a:buNone/>
            </a:pPr>
            <a:r>
              <a:rPr lang="uk-UA" dirty="0"/>
              <a:t>	Для цього є навіть виняток із права заслуховування (п. 3 ч. 2 ст. 63 ЗАП) перед прийняттям АА.</a:t>
            </a:r>
            <a:endParaRPr dirty="0"/>
          </a:p>
          <a:p>
            <a:pPr marL="0" lvl="0" indent="0" algn="l" rtl="0">
              <a:spcBef>
                <a:spcPts val="0"/>
              </a:spcBef>
              <a:spcAft>
                <a:spcPts val="0"/>
              </a:spcAft>
              <a:buNone/>
            </a:pPr>
            <a:r>
              <a:rPr lang="uk-UA" dirty="0"/>
              <a:t>	Але це не виключає потреби дотримання правових стандартів належної адміністративної процедури:</a:t>
            </a:r>
            <a:endParaRPr dirty="0"/>
          </a:p>
          <a:p>
            <a:pPr marL="0" lvl="0" indent="0" algn="l" rtl="0">
              <a:spcBef>
                <a:spcPts val="0"/>
              </a:spcBef>
              <a:spcAft>
                <a:spcPts val="0"/>
              </a:spcAft>
              <a:buNone/>
            </a:pPr>
            <a:r>
              <a:rPr lang="uk-UA" dirty="0"/>
              <a:t>	- наприклад, при відмові особі у наданні адміністративної послуги (чи навіть у поданні заяви як такої) має бути зрозуміло до якого адміністративного органу вона може звернутися за допомогою та консультуванням;</a:t>
            </a:r>
            <a:endParaRPr dirty="0"/>
          </a:p>
          <a:p>
            <a:pPr marL="0" lvl="0" indent="0" algn="l" rtl="0">
              <a:spcBef>
                <a:spcPts val="0"/>
              </a:spcBef>
              <a:spcAft>
                <a:spcPts val="0"/>
              </a:spcAft>
              <a:buNone/>
            </a:pPr>
            <a:r>
              <a:rPr lang="uk-UA" dirty="0"/>
              <a:t>	- також має бути зрозуміло куди можна оскаржити таку відмову. Тобто відмовний АА має бути обґрунтований і зазначати порядок його оскарження;</a:t>
            </a:r>
            <a:endParaRPr dirty="0"/>
          </a:p>
          <a:p>
            <a:pPr marL="0" lvl="0" indent="0" algn="l" rtl="0">
              <a:spcBef>
                <a:spcPts val="0"/>
              </a:spcBef>
              <a:spcAft>
                <a:spcPts val="0"/>
              </a:spcAft>
              <a:buNone/>
            </a:pPr>
            <a:r>
              <a:rPr lang="uk-UA" dirty="0"/>
              <a:t>	- і врешті принаймні на стадії оскарження особа повинна мати можливість реалізувати своє право бути вислуханою.</a:t>
            </a:r>
            <a:endParaRPr dirty="0"/>
          </a:p>
        </p:txBody>
      </p:sp>
      <p:sp>
        <p:nvSpPr>
          <p:cNvPr id="637" name="Google Shape;63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53</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8da317a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08da317a8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08da317a8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uk-UA"/>
              <a:pPr marL="0" lvl="0" indent="0" algn="r" rtl="0">
                <a:spcBef>
                  <a:spcPts val="0"/>
                </a:spcBef>
                <a:spcAft>
                  <a:spcPts val="0"/>
                </a:spcAft>
                <a:buClr>
                  <a:srgbClr val="000000"/>
                </a:buClr>
                <a:buFont typeface="Arial"/>
                <a:buNone/>
              </a:pPr>
              <a:t>6</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b61dcb38b5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1b61dcb38b5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457200" algn="just" rtl="0">
              <a:lnSpc>
                <a:spcPct val="115000"/>
              </a:lnSpc>
              <a:spcBef>
                <a:spcPts val="0"/>
              </a:spcBef>
              <a:spcAft>
                <a:spcPts val="0"/>
              </a:spcAft>
              <a:buNone/>
            </a:pPr>
            <a:r>
              <a:rPr lang="uk-UA" sz="1200" b="1" u="sng">
                <a:latin typeface="Times New Roman"/>
                <a:ea typeface="Times New Roman"/>
                <a:cs typeface="Times New Roman"/>
                <a:sym typeface="Times New Roman"/>
              </a:rPr>
              <a:t>«Питання щодо потреби заслуховування» </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a:latin typeface="Times New Roman"/>
                <a:ea typeface="Times New Roman"/>
                <a:cs typeface="Times New Roman"/>
                <a:sym typeface="Times New Roman"/>
              </a:rPr>
              <a:t>Проаналізуйте наведені нижче рішення і висловіть позицію щодо необхідності заслуховування учасників адміністративної процедури при прийнятті цих рішень. Наведіть обґрунтування.</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i="1">
                <a:latin typeface="Times New Roman"/>
                <a:ea typeface="Times New Roman"/>
                <a:cs typeface="Times New Roman"/>
                <a:sym typeface="Times New Roman"/>
              </a:rPr>
              <a:t>1.	Тимчасова заборона діяльності хімічного комбінату в зоні надзвичайної екологічної ситуації.</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i="1">
                <a:latin typeface="Times New Roman"/>
                <a:ea typeface="Times New Roman"/>
                <a:cs typeface="Times New Roman"/>
                <a:sym typeface="Times New Roman"/>
              </a:rPr>
              <a:t>2.	Орган опіки і піклування, отримавши інформацію про те, що батьки жорстоко побили свою дитину, прийняв рішення про негайне її відібрання.</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i="1">
                <a:latin typeface="Times New Roman"/>
                <a:ea typeface="Times New Roman"/>
                <a:cs typeface="Times New Roman"/>
                <a:sym typeface="Times New Roman"/>
              </a:rPr>
              <a:t>3.	Управління Національної поліції видало громадянину України дозвіл на  придбання, зберігання і носіння мисливської гладкоствольної зброї.</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i="1">
                <a:latin typeface="Times New Roman"/>
                <a:ea typeface="Times New Roman"/>
                <a:cs typeface="Times New Roman"/>
                <a:sym typeface="Times New Roman"/>
              </a:rPr>
              <a:t>4.	Міністерство охорони здоров’я України відмовило 15-річному громадянину у видачі ліцензії на здійснення медичної практики.</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b="1" i="1">
                <a:latin typeface="Times New Roman"/>
                <a:ea typeface="Times New Roman"/>
                <a:cs typeface="Times New Roman"/>
                <a:sym typeface="Times New Roman"/>
              </a:rPr>
              <a:t>Додатково</a:t>
            </a:r>
            <a:r>
              <a:rPr lang="uk-UA" sz="1200" i="1">
                <a:latin typeface="Times New Roman"/>
                <a:ea typeface="Times New Roman"/>
                <a:cs typeface="Times New Roman"/>
                <a:sym typeface="Times New Roman"/>
              </a:rPr>
              <a:t> можна див.: Закон України «Про зону надзвичайної екологічної ситуації» (ст. 12); ст. 170 Сімейного Кодексу України.</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b="1" i="1">
                <a:latin typeface="Times New Roman"/>
                <a:ea typeface="Times New Roman"/>
                <a:cs typeface="Times New Roman"/>
                <a:sym typeface="Times New Roman"/>
              </a:rPr>
              <a:t>------------------------------</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b="1" i="1">
                <a:highlight>
                  <a:srgbClr val="00FF00"/>
                </a:highlight>
                <a:latin typeface="Times New Roman"/>
                <a:ea typeface="Times New Roman"/>
                <a:cs typeface="Times New Roman"/>
                <a:sym typeface="Times New Roman"/>
              </a:rPr>
              <a:t>Право особи бути вислуханою, невідкладні випадки, принцип ефективності </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b="1">
                <a:latin typeface="Times New Roman"/>
                <a:ea typeface="Times New Roman"/>
                <a:cs typeface="Times New Roman"/>
                <a:sym typeface="Times New Roman"/>
              </a:rPr>
              <a:t>Питання прості. Можна використати для спільного обговорення усією групою.</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b="1" i="1" u="sng">
                <a:latin typeface="Times New Roman"/>
                <a:ea typeface="Times New Roman"/>
                <a:cs typeface="Times New Roman"/>
                <a:sym typeface="Times New Roman"/>
              </a:rPr>
              <a:t>Вирішення</a:t>
            </a:r>
            <a:r>
              <a:rPr lang="uk-UA" sz="1200" i="1">
                <a:latin typeface="Times New Roman"/>
                <a:ea typeface="Times New Roman"/>
                <a:cs typeface="Times New Roman"/>
                <a:sym typeface="Times New Roman"/>
              </a:rPr>
              <a:t>:</a:t>
            </a:r>
            <a:r>
              <a:rPr lang="uk-UA" sz="1200" b="1" i="1">
                <a:latin typeface="Times New Roman"/>
                <a:ea typeface="Times New Roman"/>
                <a:cs typeface="Times New Roman"/>
                <a:sym typeface="Times New Roman"/>
              </a:rPr>
              <a:t> </a:t>
            </a:r>
            <a:r>
              <a:rPr lang="uk-UA" sz="1200" i="1">
                <a:latin typeface="Times New Roman"/>
                <a:ea typeface="Times New Roman"/>
                <a:cs typeface="Times New Roman"/>
                <a:sym typeface="Times New Roman"/>
              </a:rPr>
              <a:t>У відповідності до ч. 2 ст. 63 ЗАП заслуховування не проводиться, якщо:</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1) необхідно вжити негайних заходів для запобігання заподіянню шкоди;</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2) відповідно до законодавства вимагається негайне прийняття рішення;</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3) адміністративний орган приймає відповідний адміністративний акт в автоматичному режимі;</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4) прохання заявника є очевидно безпідставним.</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Тому відповіді на питання будуть наступними:</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i="1">
                <a:latin typeface="Times New Roman"/>
                <a:ea typeface="Times New Roman"/>
                <a:cs typeface="Times New Roman"/>
                <a:sym typeface="Times New Roman"/>
              </a:rPr>
              <a:t>	1.	Закон України «Про зону надзвичайної екологічної ситуації» передбачає обмеження на здійснення певних видів діяльності шляхом встановлення тимчасової заборони на: будівництво та функціонування об'єктів, що становлять підвищену екологічну небезпеку; провадження будь-якої іншої діяльності, що становить підвищену екологічну небезпеку для людей, рослинного, тваринного світу та інших природних об'єктів (ст. 12). Отже, в ситуації № 1 є необхідність оперативно зреагувати на надзвичайну ситуацію. І тому на при прийнятті рішення про тимчасову заборону діяльності хімічного комбінату заслуховування може не проводитися, якщо треба вжити негайних заходів для запобігання заподіянню шкоди.</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i="1">
                <a:latin typeface="Times New Roman"/>
                <a:ea typeface="Times New Roman"/>
                <a:cs typeface="Times New Roman"/>
                <a:sym typeface="Times New Roman"/>
              </a:rPr>
              <a:t>	2. У відповідності до ч. 2 ст. 170 Сімейного Кодексу України у виняткових випадках, при безпосередній загрозі для життя або здоров'я дитини, орган опіки та піклування або прокурор мають право постановити рішення про негайне відібрання дитини від батьків. Тому в ситуації № 2 при прийнятті рішення не проводиться заслуховування, якщо справу необхідно вирішити негайно. Хоча за наявності можливості вислухати батьків – це варто було б також зробити.</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i="1">
                <a:latin typeface="Times New Roman"/>
                <a:ea typeface="Times New Roman"/>
                <a:cs typeface="Times New Roman"/>
                <a:sym typeface="Times New Roman"/>
              </a:rPr>
              <a:t>	3. Згідно ч. 1 ст. 63 ЗАП учасник адміністративного провадження має право бути заслуханим адміністративним органом до прийняття рішення у справі, якщо таке рішення може негативно вплинути на його право, свободу чи законний інтерес. А отже, якщо рішення прийнято на користь особи, заслуховування не проводиться. До ситуації № 3 необхідно застосувати саме це правило.</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i="1">
                <a:latin typeface="Times New Roman"/>
                <a:ea typeface="Times New Roman"/>
                <a:cs typeface="Times New Roman"/>
                <a:sym typeface="Times New Roman"/>
              </a:rPr>
              <a:t>	 4. Фабула ситуації № 4 свідчить про очевидну безпідставність вимог особи, оскільки 15-річна особа ще не може мати відповідну медичну освіту, а також статус суб’єкта підприємницької діяльності. Тому заслуховування не змінило б вирішення цієї справи.</a:t>
            </a:r>
            <a:endParaRPr sz="1200">
              <a:latin typeface="Calibri"/>
              <a:ea typeface="Calibri"/>
              <a:cs typeface="Calibri"/>
              <a:sym typeface="Calibri"/>
            </a:endParaRPr>
          </a:p>
          <a:p>
            <a:pPr marL="0" lvl="0" indent="0" algn="l" rtl="0">
              <a:spcBef>
                <a:spcPts val="800"/>
              </a:spcBef>
              <a:spcAft>
                <a:spcPts val="0"/>
              </a:spcAft>
              <a:buNone/>
            </a:pPr>
            <a:endParaRPr/>
          </a:p>
        </p:txBody>
      </p:sp>
      <p:sp>
        <p:nvSpPr>
          <p:cNvPr id="652" name="Google Shape;652;g1b61dcb38b5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59</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b61dcb38b5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1b61dcb38b5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457200" algn="just" rtl="0">
              <a:lnSpc>
                <a:spcPct val="115000"/>
              </a:lnSpc>
              <a:spcBef>
                <a:spcPts val="0"/>
              </a:spcBef>
              <a:spcAft>
                <a:spcPts val="0"/>
              </a:spcAft>
              <a:buNone/>
            </a:pPr>
            <a:r>
              <a:rPr lang="uk-UA" sz="1200" b="1" u="sng">
                <a:latin typeface="Times New Roman"/>
                <a:ea typeface="Times New Roman"/>
                <a:cs typeface="Times New Roman"/>
                <a:sym typeface="Times New Roman"/>
              </a:rPr>
              <a:t>«Питання щодо потреби заслуховування» </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a:latin typeface="Times New Roman"/>
                <a:ea typeface="Times New Roman"/>
                <a:cs typeface="Times New Roman"/>
                <a:sym typeface="Times New Roman"/>
              </a:rPr>
              <a:t>Проаналізуйте наведені нижче рішення і висловіть позицію щодо необхідності заслуховування учасників адміністративної процедури при прийнятті цих рішень. Наведіть обґрунтування.</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i="1">
                <a:latin typeface="Times New Roman"/>
                <a:ea typeface="Times New Roman"/>
                <a:cs typeface="Times New Roman"/>
                <a:sym typeface="Times New Roman"/>
              </a:rPr>
              <a:t>1.	Тимчасова заборона діяльності хімічного комбінату в зоні надзвичайної екологічної ситуації.</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i="1">
                <a:latin typeface="Times New Roman"/>
                <a:ea typeface="Times New Roman"/>
                <a:cs typeface="Times New Roman"/>
                <a:sym typeface="Times New Roman"/>
              </a:rPr>
              <a:t>2.	Орган опіки і піклування, отримавши інформацію про те, що батьки жорстоко побили свою дитину, прийняв рішення про негайне її відібрання.</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i="1">
                <a:latin typeface="Times New Roman"/>
                <a:ea typeface="Times New Roman"/>
                <a:cs typeface="Times New Roman"/>
                <a:sym typeface="Times New Roman"/>
              </a:rPr>
              <a:t>3.	Управління Національної поліції видало громадянину України дозвіл на  придбання, зберігання і носіння мисливської гладкоствольної зброї.</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i="1">
                <a:latin typeface="Times New Roman"/>
                <a:ea typeface="Times New Roman"/>
                <a:cs typeface="Times New Roman"/>
                <a:sym typeface="Times New Roman"/>
              </a:rPr>
              <a:t>4.	Міністерство охорони здоров’я України відмовило 15-річному громадянину у видачі ліцензії на здійснення медичної практики.</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b="1" i="1">
                <a:latin typeface="Times New Roman"/>
                <a:ea typeface="Times New Roman"/>
                <a:cs typeface="Times New Roman"/>
                <a:sym typeface="Times New Roman"/>
              </a:rPr>
              <a:t>Додатково</a:t>
            </a:r>
            <a:r>
              <a:rPr lang="uk-UA" sz="1200" i="1">
                <a:latin typeface="Times New Roman"/>
                <a:ea typeface="Times New Roman"/>
                <a:cs typeface="Times New Roman"/>
                <a:sym typeface="Times New Roman"/>
              </a:rPr>
              <a:t> можна див.: Закон України «Про зону надзвичайної екологічної ситуації» (ст. 12); ст. 170 Сімейного Кодексу України.</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b="1" i="1">
                <a:latin typeface="Times New Roman"/>
                <a:ea typeface="Times New Roman"/>
                <a:cs typeface="Times New Roman"/>
                <a:sym typeface="Times New Roman"/>
              </a:rPr>
              <a:t>------------------------------</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b="1" i="1">
                <a:highlight>
                  <a:srgbClr val="00FF00"/>
                </a:highlight>
                <a:latin typeface="Times New Roman"/>
                <a:ea typeface="Times New Roman"/>
                <a:cs typeface="Times New Roman"/>
                <a:sym typeface="Times New Roman"/>
              </a:rPr>
              <a:t>Право особи бути вислуханою, невідкладні випадки, принцип ефективності </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b="1">
                <a:latin typeface="Times New Roman"/>
                <a:ea typeface="Times New Roman"/>
                <a:cs typeface="Times New Roman"/>
                <a:sym typeface="Times New Roman"/>
              </a:rPr>
              <a:t>Питання прості. Можна використати для спільного обговорення усією групою.</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b="1" i="1" u="sng">
                <a:latin typeface="Times New Roman"/>
                <a:ea typeface="Times New Roman"/>
                <a:cs typeface="Times New Roman"/>
                <a:sym typeface="Times New Roman"/>
              </a:rPr>
              <a:t>Вирішення</a:t>
            </a:r>
            <a:r>
              <a:rPr lang="uk-UA" sz="1200" i="1">
                <a:latin typeface="Times New Roman"/>
                <a:ea typeface="Times New Roman"/>
                <a:cs typeface="Times New Roman"/>
                <a:sym typeface="Times New Roman"/>
              </a:rPr>
              <a:t>:</a:t>
            </a:r>
            <a:r>
              <a:rPr lang="uk-UA" sz="1200" b="1" i="1">
                <a:latin typeface="Times New Roman"/>
                <a:ea typeface="Times New Roman"/>
                <a:cs typeface="Times New Roman"/>
                <a:sym typeface="Times New Roman"/>
              </a:rPr>
              <a:t> </a:t>
            </a:r>
            <a:r>
              <a:rPr lang="uk-UA" sz="1200" i="1">
                <a:latin typeface="Times New Roman"/>
                <a:ea typeface="Times New Roman"/>
                <a:cs typeface="Times New Roman"/>
                <a:sym typeface="Times New Roman"/>
              </a:rPr>
              <a:t>У відповідності до ч. 2 ст. 63 ЗАП заслуховування не проводиться, якщо:</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1) необхідно вжити негайних заходів для запобігання заподіянню шкоди;</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2) відповідно до законодавства вимагається негайне прийняття рішення;</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3) адміністративний орган приймає відповідний адміністративний акт в автоматичному режимі;</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4) прохання заявника є очевидно безпідставним.</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Тому відповіді на питання будуть наступними:</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i="1">
                <a:latin typeface="Times New Roman"/>
                <a:ea typeface="Times New Roman"/>
                <a:cs typeface="Times New Roman"/>
                <a:sym typeface="Times New Roman"/>
              </a:rPr>
              <a:t>	1.	Закон України «Про зону надзвичайної екологічної ситуації» передбачає обмеження на здійснення певних видів діяльності шляхом встановлення тимчасової заборони на: будівництво та функціонування об'єктів, що становлять підвищену екологічну небезпеку; провадження будь-якої іншої діяльності, що становить підвищену екологічну небезпеку для людей, рослинного, тваринного світу та інших природних об'єктів (ст. 12). Отже, в ситуації № 1 є необхідність оперативно зреагувати на надзвичайну ситуацію. І тому на при прийнятті рішення про тимчасову заборону діяльності хімічного комбінату заслуховування може не проводитися, якщо треба вжити негайних заходів для запобігання заподіянню шкоди.</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i="1">
                <a:latin typeface="Times New Roman"/>
                <a:ea typeface="Times New Roman"/>
                <a:cs typeface="Times New Roman"/>
                <a:sym typeface="Times New Roman"/>
              </a:rPr>
              <a:t>	2. У відповідності до ч. 2 ст. 170 Сімейного Кодексу України у виняткових випадках, при безпосередній загрозі для життя або здоров'я дитини, орган опіки та піклування або прокурор мають право постановити рішення про негайне відібрання дитини від батьків. Тому в ситуації № 2 при прийнятті рішення не проводиться заслуховування, якщо справу необхідно вирішити негайно. Хоча за наявності можливості вислухати батьків – це варто було б також зробити.</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i="1">
                <a:latin typeface="Times New Roman"/>
                <a:ea typeface="Times New Roman"/>
                <a:cs typeface="Times New Roman"/>
                <a:sym typeface="Times New Roman"/>
              </a:rPr>
              <a:t>	3. Згідно ч. 1 ст. 63 ЗАП учасник адміністративного провадження має право бути заслуханим адміністративним органом до прийняття рішення у справі, якщо таке рішення може негативно вплинути на його право, свободу чи законний інтерес. А отже, якщо рішення прийнято на користь особи, заслуховування не проводиться. До ситуації № 3 необхідно застосувати саме це правило.</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i="1">
                <a:latin typeface="Times New Roman"/>
                <a:ea typeface="Times New Roman"/>
                <a:cs typeface="Times New Roman"/>
                <a:sym typeface="Times New Roman"/>
              </a:rPr>
              <a:t>	 4. Фабула ситуації № 4 свідчить про очевидну безпідставність вимог особи, оскільки 15-річна особа ще не може мати відповідну медичну освіту, а також статус суб’єкта підприємницької діяльності. Тому заслуховування не змінило б вирішення цієї справи.</a:t>
            </a:r>
            <a:endParaRPr sz="1200">
              <a:latin typeface="Calibri"/>
              <a:ea typeface="Calibri"/>
              <a:cs typeface="Calibri"/>
              <a:sym typeface="Calibri"/>
            </a:endParaRPr>
          </a:p>
          <a:p>
            <a:pPr marL="0" lvl="0" indent="0" algn="l" rtl="0">
              <a:spcBef>
                <a:spcPts val="800"/>
              </a:spcBef>
              <a:spcAft>
                <a:spcPts val="0"/>
              </a:spcAft>
              <a:buNone/>
            </a:pPr>
            <a:endParaRPr/>
          </a:p>
        </p:txBody>
      </p:sp>
      <p:sp>
        <p:nvSpPr>
          <p:cNvPr id="652" name="Google Shape;652;g1b61dcb38b5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60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b61dcb38b5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1b61dcb38b5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457200" algn="just" rtl="0">
              <a:lnSpc>
                <a:spcPct val="115000"/>
              </a:lnSpc>
              <a:spcBef>
                <a:spcPts val="0"/>
              </a:spcBef>
              <a:spcAft>
                <a:spcPts val="0"/>
              </a:spcAft>
              <a:buNone/>
            </a:pPr>
            <a:r>
              <a:rPr lang="uk-UA" sz="1200" b="1" u="sng">
                <a:latin typeface="Times New Roman"/>
                <a:ea typeface="Times New Roman"/>
                <a:cs typeface="Times New Roman"/>
                <a:sym typeface="Times New Roman"/>
              </a:rPr>
              <a:t>«Питання щодо потреби заслуховування» </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a:latin typeface="Times New Roman"/>
                <a:ea typeface="Times New Roman"/>
                <a:cs typeface="Times New Roman"/>
                <a:sym typeface="Times New Roman"/>
              </a:rPr>
              <a:t>Проаналізуйте наведені нижче рішення і висловіть позицію щодо необхідності заслуховування учасників адміністративної процедури при прийнятті цих рішень. Наведіть обґрунтування.</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i="1">
                <a:latin typeface="Times New Roman"/>
                <a:ea typeface="Times New Roman"/>
                <a:cs typeface="Times New Roman"/>
                <a:sym typeface="Times New Roman"/>
              </a:rPr>
              <a:t>1.	Тимчасова заборона діяльності хімічного комбінату в зоні надзвичайної екологічної ситуації.</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i="1">
                <a:latin typeface="Times New Roman"/>
                <a:ea typeface="Times New Roman"/>
                <a:cs typeface="Times New Roman"/>
                <a:sym typeface="Times New Roman"/>
              </a:rPr>
              <a:t>2.	Орган опіки і піклування, отримавши інформацію про те, що батьки жорстоко побили свою дитину, прийняв рішення про негайне її відібрання.</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i="1">
                <a:latin typeface="Times New Roman"/>
                <a:ea typeface="Times New Roman"/>
                <a:cs typeface="Times New Roman"/>
                <a:sym typeface="Times New Roman"/>
              </a:rPr>
              <a:t>3.	Управління Національної поліції видало громадянину України дозвіл на  придбання, зберігання і носіння мисливської гладкоствольної зброї.</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i="1">
                <a:latin typeface="Times New Roman"/>
                <a:ea typeface="Times New Roman"/>
                <a:cs typeface="Times New Roman"/>
                <a:sym typeface="Times New Roman"/>
              </a:rPr>
              <a:t>4.	Міністерство охорони здоров’я України відмовило 15-річному громадянину у видачі ліцензії на здійснення медичної практики.</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b="1" i="1">
                <a:latin typeface="Times New Roman"/>
                <a:ea typeface="Times New Roman"/>
                <a:cs typeface="Times New Roman"/>
                <a:sym typeface="Times New Roman"/>
              </a:rPr>
              <a:t>Додатково</a:t>
            </a:r>
            <a:r>
              <a:rPr lang="uk-UA" sz="1200" i="1">
                <a:latin typeface="Times New Roman"/>
                <a:ea typeface="Times New Roman"/>
                <a:cs typeface="Times New Roman"/>
                <a:sym typeface="Times New Roman"/>
              </a:rPr>
              <a:t> можна див.: Закон України «Про зону надзвичайної екологічної ситуації» (ст. 12); ст. 170 Сімейного Кодексу України.</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b="1" i="1">
                <a:latin typeface="Times New Roman"/>
                <a:ea typeface="Times New Roman"/>
                <a:cs typeface="Times New Roman"/>
                <a:sym typeface="Times New Roman"/>
              </a:rPr>
              <a:t>------------------------------</a:t>
            </a:r>
            <a:endParaRPr sz="1200">
              <a:latin typeface="Calibri"/>
              <a:ea typeface="Calibri"/>
              <a:cs typeface="Calibri"/>
              <a:sym typeface="Calibri"/>
            </a:endParaRPr>
          </a:p>
          <a:p>
            <a:pPr marL="0" lvl="0" indent="457200" algn="just" rtl="0">
              <a:lnSpc>
                <a:spcPct val="115000"/>
              </a:lnSpc>
              <a:spcBef>
                <a:spcPts val="800"/>
              </a:spcBef>
              <a:spcAft>
                <a:spcPts val="0"/>
              </a:spcAft>
              <a:buNone/>
            </a:pPr>
            <a:r>
              <a:rPr lang="uk-UA" sz="1200" b="1" i="1">
                <a:highlight>
                  <a:srgbClr val="00FF00"/>
                </a:highlight>
                <a:latin typeface="Times New Roman"/>
                <a:ea typeface="Times New Roman"/>
                <a:cs typeface="Times New Roman"/>
                <a:sym typeface="Times New Roman"/>
              </a:rPr>
              <a:t>Право особи бути вислуханою, невідкладні випадки, принцип ефективності </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b="1">
                <a:latin typeface="Times New Roman"/>
                <a:ea typeface="Times New Roman"/>
                <a:cs typeface="Times New Roman"/>
                <a:sym typeface="Times New Roman"/>
              </a:rPr>
              <a:t>Питання прості. Можна використати для спільного обговорення усією групою.</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b="1" i="1" u="sng">
                <a:latin typeface="Times New Roman"/>
                <a:ea typeface="Times New Roman"/>
                <a:cs typeface="Times New Roman"/>
                <a:sym typeface="Times New Roman"/>
              </a:rPr>
              <a:t>Вирішення</a:t>
            </a:r>
            <a:r>
              <a:rPr lang="uk-UA" sz="1200" i="1">
                <a:latin typeface="Times New Roman"/>
                <a:ea typeface="Times New Roman"/>
                <a:cs typeface="Times New Roman"/>
                <a:sym typeface="Times New Roman"/>
              </a:rPr>
              <a:t>:</a:t>
            </a:r>
            <a:r>
              <a:rPr lang="uk-UA" sz="1200" b="1" i="1">
                <a:latin typeface="Times New Roman"/>
                <a:ea typeface="Times New Roman"/>
                <a:cs typeface="Times New Roman"/>
                <a:sym typeface="Times New Roman"/>
              </a:rPr>
              <a:t> </a:t>
            </a:r>
            <a:r>
              <a:rPr lang="uk-UA" sz="1200" i="1">
                <a:latin typeface="Times New Roman"/>
                <a:ea typeface="Times New Roman"/>
                <a:cs typeface="Times New Roman"/>
                <a:sym typeface="Times New Roman"/>
              </a:rPr>
              <a:t>У відповідності до ч. 2 ст. 63 ЗАП заслуховування не проводиться, якщо:</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1) необхідно вжити негайних заходів для запобігання заподіянню шкоди;</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2) відповідно до законодавства вимагається негайне прийняття рішення;</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3) адміністративний орган приймає відповідний адміністративний акт в автоматичному режимі;</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4) прохання заявника є очевидно безпідставним.</a:t>
            </a:r>
            <a:endParaRPr sz="1200">
              <a:latin typeface="Calibri"/>
              <a:ea typeface="Calibri"/>
              <a:cs typeface="Calibri"/>
              <a:sym typeface="Calibri"/>
            </a:endParaRPr>
          </a:p>
          <a:p>
            <a:pPr marL="0" lvl="0" indent="450215" algn="just" rtl="0">
              <a:lnSpc>
                <a:spcPct val="115000"/>
              </a:lnSpc>
              <a:spcBef>
                <a:spcPts val="800"/>
              </a:spcBef>
              <a:spcAft>
                <a:spcPts val="0"/>
              </a:spcAft>
              <a:buNone/>
            </a:pPr>
            <a:r>
              <a:rPr lang="uk-UA" sz="1200" i="1">
                <a:latin typeface="Times New Roman"/>
                <a:ea typeface="Times New Roman"/>
                <a:cs typeface="Times New Roman"/>
                <a:sym typeface="Times New Roman"/>
              </a:rPr>
              <a:t>Тому відповіді на питання будуть наступними:</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i="1">
                <a:latin typeface="Times New Roman"/>
                <a:ea typeface="Times New Roman"/>
                <a:cs typeface="Times New Roman"/>
                <a:sym typeface="Times New Roman"/>
              </a:rPr>
              <a:t>	1.	Закон України «Про зону надзвичайної екологічної ситуації» передбачає обмеження на здійснення певних видів діяльності шляхом встановлення тимчасової заборони на: будівництво та функціонування об'єктів, що становлять підвищену екологічну небезпеку; провадження будь-якої іншої діяльності, що становить підвищену екологічну небезпеку для людей, рослинного, тваринного світу та інших природних об'єктів (ст. 12). Отже, в ситуації № 1 є необхідність оперативно зреагувати на надзвичайну ситуацію. І тому на при прийнятті рішення про тимчасову заборону діяльності хімічного комбінату заслуховування може не проводитися, якщо треба вжити негайних заходів для запобігання заподіянню шкоди.</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i="1">
                <a:latin typeface="Times New Roman"/>
                <a:ea typeface="Times New Roman"/>
                <a:cs typeface="Times New Roman"/>
                <a:sym typeface="Times New Roman"/>
              </a:rPr>
              <a:t>	2. У відповідності до ч. 2 ст. 170 Сімейного Кодексу України у виняткових випадках, при безпосередній загрозі для життя або здоров'я дитини, орган опіки та піклування або прокурор мають право постановити рішення про негайне відібрання дитини від батьків. Тому в ситуації № 2 при прийнятті рішення не проводиться заслуховування, якщо справу необхідно вирішити негайно. Хоча за наявності можливості вислухати батьків – це варто було б також зробити.</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i="1">
                <a:latin typeface="Times New Roman"/>
                <a:ea typeface="Times New Roman"/>
                <a:cs typeface="Times New Roman"/>
                <a:sym typeface="Times New Roman"/>
              </a:rPr>
              <a:t>	3. Згідно ч. 1 ст. 63 ЗАП учасник адміністративного провадження має право бути заслуханим адміністративним органом до прийняття рішення у справі, якщо таке рішення може негативно вплинути на його право, свободу чи законний інтерес. А отже, якщо рішення прийнято на користь особи, заслуховування не проводиться. До ситуації № 3 необхідно застосувати саме це правило.</a:t>
            </a:r>
            <a:endParaRPr sz="1200">
              <a:latin typeface="Calibri"/>
              <a:ea typeface="Calibri"/>
              <a:cs typeface="Calibri"/>
              <a:sym typeface="Calibri"/>
            </a:endParaRPr>
          </a:p>
          <a:p>
            <a:pPr marL="0" lvl="0" indent="0" algn="just" rtl="0">
              <a:lnSpc>
                <a:spcPct val="115000"/>
              </a:lnSpc>
              <a:spcBef>
                <a:spcPts val="800"/>
              </a:spcBef>
              <a:spcAft>
                <a:spcPts val="0"/>
              </a:spcAft>
              <a:buNone/>
            </a:pPr>
            <a:r>
              <a:rPr lang="uk-UA" sz="1200" i="1">
                <a:latin typeface="Times New Roman"/>
                <a:ea typeface="Times New Roman"/>
                <a:cs typeface="Times New Roman"/>
                <a:sym typeface="Times New Roman"/>
              </a:rPr>
              <a:t>	 4. Фабула ситуації № 4 свідчить про очевидну безпідставність вимог особи, оскільки 15-річна особа ще не може мати відповідну медичну освіту, а також статус суб’єкта підприємницької діяльності. Тому заслуховування не змінило б вирішення цієї справи.</a:t>
            </a:r>
            <a:endParaRPr sz="1200">
              <a:latin typeface="Calibri"/>
              <a:ea typeface="Calibri"/>
              <a:cs typeface="Calibri"/>
              <a:sym typeface="Calibri"/>
            </a:endParaRPr>
          </a:p>
          <a:p>
            <a:pPr marL="0" lvl="0" indent="0" algn="l" rtl="0">
              <a:spcBef>
                <a:spcPts val="800"/>
              </a:spcBef>
              <a:spcAft>
                <a:spcPts val="0"/>
              </a:spcAft>
              <a:buNone/>
            </a:pPr>
            <a:endParaRPr/>
          </a:p>
        </p:txBody>
      </p:sp>
      <p:sp>
        <p:nvSpPr>
          <p:cNvPr id="652" name="Google Shape;652;g1b61dcb38b5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61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1" name="Google Shape;921;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3" name="Google Shape;70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uk-UA" dirty="0"/>
              <a:t>Для першого пункту</a:t>
            </a:r>
            <a:r>
              <a:rPr lang="uk-UA" baseline="0" dirty="0"/>
              <a:t> згадуємо кейси </a:t>
            </a:r>
            <a:r>
              <a:rPr lang="uk-UA" baseline="0" dirty="0" err="1"/>
              <a:t>“пенсіонера”</a:t>
            </a:r>
            <a:r>
              <a:rPr lang="uk-UA" baseline="0" dirty="0"/>
              <a:t> та </a:t>
            </a:r>
            <a:r>
              <a:rPr lang="uk-UA" baseline="0" dirty="0" err="1"/>
              <a:t>“забудови”</a:t>
            </a:r>
            <a:r>
              <a:rPr lang="uk-UA" baseline="0" dirty="0"/>
              <a:t>.</a:t>
            </a:r>
          </a:p>
          <a:p>
            <a:endParaRPr lang="uk-UA" baseline="0" dirty="0"/>
          </a:p>
          <a:p>
            <a:r>
              <a:rPr lang="uk-UA" baseline="0" dirty="0"/>
              <a:t>Другий пункт тим підтверджується, що у більшості </a:t>
            </a:r>
            <a:r>
              <a:rPr lang="uk-UA" baseline="0" dirty="0" err="1"/>
              <a:t>укр</a:t>
            </a:r>
            <a:r>
              <a:rPr lang="uk-UA" baseline="0" dirty="0"/>
              <a:t> законів процедурі приділяється мало уваги. Переважно процедурні норми у правилах, порядках, інструкціях.</a:t>
            </a:r>
          </a:p>
          <a:p>
            <a:endParaRPr lang="uk-UA" baseline="0" dirty="0"/>
          </a:p>
          <a:p>
            <a:r>
              <a:rPr lang="uk-UA" baseline="0" dirty="0"/>
              <a:t>Різні підходи можна проілюструвати навіть різними строками оскарження в </a:t>
            </a:r>
            <a:r>
              <a:rPr lang="uk-UA" baseline="0" dirty="0" err="1"/>
              <a:t>адмін</a:t>
            </a:r>
            <a:r>
              <a:rPr lang="uk-UA" baseline="0" dirty="0"/>
              <a:t> порядку (в ЗУ </a:t>
            </a:r>
            <a:r>
              <a:rPr lang="uk-UA" baseline="0" dirty="0" err="1"/>
              <a:t>“Про</a:t>
            </a:r>
            <a:r>
              <a:rPr lang="uk-UA" baseline="0" dirty="0"/>
              <a:t> звернення </a:t>
            </a:r>
            <a:r>
              <a:rPr lang="uk-UA" baseline="0" dirty="0" err="1"/>
              <a:t>громадян”</a:t>
            </a:r>
            <a:r>
              <a:rPr lang="uk-UA" baseline="0" dirty="0"/>
              <a:t>, про реєстрацію нерухомості чи бізнесу, Податковому кодексі…)</a:t>
            </a:r>
            <a:endParaRPr lang="uk-UA"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None/>
            </a:pPr>
            <a:r>
              <a:rPr lang="uk-UA" sz="1020"/>
              <a:t>	З одного боку, ст. 79 ЗАП досить чітко визначає хто є суб'єктом розгляду скарг в адміністративному порядку.</a:t>
            </a:r>
            <a:endParaRPr/>
          </a:p>
          <a:p>
            <a:pPr marL="0" lvl="0" indent="0" algn="l" rtl="0">
              <a:lnSpc>
                <a:spcPct val="90000"/>
              </a:lnSpc>
              <a:spcBef>
                <a:spcPts val="0"/>
              </a:spcBef>
              <a:spcAft>
                <a:spcPts val="0"/>
              </a:spcAft>
              <a:buNone/>
            </a:pPr>
            <a:r>
              <a:rPr lang="uk-UA" sz="1020"/>
              <a:t>	Першим правилом є припис, що такий суб'єкт може бути передбачений спеціальним законом (наприклад, експертно-апеляційна рада при Держкомпідриємництва - у питаннях пов'язаних з ліцензуванням господарської діяльності).</a:t>
            </a:r>
            <a:endParaRPr/>
          </a:p>
          <a:p>
            <a:pPr marL="0" lvl="0" indent="0" algn="l" rtl="0">
              <a:lnSpc>
                <a:spcPct val="90000"/>
              </a:lnSpc>
              <a:spcBef>
                <a:spcPts val="0"/>
              </a:spcBef>
              <a:spcAft>
                <a:spcPts val="0"/>
              </a:spcAft>
              <a:buNone/>
            </a:pPr>
            <a:r>
              <a:rPr lang="uk-UA" sz="1020"/>
              <a:t> 	Другим правилом можна назвати правило про адміністративний орган вищого рівня”. Наприклад, для міськрайононного підрозділу Пенсійного фонду таким органом буде обласний підрозділ Пенсійного фонду. </a:t>
            </a:r>
            <a:endParaRPr/>
          </a:p>
          <a:p>
            <a:pPr marL="0" lvl="0" indent="0" algn="l" rtl="0">
              <a:lnSpc>
                <a:spcPct val="90000"/>
              </a:lnSpc>
              <a:spcBef>
                <a:spcPts val="0"/>
              </a:spcBef>
              <a:spcAft>
                <a:spcPts val="0"/>
              </a:spcAft>
              <a:buNone/>
            </a:pPr>
            <a:r>
              <a:rPr lang="uk-UA" sz="1020"/>
              <a:t>	Третім правилом буде – щодо здійснення ОМС делегованого повноваження - “ЦОВВ, що реалізує державну політику” у певні сфері. Наприклад, сьогодні оскарження рішень, дій та бездіяльності державного реєстратора бізнесу чи нерухомості (тобто посадової особи ОМС) оскаржується до Міністерства юстиції. </a:t>
            </a:r>
            <a:endParaRPr/>
          </a:p>
          <a:p>
            <a:pPr marL="0" lvl="0" indent="0" algn="l" rtl="0">
              <a:lnSpc>
                <a:spcPct val="90000"/>
              </a:lnSpc>
              <a:spcBef>
                <a:spcPts val="0"/>
              </a:spcBef>
              <a:spcAft>
                <a:spcPts val="0"/>
              </a:spcAft>
              <a:buNone/>
            </a:pPr>
            <a:r>
              <a:rPr lang="uk-UA" sz="1020"/>
              <a:t>	Але навіть щодо усіх останніх двох правил, очевидно можуть бути нюанси.</a:t>
            </a:r>
            <a:endParaRPr/>
          </a:p>
          <a:p>
            <a:pPr marL="0" lvl="0" indent="0" algn="l" rtl="0">
              <a:lnSpc>
                <a:spcPct val="90000"/>
              </a:lnSpc>
              <a:spcBef>
                <a:spcPts val="0"/>
              </a:spcBef>
              <a:spcAft>
                <a:spcPts val="0"/>
              </a:spcAft>
              <a:buNone/>
            </a:pPr>
            <a:r>
              <a:rPr lang="uk-UA" sz="1020"/>
              <a:t>	Наприклад, якщо спеціаліст з державної реєстрації місця проживання – це одна посадова особа у сільській раді, то очевидно його рішення можна оскаржити тільки до Державної міграційної служби. Адже у такій сільській раді і її виконавчих органах більше немає компетентої посадової особи, що може переглянути цю справу. Натомість, якщо у іншій місцевій раді є цілий підрозділ з реєстрації місця проживання, то рішення спеціаліста з РМПЖ можна оскаржити до керівника такого підрозділу (тобто до посадової особи вищого рівня). Хоча цей же алгоритм в жодному разі нині не можна застосувати до сфери реєстрації нерухомості та бізнесу.</a:t>
            </a:r>
            <a:endParaRPr/>
          </a:p>
          <a:p>
            <a:pPr marL="0" lvl="0" indent="0" algn="l" rtl="0">
              <a:lnSpc>
                <a:spcPct val="90000"/>
              </a:lnSpc>
              <a:spcBef>
                <a:spcPts val="0"/>
              </a:spcBef>
              <a:spcAft>
                <a:spcPts val="0"/>
              </a:spcAft>
              <a:buNone/>
            </a:pPr>
            <a:r>
              <a:rPr lang="uk-UA" sz="1020"/>
              <a:t>	Звідси загалом можна зробити висновок, що для уникнення сумнівів у компетенції, доцільно, щоб законодавчими актами чи актами інструктивного рівня (правилами, інструкціями, регламентами) були чітко визначені суб'єкти розгляду скарг, з урахуванням усіх особливостей інституційної організації.</a:t>
            </a:r>
            <a:endParaRPr/>
          </a:p>
          <a:p>
            <a:pPr marL="0" lvl="0" indent="0" algn="l" rtl="0">
              <a:lnSpc>
                <a:spcPct val="90000"/>
              </a:lnSpc>
              <a:spcBef>
                <a:spcPts val="0"/>
              </a:spcBef>
              <a:spcAft>
                <a:spcPts val="0"/>
              </a:spcAft>
              <a:buNone/>
            </a:pPr>
            <a:r>
              <a:rPr lang="uk-UA" sz="1020"/>
              <a:t> </a:t>
            </a:r>
            <a:endParaRPr sz="1020"/>
          </a:p>
        </p:txBody>
      </p:sp>
      <p:sp>
        <p:nvSpPr>
          <p:cNvPr id="742" name="Google Shape;742;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75</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t>	Ідея про комісії</a:t>
            </a:r>
            <a:r>
              <a:rPr lang="uk-UA" baseline="0" dirty="0"/>
              <a:t> з розгляду скарг була запроваджена насамперед у контексті діяльності органів місцевого самоврядування, багато з яких не мають органів “вищого рівня” відносно себе. Найяскравіший приклад, це сільська, селищна або міська рада. </a:t>
            </a:r>
          </a:p>
          <a:p>
            <a:r>
              <a:rPr lang="uk-UA" baseline="0" dirty="0"/>
              <a:t>	Але звісно такі комісії можуть бути і в інших органах влади (наприклад, у “державних колегіальних органах”/ незалежних регуляторах у сферах природних монополій тощо).</a:t>
            </a:r>
          </a:p>
          <a:p>
            <a:r>
              <a:rPr lang="uk-UA" baseline="0" dirty="0"/>
              <a:t>	Водночас, щодо ОМС у практиків постає питання, чи така комісія може бути одна на всю територіальну громаду (ОМС), чи їх може бути кілька. Очевидно, це залежить від потреб такого ОМС, його величини, структури та особливостей організації діяльності. Адже для сільської ради – це може бути одна проста комісія (як постійно діючий консультативно-дорадчий орган), що розглядає скарги і на виконавчі органи та їх посадових осіб, і на сільську раду.</a:t>
            </a:r>
          </a:p>
          <a:p>
            <a:r>
              <a:rPr lang="uk-UA" baseline="0" dirty="0"/>
              <a:t>	Але для великого міста, така комісія може мати вже додаткову внутрішню структуру: поділ за сферами (соціальний захист, земельні питання, благоустрій тощо). Проте усі ці питання віднесені на розсуд органу, що утворює комісію. Також підказки можуть бути надані у Примірному положенні про комісію з розгляду скарг, яку має затвердити КМУ.</a:t>
            </a:r>
            <a:endParaRPr lang="uk-UA" dirty="0"/>
          </a:p>
        </p:txBody>
      </p:sp>
      <p:sp>
        <p:nvSpPr>
          <p:cNvPr id="4" name="Номер слайда 3"/>
          <p:cNvSpPr>
            <a:spLocks noGrp="1"/>
          </p:cNvSpPr>
          <p:nvPr>
            <p:ph type="sldNum" sz="quarter" idx="10"/>
          </p:nvPr>
        </p:nvSpPr>
        <p:spPr/>
        <p:txBody>
          <a:bodyPr/>
          <a:lstStyle/>
          <a:p>
            <a:fld id="{EF13B362-ABB3-4605-A32E-8ABF2E352A5E}" type="slidenum">
              <a:rPr lang="ru-RU" smtClean="0"/>
              <a:pPr/>
              <a:t>76</a:t>
            </a:fld>
            <a:endParaRPr lang="ru-RU"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DC6EE9FE-0B86-4EEF-AC28-BAF427B67F5F}" type="slidenum">
              <a:rPr lang="ru-RU" smtClean="0"/>
              <a:pPr/>
              <a:t>77</a:t>
            </a:fld>
            <a:endParaRPr lang="ru-RU" dirty="0"/>
          </a:p>
        </p:txBody>
      </p:sp>
    </p:spTree>
    <p:extLst>
      <p:ext uri="{BB962C8B-B14F-4D97-AF65-F5344CB8AC3E}">
        <p14:creationId xmlns:p14="http://schemas.microsoft.com/office/powerpoint/2010/main" val="21624088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5" name="Google Shape;795;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2" name="Google Shape;802;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8da317a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08da317a8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08da317a8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uk-UA"/>
              <a:pPr marL="0" lvl="0" indent="0" algn="r" rtl="0">
                <a:spcBef>
                  <a:spcPts val="0"/>
                </a:spcBef>
                <a:spcAft>
                  <a:spcPts val="0"/>
                </a:spcAft>
                <a:buClr>
                  <a:srgbClr val="000000"/>
                </a:buClr>
                <a:buFont typeface="Arial"/>
                <a:buNone/>
              </a:pPr>
              <a:t>8</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4" name="Google Shape;844;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457200" algn="just" rtl="0">
              <a:lnSpc>
                <a:spcPct val="115000"/>
              </a:lnSpc>
              <a:spcBef>
                <a:spcPts val="0"/>
              </a:spcBef>
              <a:spcAft>
                <a:spcPts val="0"/>
              </a:spcAft>
              <a:buNone/>
            </a:pPr>
            <a:r>
              <a:rPr lang="uk-UA" sz="1800" b="1" u="sng" dirty="0">
                <a:latin typeface="Times New Roman"/>
                <a:ea typeface="Times New Roman"/>
                <a:cs typeface="Times New Roman"/>
                <a:sym typeface="Times New Roman"/>
              </a:rPr>
              <a:t>Кейс «Євро 2012»</a:t>
            </a:r>
            <a:endParaRPr sz="1800" dirty="0">
              <a:latin typeface="Calibri"/>
              <a:ea typeface="Calibri"/>
              <a:cs typeface="Calibri"/>
              <a:sym typeface="Calibri"/>
            </a:endParaRPr>
          </a:p>
          <a:p>
            <a:pPr marL="0" lvl="0" indent="449580" algn="just" rtl="0">
              <a:lnSpc>
                <a:spcPct val="115000"/>
              </a:lnSpc>
              <a:spcBef>
                <a:spcPts val="800"/>
              </a:spcBef>
              <a:spcAft>
                <a:spcPts val="0"/>
              </a:spcAft>
              <a:buNone/>
            </a:pPr>
            <a:r>
              <a:rPr lang="uk-UA" sz="1800" dirty="0">
                <a:latin typeface="Times New Roman"/>
                <a:ea typeface="Times New Roman"/>
                <a:cs typeface="Times New Roman"/>
                <a:sym typeface="Times New Roman"/>
              </a:rPr>
              <a:t>Суб’єкт господарювання, маючи всі дозвільні документи, необхідні для побудови торговельного центру поблизу Олімпійського стадіону, почав будівництво. Згодом країна отримала право на проведення чемпіонату Європи з футболу. УЄФА вимагало від влади, щоб біля стадіону не було торговельного центру із мотивів забезпечення безпеки під час проведення футбольних матчів. </a:t>
            </a:r>
            <a:endParaRPr sz="1800" dirty="0">
              <a:latin typeface="Calibri"/>
              <a:ea typeface="Calibri"/>
              <a:cs typeface="Calibri"/>
              <a:sym typeface="Calibri"/>
            </a:endParaRPr>
          </a:p>
          <a:p>
            <a:pPr marL="0" lvl="0" indent="457200" algn="just" rtl="0">
              <a:lnSpc>
                <a:spcPct val="115000"/>
              </a:lnSpc>
              <a:spcBef>
                <a:spcPts val="800"/>
              </a:spcBef>
              <a:spcAft>
                <a:spcPts val="0"/>
              </a:spcAft>
              <a:buNone/>
            </a:pPr>
            <a:r>
              <a:rPr lang="uk-UA" sz="1800" i="1" dirty="0">
                <a:latin typeface="Times New Roman"/>
                <a:ea typeface="Times New Roman"/>
                <a:cs typeface="Times New Roman"/>
                <a:sym typeface="Times New Roman"/>
              </a:rPr>
              <a:t>Чи вправі міська рада відкликати свої раніше прийняті рішення, посилаючись на публічний інтерес у справі (якби діяв ЗАП)?</a:t>
            </a:r>
            <a:endParaRPr sz="1800" dirty="0">
              <a:latin typeface="Calibri"/>
              <a:ea typeface="Calibri"/>
              <a:cs typeface="Calibri"/>
              <a:sym typeface="Calibri"/>
            </a:endParaRPr>
          </a:p>
          <a:p>
            <a:pPr marL="0" lvl="0" indent="0" algn="just" rtl="0">
              <a:lnSpc>
                <a:spcPct val="115000"/>
              </a:lnSpc>
              <a:spcBef>
                <a:spcPts val="800"/>
              </a:spcBef>
              <a:spcAft>
                <a:spcPts val="0"/>
              </a:spcAft>
              <a:buNone/>
            </a:pPr>
            <a:r>
              <a:rPr lang="uk-UA" sz="1800" i="1" dirty="0">
                <a:latin typeface="Times New Roman"/>
                <a:ea typeface="Times New Roman"/>
                <a:cs typeface="Times New Roman"/>
                <a:sym typeface="Times New Roman"/>
              </a:rPr>
              <a:t>--------------------------------</a:t>
            </a:r>
            <a:endParaRPr sz="1800" dirty="0">
              <a:latin typeface="Calibri"/>
              <a:ea typeface="Calibri"/>
              <a:cs typeface="Calibri"/>
              <a:sym typeface="Calibri"/>
            </a:endParaRPr>
          </a:p>
          <a:p>
            <a:pPr marL="0" lvl="0" indent="457200" algn="just" rtl="0">
              <a:lnSpc>
                <a:spcPct val="115000"/>
              </a:lnSpc>
              <a:spcBef>
                <a:spcPts val="800"/>
              </a:spcBef>
              <a:spcAft>
                <a:spcPts val="0"/>
              </a:spcAft>
              <a:buNone/>
            </a:pPr>
            <a:r>
              <a:rPr lang="uk-UA" sz="1800" b="1" i="1" dirty="0">
                <a:highlight>
                  <a:srgbClr val="00FF00"/>
                </a:highlight>
                <a:latin typeface="Times New Roman"/>
                <a:ea typeface="Times New Roman"/>
                <a:cs typeface="Times New Roman"/>
                <a:sym typeface="Times New Roman"/>
              </a:rPr>
              <a:t>Відкликання адміністративного акта в публічних інтересах</a:t>
            </a:r>
            <a:r>
              <a:rPr lang="uk-UA" sz="1800" b="1" i="1" dirty="0">
                <a:latin typeface="Times New Roman"/>
                <a:ea typeface="Times New Roman"/>
                <a:cs typeface="Times New Roman"/>
                <a:sym typeface="Times New Roman"/>
              </a:rPr>
              <a:t> </a:t>
            </a:r>
            <a:endParaRPr sz="1800" dirty="0">
              <a:latin typeface="Calibri"/>
              <a:ea typeface="Calibri"/>
              <a:cs typeface="Calibri"/>
              <a:sym typeface="Calibri"/>
            </a:endParaRPr>
          </a:p>
          <a:p>
            <a:pPr marL="0" lvl="0" indent="457200" algn="just" rtl="0">
              <a:lnSpc>
                <a:spcPct val="115000"/>
              </a:lnSpc>
              <a:spcBef>
                <a:spcPts val="800"/>
              </a:spcBef>
              <a:spcAft>
                <a:spcPts val="0"/>
              </a:spcAft>
              <a:buNone/>
            </a:pPr>
            <a:r>
              <a:rPr lang="uk-UA" sz="1800" b="1" dirty="0">
                <a:latin typeface="Times New Roman"/>
                <a:ea typeface="Times New Roman"/>
                <a:cs typeface="Times New Roman"/>
                <a:sym typeface="Times New Roman"/>
              </a:rPr>
              <a:t>Кейс-приклад.</a:t>
            </a:r>
            <a:endParaRPr sz="1800" dirty="0">
              <a:latin typeface="Calibri"/>
              <a:ea typeface="Calibri"/>
              <a:cs typeface="Calibri"/>
              <a:sym typeface="Calibri"/>
            </a:endParaRPr>
          </a:p>
          <a:p>
            <a:pPr marL="0" lvl="0" indent="457200" algn="just" rtl="0">
              <a:lnSpc>
                <a:spcPct val="115000"/>
              </a:lnSpc>
              <a:spcBef>
                <a:spcPts val="800"/>
              </a:spcBef>
              <a:spcAft>
                <a:spcPts val="0"/>
              </a:spcAft>
              <a:buNone/>
            </a:pPr>
            <a:r>
              <a:rPr lang="uk-UA" sz="1800" b="1" i="1" u="sng" dirty="0">
                <a:latin typeface="Times New Roman"/>
                <a:ea typeface="Times New Roman"/>
                <a:cs typeface="Times New Roman"/>
                <a:sym typeface="Times New Roman"/>
              </a:rPr>
              <a:t>Вирішення</a:t>
            </a:r>
            <a:r>
              <a:rPr lang="uk-UA" sz="1800" i="1" dirty="0">
                <a:latin typeface="Times New Roman"/>
                <a:ea typeface="Times New Roman"/>
                <a:cs typeface="Times New Roman"/>
                <a:sym typeface="Times New Roman"/>
              </a:rPr>
              <a:t>: Це реальна історія, що мала місце у 2012 році. Вона показує, що іноді і правомірний </a:t>
            </a:r>
            <a:r>
              <a:rPr lang="uk-UA" sz="1800" i="1" dirty="0" err="1">
                <a:latin typeface="Times New Roman"/>
                <a:ea typeface="Times New Roman"/>
                <a:cs typeface="Times New Roman"/>
                <a:sym typeface="Times New Roman"/>
              </a:rPr>
              <a:t>адмінакт</a:t>
            </a:r>
            <a:r>
              <a:rPr lang="uk-UA" sz="1800" i="1" dirty="0">
                <a:latin typeface="Times New Roman"/>
                <a:ea typeface="Times New Roman"/>
                <a:cs typeface="Times New Roman"/>
                <a:sym typeface="Times New Roman"/>
              </a:rPr>
              <a:t> (акти) потрібно «забрати» (відкликати), бо цього вимагають публічні інтереси.</a:t>
            </a:r>
            <a:endParaRPr sz="1800" dirty="0">
              <a:latin typeface="Calibri"/>
              <a:ea typeface="Calibri"/>
              <a:cs typeface="Calibri"/>
              <a:sym typeface="Calibri"/>
            </a:endParaRPr>
          </a:p>
          <a:p>
            <a:pPr marL="0" lvl="0" indent="457200" algn="just" rtl="0">
              <a:lnSpc>
                <a:spcPct val="115000"/>
              </a:lnSpc>
              <a:spcBef>
                <a:spcPts val="800"/>
              </a:spcBef>
              <a:spcAft>
                <a:spcPts val="0"/>
              </a:spcAft>
              <a:buNone/>
            </a:pPr>
            <a:r>
              <a:rPr lang="uk-UA" sz="1800" i="1" dirty="0">
                <a:latin typeface="Times New Roman"/>
                <a:ea typeface="Times New Roman"/>
                <a:cs typeface="Times New Roman"/>
                <a:sym typeface="Times New Roman"/>
              </a:rPr>
              <a:t>Задля проведення матчів Євро-2012 влада міста Києва повинна була вирішити «проблему» із будівництвом торговельного центру біля НСК «Олімпійський». У цьому була також зацікавлена Україна як держава, адже йшлося про вагомий «іміджевий» для держави проект. </a:t>
            </a:r>
            <a:endParaRPr sz="1800" dirty="0">
              <a:latin typeface="Calibri"/>
              <a:ea typeface="Calibri"/>
              <a:cs typeface="Calibri"/>
              <a:sym typeface="Calibri"/>
            </a:endParaRPr>
          </a:p>
          <a:p>
            <a:pPr marL="0" lvl="0" indent="457200" algn="just" rtl="0">
              <a:lnSpc>
                <a:spcPct val="115000"/>
              </a:lnSpc>
              <a:spcBef>
                <a:spcPts val="800"/>
              </a:spcBef>
              <a:spcAft>
                <a:spcPts val="0"/>
              </a:spcAft>
              <a:buNone/>
            </a:pPr>
            <a:r>
              <a:rPr lang="uk-UA" sz="1800" i="1" dirty="0">
                <a:latin typeface="Times New Roman"/>
                <a:ea typeface="Times New Roman"/>
                <a:cs typeface="Times New Roman"/>
                <a:sym typeface="Times New Roman"/>
              </a:rPr>
              <a:t>Відомо, що серед варіантів вирішення проблеми була пропозиція міської влади для інвестора-забудовника в обмін на земельну ділянку надану у користування біля НСК «Олімпійський» передати йому іншу земельну діяльну в Голосіївському районі (86 га).</a:t>
            </a:r>
            <a:endParaRPr sz="1800" dirty="0">
              <a:latin typeface="Calibri"/>
              <a:ea typeface="Calibri"/>
              <a:cs typeface="Calibri"/>
              <a:sym typeface="Calibri"/>
            </a:endParaRPr>
          </a:p>
          <a:p>
            <a:pPr marL="0" lvl="0" indent="457200" algn="just" rtl="0">
              <a:lnSpc>
                <a:spcPct val="115000"/>
              </a:lnSpc>
              <a:spcBef>
                <a:spcPts val="800"/>
              </a:spcBef>
              <a:spcAft>
                <a:spcPts val="0"/>
              </a:spcAft>
              <a:buNone/>
            </a:pPr>
            <a:r>
              <a:rPr lang="uk-UA" sz="1800" i="1" dirty="0">
                <a:latin typeface="Times New Roman"/>
                <a:ea typeface="Times New Roman"/>
                <a:cs typeface="Times New Roman"/>
                <a:sym typeface="Times New Roman"/>
              </a:rPr>
              <a:t>Цей кейс показує, як Україні бракувало регулювання для легітимного відкликання раніше виданих правомірних адміністративних актів (рішення про відведення земельної ділянки у користування під забудову; будівельних дозволів і погоджень). Тут публічний інтерес (держави і міста Києва) явно переважав інтереси окремого інвестора. І держава та місцева влада повинні мати право відкликати («забирати») такі адміністративні акти в публічних інтересах («з мотивів суспільної необхідності»). Звісно з захистом і прав інвестора, якому треба було б відшкодувати прямі збитки (витрати на попередні провадження, вкладені інвестиції тощо).</a:t>
            </a:r>
            <a:endParaRPr sz="1800" dirty="0">
              <a:latin typeface="Calibri"/>
              <a:ea typeface="Calibri"/>
              <a:cs typeface="Calibri"/>
              <a:sym typeface="Calibri"/>
            </a:endParaRPr>
          </a:p>
          <a:p>
            <a:pPr marL="0" lvl="0" indent="457200" algn="just" rtl="0">
              <a:lnSpc>
                <a:spcPct val="115000"/>
              </a:lnSpc>
              <a:spcBef>
                <a:spcPts val="800"/>
              </a:spcBef>
              <a:spcAft>
                <a:spcPts val="0"/>
              </a:spcAft>
              <a:buNone/>
            </a:pPr>
            <a:r>
              <a:rPr lang="uk-UA" sz="1800" i="1" dirty="0">
                <a:latin typeface="Times New Roman"/>
                <a:ea typeface="Times New Roman"/>
                <a:cs typeface="Times New Roman"/>
                <a:sym typeface="Times New Roman"/>
              </a:rPr>
              <a:t>ЗАП тепер урегульовує ці питання. Див, зокрема, п. 4 ч. 3 статті 88 ЗАП.</a:t>
            </a:r>
            <a:endParaRPr sz="1800" dirty="0">
              <a:latin typeface="Calibri"/>
              <a:ea typeface="Calibri"/>
              <a:cs typeface="Calibri"/>
              <a:sym typeface="Calibri"/>
            </a:endParaRPr>
          </a:p>
          <a:p>
            <a:pPr marL="0" lvl="0" indent="457200" algn="just" rtl="0">
              <a:lnSpc>
                <a:spcPct val="115000"/>
              </a:lnSpc>
              <a:spcBef>
                <a:spcPts val="800"/>
              </a:spcBef>
              <a:spcAft>
                <a:spcPts val="0"/>
              </a:spcAft>
              <a:buNone/>
            </a:pPr>
            <a:r>
              <a:rPr lang="uk-UA" sz="1800" dirty="0">
                <a:latin typeface="Times New Roman"/>
                <a:ea typeface="Times New Roman"/>
                <a:cs typeface="Times New Roman"/>
                <a:sym typeface="Times New Roman"/>
              </a:rPr>
              <a:t> </a:t>
            </a:r>
            <a:endParaRPr sz="1800" dirty="0">
              <a:latin typeface="Calibri"/>
              <a:ea typeface="Calibri"/>
              <a:cs typeface="Calibri"/>
              <a:sym typeface="Calibri"/>
            </a:endParaRPr>
          </a:p>
          <a:p>
            <a:pPr marL="0" lvl="0" indent="0" algn="l" rtl="0">
              <a:spcBef>
                <a:spcPts val="800"/>
              </a:spcBef>
              <a:spcAft>
                <a:spcPts val="0"/>
              </a:spcAft>
              <a:buNone/>
            </a:pPr>
            <a:endParaRPr dirty="0"/>
          </a:p>
        </p:txBody>
      </p:sp>
      <p:sp>
        <p:nvSpPr>
          <p:cNvPr id="838" name="Google Shape;838;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89</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1" name="Google Shape;851;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5" name="Google Shape;865;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2" name="Google Shape;872;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6" name="Google Shape;886;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7" name="Google Shape;907;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4" name="Google Shape;914;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1" name="Google Shape;921;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1" name="Google Shape;921;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4" name="Google Shape;934;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1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4" name="Google Shape;944;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1" name="Google Shape;9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1" name="Google Shape;9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uk-UA" sz="1110" dirty="0"/>
              <a:t>	Можливо, цей слайд варто було б аналізувати значно вище. Але через можливий широкий характер тлумачення цієї норми, можна ним і завершувати вивчення ЗАП.</a:t>
            </a:r>
            <a:endParaRPr dirty="0"/>
          </a:p>
          <a:p>
            <a:pPr marL="0" lvl="0" indent="0" algn="l" rtl="0">
              <a:lnSpc>
                <a:spcPct val="80000"/>
              </a:lnSpc>
              <a:spcBef>
                <a:spcPts val="0"/>
              </a:spcBef>
              <a:spcAft>
                <a:spcPts val="0"/>
              </a:spcAft>
              <a:buNone/>
            </a:pPr>
            <a:r>
              <a:rPr lang="uk-UA" sz="1110" dirty="0"/>
              <a:t>	Адже пам'ятаємо, що ЗАП має своїм предметом насамперед відносини, що спрямовані на прийняття адміністративних актів.</a:t>
            </a:r>
            <a:endParaRPr dirty="0"/>
          </a:p>
          <a:p>
            <a:pPr marL="0" lvl="0" indent="0" algn="l" rtl="0">
              <a:lnSpc>
                <a:spcPct val="80000"/>
              </a:lnSpc>
              <a:spcBef>
                <a:spcPts val="0"/>
              </a:spcBef>
              <a:spcAft>
                <a:spcPts val="0"/>
              </a:spcAft>
              <a:buNone/>
            </a:pPr>
            <a:r>
              <a:rPr lang="uk-UA" sz="1110" dirty="0"/>
              <a:t>	Водночас є певні види діяльності публічної адміністрації, які не охоплені ЗАП прямо.</a:t>
            </a:r>
            <a:endParaRPr dirty="0"/>
          </a:p>
          <a:p>
            <a:pPr marL="0" lvl="0" indent="0" algn="l" rtl="0">
              <a:lnSpc>
                <a:spcPct val="80000"/>
              </a:lnSpc>
              <a:spcBef>
                <a:spcPts val="0"/>
              </a:spcBef>
              <a:spcAft>
                <a:spcPts val="0"/>
              </a:spcAft>
              <a:buNone/>
            </a:pPr>
            <a:r>
              <a:rPr lang="uk-UA" sz="1110" dirty="0"/>
              <a:t>	Насамперед, це “реальні дії” (наприклад, дії представника ОМС чи державної інспекції, що обмежує вхід до приміщення закладу харчування, не маючи при цьому як підставу вже прийнятий адміністративний акт). Тобто це ситуація, коли дія вчиняється взагалі без акта. </a:t>
            </a:r>
            <a:endParaRPr dirty="0"/>
          </a:p>
          <a:p>
            <a:pPr marL="0" lvl="0" indent="0" algn="l" rtl="0">
              <a:lnSpc>
                <a:spcPct val="80000"/>
              </a:lnSpc>
              <a:spcBef>
                <a:spcPts val="0"/>
              </a:spcBef>
              <a:spcAft>
                <a:spcPts val="0"/>
              </a:spcAft>
              <a:buNone/>
            </a:pPr>
            <a:r>
              <a:rPr lang="uk-UA" sz="1110" dirty="0"/>
              <a:t>	Також цю норму (ч. 2 ст. 4) можна застосовувати щодо відносин:</a:t>
            </a:r>
            <a:endParaRPr dirty="0"/>
          </a:p>
          <a:p>
            <a:pPr marL="0" lvl="0" indent="0" algn="l" rtl="0">
              <a:lnSpc>
                <a:spcPct val="80000"/>
              </a:lnSpc>
              <a:spcBef>
                <a:spcPts val="0"/>
              </a:spcBef>
              <a:spcAft>
                <a:spcPts val="0"/>
              </a:spcAft>
              <a:buNone/>
            </a:pPr>
            <a:r>
              <a:rPr lang="uk-UA" sz="1110" dirty="0"/>
              <a:t>	- пов'язаних з укладанням адміністративних договорів (наприклад, договір на місцеві перевезення тощо). Адже поки що ця правова форма публічного адміністрування прямо не згадана у ЗАП. Хоча в українській практиці адміністративному договору часто передує адміністративний акт (наприклад, при укладанні договору про оренду комунального майна тощо).</a:t>
            </a:r>
            <a:endParaRPr dirty="0"/>
          </a:p>
          <a:p>
            <a:pPr marL="0" lvl="0" indent="0" algn="l" rtl="0">
              <a:lnSpc>
                <a:spcPct val="80000"/>
              </a:lnSpc>
              <a:spcBef>
                <a:spcPts val="0"/>
              </a:spcBef>
              <a:spcAft>
                <a:spcPts val="0"/>
              </a:spcAft>
              <a:buNone/>
            </a:pPr>
            <a:r>
              <a:rPr lang="uk-UA" sz="1110" dirty="0"/>
              <a:t>	- у ситуаціях, де може виникати питання про наявність адміністративного акта як такого. Наприклад, у випадках, пов'язаних як з </a:t>
            </a:r>
            <a:r>
              <a:rPr lang="uk-UA" sz="1110" dirty="0" err="1"/>
              <a:t>видачею</a:t>
            </a:r>
            <a:r>
              <a:rPr lang="uk-UA" sz="1110" dirty="0"/>
              <a:t> довідок (з інформацією про особу тощо) чи, особливо, доступу до публічної інформації. Хоча з теоретичної точки зору саме рішення надати / чи не надати таку інформацію/довідку і є адміністративним актом.</a:t>
            </a:r>
            <a:endParaRPr dirty="0"/>
          </a:p>
          <a:p>
            <a:pPr marL="914400" lvl="2" indent="0" algn="l" rtl="0">
              <a:lnSpc>
                <a:spcPct val="80000"/>
              </a:lnSpc>
              <a:spcBef>
                <a:spcPts val="0"/>
              </a:spcBef>
              <a:spcAft>
                <a:spcPts val="0"/>
              </a:spcAft>
              <a:buNone/>
            </a:pPr>
            <a:r>
              <a:rPr lang="uk-UA" sz="1110" dirty="0"/>
              <a:t>Але у будь-яких неоднозначних ситуаціях можна звертатися і до ч. 2 ст. 4 ЗАП.</a:t>
            </a:r>
            <a:endParaRPr sz="1110" dirty="0"/>
          </a:p>
        </p:txBody>
      </p:sp>
      <p:sp>
        <p:nvSpPr>
          <p:cNvPr id="966" name="Google Shape;966;p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uk-UA"/>
              <a:pPr marL="0" lvl="0" indent="0" algn="r" rtl="0">
                <a:lnSpc>
                  <a:spcPct val="100000"/>
                </a:lnSpc>
                <a:spcBef>
                  <a:spcPts val="0"/>
                </a:spcBef>
                <a:spcAft>
                  <a:spcPts val="0"/>
                </a:spcAft>
                <a:buNone/>
              </a:pPr>
              <a:t>108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1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3" name="Google Shape;973;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8da317a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08da317a8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08da317a8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uk-UA"/>
              <a:pPr marL="0" lvl="0" indent="0" algn="r" rtl="0">
                <a:spcBef>
                  <a:spcPts val="0"/>
                </a:spcBef>
                <a:spcAft>
                  <a:spcPts val="0"/>
                </a:spcAft>
                <a:buClr>
                  <a:srgbClr val="000000"/>
                </a:buClr>
                <a:buFont typeface="Arial"/>
                <a:buNone/>
              </a:pPr>
              <a:t>10</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endParaRPr lang="en-US"/>
          </a:p>
        </p:txBody>
      </p:sp>
    </p:spTree>
    <p:extLst>
      <p:ext uri="{BB962C8B-B14F-4D97-AF65-F5344CB8AC3E}">
        <p14:creationId xmlns:p14="http://schemas.microsoft.com/office/powerpoint/2010/main" val="1013063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8da317a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08da317a8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08da317a8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uk-UA"/>
              <a:pPr marL="0" lvl="0" indent="0" algn="r" rtl="0">
                <a:spcBef>
                  <a:spcPts val="0"/>
                </a:spcBef>
                <a:spcAft>
                  <a:spcPts val="0"/>
                </a:spcAft>
                <a:buClr>
                  <a:srgbClr val="000000"/>
                </a:buClr>
                <a:buFont typeface="Arial"/>
                <a:buNone/>
              </a:pPr>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Заголовок и объект" type="obj" preserve="1">
  <p:cSld name="2_Заголовок и объект">
    <p:spTree>
      <p:nvGrpSpPr>
        <p:cNvPr id="1" name="Shape 18"/>
        <p:cNvGrpSpPr/>
        <p:nvPr/>
      </p:nvGrpSpPr>
      <p:grpSpPr>
        <a:xfrm>
          <a:off x="0" y="0"/>
          <a:ext cx="0" cy="0"/>
          <a:chOff x="0" y="0"/>
          <a:chExt cx="0" cy="0"/>
        </a:xfrm>
      </p:grpSpPr>
      <p:sp>
        <p:nvSpPr>
          <p:cNvPr id="19" name="Google Shape;19;g5973cc5e80_1_44"/>
          <p:cNvSpPr txBox="1">
            <a:spLocks noGrp="1"/>
          </p:cNvSpPr>
          <p:nvPr>
            <p:ph type="title"/>
          </p:nvPr>
        </p:nvSpPr>
        <p:spPr>
          <a:xfrm>
            <a:off x="595313" y="406400"/>
            <a:ext cx="11106000" cy="506400"/>
          </a:xfrm>
          <a:prstGeom prst="rect">
            <a:avLst/>
          </a:prstGeom>
          <a:noFill/>
          <a:ln>
            <a:noFill/>
          </a:ln>
        </p:spPr>
        <p:txBody>
          <a:bodyPr spcFirstLastPara="1" wrap="square" lIns="91391" tIns="45683" rIns="91391" bIns="45683" anchor="ctr" anchorCtr="0">
            <a:noAutofit/>
          </a:bodyPr>
          <a:lstStyle>
            <a:lvl1pPr lvl="0" algn="l">
              <a:lnSpc>
                <a:spcPct val="90000"/>
              </a:lnSpc>
              <a:spcBef>
                <a:spcPts val="0"/>
              </a:spcBef>
              <a:spcAft>
                <a:spcPts val="0"/>
              </a:spcAft>
              <a:buSzPts val="1400"/>
              <a:buNone/>
              <a:defRPr sz="4000" b="1" i="0">
                <a:latin typeface="Century Gothic" panose="020B0502020202020204" pitchFamily="34" charset="0"/>
                <a:ea typeface="Century Gothic" panose="020B0502020202020204" pitchFamily="34" charset="0"/>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ru-RU" dirty="0"/>
              <a:t>Образец заголовка</a:t>
            </a:r>
            <a:endParaRPr dirty="0"/>
          </a:p>
        </p:txBody>
      </p:sp>
      <p:sp>
        <p:nvSpPr>
          <p:cNvPr id="20" name="Google Shape;20;g5973cc5e80_1_44"/>
          <p:cNvSpPr txBox="1">
            <a:spLocks noGrp="1"/>
          </p:cNvSpPr>
          <p:nvPr>
            <p:ph type="body" idx="1"/>
          </p:nvPr>
        </p:nvSpPr>
        <p:spPr>
          <a:xfrm>
            <a:off x="595313" y="1154113"/>
            <a:ext cx="11106000" cy="4351200"/>
          </a:xfrm>
          <a:prstGeom prst="rect">
            <a:avLst/>
          </a:prstGeom>
          <a:noFill/>
          <a:ln>
            <a:noFill/>
          </a:ln>
        </p:spPr>
        <p:txBody>
          <a:bodyPr spcFirstLastPara="1" wrap="square" lIns="91391" tIns="45683" rIns="91391" bIns="45683" anchor="t" anchorCtr="0">
            <a:noAutofit/>
          </a:bodyPr>
          <a:lstStyle>
            <a:lvl1pPr marL="457028" lvl="0" indent="-406248" algn="l">
              <a:lnSpc>
                <a:spcPct val="90000"/>
              </a:lnSpc>
              <a:spcBef>
                <a:spcPts val="1000"/>
              </a:spcBef>
              <a:spcAft>
                <a:spcPts val="0"/>
              </a:spcAft>
              <a:buClr>
                <a:schemeClr val="dk1"/>
              </a:buClr>
              <a:buSzPts val="2800"/>
              <a:buChar char="•"/>
              <a:defRPr sz="2400" b="0" i="0">
                <a:latin typeface="Century Gothic" panose="020B0502020202020204" pitchFamily="34" charset="0"/>
                <a:ea typeface="Century Gothic" panose="020B0502020202020204" pitchFamily="34" charset="0"/>
                <a:cs typeface="Arial"/>
                <a:sym typeface="Arial"/>
              </a:defRPr>
            </a:lvl1pPr>
            <a:lvl2pPr marL="914056" lvl="1" indent="-380857" algn="l">
              <a:lnSpc>
                <a:spcPct val="90000"/>
              </a:lnSpc>
              <a:spcBef>
                <a:spcPts val="500"/>
              </a:spcBef>
              <a:spcAft>
                <a:spcPts val="0"/>
              </a:spcAft>
              <a:buClr>
                <a:schemeClr val="dk1"/>
              </a:buClr>
              <a:buSzPts val="2400"/>
              <a:buChar char="•"/>
              <a:defRPr b="0" i="0">
                <a:latin typeface="Arial"/>
                <a:ea typeface="Arial"/>
                <a:cs typeface="Arial"/>
                <a:sym typeface="Arial"/>
              </a:defRPr>
            </a:lvl2pPr>
            <a:lvl3pPr marL="1371084" lvl="2" indent="-355466" algn="l">
              <a:lnSpc>
                <a:spcPct val="90000"/>
              </a:lnSpc>
              <a:spcBef>
                <a:spcPts val="500"/>
              </a:spcBef>
              <a:spcAft>
                <a:spcPts val="0"/>
              </a:spcAft>
              <a:buClr>
                <a:schemeClr val="dk1"/>
              </a:buClr>
              <a:buSzPts val="2000"/>
              <a:buChar char="•"/>
              <a:defRPr b="0" i="0">
                <a:latin typeface="Arial"/>
                <a:ea typeface="Arial"/>
                <a:cs typeface="Arial"/>
                <a:sym typeface="Arial"/>
              </a:defRPr>
            </a:lvl3pPr>
            <a:lvl4pPr marL="1828112" lvl="3" indent="-342772" algn="l">
              <a:lnSpc>
                <a:spcPct val="90000"/>
              </a:lnSpc>
              <a:spcBef>
                <a:spcPts val="500"/>
              </a:spcBef>
              <a:spcAft>
                <a:spcPts val="0"/>
              </a:spcAft>
              <a:buClr>
                <a:schemeClr val="dk1"/>
              </a:buClr>
              <a:buSzPts val="1800"/>
              <a:buChar char="•"/>
              <a:defRPr b="0" i="0">
                <a:latin typeface="Arial"/>
                <a:ea typeface="Arial"/>
                <a:cs typeface="Arial"/>
                <a:sym typeface="Arial"/>
              </a:defRPr>
            </a:lvl4pPr>
            <a:lvl5pPr marL="2285140" lvl="4" indent="-342772" algn="l">
              <a:lnSpc>
                <a:spcPct val="90000"/>
              </a:lnSpc>
              <a:spcBef>
                <a:spcPts val="500"/>
              </a:spcBef>
              <a:spcAft>
                <a:spcPts val="0"/>
              </a:spcAft>
              <a:buClr>
                <a:schemeClr val="dk1"/>
              </a:buClr>
              <a:buSzPts val="1800"/>
              <a:buChar char="•"/>
              <a:defRPr b="0" i="0">
                <a:latin typeface="Arial"/>
                <a:ea typeface="Arial"/>
                <a:cs typeface="Arial"/>
                <a:sym typeface="Arial"/>
              </a:defRPr>
            </a:lvl5pPr>
            <a:lvl6pPr marL="2742168" lvl="5" indent="-342772" algn="l">
              <a:lnSpc>
                <a:spcPct val="90000"/>
              </a:lnSpc>
              <a:spcBef>
                <a:spcPts val="500"/>
              </a:spcBef>
              <a:spcAft>
                <a:spcPts val="0"/>
              </a:spcAft>
              <a:buClr>
                <a:schemeClr val="dk1"/>
              </a:buClr>
              <a:buSzPts val="1800"/>
              <a:buChar char="•"/>
              <a:defRPr/>
            </a:lvl6pPr>
            <a:lvl7pPr marL="3199197" lvl="6" indent="-342772" algn="l">
              <a:lnSpc>
                <a:spcPct val="90000"/>
              </a:lnSpc>
              <a:spcBef>
                <a:spcPts val="500"/>
              </a:spcBef>
              <a:spcAft>
                <a:spcPts val="0"/>
              </a:spcAft>
              <a:buClr>
                <a:schemeClr val="dk1"/>
              </a:buClr>
              <a:buSzPts val="1800"/>
              <a:buChar char="•"/>
              <a:defRPr/>
            </a:lvl7pPr>
            <a:lvl8pPr marL="3656225" lvl="7" indent="-342772" algn="l">
              <a:lnSpc>
                <a:spcPct val="90000"/>
              </a:lnSpc>
              <a:spcBef>
                <a:spcPts val="500"/>
              </a:spcBef>
              <a:spcAft>
                <a:spcPts val="0"/>
              </a:spcAft>
              <a:buClr>
                <a:schemeClr val="dk1"/>
              </a:buClr>
              <a:buSzPts val="1800"/>
              <a:buChar char="•"/>
              <a:defRPr/>
            </a:lvl8pPr>
            <a:lvl9pPr marL="4113252" lvl="8" indent="-342772" algn="l">
              <a:lnSpc>
                <a:spcPct val="90000"/>
              </a:lnSpc>
              <a:spcBef>
                <a:spcPts val="500"/>
              </a:spcBef>
              <a:spcAft>
                <a:spcPts val="0"/>
              </a:spcAft>
              <a:buClr>
                <a:schemeClr val="dk1"/>
              </a:buClr>
              <a:buSzPts val="1800"/>
              <a:buChar char="•"/>
              <a:defRPr/>
            </a:lvl9pPr>
          </a:lstStyle>
          <a:p>
            <a:pPr lvl="0"/>
            <a:r>
              <a:rPr lang="ru-RU" dirty="0"/>
              <a:t>Образец текста</a:t>
            </a:r>
          </a:p>
        </p:txBody>
      </p:sp>
    </p:spTree>
    <p:extLst>
      <p:ext uri="{BB962C8B-B14F-4D97-AF65-F5344CB8AC3E}">
        <p14:creationId xmlns:p14="http://schemas.microsoft.com/office/powerpoint/2010/main" val="99498850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10"/>
        <p:cNvGrpSpPr/>
        <p:nvPr/>
      </p:nvGrpSpPr>
      <p:grpSpPr>
        <a:xfrm>
          <a:off x="0" y="0"/>
          <a:ext cx="0" cy="0"/>
          <a:chOff x="0" y="0"/>
          <a:chExt cx="0" cy="0"/>
        </a:xfrm>
      </p:grpSpPr>
      <p:sp>
        <p:nvSpPr>
          <p:cNvPr id="11" name="Google Shape;11;g5973cc5e80_1_5"/>
          <p:cNvSpPr txBox="1">
            <a:spLocks noGrp="1"/>
          </p:cNvSpPr>
          <p:nvPr>
            <p:ph type="ctrTitle"/>
          </p:nvPr>
        </p:nvSpPr>
        <p:spPr>
          <a:xfrm>
            <a:off x="1524002" y="3278188"/>
            <a:ext cx="9144000" cy="609600"/>
          </a:xfrm>
          <a:prstGeom prst="rect">
            <a:avLst/>
          </a:prstGeom>
          <a:noFill/>
          <a:ln>
            <a:noFill/>
          </a:ln>
        </p:spPr>
        <p:txBody>
          <a:bodyPr spcFirstLastPara="1" wrap="square" lIns="91391" tIns="45683" rIns="91391" bIns="45683" anchor="b" anchorCtr="0">
            <a:noAutofit/>
          </a:bodyPr>
          <a:lstStyle>
            <a:lvl1pPr lvl="0" algn="ctr">
              <a:lnSpc>
                <a:spcPct val="90000"/>
              </a:lnSpc>
              <a:spcBef>
                <a:spcPts val="0"/>
              </a:spcBef>
              <a:spcAft>
                <a:spcPts val="0"/>
              </a:spcAft>
              <a:buSzPts val="1400"/>
              <a:buNone/>
              <a:defRPr sz="4800" b="1" i="0">
                <a:latin typeface="Century Gothic" panose="020B0502020202020204" pitchFamily="34" charset="0"/>
                <a:ea typeface="Century Gothic" panose="020B0502020202020204" pitchFamily="34" charset="0"/>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ru-RU" dirty="0"/>
              <a:t>Образец заголовка</a:t>
            </a:r>
            <a:endParaRPr dirty="0"/>
          </a:p>
        </p:txBody>
      </p:sp>
      <p:sp>
        <p:nvSpPr>
          <p:cNvPr id="12" name="Google Shape;12;g5973cc5e80_1_5"/>
          <p:cNvSpPr txBox="1">
            <a:spLocks noGrp="1"/>
          </p:cNvSpPr>
          <p:nvPr>
            <p:ph type="subTitle" idx="1"/>
          </p:nvPr>
        </p:nvSpPr>
        <p:spPr>
          <a:xfrm>
            <a:off x="1499938" y="4200611"/>
            <a:ext cx="9144000" cy="720307"/>
          </a:xfrm>
          <a:prstGeom prst="rect">
            <a:avLst/>
          </a:prstGeom>
          <a:noFill/>
          <a:ln>
            <a:noFill/>
          </a:ln>
        </p:spPr>
        <p:txBody>
          <a:bodyPr spcFirstLastPara="1" wrap="square" lIns="91391" tIns="45683" rIns="91391" bIns="45683" anchor="t" anchorCtr="0">
            <a:noAutofit/>
          </a:bodyPr>
          <a:lstStyle>
            <a:lvl1pPr lvl="0" algn="ctr">
              <a:lnSpc>
                <a:spcPct val="90000"/>
              </a:lnSpc>
              <a:spcBef>
                <a:spcPts val="1000"/>
              </a:spcBef>
              <a:spcAft>
                <a:spcPts val="0"/>
              </a:spcAft>
              <a:buClr>
                <a:schemeClr val="dk1"/>
              </a:buClr>
              <a:buSzPts val="2400"/>
              <a:buNone/>
              <a:defRPr sz="2400" b="0" i="0">
                <a:latin typeface="Century Gothic" panose="020B0502020202020204" pitchFamily="34" charset="0"/>
                <a:ea typeface="Century Gothic" panose="020B0502020202020204" pitchFamily="34" charset="0"/>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ru-RU" dirty="0"/>
              <a:t>Образец подзаголовка</a:t>
            </a:r>
            <a:endParaRPr dirty="0"/>
          </a:p>
        </p:txBody>
      </p:sp>
      <p:sp>
        <p:nvSpPr>
          <p:cNvPr id="13" name="Google Shape;13;g5973cc5e80_1_5"/>
          <p:cNvSpPr txBox="1">
            <a:spLocks noGrp="1"/>
          </p:cNvSpPr>
          <p:nvPr>
            <p:ph type="ftr" idx="11"/>
          </p:nvPr>
        </p:nvSpPr>
        <p:spPr>
          <a:xfrm>
            <a:off x="4038602" y="6127750"/>
            <a:ext cx="4114800" cy="365100"/>
          </a:xfrm>
          <a:prstGeom prst="rect">
            <a:avLst/>
          </a:prstGeom>
          <a:noFill/>
          <a:ln>
            <a:noFill/>
          </a:ln>
        </p:spPr>
        <p:txBody>
          <a:bodyPr spcFirstLastPara="1" wrap="square" lIns="91391" tIns="45683" rIns="91391" bIns="45683" anchor="ctr" anchorCtr="0">
            <a:noAutofit/>
          </a:bodyPr>
          <a:lstStyle>
            <a:lvl1pPr lvl="0" algn="ctr">
              <a:lnSpc>
                <a:spcPct val="100000"/>
              </a:lnSpc>
              <a:spcBef>
                <a:spcPts val="0"/>
              </a:spcBef>
              <a:spcAft>
                <a:spcPts val="0"/>
              </a:spcAft>
              <a:buSzPts val="1400"/>
              <a:buNone/>
              <a:defRPr sz="2000">
                <a:solidFill>
                  <a:srgbClr val="898989"/>
                </a:solidFill>
                <a:latin typeface="Century Gothic" panose="020B0502020202020204" pitchFamily="34" charset="0"/>
                <a:ea typeface="Century Gothic" panose="020B050202020202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ru-RU" dirty="0"/>
          </a:p>
        </p:txBody>
      </p:sp>
    </p:spTree>
    <p:extLst>
      <p:ext uri="{BB962C8B-B14F-4D97-AF65-F5344CB8AC3E}">
        <p14:creationId xmlns:p14="http://schemas.microsoft.com/office/powerpoint/2010/main" val="260460358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700"/>
          </a:xfrm>
          <a:prstGeom prst="rect">
            <a:avLst/>
          </a:prstGeom>
        </p:spPr>
        <p:txBody>
          <a:bodyPr>
            <a:no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45470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4"/>
        <p:cNvGrpSpPr/>
        <p:nvPr/>
      </p:nvGrpSpPr>
      <p:grpSpPr>
        <a:xfrm>
          <a:off x="0" y="0"/>
          <a:ext cx="0" cy="0"/>
          <a:chOff x="0" y="0"/>
          <a:chExt cx="0" cy="0"/>
        </a:xfrm>
      </p:grpSpPr>
      <p:pic>
        <p:nvPicPr>
          <p:cNvPr id="15" name="Google Shape;15;g5973cc5e80_1_4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552973218"/>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Lst>
  <p:transition spd="slow">
    <p:fade/>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1" i="0" u="none" strike="noStrike" cap="none">
          <a:solidFill>
            <a:srgbClr val="0067AF"/>
          </a:solidFill>
          <a:latin typeface="Century Gothic" panose="020B0502020202020204" pitchFamily="34" charset="0"/>
          <a:ea typeface="Century Gothic" panose="020B0502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hyperlink" Target="https://pdp.nacs.gov.ua/news/rozrobleno-onlain-kurs-zahalna-administratyvna-protsedura-yakyi-poiasniuie-osnovni-polozhennia-zakonu-ukrainy-pro-administratyvnu-protseduru" TargetMode="External"/><Relationship Id="rId3" Type="http://schemas.openxmlformats.org/officeDocument/2006/relationships/hyperlink" Target="https://courses.zrozumilo.in.ua/courses/course-v1:EEF+EEF-023+feb22/about" TargetMode="External"/><Relationship Id="rId7" Type="http://schemas.openxmlformats.org/officeDocument/2006/relationships/hyperlink" Target="http://adminprocedure.org.ua/"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hyperlink" Target="https://www.facebook.com/groups/1019558895339393" TargetMode="External"/><Relationship Id="rId5" Type="http://schemas.openxmlformats.org/officeDocument/2006/relationships/hyperlink" Target="https://api.par.in.ua/uploads/progress_report/file_uk/31/%D0%A7%D0%B5%D0%BA_%D0%BB%D0%B8%D1%81%D1%82_%D0%BA%D1%80%D0%B8%D1%82%D0%B5%D1%80%D1%96%D1%97_%D0%97%D0%90%D0%9F_10.11.2022.pdf" TargetMode="External"/><Relationship Id="rId4" Type="http://schemas.openxmlformats.org/officeDocument/2006/relationships/hyperlink" Target="https://api.par.in.ua/uploads/progress_report/file_uk/30/%D0%9F%D0%BE%D1%81%D1%96%D0%B1%D0%BD%D0%B8%D0%BA_%D0%97%D0%90%D0%9F_2022.pdf" TargetMode="External"/></Relationships>
</file>

<file path=ppt/slides/_rels/slide1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C5114E6-F307-BCC0-2271-800AC76332D0}"/>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115DBAFC-FF14-2A5A-2998-17BD6D42B48E}"/>
              </a:ext>
            </a:extLst>
          </p:cNvPr>
          <p:cNvSpPr>
            <a:spLocks noGrp="1"/>
          </p:cNvSpPr>
          <p:nvPr>
            <p:ph type="subTitle" idx="1"/>
          </p:nvPr>
        </p:nvSpPr>
        <p:spPr/>
        <p:txBody>
          <a:bodyPr/>
          <a:lstStyle/>
          <a:p>
            <a:endParaRPr lang="ru-RU"/>
          </a:p>
        </p:txBody>
      </p:sp>
      <p:pic>
        <p:nvPicPr>
          <p:cNvPr id="5" name="Рисунок 4" descr="Изображение выглядит как небо, внешний&#10;&#10;Автоматически созданное описание">
            <a:extLst>
              <a:ext uri="{FF2B5EF4-FFF2-40B4-BE49-F238E27FC236}">
                <a16:creationId xmlns="" xmlns:a16="http://schemas.microsoft.com/office/drawing/2014/main" id="{917E8D3F-E934-1C30-5A83-5CB2E4222B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 xmlns:a16="http://schemas.microsoft.com/office/drawing/2014/main" id="{CFD33498-743E-006D-BD4E-57228BFC43A7}"/>
              </a:ext>
            </a:extLst>
          </p:cNvPr>
          <p:cNvSpPr txBox="1"/>
          <p:nvPr/>
        </p:nvSpPr>
        <p:spPr>
          <a:xfrm>
            <a:off x="410817" y="335956"/>
            <a:ext cx="11489635" cy="2308324"/>
          </a:xfrm>
          <a:prstGeom prst="rect">
            <a:avLst/>
          </a:prstGeom>
          <a:noFill/>
        </p:spPr>
        <p:txBody>
          <a:bodyPr wrap="square">
            <a:spAutoFit/>
          </a:bodyPr>
          <a:lstStyle/>
          <a:p>
            <a:pPr algn="ctr"/>
            <a:r>
              <a:rPr lang="uk-UA" sz="4800" b="1"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Новели та практичні аспекти Закону України </a:t>
            </a:r>
          </a:p>
          <a:p>
            <a:pPr algn="ctr"/>
            <a:r>
              <a:rPr lang="uk-UA" sz="4800" b="1"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«Про адміністративну процедуру»</a:t>
            </a:r>
            <a:endParaRPr lang="ru-RU" sz="4800" dirty="0">
              <a:solidFill>
                <a:schemeClr val="bg1"/>
              </a:solidFill>
              <a:effectLst>
                <a:outerShdw blurRad="38100" dist="38100" dir="2700000" algn="tl">
                  <a:srgbClr val="000000">
                    <a:alpha val="43137"/>
                  </a:srgbClr>
                </a:outerShdw>
              </a:effectLst>
            </a:endParaRPr>
          </a:p>
        </p:txBody>
      </p:sp>
      <p:sp>
        <p:nvSpPr>
          <p:cNvPr id="9" name="Прямоугольник 8">
            <a:extLst>
              <a:ext uri="{FF2B5EF4-FFF2-40B4-BE49-F238E27FC236}">
                <a16:creationId xmlns="" xmlns:a16="http://schemas.microsoft.com/office/drawing/2014/main" id="{E745E317-AF00-A410-DED5-86508A03D92A}"/>
              </a:ext>
            </a:extLst>
          </p:cNvPr>
          <p:cNvSpPr/>
          <p:nvPr/>
        </p:nvSpPr>
        <p:spPr>
          <a:xfrm>
            <a:off x="0" y="5339614"/>
            <a:ext cx="12192000" cy="1179096"/>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Google Shape;15;g5973cc5e80_1_40">
            <a:extLst>
              <a:ext uri="{FF2B5EF4-FFF2-40B4-BE49-F238E27FC236}">
                <a16:creationId xmlns="" xmlns:a16="http://schemas.microsoft.com/office/drawing/2014/main" id="{00D45F6F-65CD-E43A-209F-453C2629850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620719"/>
            <a:ext cx="12192000" cy="237281"/>
          </a:xfrm>
          <a:prstGeom prst="rect">
            <a:avLst/>
          </a:prstGeom>
          <a:noFill/>
          <a:ln>
            <a:noFill/>
          </a:ln>
        </p:spPr>
      </p:pic>
      <p:pic>
        <p:nvPicPr>
          <p:cNvPr id="21" name="Рисунок 20">
            <a:extLst>
              <a:ext uri="{FF2B5EF4-FFF2-40B4-BE49-F238E27FC236}">
                <a16:creationId xmlns="" xmlns:a16="http://schemas.microsoft.com/office/drawing/2014/main" id="{D898C3F5-6A25-74CB-F3B7-71157D4A28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002" y="5582652"/>
            <a:ext cx="1511165" cy="718117"/>
          </a:xfrm>
          <a:prstGeom prst="rect">
            <a:avLst/>
          </a:prstGeom>
        </p:spPr>
      </p:pic>
      <p:pic>
        <p:nvPicPr>
          <p:cNvPr id="23" name="Рисунок 22">
            <a:extLst>
              <a:ext uri="{FF2B5EF4-FFF2-40B4-BE49-F238E27FC236}">
                <a16:creationId xmlns="" xmlns:a16="http://schemas.microsoft.com/office/drawing/2014/main" id="{FDA816FE-58FB-060F-7F77-DFE7BF91F6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52113" y="5761205"/>
            <a:ext cx="1592612" cy="346510"/>
          </a:xfrm>
          <a:prstGeom prst="rect">
            <a:avLst/>
          </a:prstGeom>
        </p:spPr>
      </p:pic>
      <p:pic>
        <p:nvPicPr>
          <p:cNvPr id="25" name="Рисунок 24">
            <a:extLst>
              <a:ext uri="{FF2B5EF4-FFF2-40B4-BE49-F238E27FC236}">
                <a16:creationId xmlns="" xmlns:a16="http://schemas.microsoft.com/office/drawing/2014/main" id="{B5F4CC8A-8A61-3947-F4FC-D7D07A04969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42120" y="5686011"/>
            <a:ext cx="1790299" cy="492899"/>
          </a:xfrm>
          <a:prstGeom prst="rect">
            <a:avLst/>
          </a:prstGeom>
        </p:spPr>
      </p:pic>
    </p:spTree>
    <p:extLst>
      <p:ext uri="{BB962C8B-B14F-4D97-AF65-F5344CB8AC3E}">
        <p14:creationId xmlns:p14="http://schemas.microsoft.com/office/powerpoint/2010/main" val="379365969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08da317a88_0_0"/>
          <p:cNvSpPr txBox="1">
            <a:spLocks noGrp="1"/>
          </p:cNvSpPr>
          <p:nvPr>
            <p:ph type="ctrTitle"/>
          </p:nvPr>
        </p:nvSpPr>
        <p:spPr>
          <a:xfrm>
            <a:off x="1012593" y="506026"/>
            <a:ext cx="9655409" cy="1038600"/>
          </a:xfrm>
          <a:prstGeom prst="rect">
            <a:avLst/>
          </a:prstGeom>
        </p:spPr>
        <p:txBody>
          <a:bodyPr spcFirstLastPara="1" wrap="square" lIns="91391" tIns="45683" rIns="91391" bIns="45683" anchor="b" anchorCtr="0">
            <a:noAutofit/>
          </a:bodyPr>
          <a:lstStyle/>
          <a:p>
            <a:pPr lvl="0" algn="l">
              <a:buClr>
                <a:schemeClr val="dk1"/>
              </a:buClr>
              <a:buSzPts val="1100"/>
            </a:pPr>
            <a:r>
              <a:rPr lang="uk-UA" sz="4000" dirty="0"/>
              <a:t>Преамбула ЗАП</a:t>
            </a:r>
            <a:endParaRPr sz="4000" dirty="0"/>
          </a:p>
        </p:txBody>
      </p:sp>
      <p:sp>
        <p:nvSpPr>
          <p:cNvPr id="151" name="Google Shape;151;g208da317a88_0_0"/>
          <p:cNvSpPr txBox="1">
            <a:spLocks noGrp="1"/>
          </p:cNvSpPr>
          <p:nvPr>
            <p:ph type="subTitle" idx="1"/>
          </p:nvPr>
        </p:nvSpPr>
        <p:spPr>
          <a:xfrm>
            <a:off x="1430801" y="1544725"/>
            <a:ext cx="9144000" cy="4494600"/>
          </a:xfrm>
          <a:prstGeom prst="rect">
            <a:avLst/>
          </a:prstGeom>
        </p:spPr>
        <p:txBody>
          <a:bodyPr spcFirstLastPara="1" wrap="square" lIns="91391" tIns="45683" rIns="91391" bIns="45683" anchor="t" anchorCtr="0">
            <a:noAutofit/>
          </a:bodyPr>
          <a:lstStyle/>
          <a:p>
            <a:pPr algn="l">
              <a:buSzPts val="1100"/>
            </a:pPr>
            <a:endParaRPr dirty="0">
              <a:solidFill>
                <a:schemeClr val="dk1"/>
              </a:solidFill>
              <a:latin typeface="Arial"/>
              <a:ea typeface="Arial"/>
              <a:cs typeface="Arial"/>
              <a:sym typeface="Arial"/>
            </a:endParaRPr>
          </a:p>
          <a:p>
            <a:pPr algn="l">
              <a:lnSpc>
                <a:spcPct val="150000"/>
              </a:lnSpc>
            </a:pPr>
            <a:r>
              <a:rPr lang="uk-UA" sz="2600" dirty="0"/>
              <a:t>Цей Закон регулює відносини …у дусі визначеної Конституцією України</a:t>
            </a:r>
            <a:r>
              <a:rPr lang="uk-UA" sz="2600" b="1" dirty="0"/>
              <a:t> демократичної та правової держави </a:t>
            </a:r>
            <a:r>
              <a:rPr lang="uk-UA" sz="2600" dirty="0"/>
              <a:t>та з метою забезпечення права і закону, а також</a:t>
            </a:r>
            <a:r>
              <a:rPr lang="uk-UA" sz="2600" b="1" dirty="0"/>
              <a:t> </a:t>
            </a:r>
            <a:r>
              <a:rPr lang="uk-UA" sz="2600" b="1" u="sng" dirty="0"/>
              <a:t>зобов’язання держави забезпечувати і захищати права, свободи, законні інтереси людини і громадянина</a:t>
            </a:r>
            <a:r>
              <a:rPr lang="uk-UA" sz="2600" b="1" dirty="0"/>
              <a:t>.</a:t>
            </a:r>
          </a:p>
          <a:p>
            <a:pPr>
              <a:lnSpc>
                <a:spcPct val="150000"/>
              </a:lnSpc>
            </a:pPr>
            <a:endParaRPr dirty="0"/>
          </a:p>
        </p:txBody>
      </p:sp>
    </p:spTree>
  </p:cSld>
  <p:clrMapOvr>
    <a:masterClrMapping/>
  </p:clrMapOvr>
  <p:transition spd="slow">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01"/>
          <p:cNvSpPr txBox="1">
            <a:spLocks noGrp="1"/>
          </p:cNvSpPr>
          <p:nvPr>
            <p:ph type="title"/>
          </p:nvPr>
        </p:nvSpPr>
        <p:spPr>
          <a:xfrm>
            <a:off x="450576" y="386628"/>
            <a:ext cx="9744066" cy="895989"/>
          </a:xfrm>
          <a:prstGeom prst="rect">
            <a:avLst/>
          </a:prstGeom>
          <a:noFill/>
          <a:ln>
            <a:noFill/>
          </a:ln>
        </p:spPr>
        <p:txBody>
          <a:bodyPr spcFirstLastPara="1" wrap="square" lIns="91391" tIns="45683" rIns="91391" bIns="45683" anchor="ctr" anchorCtr="0">
            <a:noAutofit/>
          </a:bodyPr>
          <a:lstStyle/>
          <a:p>
            <a:r>
              <a:rPr lang="uk-UA" sz="3600" u="sng" dirty="0"/>
              <a:t>Кейс «Допінг»</a:t>
            </a:r>
            <a:endParaRPr lang="uk-UA" sz="3600" dirty="0"/>
          </a:p>
        </p:txBody>
      </p:sp>
      <p:sp>
        <p:nvSpPr>
          <p:cNvPr id="924" name="Google Shape;924;p101"/>
          <p:cNvSpPr txBox="1">
            <a:spLocks noGrp="1"/>
          </p:cNvSpPr>
          <p:nvPr>
            <p:ph type="body" idx="1"/>
          </p:nvPr>
        </p:nvSpPr>
        <p:spPr>
          <a:xfrm>
            <a:off x="730294" y="1603513"/>
            <a:ext cx="10837788" cy="4376877"/>
          </a:xfrm>
          <a:prstGeom prst="rect">
            <a:avLst/>
          </a:prstGeom>
          <a:noFill/>
          <a:ln>
            <a:noFill/>
          </a:ln>
        </p:spPr>
        <p:txBody>
          <a:bodyPr spcFirstLastPara="1" wrap="square" lIns="91391" tIns="45683" rIns="91391" bIns="45683" anchor="t" anchorCtr="0">
            <a:noAutofit/>
          </a:bodyPr>
          <a:lstStyle/>
          <a:p>
            <a:pPr>
              <a:lnSpc>
                <a:spcPct val="100000"/>
              </a:lnSpc>
            </a:pPr>
            <a:r>
              <a:rPr lang="uk-UA" sz="2500" dirty="0"/>
              <a:t>Громадянин Д. зайняв перше місце на чемпіонаті світу. За це йому було виплачено грошові кошти (винагорода від держави), а місцевою радою владою надано квартиру поза чергою. Через два роки з’явилася інформація про рішення компетентної міжнародної організації щодо позбавлення спортсмена нагороди через виявлення допінгу. </a:t>
            </a:r>
          </a:p>
          <a:p>
            <a:pPr>
              <a:lnSpc>
                <a:spcPct val="100000"/>
              </a:lnSpc>
            </a:pPr>
            <a:endParaRPr lang="uk-UA" sz="2500" dirty="0"/>
          </a:p>
          <a:p>
            <a:pPr>
              <a:lnSpc>
                <a:spcPct val="100000"/>
              </a:lnSpc>
            </a:pPr>
            <a:r>
              <a:rPr lang="uk-UA" sz="2500" b="1" dirty="0"/>
              <a:t>Чи можна/потрібно у цій ситуації прийняти рішення про повернення коштів та/або квартири?</a:t>
            </a:r>
            <a:endParaRPr sz="2500" b="1" dirty="0"/>
          </a:p>
        </p:txBody>
      </p:sp>
    </p:spTree>
  </p:cSld>
  <p:clrMapOvr>
    <a:masterClrMapping/>
  </p:clrMapOvr>
  <p:transition spd="slow">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103"/>
          <p:cNvSpPr txBox="1">
            <a:spLocks noGrp="1"/>
          </p:cNvSpPr>
          <p:nvPr>
            <p:ph type="ctrTitle"/>
          </p:nvPr>
        </p:nvSpPr>
        <p:spPr>
          <a:xfrm>
            <a:off x="1524002" y="3278188"/>
            <a:ext cx="9144000" cy="609600"/>
          </a:xfrm>
          <a:prstGeom prst="rect">
            <a:avLst/>
          </a:prstGeom>
          <a:noFill/>
          <a:ln>
            <a:noFill/>
          </a:ln>
        </p:spPr>
        <p:txBody>
          <a:bodyPr spcFirstLastPara="1" wrap="square" lIns="91391" tIns="45683" rIns="91391" bIns="45683" anchor="b" anchorCtr="0">
            <a:noAutofit/>
          </a:bodyPr>
          <a:lstStyle/>
          <a:p>
            <a:endParaRPr dirty="0"/>
          </a:p>
        </p:txBody>
      </p:sp>
      <p:sp>
        <p:nvSpPr>
          <p:cNvPr id="937" name="Google Shape;937;p103"/>
          <p:cNvSpPr txBox="1">
            <a:spLocks noGrp="1"/>
          </p:cNvSpPr>
          <p:nvPr>
            <p:ph type="subTitle" idx="1"/>
          </p:nvPr>
        </p:nvSpPr>
        <p:spPr>
          <a:xfrm>
            <a:off x="1499938" y="4200611"/>
            <a:ext cx="9144000" cy="720307"/>
          </a:xfrm>
          <a:prstGeom prst="rect">
            <a:avLst/>
          </a:prstGeom>
          <a:noFill/>
          <a:ln>
            <a:noFill/>
          </a:ln>
        </p:spPr>
        <p:txBody>
          <a:bodyPr spcFirstLastPara="1" wrap="square" lIns="91391" tIns="45683" rIns="91391" bIns="45683" anchor="t" anchorCtr="0">
            <a:noAutofit/>
          </a:bodyPr>
          <a:lstStyle/>
          <a:p>
            <a:endParaRPr dirty="0"/>
          </a:p>
        </p:txBody>
      </p:sp>
      <p:pic>
        <p:nvPicPr>
          <p:cNvPr id="938" name="Google Shape;938;p10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4813300"/>
          </a:xfrm>
          <a:prstGeom prst="rect">
            <a:avLst/>
          </a:prstGeom>
          <a:noFill/>
          <a:ln>
            <a:noFill/>
          </a:ln>
        </p:spPr>
      </p:pic>
      <p:sp>
        <p:nvSpPr>
          <p:cNvPr id="939" name="Google Shape;939;p103"/>
          <p:cNvSpPr txBox="1"/>
          <p:nvPr/>
        </p:nvSpPr>
        <p:spPr>
          <a:xfrm>
            <a:off x="239636" y="1179611"/>
            <a:ext cx="2427890" cy="3154710"/>
          </a:xfrm>
          <a:prstGeom prst="rect">
            <a:avLst/>
          </a:prstGeom>
          <a:noFill/>
          <a:ln>
            <a:noFill/>
          </a:ln>
        </p:spPr>
        <p:txBody>
          <a:bodyPr spcFirstLastPara="1" wrap="square" lIns="91391" tIns="45683" rIns="91391" bIns="45683" anchor="t" anchorCtr="0">
            <a:spAutoFit/>
          </a:bodyPr>
          <a:lstStyle/>
          <a:p>
            <a:pPr algn="ctr"/>
            <a:r>
              <a:rPr lang="uk-UA" sz="19900" b="1" dirty="0">
                <a:solidFill>
                  <a:srgbClr val="8CC34C"/>
                </a:solidFill>
                <a:latin typeface="Century Gothic"/>
                <a:sym typeface="Century Gothic"/>
              </a:rPr>
              <a:t>9</a:t>
            </a:r>
            <a:endParaRPr sz="19900" b="1" dirty="0">
              <a:solidFill>
                <a:srgbClr val="8CC34C"/>
              </a:solidFill>
            </a:endParaRPr>
          </a:p>
        </p:txBody>
      </p:sp>
      <p:sp>
        <p:nvSpPr>
          <p:cNvPr id="940" name="Google Shape;940;p103"/>
          <p:cNvSpPr txBox="1"/>
          <p:nvPr/>
        </p:nvSpPr>
        <p:spPr>
          <a:xfrm>
            <a:off x="2528418" y="1467721"/>
            <a:ext cx="8759693" cy="1569586"/>
          </a:xfrm>
          <a:prstGeom prst="rect">
            <a:avLst/>
          </a:prstGeom>
          <a:noFill/>
          <a:ln>
            <a:noFill/>
          </a:ln>
        </p:spPr>
        <p:txBody>
          <a:bodyPr spcFirstLastPara="1" wrap="square" lIns="91391" tIns="45683" rIns="91391" bIns="45683" anchor="t" anchorCtr="0">
            <a:spAutoFit/>
          </a:bodyPr>
          <a:lstStyle/>
          <a:p>
            <a:r>
              <a:rPr lang="uk-UA" sz="4800" b="1" dirty="0">
                <a:solidFill>
                  <a:srgbClr val="0070C0"/>
                </a:solidFill>
                <a:latin typeface="Century Gothic"/>
                <a:ea typeface="Century Gothic"/>
                <a:cs typeface="Century Gothic"/>
                <a:sym typeface="Century Gothic"/>
              </a:rPr>
              <a:t>Вирішення колізій.</a:t>
            </a:r>
          </a:p>
          <a:p>
            <a:r>
              <a:rPr lang="uk-UA" sz="4800" b="1" dirty="0">
                <a:solidFill>
                  <a:srgbClr val="0070C0"/>
                </a:solidFill>
                <a:latin typeface="Century Gothic"/>
                <a:sym typeface="Century Gothic"/>
              </a:rPr>
              <a:t>Узгодження законодавства</a:t>
            </a:r>
            <a:endParaRPr sz="322400" b="1" dirty="0">
              <a:solidFill>
                <a:srgbClr val="0070C0"/>
              </a:solidFill>
            </a:endParaRPr>
          </a:p>
        </p:txBody>
      </p:sp>
    </p:spTree>
  </p:cSld>
  <p:clrMapOvr>
    <a:masterClrMapping/>
  </p:clrMapOvr>
  <p:transition spd="slow">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04"/>
          <p:cNvSpPr txBox="1">
            <a:spLocks noGrp="1"/>
          </p:cNvSpPr>
          <p:nvPr>
            <p:ph type="title"/>
          </p:nvPr>
        </p:nvSpPr>
        <p:spPr>
          <a:xfrm>
            <a:off x="595313" y="406398"/>
            <a:ext cx="11106000" cy="945323"/>
          </a:xfrm>
          <a:prstGeom prst="rect">
            <a:avLst/>
          </a:prstGeom>
          <a:noFill/>
          <a:ln>
            <a:noFill/>
          </a:ln>
        </p:spPr>
        <p:txBody>
          <a:bodyPr spcFirstLastPara="1" wrap="square" lIns="91391" tIns="45683" rIns="91391" bIns="45683" anchor="ctr" anchorCtr="0">
            <a:noAutofit/>
          </a:bodyPr>
          <a:lstStyle/>
          <a:p>
            <a:r>
              <a:rPr lang="uk-UA" sz="3800" dirty="0"/>
              <a:t>Головне правило вирішення колізій</a:t>
            </a:r>
            <a:endParaRPr sz="3800" dirty="0"/>
          </a:p>
        </p:txBody>
      </p:sp>
      <p:sp>
        <p:nvSpPr>
          <p:cNvPr id="947" name="Google Shape;947;p104"/>
          <p:cNvSpPr txBox="1">
            <a:spLocks noGrp="1"/>
          </p:cNvSpPr>
          <p:nvPr>
            <p:ph type="body" idx="1"/>
          </p:nvPr>
        </p:nvSpPr>
        <p:spPr>
          <a:xfrm>
            <a:off x="649358" y="1426030"/>
            <a:ext cx="11065565" cy="4713387"/>
          </a:xfrm>
          <a:prstGeom prst="rect">
            <a:avLst/>
          </a:prstGeom>
          <a:noFill/>
          <a:ln>
            <a:noFill/>
          </a:ln>
        </p:spPr>
        <p:txBody>
          <a:bodyPr spcFirstLastPara="1" wrap="square" lIns="91391" tIns="45683" rIns="91391" bIns="45683" anchor="t" anchorCtr="0">
            <a:noAutofit/>
          </a:bodyPr>
          <a:lstStyle/>
          <a:p>
            <a:pPr>
              <a:lnSpc>
                <a:spcPct val="100000"/>
              </a:lnSpc>
              <a:spcBef>
                <a:spcPts val="0"/>
              </a:spcBef>
            </a:pPr>
            <a:r>
              <a:rPr lang="uk-UA" sz="2600" dirty="0"/>
              <a:t>ЗАП (п. 3 Розділу IX. Прикінцеві та перехідні положення) – </a:t>
            </a:r>
            <a:r>
              <a:rPr lang="uk-UA" sz="2600" dirty="0" err="1"/>
              <a:t>“</a:t>
            </a:r>
            <a:r>
              <a:rPr lang="uk-UA" sz="2600" b="1" dirty="0" err="1"/>
              <a:t>До</a:t>
            </a:r>
            <a:r>
              <a:rPr lang="uk-UA" sz="2600" b="1" dirty="0"/>
              <a:t> приведення законодавчих актів у відповідність із цим Законом вони застосовуються в частині, </a:t>
            </a:r>
            <a:r>
              <a:rPr lang="uk-UA" sz="2600" b="1" u="sng" dirty="0"/>
              <a:t>що не суперечить принципам цього </a:t>
            </a:r>
            <a:r>
              <a:rPr lang="uk-UA" sz="2600" b="1" u="sng" dirty="0" err="1"/>
              <a:t>Закону</a:t>
            </a:r>
            <a:r>
              <a:rPr lang="uk-UA" sz="2600" dirty="0" err="1"/>
              <a:t>”</a:t>
            </a:r>
            <a:r>
              <a:rPr lang="uk-UA" sz="2600" dirty="0"/>
              <a:t>.</a:t>
            </a:r>
            <a:endParaRPr sz="2600" dirty="0"/>
          </a:p>
          <a:p>
            <a:pPr>
              <a:lnSpc>
                <a:spcPct val="100000"/>
              </a:lnSpc>
              <a:spcBef>
                <a:spcPts val="0"/>
              </a:spcBef>
              <a:buNone/>
            </a:pPr>
            <a:endParaRPr sz="1800" dirty="0"/>
          </a:p>
          <a:p>
            <a:pPr>
              <a:lnSpc>
                <a:spcPct val="100000"/>
              </a:lnSpc>
              <a:spcBef>
                <a:spcPts val="600"/>
              </a:spcBef>
            </a:pPr>
            <a:r>
              <a:rPr lang="uk-UA" sz="2200" dirty="0"/>
              <a:t>В теорії права:</a:t>
            </a:r>
            <a:endParaRPr sz="2200" dirty="0"/>
          </a:p>
          <a:p>
            <a:pPr>
              <a:lnSpc>
                <a:spcPct val="100000"/>
              </a:lnSpc>
              <a:spcBef>
                <a:spcPts val="600"/>
              </a:spcBef>
              <a:buNone/>
            </a:pPr>
            <a:r>
              <a:rPr lang="uk-UA" sz="2200" dirty="0"/>
              <a:t>	- </a:t>
            </a:r>
            <a:r>
              <a:rPr lang="uk-UA" sz="2200" b="1" dirty="0"/>
              <a:t>ієрархія</a:t>
            </a:r>
            <a:r>
              <a:rPr lang="uk-UA" sz="2200" dirty="0"/>
              <a:t> нормативно-правових актів (вища сила закону над підзаконними актами)</a:t>
            </a:r>
            <a:endParaRPr sz="2200" dirty="0"/>
          </a:p>
          <a:p>
            <a:pPr>
              <a:lnSpc>
                <a:spcPct val="100000"/>
              </a:lnSpc>
              <a:spcBef>
                <a:spcPts val="600"/>
              </a:spcBef>
              <a:buNone/>
            </a:pPr>
            <a:r>
              <a:rPr lang="uk-UA" sz="2200" dirty="0"/>
              <a:t>	- пріоритет норми/акта, </a:t>
            </a:r>
            <a:r>
              <a:rPr lang="uk-UA" sz="2200" b="1" dirty="0"/>
              <a:t>пізнішого</a:t>
            </a:r>
            <a:r>
              <a:rPr lang="uk-UA" sz="2200" dirty="0"/>
              <a:t> за прийняттям у часі;</a:t>
            </a:r>
            <a:endParaRPr sz="2200" dirty="0"/>
          </a:p>
          <a:p>
            <a:pPr>
              <a:lnSpc>
                <a:spcPct val="100000"/>
              </a:lnSpc>
              <a:spcBef>
                <a:spcPts val="600"/>
              </a:spcBef>
              <a:buNone/>
            </a:pPr>
            <a:r>
              <a:rPr lang="uk-UA" sz="2200" dirty="0"/>
              <a:t>	- </a:t>
            </a:r>
            <a:r>
              <a:rPr lang="uk-UA" sz="2200" b="1" dirty="0"/>
              <a:t>спеціальна</a:t>
            </a:r>
            <a:r>
              <a:rPr lang="uk-UA" sz="2200" dirty="0"/>
              <a:t> норма має пріоритет над загальною</a:t>
            </a:r>
          </a:p>
          <a:p>
            <a:pPr>
              <a:lnSpc>
                <a:spcPct val="100000"/>
              </a:lnSpc>
              <a:spcBef>
                <a:spcPts val="1200"/>
              </a:spcBef>
              <a:buNone/>
            </a:pPr>
            <a:endParaRPr lang="uk-UA" sz="1200" i="1" dirty="0"/>
          </a:p>
          <a:p>
            <a:pPr>
              <a:lnSpc>
                <a:spcPct val="100000"/>
              </a:lnSpc>
              <a:spcBef>
                <a:spcPts val="1200"/>
              </a:spcBef>
              <a:buNone/>
            </a:pPr>
            <a:r>
              <a:rPr lang="en-US" i="1" dirty="0"/>
              <a:t>NB</a:t>
            </a:r>
            <a:r>
              <a:rPr lang="ru-RU" i="1" dirty="0"/>
              <a:t>: </a:t>
            </a:r>
            <a:r>
              <a:rPr lang="uk-UA" i="1" dirty="0"/>
              <a:t>Закон України </a:t>
            </a:r>
            <a:r>
              <a:rPr lang="uk-UA" i="1" dirty="0" err="1"/>
              <a:t>“Про</a:t>
            </a:r>
            <a:r>
              <a:rPr lang="uk-UA" i="1" dirty="0"/>
              <a:t> правотворчу </a:t>
            </a:r>
            <a:r>
              <a:rPr lang="uk-UA" i="1" dirty="0" err="1"/>
              <a:t>діяльність”</a:t>
            </a:r>
            <a:r>
              <a:rPr lang="uk-UA" i="1" dirty="0"/>
              <a:t> від 24.08.2023</a:t>
            </a:r>
            <a:endParaRPr i="1" dirty="0"/>
          </a:p>
          <a:p>
            <a:pPr>
              <a:buNone/>
            </a:pPr>
            <a:endParaRPr sz="2800" dirty="0"/>
          </a:p>
          <a:p>
            <a:pPr>
              <a:buNone/>
            </a:pPr>
            <a:endParaRPr sz="2800" dirty="0"/>
          </a:p>
        </p:txBody>
      </p:sp>
      <p:sp>
        <p:nvSpPr>
          <p:cNvPr id="948" name="Google Shape;948;p104"/>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05"/>
          <p:cNvSpPr txBox="1">
            <a:spLocks noGrp="1"/>
          </p:cNvSpPr>
          <p:nvPr>
            <p:ph type="title"/>
          </p:nvPr>
        </p:nvSpPr>
        <p:spPr>
          <a:xfrm>
            <a:off x="324678" y="168621"/>
            <a:ext cx="11672986" cy="922114"/>
          </a:xfrm>
          <a:prstGeom prst="rect">
            <a:avLst/>
          </a:prstGeom>
          <a:noFill/>
          <a:ln>
            <a:noFill/>
          </a:ln>
        </p:spPr>
        <p:txBody>
          <a:bodyPr spcFirstLastPara="1" wrap="square" lIns="91391" tIns="45683" rIns="91391" bIns="45683" anchor="ctr" anchorCtr="0">
            <a:noAutofit/>
          </a:bodyPr>
          <a:lstStyle/>
          <a:p>
            <a:r>
              <a:rPr lang="uk-UA" sz="3300" dirty="0"/>
              <a:t>Суттєві (принципові) колізії і прогалини. Вирішення (1)</a:t>
            </a:r>
            <a:endParaRPr sz="3300" dirty="0"/>
          </a:p>
        </p:txBody>
      </p:sp>
      <p:sp>
        <p:nvSpPr>
          <p:cNvPr id="954" name="Google Shape;954;p105"/>
          <p:cNvSpPr txBox="1">
            <a:spLocks noGrp="1"/>
          </p:cNvSpPr>
          <p:nvPr>
            <p:ph type="body" idx="1"/>
          </p:nvPr>
        </p:nvSpPr>
        <p:spPr>
          <a:xfrm>
            <a:off x="828483" y="1153741"/>
            <a:ext cx="10941486" cy="5004889"/>
          </a:xfrm>
          <a:prstGeom prst="rect">
            <a:avLst/>
          </a:prstGeom>
          <a:noFill/>
          <a:ln>
            <a:noFill/>
          </a:ln>
        </p:spPr>
        <p:txBody>
          <a:bodyPr spcFirstLastPara="1" wrap="square" lIns="91391" tIns="45683" rIns="91391" bIns="45683" anchor="t" anchorCtr="0">
            <a:noAutofit/>
          </a:bodyPr>
          <a:lstStyle/>
          <a:p>
            <a:pPr>
              <a:spcBef>
                <a:spcPts val="2400"/>
              </a:spcBef>
            </a:pPr>
            <a:r>
              <a:rPr lang="uk-UA" sz="2500" b="1" dirty="0"/>
              <a:t>Відсутність вимоги обґрунтування </a:t>
            </a:r>
            <a:r>
              <a:rPr lang="uk-UA" sz="2500" dirty="0"/>
              <a:t>негативного адміністративного акта</a:t>
            </a:r>
            <a:r>
              <a:rPr lang="uk-UA" sz="2500" b="1" dirty="0"/>
              <a:t> </a:t>
            </a:r>
            <a:r>
              <a:rPr lang="uk-UA" sz="2500" dirty="0">
                <a:latin typeface="Arial"/>
                <a:ea typeface="Arial"/>
              </a:rPr>
              <a:t>→ </a:t>
            </a:r>
            <a:r>
              <a:rPr lang="uk-UA" sz="2500" dirty="0">
                <a:ea typeface="Arial"/>
              </a:rPr>
              <a:t>діє ЗАП (</a:t>
            </a:r>
            <a:r>
              <a:rPr lang="uk-UA" sz="2500" i="1" dirty="0">
                <a:ea typeface="Arial"/>
              </a:rPr>
              <a:t>ст. 8 Обґрунтованість</a:t>
            </a:r>
            <a:r>
              <a:rPr lang="uk-UA" sz="2500" dirty="0">
                <a:ea typeface="Arial"/>
              </a:rPr>
              <a:t>)</a:t>
            </a:r>
            <a:endParaRPr sz="2500" dirty="0"/>
          </a:p>
          <a:p>
            <a:pPr>
              <a:spcBef>
                <a:spcPts val="2400"/>
              </a:spcBef>
            </a:pPr>
            <a:r>
              <a:rPr lang="uk-UA" sz="2500" b="1" dirty="0"/>
              <a:t>Відсутність вимоги зазначати порядок оскарження </a:t>
            </a:r>
            <a:r>
              <a:rPr lang="uk-UA" sz="2500" dirty="0"/>
              <a:t>негативного адміністративного акта → діє ЗАП (</a:t>
            </a:r>
            <a:r>
              <a:rPr lang="uk-UA" sz="2500" i="1" dirty="0"/>
              <a:t>ст. 18 Гарантування ефективних засобів правового захисту</a:t>
            </a:r>
            <a:r>
              <a:rPr lang="uk-UA" sz="2500" dirty="0"/>
              <a:t>)</a:t>
            </a:r>
            <a:endParaRPr sz="2500" dirty="0"/>
          </a:p>
          <a:p>
            <a:pPr>
              <a:spcBef>
                <a:spcPts val="2400"/>
              </a:spcBef>
            </a:pPr>
            <a:r>
              <a:rPr lang="uk-UA" sz="2500" b="1" dirty="0"/>
              <a:t>Набуття чинності адмінактом до моменту його доведення до відома особи </a:t>
            </a:r>
            <a:r>
              <a:rPr lang="uk-UA" sz="2500" dirty="0"/>
              <a:t>(з часу прийняття тощо) → діє ЗАП (</a:t>
            </a:r>
            <a:r>
              <a:rPr lang="uk-UA" sz="2500" i="1" dirty="0"/>
              <a:t>ст. 12 Відкритість і ст. 18 Гарантування ефективних засобів правового захисту</a:t>
            </a:r>
            <a:r>
              <a:rPr lang="uk-UA" sz="2500" dirty="0"/>
              <a:t>)</a:t>
            </a:r>
          </a:p>
          <a:p>
            <a:pPr>
              <a:spcBef>
                <a:spcPts val="2400"/>
              </a:spcBef>
            </a:pPr>
            <a:r>
              <a:rPr lang="uk-UA" sz="2500" b="1" dirty="0"/>
              <a:t>Відсутність права та механізмів доступу до матеріалів справи </a:t>
            </a:r>
            <a:r>
              <a:rPr lang="uk-UA" sz="2500" dirty="0"/>
              <a:t>→ ЗАП </a:t>
            </a:r>
            <a:r>
              <a:rPr lang="uk-UA" sz="2500" i="1" dirty="0"/>
              <a:t>(ст. 12 Відкритість та </a:t>
            </a:r>
            <a:r>
              <a:rPr lang="ru-RU" sz="2500" i="1" dirty="0"/>
              <a:t>ст. 17 </a:t>
            </a:r>
            <a:r>
              <a:rPr lang="ru-RU" sz="2500" i="1" dirty="0" err="1"/>
              <a:t>Гарантування</a:t>
            </a:r>
            <a:r>
              <a:rPr lang="ru-RU" sz="2500" i="1" dirty="0"/>
              <a:t> права особи на участь в </a:t>
            </a:r>
            <a:r>
              <a:rPr lang="ru-RU" sz="2500" i="1" dirty="0" err="1"/>
              <a:t>адміністративному</a:t>
            </a:r>
            <a:r>
              <a:rPr lang="ru-RU" sz="2500" i="1" dirty="0"/>
              <a:t> </a:t>
            </a:r>
            <a:r>
              <a:rPr lang="ru-RU" sz="2500" i="1" dirty="0" err="1"/>
              <a:t>провадженні</a:t>
            </a:r>
            <a:r>
              <a:rPr lang="ru-RU" sz="2500" i="1" dirty="0"/>
              <a:t>)</a:t>
            </a:r>
            <a:endParaRPr lang="uk-UA" sz="2500" i="1" dirty="0"/>
          </a:p>
          <a:p>
            <a:pPr>
              <a:spcBef>
                <a:spcPts val="2400"/>
              </a:spcBef>
            </a:pPr>
            <a:endParaRPr sz="2500" dirty="0"/>
          </a:p>
          <a:p>
            <a:pPr>
              <a:spcBef>
                <a:spcPts val="1200"/>
              </a:spcBef>
              <a:buNone/>
            </a:pPr>
            <a:endParaRPr sz="2500" dirty="0"/>
          </a:p>
        </p:txBody>
      </p:sp>
      <p:sp>
        <p:nvSpPr>
          <p:cNvPr id="955" name="Google Shape;955;p105"/>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05"/>
          <p:cNvSpPr txBox="1">
            <a:spLocks noGrp="1"/>
          </p:cNvSpPr>
          <p:nvPr>
            <p:ph type="title"/>
          </p:nvPr>
        </p:nvSpPr>
        <p:spPr>
          <a:xfrm>
            <a:off x="324678" y="168621"/>
            <a:ext cx="11138453" cy="922114"/>
          </a:xfrm>
          <a:prstGeom prst="rect">
            <a:avLst/>
          </a:prstGeom>
          <a:noFill/>
          <a:ln>
            <a:noFill/>
          </a:ln>
        </p:spPr>
        <p:txBody>
          <a:bodyPr spcFirstLastPara="1" wrap="square" lIns="91391" tIns="45683" rIns="91391" bIns="45683" anchor="ctr" anchorCtr="0">
            <a:noAutofit/>
          </a:bodyPr>
          <a:lstStyle/>
          <a:p>
            <a:r>
              <a:rPr lang="uk-UA" sz="3600" dirty="0"/>
              <a:t>Суттєві (принципові) колізії. Вирішення (2)</a:t>
            </a:r>
            <a:endParaRPr dirty="0"/>
          </a:p>
        </p:txBody>
      </p:sp>
      <p:sp>
        <p:nvSpPr>
          <p:cNvPr id="954" name="Google Shape;954;p105"/>
          <p:cNvSpPr txBox="1">
            <a:spLocks noGrp="1"/>
          </p:cNvSpPr>
          <p:nvPr>
            <p:ph type="body" idx="1"/>
          </p:nvPr>
        </p:nvSpPr>
        <p:spPr>
          <a:xfrm>
            <a:off x="908264" y="1149492"/>
            <a:ext cx="10861706" cy="5180971"/>
          </a:xfrm>
          <a:prstGeom prst="rect">
            <a:avLst/>
          </a:prstGeom>
          <a:noFill/>
          <a:ln>
            <a:noFill/>
          </a:ln>
        </p:spPr>
        <p:txBody>
          <a:bodyPr spcFirstLastPara="1" wrap="square" lIns="91391" tIns="45683" rIns="91391" bIns="45683" anchor="t" anchorCtr="0">
            <a:noAutofit/>
          </a:bodyPr>
          <a:lstStyle/>
          <a:p>
            <a:pPr>
              <a:spcBef>
                <a:spcPts val="1800"/>
              </a:spcBef>
            </a:pPr>
            <a:r>
              <a:rPr lang="uk-UA" sz="2600" b="1" dirty="0"/>
              <a:t>Відмова у задоволенні заяви з підстав неповного переліку поданих документів </a:t>
            </a:r>
            <a:r>
              <a:rPr lang="uk-UA" sz="2600" dirty="0"/>
              <a:t>→ ЗАП </a:t>
            </a:r>
            <a:r>
              <a:rPr lang="uk-UA" sz="2600" i="1" dirty="0"/>
              <a:t>(ст. 17 Гарантування права особи на участь в адміністративному провадженні)</a:t>
            </a:r>
          </a:p>
          <a:p>
            <a:pPr>
              <a:spcBef>
                <a:spcPts val="1800"/>
              </a:spcBef>
            </a:pPr>
            <a:r>
              <a:rPr lang="ru-RU" sz="2600" b="1" dirty="0" err="1"/>
              <a:t>Відмова</a:t>
            </a:r>
            <a:r>
              <a:rPr lang="ru-RU" sz="2600" b="1" dirty="0"/>
              <a:t> у </a:t>
            </a:r>
            <a:r>
              <a:rPr lang="ru-RU" sz="2600" b="1" dirty="0" err="1"/>
              <a:t>задоволенні</a:t>
            </a:r>
            <a:r>
              <a:rPr lang="ru-RU" sz="2600" b="1" dirty="0"/>
              <a:t> заяви </a:t>
            </a:r>
            <a:r>
              <a:rPr lang="ru-RU" sz="2600" b="1" dirty="0" err="1"/>
              <a:t>з</a:t>
            </a:r>
            <a:r>
              <a:rPr lang="ru-RU" sz="2600" b="1" dirty="0"/>
              <a:t> </a:t>
            </a:r>
            <a:r>
              <a:rPr lang="ru-RU" sz="2600" b="1" dirty="0" err="1"/>
              <a:t>підстав</a:t>
            </a:r>
            <a:r>
              <a:rPr lang="ru-RU" sz="2600" b="1" dirty="0"/>
              <a:t> </a:t>
            </a:r>
            <a:r>
              <a:rPr lang="ru-RU" sz="2600" b="1" dirty="0" err="1"/>
              <a:t>виявлення</a:t>
            </a:r>
            <a:r>
              <a:rPr lang="ru-RU" sz="2600" b="1" dirty="0"/>
              <a:t> </a:t>
            </a:r>
            <a:r>
              <a:rPr lang="ru-RU" sz="2600" b="1" dirty="0" err="1"/>
              <a:t>недостовірних</a:t>
            </a:r>
            <a:r>
              <a:rPr lang="ru-RU" sz="2600" b="1" dirty="0"/>
              <a:t> </a:t>
            </a:r>
            <a:r>
              <a:rPr lang="ru-RU" sz="2600" b="1" dirty="0" err="1"/>
              <a:t>відомостей</a:t>
            </a:r>
            <a:r>
              <a:rPr lang="ru-RU" sz="2600" b="1" dirty="0"/>
              <a:t> </a:t>
            </a:r>
            <a:r>
              <a:rPr lang="ru-RU" sz="2600" dirty="0"/>
              <a:t>→ ЗАП, право особи бути </a:t>
            </a:r>
            <a:r>
              <a:rPr lang="ru-RU" sz="2600" dirty="0" err="1"/>
              <a:t>вислуханою</a:t>
            </a:r>
            <a:r>
              <a:rPr lang="ru-RU" sz="2600" dirty="0"/>
              <a:t> </a:t>
            </a:r>
            <a:r>
              <a:rPr lang="ru-RU" sz="2600" i="1" dirty="0"/>
              <a:t>(ст. 17 </a:t>
            </a:r>
            <a:r>
              <a:rPr lang="ru-RU" sz="2600" i="1" dirty="0" err="1"/>
              <a:t>Гарантування</a:t>
            </a:r>
            <a:r>
              <a:rPr lang="ru-RU" sz="2600" i="1" dirty="0"/>
              <a:t> права особи на участь в </a:t>
            </a:r>
            <a:r>
              <a:rPr lang="ru-RU" sz="2600" i="1" dirty="0" err="1"/>
              <a:t>адміністративному</a:t>
            </a:r>
            <a:r>
              <a:rPr lang="ru-RU" sz="2600" i="1" dirty="0"/>
              <a:t> </a:t>
            </a:r>
            <a:r>
              <a:rPr lang="ru-RU" sz="2600" i="1" dirty="0" err="1"/>
              <a:t>провадженні</a:t>
            </a:r>
            <a:r>
              <a:rPr lang="ru-RU" sz="2600" i="1" dirty="0"/>
              <a:t>), (ст. 16 </a:t>
            </a:r>
            <a:r>
              <a:rPr lang="ru-RU" sz="2600" i="1" dirty="0" err="1"/>
              <a:t>Офіційність</a:t>
            </a:r>
            <a:r>
              <a:rPr lang="ru-RU" sz="2600" i="1" dirty="0"/>
              <a:t>)</a:t>
            </a:r>
          </a:p>
          <a:p>
            <a:pPr>
              <a:spcBef>
                <a:spcPts val="1800"/>
              </a:spcBef>
            </a:pPr>
            <a:r>
              <a:rPr lang="uk-UA" sz="2600" b="1" dirty="0"/>
              <a:t>Вимагання від особи надання документів та відомостей, що перебувають у володінні адміністративного органу або іншого органу … </a:t>
            </a:r>
            <a:r>
              <a:rPr lang="uk-UA" sz="2600" dirty="0"/>
              <a:t>→ ЗАП </a:t>
            </a:r>
            <a:r>
              <a:rPr lang="uk-UA" sz="2600" i="1" dirty="0"/>
              <a:t>(ст. 16 Офіційність)</a:t>
            </a:r>
            <a:endParaRPr lang="uk-UA" sz="2600" dirty="0"/>
          </a:p>
          <a:p>
            <a:pPr>
              <a:spcBef>
                <a:spcPts val="1800"/>
              </a:spcBef>
            </a:pPr>
            <a:endParaRPr lang="ru-RU" sz="2500" dirty="0"/>
          </a:p>
          <a:p>
            <a:pPr>
              <a:spcBef>
                <a:spcPts val="1800"/>
              </a:spcBef>
            </a:pPr>
            <a:endParaRPr sz="2500" dirty="0"/>
          </a:p>
          <a:p>
            <a:pPr indent="-228514">
              <a:buNone/>
            </a:pPr>
            <a:endParaRPr sz="3200" dirty="0"/>
          </a:p>
        </p:txBody>
      </p:sp>
      <p:sp>
        <p:nvSpPr>
          <p:cNvPr id="955" name="Google Shape;955;p105"/>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Узгоджуємо </a:t>
            </a:r>
            <a:r>
              <a:rPr lang="uk-UA" dirty="0" err="1"/>
              <a:t>зак-во</a:t>
            </a:r>
            <a:r>
              <a:rPr lang="uk-UA" dirty="0"/>
              <a:t> із ЗАП</a:t>
            </a:r>
          </a:p>
        </p:txBody>
      </p:sp>
      <p:sp>
        <p:nvSpPr>
          <p:cNvPr id="3" name="Текст 2"/>
          <p:cNvSpPr>
            <a:spLocks noGrp="1"/>
          </p:cNvSpPr>
          <p:nvPr>
            <p:ph type="body" idx="1"/>
          </p:nvPr>
        </p:nvSpPr>
        <p:spPr/>
        <p:txBody>
          <a:bodyPr/>
          <a:lstStyle/>
          <a:p>
            <a:r>
              <a:rPr lang="uk-UA" sz="2600" dirty="0" err="1"/>
              <a:t>“</a:t>
            </a:r>
            <a:r>
              <a:rPr lang="uk-UA" sz="2600" b="1" dirty="0" err="1"/>
              <a:t>Зв’язування</a:t>
            </a:r>
            <a:r>
              <a:rPr lang="uk-UA" sz="2600" dirty="0"/>
              <a:t> “ із ЗАП</a:t>
            </a:r>
          </a:p>
          <a:p>
            <a:r>
              <a:rPr lang="uk-UA" sz="2600" dirty="0"/>
              <a:t>у т.ч. </a:t>
            </a:r>
            <a:r>
              <a:rPr lang="uk-UA" sz="2600" b="1" dirty="0"/>
              <a:t>підзаконних</a:t>
            </a:r>
            <a:r>
              <a:rPr lang="uk-UA" sz="2600" dirty="0"/>
              <a:t> НПА</a:t>
            </a:r>
          </a:p>
          <a:p>
            <a:r>
              <a:rPr lang="uk-UA" sz="2600" b="1" dirty="0"/>
              <a:t>Увага до усіх негативних актів </a:t>
            </a:r>
            <a:r>
              <a:rPr lang="uk-UA" sz="2600" dirty="0"/>
              <a:t>(</a:t>
            </a:r>
            <a:r>
              <a:rPr lang="uk-UA" sz="2600" dirty="0" err="1"/>
              <a:t>“відмовних”</a:t>
            </a:r>
            <a:r>
              <a:rPr lang="uk-UA" sz="2600" dirty="0"/>
              <a:t>, </a:t>
            </a:r>
            <a:r>
              <a:rPr lang="uk-UA" sz="2600" dirty="0" err="1"/>
              <a:t>“зобовязальних”</a:t>
            </a:r>
            <a:r>
              <a:rPr lang="uk-UA" sz="2600" dirty="0"/>
              <a:t> / </a:t>
            </a:r>
            <a:r>
              <a:rPr lang="uk-UA" sz="2600" dirty="0" err="1"/>
              <a:t>обтяжувальних</a:t>
            </a:r>
            <a:r>
              <a:rPr lang="uk-UA" sz="2600" dirty="0"/>
              <a:t> …) – право особи на участь</a:t>
            </a:r>
          </a:p>
          <a:p>
            <a:r>
              <a:rPr lang="uk-UA" sz="2600" b="1" dirty="0"/>
              <a:t>Механізми</a:t>
            </a:r>
            <a:r>
              <a:rPr lang="uk-UA" sz="2600" dirty="0"/>
              <a:t> (прийняття заяв, повернення на доопрацювання…)</a:t>
            </a:r>
          </a:p>
          <a:p>
            <a:r>
              <a:rPr lang="uk-UA" sz="2600" dirty="0"/>
              <a:t>Механізми і </a:t>
            </a:r>
            <a:r>
              <a:rPr lang="uk-UA" sz="2600" b="1" dirty="0"/>
              <a:t>термінологія</a:t>
            </a:r>
            <a:r>
              <a:rPr lang="uk-UA" sz="2600" dirty="0"/>
              <a:t> </a:t>
            </a:r>
            <a:r>
              <a:rPr lang="uk-UA" sz="2600" dirty="0" err="1"/>
              <a:t>“припинення</a:t>
            </a:r>
            <a:r>
              <a:rPr lang="uk-UA" sz="2600" dirty="0"/>
              <a:t> </a:t>
            </a:r>
            <a:r>
              <a:rPr lang="uk-UA" sz="2600" dirty="0" err="1"/>
              <a:t>дії”</a:t>
            </a:r>
            <a:r>
              <a:rPr lang="uk-UA" sz="2600" dirty="0"/>
              <a:t> адміністративних актів (</a:t>
            </a:r>
            <a:r>
              <a:rPr lang="uk-UA" sz="2600" dirty="0" err="1"/>
              <a:t>“анулювання”</a:t>
            </a:r>
            <a:r>
              <a:rPr lang="uk-UA" sz="2600" dirty="0"/>
              <a:t>, </a:t>
            </a:r>
            <a:r>
              <a:rPr lang="uk-UA" sz="2600" dirty="0" err="1"/>
              <a:t>“скасування”</a:t>
            </a:r>
            <a:r>
              <a:rPr lang="uk-UA" sz="2600" dirty="0"/>
              <a:t> тощо – </a:t>
            </a:r>
            <a:r>
              <a:rPr lang="uk-UA" sz="2600" dirty="0" err="1"/>
              <a:t>“відкликання”</a:t>
            </a:r>
            <a:r>
              <a:rPr lang="uk-UA" sz="2600" dirty="0"/>
              <a:t> або </a:t>
            </a:r>
            <a:r>
              <a:rPr lang="uk-UA" sz="2600" dirty="0" err="1"/>
              <a:t>“визнання</a:t>
            </a:r>
            <a:r>
              <a:rPr lang="uk-UA" sz="2600" dirty="0"/>
              <a:t> недійсними)</a:t>
            </a:r>
          </a:p>
          <a:p>
            <a:r>
              <a:rPr lang="uk-UA" sz="2600" dirty="0"/>
              <a:t>Готуємо </a:t>
            </a:r>
            <a:r>
              <a:rPr lang="uk-UA" sz="2600" dirty="0" err="1"/>
              <a:t>“нестатусні”</a:t>
            </a:r>
            <a:r>
              <a:rPr lang="uk-UA" sz="2600" dirty="0"/>
              <a:t> органи до застосування ЗАП</a:t>
            </a:r>
          </a:p>
          <a:p>
            <a:pPr algn="ctr">
              <a:buNone/>
            </a:pPr>
            <a:r>
              <a:rPr lang="uk-UA" sz="3200" b="1" dirty="0">
                <a:solidFill>
                  <a:srgbClr val="0070C0"/>
                </a:solidFill>
              </a:rPr>
              <a:t>Використовуємо Чек-лист (Критерії)</a:t>
            </a:r>
          </a:p>
          <a:p>
            <a:endParaRPr lang="uk-UA" sz="2600" dirty="0"/>
          </a:p>
          <a:p>
            <a:endParaRPr lang="uk-UA" sz="2600" dirty="0"/>
          </a:p>
        </p:txBody>
      </p:sp>
    </p:spTree>
  </p:cSld>
  <p:clrMapOvr>
    <a:masterClrMapping/>
  </p:clrMapOvr>
  <p:transition spd="slow">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Кілька </a:t>
            </a:r>
            <a:r>
              <a:rPr lang="uk-UA" dirty="0" err="1"/>
              <a:t>“типових</a:t>
            </a:r>
            <a:r>
              <a:rPr lang="uk-UA" dirty="0"/>
              <a:t> </a:t>
            </a:r>
            <a:r>
              <a:rPr lang="uk-UA" dirty="0" err="1"/>
              <a:t>рішень”</a:t>
            </a:r>
            <a:r>
              <a:rPr lang="uk-UA" dirty="0"/>
              <a:t> (1)</a:t>
            </a:r>
          </a:p>
        </p:txBody>
      </p:sp>
      <p:sp>
        <p:nvSpPr>
          <p:cNvPr id="3" name="Текст 2"/>
          <p:cNvSpPr>
            <a:spLocks noGrp="1"/>
          </p:cNvSpPr>
          <p:nvPr>
            <p:ph type="body" idx="1"/>
          </p:nvPr>
        </p:nvSpPr>
        <p:spPr/>
        <p:txBody>
          <a:bodyPr/>
          <a:lstStyle/>
          <a:p>
            <a:endParaRPr lang="uk-UA" sz="2600" dirty="0"/>
          </a:p>
          <a:p>
            <a:pPr marL="285642" indent="-285642"/>
            <a:r>
              <a:rPr lang="uk-UA" sz="3200" dirty="0"/>
              <a:t>можлива така</a:t>
            </a:r>
            <a:r>
              <a:rPr lang="uk-UA" sz="3200" b="1" dirty="0"/>
              <a:t> формула </a:t>
            </a:r>
            <a:r>
              <a:rPr lang="uk-UA" sz="3200" b="1" dirty="0" err="1"/>
              <a:t>“зв'язування”</a:t>
            </a:r>
            <a:r>
              <a:rPr lang="uk-UA" sz="3200" b="1" dirty="0"/>
              <a:t> кожного закону із ЗАП:</a:t>
            </a:r>
          </a:p>
          <a:p>
            <a:pPr marL="285642" indent="-285642">
              <a:lnSpc>
                <a:spcPct val="100000"/>
              </a:lnSpc>
              <a:buNone/>
            </a:pPr>
            <a:r>
              <a:rPr lang="uk-UA" sz="3200" i="1" dirty="0"/>
              <a:t>		</a:t>
            </a:r>
            <a:r>
              <a:rPr lang="uk-UA" sz="3200" i="1" dirty="0" err="1"/>
              <a:t>“</a:t>
            </a:r>
            <a:r>
              <a:rPr lang="uk-UA" sz="2800" i="1" dirty="0" err="1"/>
              <a:t>Адміністративні</a:t>
            </a:r>
            <a:r>
              <a:rPr lang="uk-UA" sz="2800" i="1" dirty="0"/>
              <a:t> акти у сфері </a:t>
            </a:r>
            <a:r>
              <a:rPr lang="uk-UA" sz="2800" i="1" dirty="0">
                <a:solidFill>
                  <a:srgbClr val="00B0F0"/>
                </a:solidFill>
              </a:rPr>
              <a:t>(назва сфери)</a:t>
            </a:r>
            <a:r>
              <a:rPr lang="uk-UA" sz="2800" i="1" dirty="0"/>
              <a:t> приймаються, набувають чинності, </a:t>
            </a:r>
            <a:r>
              <a:rPr lang="uk-UA" sz="2800" i="1" dirty="0" err="1"/>
              <a:t>оскаржуються</a:t>
            </a:r>
            <a:r>
              <a:rPr lang="uk-UA" sz="2800" i="1" dirty="0"/>
              <a:t> в адміністративному порядку, припиняють дію відповідно до Закону України </a:t>
            </a:r>
            <a:r>
              <a:rPr lang="uk-UA" sz="2800" i="1" dirty="0" err="1"/>
              <a:t>“Про</a:t>
            </a:r>
            <a:r>
              <a:rPr lang="uk-UA" sz="2800" i="1" dirty="0"/>
              <a:t> адміністративну </a:t>
            </a:r>
            <a:r>
              <a:rPr lang="uk-UA" sz="2800" i="1" dirty="0" err="1"/>
              <a:t>процедуру”</a:t>
            </a:r>
            <a:r>
              <a:rPr lang="uk-UA" sz="2800" i="1" dirty="0"/>
              <a:t> з урахування особливостей, встановлених цим </a:t>
            </a:r>
            <a:r>
              <a:rPr lang="uk-UA" sz="2800" i="1" dirty="0" err="1"/>
              <a:t>Законом”</a:t>
            </a:r>
            <a:endParaRPr lang="uk-UA" sz="2600" dirty="0"/>
          </a:p>
        </p:txBody>
      </p:sp>
    </p:spTree>
  </p:cSld>
  <p:clrMapOvr>
    <a:masterClrMapping/>
  </p:clrMapOvr>
  <p:transition spd="slow">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Кілька </a:t>
            </a:r>
            <a:r>
              <a:rPr lang="uk-UA" dirty="0" err="1"/>
              <a:t>“типових</a:t>
            </a:r>
            <a:r>
              <a:rPr lang="uk-UA" dirty="0"/>
              <a:t> </a:t>
            </a:r>
            <a:r>
              <a:rPr lang="uk-UA" dirty="0" err="1"/>
              <a:t>рішень”</a:t>
            </a:r>
            <a:r>
              <a:rPr lang="uk-UA" dirty="0"/>
              <a:t> (2)</a:t>
            </a:r>
          </a:p>
        </p:txBody>
      </p:sp>
      <p:sp>
        <p:nvSpPr>
          <p:cNvPr id="3" name="Текст 2"/>
          <p:cNvSpPr>
            <a:spLocks noGrp="1"/>
          </p:cNvSpPr>
          <p:nvPr>
            <p:ph type="body" idx="1"/>
          </p:nvPr>
        </p:nvSpPr>
        <p:spPr/>
        <p:txBody>
          <a:bodyPr/>
          <a:lstStyle/>
          <a:p>
            <a:endParaRPr lang="uk-UA" sz="2600" dirty="0"/>
          </a:p>
          <a:p>
            <a:pPr marL="285642" indent="-285642">
              <a:buFont typeface="Arial" panose="020B0604020202020204" pitchFamily="34" charset="0"/>
              <a:buChar char="•"/>
            </a:pPr>
            <a:r>
              <a:rPr lang="uk-UA" sz="3000" dirty="0"/>
              <a:t>Формула </a:t>
            </a:r>
            <a:r>
              <a:rPr lang="uk-UA" sz="3000" b="1" dirty="0" err="1"/>
              <a:t>“зв'язування”</a:t>
            </a:r>
            <a:r>
              <a:rPr lang="uk-UA" sz="3000" b="1" dirty="0"/>
              <a:t> із ЗАП типових підстав для </a:t>
            </a:r>
            <a:r>
              <a:rPr lang="uk-UA" sz="3000" b="1" dirty="0" err="1"/>
              <a:t>“відмов”</a:t>
            </a:r>
            <a:r>
              <a:rPr lang="uk-UA" sz="3000" b="1" dirty="0"/>
              <a:t>, </a:t>
            </a:r>
            <a:r>
              <a:rPr lang="uk-UA" sz="3000" i="1" u="sng" dirty="0"/>
              <a:t>наприклад</a:t>
            </a:r>
            <a:r>
              <a:rPr lang="uk-UA" sz="3000" b="1" dirty="0"/>
              <a:t>:</a:t>
            </a:r>
          </a:p>
          <a:p>
            <a:pPr marL="285642" indent="-285642">
              <a:lnSpc>
                <a:spcPct val="100000"/>
              </a:lnSpc>
              <a:buNone/>
            </a:pPr>
            <a:r>
              <a:rPr lang="uk-UA" sz="3000" i="1" dirty="0"/>
              <a:t>		</a:t>
            </a:r>
            <a:r>
              <a:rPr lang="uk-UA" sz="3000" i="1" dirty="0" err="1"/>
              <a:t>“Перед</a:t>
            </a:r>
            <a:r>
              <a:rPr lang="uk-UA" sz="3000" i="1" dirty="0"/>
              <a:t> прийняттям рішення про відмову у видачі … повинно бути забезпечене право особи на участь в адміністративному провадженні відповідно вимог Закону України «Про адміністративну процедуру».</a:t>
            </a:r>
          </a:p>
        </p:txBody>
      </p:sp>
    </p:spTree>
  </p:cSld>
  <p:clrMapOvr>
    <a:masterClrMapping/>
  </p:clrMapOvr>
  <p:transition spd="slow">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07"/>
          <p:cNvSpPr txBox="1">
            <a:spLocks noGrp="1"/>
          </p:cNvSpPr>
          <p:nvPr>
            <p:ph type="title"/>
          </p:nvPr>
        </p:nvSpPr>
        <p:spPr>
          <a:xfrm>
            <a:off x="595313" y="406399"/>
            <a:ext cx="11106000" cy="892314"/>
          </a:xfrm>
          <a:prstGeom prst="rect">
            <a:avLst/>
          </a:prstGeom>
          <a:noFill/>
          <a:ln>
            <a:noFill/>
          </a:ln>
        </p:spPr>
        <p:txBody>
          <a:bodyPr spcFirstLastPara="1" wrap="square" lIns="91391" tIns="45683" rIns="91391" bIns="45683" anchor="ctr" anchorCtr="0">
            <a:noAutofit/>
          </a:bodyPr>
          <a:lstStyle/>
          <a:p>
            <a:r>
              <a:rPr lang="uk-UA" dirty="0" err="1"/>
              <a:t>“Інша</a:t>
            </a:r>
            <a:r>
              <a:rPr lang="uk-UA" dirty="0"/>
              <a:t> адміністративна </a:t>
            </a:r>
            <a:r>
              <a:rPr lang="uk-UA" dirty="0" err="1"/>
              <a:t>діяльність”</a:t>
            </a:r>
            <a:endParaRPr dirty="0"/>
          </a:p>
        </p:txBody>
      </p:sp>
      <p:sp>
        <p:nvSpPr>
          <p:cNvPr id="969" name="Google Shape;969;p107"/>
          <p:cNvSpPr txBox="1">
            <a:spLocks noGrp="1"/>
          </p:cNvSpPr>
          <p:nvPr>
            <p:ph type="body" idx="1"/>
          </p:nvPr>
        </p:nvSpPr>
        <p:spPr>
          <a:xfrm>
            <a:off x="1000317" y="1590261"/>
            <a:ext cx="10700996" cy="3915052"/>
          </a:xfrm>
          <a:prstGeom prst="rect">
            <a:avLst/>
          </a:prstGeom>
          <a:noFill/>
          <a:ln>
            <a:noFill/>
          </a:ln>
        </p:spPr>
        <p:txBody>
          <a:bodyPr spcFirstLastPara="1" wrap="square" lIns="91391" tIns="45683" rIns="91391" bIns="45683" anchor="t" anchorCtr="0">
            <a:noAutofit/>
          </a:bodyPr>
          <a:lstStyle/>
          <a:p>
            <a:pPr>
              <a:lnSpc>
                <a:spcPct val="100000"/>
              </a:lnSpc>
              <a:spcBef>
                <a:spcPts val="0"/>
              </a:spcBef>
            </a:pPr>
            <a:r>
              <a:rPr lang="uk-UA" sz="3200" dirty="0"/>
              <a:t>Принципи адміністративної процедури, визначені цим Законом, поширюються також на адміністративну діяльність адміністративних органів, що не вимагає прийняття адміністративних актів. </a:t>
            </a:r>
            <a:endParaRPr sz="3200" dirty="0"/>
          </a:p>
          <a:p>
            <a:pPr>
              <a:lnSpc>
                <a:spcPct val="100000"/>
              </a:lnSpc>
              <a:spcBef>
                <a:spcPts val="0"/>
              </a:spcBef>
              <a:buNone/>
            </a:pPr>
            <a:r>
              <a:rPr lang="uk-UA" sz="3200" dirty="0"/>
              <a:t>	(ч. 2 ст. 4 Закону України </a:t>
            </a:r>
            <a:r>
              <a:rPr lang="uk-UA" sz="3200" dirty="0" err="1"/>
              <a:t>“Про</a:t>
            </a:r>
            <a:r>
              <a:rPr lang="uk-UA" sz="3200" dirty="0"/>
              <a:t> адміністративну </a:t>
            </a:r>
            <a:r>
              <a:rPr lang="uk-UA" sz="3200" dirty="0" err="1"/>
              <a:t>процедуру”</a:t>
            </a:r>
            <a:r>
              <a:rPr lang="uk-UA" sz="3200" dirty="0"/>
              <a:t>)</a:t>
            </a:r>
            <a:endParaRPr sz="3200" dirty="0"/>
          </a:p>
          <a:p>
            <a:pPr indent="-228514">
              <a:buNone/>
            </a:pPr>
            <a:endParaRPr dirty="0"/>
          </a:p>
        </p:txBody>
      </p:sp>
      <p:sp>
        <p:nvSpPr>
          <p:cNvPr id="970" name="Google Shape;970;p107"/>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08"/>
          <p:cNvSpPr txBox="1">
            <a:spLocks noGrp="1"/>
          </p:cNvSpPr>
          <p:nvPr>
            <p:ph type="title"/>
          </p:nvPr>
        </p:nvSpPr>
        <p:spPr>
          <a:xfrm>
            <a:off x="245166" y="407159"/>
            <a:ext cx="10290313" cy="922114"/>
          </a:xfrm>
          <a:prstGeom prst="rect">
            <a:avLst/>
          </a:prstGeom>
          <a:noFill/>
          <a:ln>
            <a:noFill/>
          </a:ln>
        </p:spPr>
        <p:txBody>
          <a:bodyPr spcFirstLastPara="1" wrap="square" lIns="91391" tIns="45683" rIns="91391" bIns="45683" anchor="ctr" anchorCtr="0">
            <a:noAutofit/>
          </a:bodyPr>
          <a:lstStyle/>
          <a:p>
            <a:r>
              <a:rPr lang="uk-UA" dirty="0"/>
              <a:t>Висновки і рекомендації</a:t>
            </a:r>
            <a:endParaRPr dirty="0"/>
          </a:p>
        </p:txBody>
      </p:sp>
      <p:sp>
        <p:nvSpPr>
          <p:cNvPr id="976" name="Google Shape;976;p108"/>
          <p:cNvSpPr txBox="1">
            <a:spLocks noGrp="1"/>
          </p:cNvSpPr>
          <p:nvPr>
            <p:ph type="body" idx="1"/>
          </p:nvPr>
        </p:nvSpPr>
        <p:spPr>
          <a:xfrm>
            <a:off x="773252" y="1412778"/>
            <a:ext cx="11021185" cy="4713387"/>
          </a:xfrm>
          <a:prstGeom prst="rect">
            <a:avLst/>
          </a:prstGeom>
          <a:noFill/>
          <a:ln>
            <a:noFill/>
          </a:ln>
        </p:spPr>
        <p:txBody>
          <a:bodyPr spcFirstLastPara="1" wrap="square" lIns="91391" tIns="45683" rIns="91391" bIns="45683" anchor="t" anchorCtr="0">
            <a:noAutofit/>
          </a:bodyPr>
          <a:lstStyle/>
          <a:p>
            <a:pPr marL="457200" lvl="0" indent="-406400">
              <a:lnSpc>
                <a:spcPct val="100000"/>
              </a:lnSpc>
              <a:spcBef>
                <a:spcPts val="2400"/>
              </a:spcBef>
            </a:pPr>
            <a:r>
              <a:rPr lang="ru-RU" b="1" dirty="0">
                <a:solidFill>
                  <a:srgbClr val="002060"/>
                </a:solidFill>
              </a:rPr>
              <a:t>ЗАП </a:t>
            </a:r>
            <a:r>
              <a:rPr lang="ru-RU" dirty="0" err="1">
                <a:solidFill>
                  <a:srgbClr val="002060"/>
                </a:solidFill>
              </a:rPr>
              <a:t>насамперед</a:t>
            </a:r>
            <a:r>
              <a:rPr lang="ru-RU" b="1" dirty="0">
                <a:solidFill>
                  <a:srgbClr val="002060"/>
                </a:solidFill>
              </a:rPr>
              <a:t> ЗАПОВНЮЄ ПРОГАЛИНИ</a:t>
            </a:r>
          </a:p>
          <a:p>
            <a:pPr marL="457200" lvl="0" indent="-406400">
              <a:lnSpc>
                <a:spcPct val="100000"/>
              </a:lnSpc>
              <a:spcBef>
                <a:spcPts val="2400"/>
              </a:spcBef>
            </a:pPr>
            <a:r>
              <a:rPr lang="ru-RU" b="1" dirty="0">
                <a:solidFill>
                  <a:srgbClr val="002060"/>
                </a:solidFill>
              </a:rPr>
              <a:t>ЗАП </a:t>
            </a:r>
            <a:r>
              <a:rPr lang="ru-RU" dirty="0" err="1">
                <a:solidFill>
                  <a:srgbClr val="002060"/>
                </a:solidFill>
              </a:rPr>
              <a:t>спрямовує</a:t>
            </a:r>
            <a:r>
              <a:rPr lang="ru-RU" dirty="0">
                <a:solidFill>
                  <a:srgbClr val="002060"/>
                </a:solidFill>
              </a:rPr>
              <a:t> на </a:t>
            </a:r>
            <a:r>
              <a:rPr lang="ru-RU" b="1" dirty="0" err="1">
                <a:solidFill>
                  <a:srgbClr val="002060"/>
                </a:solidFill>
              </a:rPr>
              <a:t>позитивне</a:t>
            </a:r>
            <a:r>
              <a:rPr lang="ru-RU" b="1" dirty="0">
                <a:solidFill>
                  <a:srgbClr val="002060"/>
                </a:solidFill>
              </a:rPr>
              <a:t> </a:t>
            </a:r>
            <a:r>
              <a:rPr lang="ru-RU" b="1" dirty="0" err="1">
                <a:solidFill>
                  <a:srgbClr val="002060"/>
                </a:solidFill>
              </a:rPr>
              <a:t>вирішення</a:t>
            </a:r>
            <a:r>
              <a:rPr lang="ru-RU" b="1" dirty="0">
                <a:solidFill>
                  <a:srgbClr val="002060"/>
                </a:solidFill>
              </a:rPr>
              <a:t> справ</a:t>
            </a:r>
          </a:p>
          <a:p>
            <a:pPr marL="457200" lvl="0" indent="-406400">
              <a:lnSpc>
                <a:spcPct val="100000"/>
              </a:lnSpc>
              <a:spcBef>
                <a:spcPts val="2400"/>
              </a:spcBef>
            </a:pPr>
            <a:r>
              <a:rPr lang="ru-RU" b="1" dirty="0">
                <a:solidFill>
                  <a:srgbClr val="002060"/>
                </a:solidFill>
              </a:rPr>
              <a:t>ЗАП – не </a:t>
            </a:r>
            <a:r>
              <a:rPr lang="ru-RU" b="1" dirty="0" err="1">
                <a:solidFill>
                  <a:srgbClr val="002060"/>
                </a:solidFill>
              </a:rPr>
              <a:t>приймати</a:t>
            </a:r>
            <a:r>
              <a:rPr lang="ru-RU" b="1" dirty="0">
                <a:solidFill>
                  <a:srgbClr val="002060"/>
                </a:solidFill>
              </a:rPr>
              <a:t> (</a:t>
            </a:r>
            <a:r>
              <a:rPr lang="ru-RU" b="1" dirty="0" err="1">
                <a:solidFill>
                  <a:srgbClr val="002060"/>
                </a:solidFill>
              </a:rPr>
              <a:t>негативне</a:t>
            </a:r>
            <a:r>
              <a:rPr lang="ru-RU" b="1" dirty="0">
                <a:solidFill>
                  <a:srgbClr val="002060"/>
                </a:solidFill>
              </a:rPr>
              <a:t>) </a:t>
            </a:r>
            <a:r>
              <a:rPr lang="ru-RU" b="1" dirty="0" err="1">
                <a:solidFill>
                  <a:srgbClr val="002060"/>
                </a:solidFill>
              </a:rPr>
              <a:t>рішення</a:t>
            </a:r>
            <a:r>
              <a:rPr lang="ru-RU" b="1" dirty="0">
                <a:solidFill>
                  <a:srgbClr val="002060"/>
                </a:solidFill>
              </a:rPr>
              <a:t> про особу, без </a:t>
            </a:r>
            <a:r>
              <a:rPr lang="ru-RU" b="1" dirty="0" err="1">
                <a:solidFill>
                  <a:srgbClr val="002060"/>
                </a:solidFill>
              </a:rPr>
              <a:t>її</a:t>
            </a:r>
            <a:r>
              <a:rPr lang="ru-RU" b="1" dirty="0">
                <a:solidFill>
                  <a:srgbClr val="002060"/>
                </a:solidFill>
              </a:rPr>
              <a:t> </a:t>
            </a:r>
            <a:r>
              <a:rPr lang="ru-RU" b="1" dirty="0" err="1">
                <a:solidFill>
                  <a:srgbClr val="002060"/>
                </a:solidFill>
              </a:rPr>
              <a:t>участі</a:t>
            </a:r>
            <a:endParaRPr lang="ru-RU" dirty="0">
              <a:solidFill>
                <a:srgbClr val="002060"/>
              </a:solidFill>
            </a:endParaRPr>
          </a:p>
          <a:p>
            <a:pPr marL="457200" lvl="0" indent="-406400">
              <a:lnSpc>
                <a:spcPct val="100000"/>
              </a:lnSpc>
              <a:spcBef>
                <a:spcPts val="2400"/>
              </a:spcBef>
            </a:pPr>
            <a:r>
              <a:rPr lang="ru-RU" b="1" dirty="0">
                <a:solidFill>
                  <a:srgbClr val="002060"/>
                </a:solidFill>
              </a:rPr>
              <a:t>Але: ЗАП </a:t>
            </a:r>
            <a:r>
              <a:rPr lang="ru-RU" b="1" dirty="0" err="1">
                <a:solidFill>
                  <a:srgbClr val="002060"/>
                </a:solidFill>
              </a:rPr>
              <a:t>це</a:t>
            </a:r>
            <a:r>
              <a:rPr lang="ru-RU" b="1" dirty="0">
                <a:solidFill>
                  <a:srgbClr val="002060"/>
                </a:solidFill>
              </a:rPr>
              <a:t> про БАЛАНС </a:t>
            </a:r>
            <a:r>
              <a:rPr lang="ru-RU" dirty="0" err="1">
                <a:solidFill>
                  <a:srgbClr val="002060"/>
                </a:solidFill>
              </a:rPr>
              <a:t>приватних</a:t>
            </a:r>
            <a:r>
              <a:rPr lang="ru-RU" dirty="0">
                <a:solidFill>
                  <a:srgbClr val="002060"/>
                </a:solidFill>
              </a:rPr>
              <a:t> та </a:t>
            </a:r>
            <a:r>
              <a:rPr lang="ru-RU" dirty="0" err="1">
                <a:solidFill>
                  <a:srgbClr val="002060"/>
                </a:solidFill>
              </a:rPr>
              <a:t>публічних</a:t>
            </a:r>
            <a:r>
              <a:rPr lang="ru-RU" dirty="0">
                <a:solidFill>
                  <a:srgbClr val="002060"/>
                </a:solidFill>
              </a:rPr>
              <a:t> </a:t>
            </a:r>
            <a:r>
              <a:rPr lang="ru-RU" dirty="0" err="1">
                <a:solidFill>
                  <a:srgbClr val="002060"/>
                </a:solidFill>
              </a:rPr>
              <a:t>інтересів</a:t>
            </a:r>
            <a:endParaRPr lang="ru-RU" dirty="0">
              <a:solidFill>
                <a:srgbClr val="002060"/>
              </a:solidFill>
            </a:endParaRPr>
          </a:p>
          <a:p>
            <a:pPr marL="457200" lvl="0" indent="-406400">
              <a:lnSpc>
                <a:spcPct val="100000"/>
              </a:lnSpc>
              <a:spcBef>
                <a:spcPts val="2400"/>
              </a:spcBef>
            </a:pPr>
            <a:r>
              <a:rPr lang="ru-RU" dirty="0" err="1">
                <a:solidFill>
                  <a:srgbClr val="002060"/>
                </a:solidFill>
              </a:rPr>
              <a:t>Важливо</a:t>
            </a:r>
            <a:r>
              <a:rPr lang="ru-RU" dirty="0">
                <a:solidFill>
                  <a:srgbClr val="002060"/>
                </a:solidFill>
              </a:rPr>
              <a:t> – </a:t>
            </a:r>
            <a:r>
              <a:rPr lang="ru-RU" b="1" dirty="0" err="1">
                <a:solidFill>
                  <a:srgbClr val="002060"/>
                </a:solidFill>
              </a:rPr>
              <a:t>застосовувати</a:t>
            </a:r>
            <a:r>
              <a:rPr lang="ru-RU" b="1" dirty="0">
                <a:solidFill>
                  <a:srgbClr val="002060"/>
                </a:solidFill>
              </a:rPr>
              <a:t> ЗАП </a:t>
            </a:r>
            <a:r>
              <a:rPr lang="ru-RU" b="1" dirty="0" err="1">
                <a:solidFill>
                  <a:srgbClr val="002060"/>
                </a:solidFill>
              </a:rPr>
              <a:t>з</a:t>
            </a:r>
            <a:r>
              <a:rPr lang="ru-RU" b="1" dirty="0">
                <a:solidFill>
                  <a:srgbClr val="002060"/>
                </a:solidFill>
              </a:rPr>
              <a:t> </a:t>
            </a:r>
            <a:r>
              <a:rPr lang="ru-RU" b="1" dirty="0" err="1">
                <a:solidFill>
                  <a:srgbClr val="002060"/>
                </a:solidFill>
              </a:rPr>
              <a:t>позитивними</a:t>
            </a:r>
            <a:r>
              <a:rPr lang="ru-RU" b="1" dirty="0">
                <a:solidFill>
                  <a:srgbClr val="002060"/>
                </a:solidFill>
              </a:rPr>
              <a:t> </a:t>
            </a:r>
            <a:r>
              <a:rPr lang="ru-RU" b="1" dirty="0" err="1">
                <a:solidFill>
                  <a:srgbClr val="002060"/>
                </a:solidFill>
              </a:rPr>
              <a:t>намірами</a:t>
            </a:r>
            <a:r>
              <a:rPr lang="ru-RU" b="1" dirty="0">
                <a:solidFill>
                  <a:srgbClr val="002060"/>
                </a:solidFill>
              </a:rPr>
              <a:t> </a:t>
            </a:r>
            <a:r>
              <a:rPr lang="ru-RU" dirty="0">
                <a:solidFill>
                  <a:srgbClr val="002060"/>
                </a:solidFill>
              </a:rPr>
              <a:t>(</a:t>
            </a:r>
            <a:r>
              <a:rPr lang="ru-RU" dirty="0" err="1">
                <a:solidFill>
                  <a:srgbClr val="002060"/>
                </a:solidFill>
              </a:rPr>
              <a:t>добросовісно</a:t>
            </a:r>
            <a:r>
              <a:rPr lang="ru-RU" dirty="0">
                <a:solidFill>
                  <a:srgbClr val="002060"/>
                </a:solidFill>
              </a:rPr>
              <a:t> </a:t>
            </a:r>
            <a:r>
              <a:rPr lang="ru-RU" dirty="0" err="1">
                <a:solidFill>
                  <a:srgbClr val="002060"/>
                </a:solidFill>
              </a:rPr>
              <a:t>і</a:t>
            </a:r>
            <a:r>
              <a:rPr lang="ru-RU" dirty="0">
                <a:solidFill>
                  <a:srgbClr val="002060"/>
                </a:solidFill>
              </a:rPr>
              <a:t> </a:t>
            </a:r>
            <a:r>
              <a:rPr lang="ru-RU" dirty="0" err="1">
                <a:solidFill>
                  <a:srgbClr val="002060"/>
                </a:solidFill>
              </a:rPr>
              <a:t>розсудливо</a:t>
            </a:r>
            <a:r>
              <a:rPr lang="ru-RU" dirty="0">
                <a:solidFill>
                  <a:srgbClr val="002060"/>
                </a:solidFill>
              </a:rPr>
              <a:t>). Мета, </a:t>
            </a:r>
            <a:r>
              <a:rPr lang="ru-RU" dirty="0" err="1">
                <a:solidFill>
                  <a:srgbClr val="002060"/>
                </a:solidFill>
              </a:rPr>
              <a:t>принципи</a:t>
            </a:r>
            <a:endParaRPr lang="ru-RU" dirty="0">
              <a:solidFill>
                <a:srgbClr val="002060"/>
              </a:solidFill>
            </a:endParaRPr>
          </a:p>
          <a:p>
            <a:pPr indent="-228514">
              <a:buNone/>
            </a:pPr>
            <a:endParaRPr dirty="0"/>
          </a:p>
          <a:p>
            <a:pPr indent="-228514">
              <a:buNone/>
            </a:pPr>
            <a:endParaRPr sz="2800" dirty="0"/>
          </a:p>
        </p:txBody>
      </p:sp>
      <p:sp>
        <p:nvSpPr>
          <p:cNvPr id="977" name="Google Shape;977;p108"/>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08da317a88_0_0"/>
          <p:cNvSpPr txBox="1">
            <a:spLocks noGrp="1"/>
          </p:cNvSpPr>
          <p:nvPr>
            <p:ph type="ctrTitle"/>
          </p:nvPr>
        </p:nvSpPr>
        <p:spPr>
          <a:xfrm>
            <a:off x="1198744" y="506026"/>
            <a:ext cx="9144000" cy="1038600"/>
          </a:xfrm>
          <a:prstGeom prst="rect">
            <a:avLst/>
          </a:prstGeom>
        </p:spPr>
        <p:txBody>
          <a:bodyPr spcFirstLastPara="1" wrap="square" lIns="91391" tIns="45683" rIns="91391" bIns="45683" anchor="b" anchorCtr="0">
            <a:noAutofit/>
          </a:bodyPr>
          <a:lstStyle/>
          <a:p>
            <a:pPr lvl="0" algn="l">
              <a:buClr>
                <a:schemeClr val="dk1"/>
              </a:buClr>
              <a:buSzPts val="1100"/>
            </a:pPr>
            <a:r>
              <a:rPr lang="uk-UA" sz="4400" dirty="0"/>
              <a:t>Предмет ЗАП</a:t>
            </a:r>
            <a:endParaRPr sz="4400" dirty="0"/>
          </a:p>
        </p:txBody>
      </p:sp>
      <p:sp>
        <p:nvSpPr>
          <p:cNvPr id="151" name="Google Shape;151;g208da317a88_0_0"/>
          <p:cNvSpPr txBox="1">
            <a:spLocks noGrp="1"/>
          </p:cNvSpPr>
          <p:nvPr>
            <p:ph type="subTitle" idx="1"/>
          </p:nvPr>
        </p:nvSpPr>
        <p:spPr>
          <a:xfrm>
            <a:off x="1430801" y="1544725"/>
            <a:ext cx="9144000" cy="4494600"/>
          </a:xfrm>
          <a:prstGeom prst="rect">
            <a:avLst/>
          </a:prstGeom>
        </p:spPr>
        <p:txBody>
          <a:bodyPr spcFirstLastPara="1" wrap="square" lIns="91391" tIns="45683" rIns="91391" bIns="45683" anchor="t" anchorCtr="0">
            <a:noAutofit/>
          </a:bodyPr>
          <a:lstStyle/>
          <a:p>
            <a:pPr algn="l">
              <a:buSzPts val="1100"/>
            </a:pPr>
            <a:endParaRPr i="1" dirty="0">
              <a:solidFill>
                <a:schemeClr val="dk1"/>
              </a:solidFill>
              <a:latin typeface="Arial"/>
              <a:ea typeface="Arial"/>
              <a:cs typeface="Arial"/>
              <a:sym typeface="Arial"/>
            </a:endParaRPr>
          </a:p>
          <a:p>
            <a:pPr algn="l">
              <a:lnSpc>
                <a:spcPct val="114000"/>
              </a:lnSpc>
              <a:buSzPts val="1100"/>
            </a:pPr>
            <a:r>
              <a:rPr lang="uk-UA" dirty="0">
                <a:solidFill>
                  <a:schemeClr val="dk1"/>
                </a:solidFill>
                <a:latin typeface="Arial"/>
                <a:ea typeface="Arial"/>
                <a:cs typeface="Arial"/>
                <a:sym typeface="Arial"/>
              </a:rPr>
              <a:t> </a:t>
            </a:r>
            <a:r>
              <a:rPr lang="uk-UA" dirty="0"/>
              <a:t>Цей Закон регулює </a:t>
            </a:r>
            <a:r>
              <a:rPr lang="uk-UA" b="1" dirty="0"/>
              <a:t>відносини </a:t>
            </a:r>
            <a:r>
              <a:rPr lang="uk-UA" dirty="0"/>
              <a:t>органів</a:t>
            </a:r>
            <a:r>
              <a:rPr lang="uk-UA" b="1" dirty="0"/>
              <a:t> </a:t>
            </a:r>
            <a:r>
              <a:rPr lang="uk-UA" dirty="0"/>
              <a:t>виконавчої влади, органів влади Автономної Республіки Крим, органів місцевого самоврядування, їх посадових осіб, інших </a:t>
            </a:r>
            <a:r>
              <a:rPr lang="uk-UA" b="1" dirty="0"/>
              <a:t>суб’єктів, які </a:t>
            </a:r>
            <a:r>
              <a:rPr lang="uk-UA" dirty="0"/>
              <a:t>відповідно до закону </a:t>
            </a:r>
            <a:r>
              <a:rPr lang="uk-UA" b="1" dirty="0"/>
              <a:t>уповноважені здійснювати функції публічної адміністрації</a:t>
            </a:r>
            <a:r>
              <a:rPr lang="uk-UA" dirty="0"/>
              <a:t>, з фізичними та юридичними особами щодо розгляду і вирішення адміністративних справ </a:t>
            </a:r>
            <a:r>
              <a:rPr lang="uk-UA" b="1" dirty="0"/>
              <a:t>шляхом </a:t>
            </a:r>
            <a:r>
              <a:rPr lang="uk-UA" b="1" u="sng" dirty="0"/>
              <a:t>прийняття</a:t>
            </a:r>
            <a:r>
              <a:rPr lang="uk-UA" b="1" dirty="0"/>
              <a:t> </a:t>
            </a:r>
            <a:r>
              <a:rPr lang="uk-UA" dirty="0"/>
              <a:t>та виконання </a:t>
            </a:r>
            <a:r>
              <a:rPr lang="uk-UA" b="1" u="sng" dirty="0"/>
              <a:t>адміністративних актів</a:t>
            </a:r>
            <a:r>
              <a:rPr lang="uk-UA" b="1" dirty="0"/>
              <a:t>.</a:t>
            </a:r>
          </a:p>
          <a:p>
            <a:pPr algn="l">
              <a:buSzPts val="1100"/>
            </a:pPr>
            <a:endParaRPr dirty="0">
              <a:solidFill>
                <a:schemeClr val="dk1"/>
              </a:solidFill>
              <a:latin typeface="Arial"/>
              <a:ea typeface="Arial"/>
              <a:cs typeface="Arial"/>
              <a:sym typeface="Arial"/>
            </a:endParaRPr>
          </a:p>
          <a:p>
            <a:endParaRPr dirty="0"/>
          </a:p>
        </p:txBody>
      </p:sp>
    </p:spTree>
  </p:cSld>
  <p:clrMapOvr>
    <a:masterClrMapping/>
  </p:clrMapOvr>
  <p:transition spd="slow">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F5EF79-4C45-D4A9-53DB-DF5C16B16F19}"/>
              </a:ext>
            </a:extLst>
          </p:cNvPr>
          <p:cNvSpPr>
            <a:spLocks noGrp="1"/>
          </p:cNvSpPr>
          <p:nvPr>
            <p:ph type="title"/>
          </p:nvPr>
        </p:nvSpPr>
        <p:spPr>
          <a:xfrm>
            <a:off x="838200" y="695910"/>
            <a:ext cx="10742154" cy="1177860"/>
          </a:xfrm>
        </p:spPr>
        <p:txBody>
          <a:bodyPr/>
          <a:lstStyle/>
          <a:p>
            <a:r>
              <a:rPr lang="uk-UA" sz="3200" b="1" dirty="0">
                <a:solidFill>
                  <a:srgbClr val="7030A0"/>
                </a:solidFill>
                <a:ea typeface="Calibri" panose="020F0502020204030204" pitchFamily="34" charset="0"/>
                <a:cs typeface="Calibri" panose="020F0502020204030204" pitchFamily="34" charset="0"/>
              </a:rPr>
              <a:t>Корисні ресурси</a:t>
            </a:r>
          </a:p>
        </p:txBody>
      </p:sp>
      <p:sp>
        <p:nvSpPr>
          <p:cNvPr id="5" name="TextBox 4">
            <a:extLst>
              <a:ext uri="{FF2B5EF4-FFF2-40B4-BE49-F238E27FC236}">
                <a16:creationId xmlns="" xmlns:a16="http://schemas.microsoft.com/office/drawing/2014/main" id="{182FE14F-CAF7-3FDD-77FF-088FEAEA2D99}"/>
              </a:ext>
            </a:extLst>
          </p:cNvPr>
          <p:cNvSpPr txBox="1"/>
          <p:nvPr/>
        </p:nvSpPr>
        <p:spPr>
          <a:xfrm>
            <a:off x="838199" y="1632419"/>
            <a:ext cx="10220517" cy="4493538"/>
          </a:xfrm>
          <a:prstGeom prst="rect">
            <a:avLst/>
          </a:prstGeom>
          <a:noFill/>
        </p:spPr>
        <p:txBody>
          <a:bodyPr wrap="square">
            <a:spAutoFit/>
          </a:bodyPr>
          <a:lstStyle/>
          <a:p>
            <a:pPr marL="752475" lvl="2" indent="-285750">
              <a:spcBef>
                <a:spcPts val="1800"/>
              </a:spcBef>
              <a:buFont typeface="Arial" panose="020B0604020202020204" pitchFamily="34" charset="0"/>
              <a:buChar char="•"/>
            </a:pPr>
            <a:r>
              <a:rPr lang="uk-UA" sz="2200" dirty="0" err="1">
                <a:latin typeface="Century Gothic" pitchFamily="34" charset="0"/>
                <a:ea typeface="Calibri" panose="020F0502020204030204" pitchFamily="34" charset="0"/>
                <a:cs typeface="Calibri" panose="020F0502020204030204" pitchFamily="34" charset="0"/>
                <a:hlinkClick r:id="rId3"/>
              </a:rPr>
              <a:t>Онлайн</a:t>
            </a:r>
            <a:r>
              <a:rPr lang="uk-UA" sz="2200" dirty="0">
                <a:latin typeface="Century Gothic" pitchFamily="34" charset="0"/>
                <a:ea typeface="Calibri" panose="020F0502020204030204" pitchFamily="34" charset="0"/>
                <a:cs typeface="Calibri" panose="020F0502020204030204" pitchFamily="34" charset="0"/>
                <a:hlinkClick r:id="rId3"/>
              </a:rPr>
              <a:t> курс</a:t>
            </a:r>
            <a:r>
              <a:rPr lang="uk-UA" sz="2200" dirty="0">
                <a:latin typeface="Century Gothic" pitchFamily="34" charset="0"/>
                <a:ea typeface="Calibri" panose="020F0502020204030204" pitchFamily="34" charset="0"/>
                <a:cs typeface="Calibri" panose="020F0502020204030204" pitchFamily="34" charset="0"/>
              </a:rPr>
              <a:t> на платформі </a:t>
            </a:r>
            <a:r>
              <a:rPr lang="uk-UA" sz="2200" dirty="0" err="1">
                <a:latin typeface="Century Gothic" pitchFamily="34" charset="0"/>
                <a:ea typeface="Calibri" panose="020F0502020204030204" pitchFamily="34" charset="0"/>
                <a:cs typeface="Calibri" panose="020F0502020204030204" pitchFamily="34" charset="0"/>
              </a:rPr>
              <a:t>“Зрозуміло”</a:t>
            </a:r>
            <a:endParaRPr lang="en-GB" sz="2200" dirty="0">
              <a:latin typeface="Century Gothic" pitchFamily="34" charset="0"/>
              <a:ea typeface="Calibri" panose="020F0502020204030204" pitchFamily="34" charset="0"/>
              <a:cs typeface="Calibri" panose="020F0502020204030204" pitchFamily="34" charset="0"/>
            </a:endParaRPr>
          </a:p>
          <a:p>
            <a:pPr marL="752475" lvl="2" indent="-285750">
              <a:spcBef>
                <a:spcPts val="1800"/>
              </a:spcBef>
              <a:buFont typeface="Arial" panose="020B0604020202020204" pitchFamily="34" charset="0"/>
              <a:buChar char="•"/>
            </a:pPr>
            <a:r>
              <a:rPr lang="uk-UA" sz="2200" dirty="0">
                <a:latin typeface="Century Gothic" pitchFamily="34" charset="0"/>
                <a:ea typeface="Calibri" panose="020F0502020204030204" pitchFamily="34" charset="0"/>
                <a:cs typeface="Calibri" panose="020F0502020204030204" pitchFamily="34" charset="0"/>
                <a:hlinkClick r:id="rId4"/>
              </a:rPr>
              <a:t>Посібник</a:t>
            </a:r>
            <a:r>
              <a:rPr lang="uk-UA" sz="2200" dirty="0">
                <a:latin typeface="Century Gothic" pitchFamily="34" charset="0"/>
                <a:ea typeface="Calibri" panose="020F0502020204030204" pitchFamily="34" charset="0"/>
                <a:cs typeface="Calibri" panose="020F0502020204030204" pitchFamily="34" charset="0"/>
              </a:rPr>
              <a:t> для публічних службовців</a:t>
            </a:r>
          </a:p>
          <a:p>
            <a:pPr marL="752475" lvl="2" indent="-285750">
              <a:spcBef>
                <a:spcPts val="1800"/>
              </a:spcBef>
              <a:buFont typeface="Arial" panose="020B0604020202020204" pitchFamily="34" charset="0"/>
              <a:buChar char="•"/>
            </a:pPr>
            <a:r>
              <a:rPr lang="uk-UA" sz="2200" dirty="0">
                <a:latin typeface="Century Gothic" pitchFamily="34" charset="0"/>
                <a:ea typeface="Calibri" panose="020F0502020204030204" pitchFamily="34" charset="0"/>
                <a:cs typeface="Calibri" panose="020F0502020204030204" pitchFamily="34" charset="0"/>
                <a:hlinkClick r:id="rId5"/>
              </a:rPr>
              <a:t>ЧЕК-ЛИСТ</a:t>
            </a:r>
            <a:r>
              <a:rPr lang="en-GB" sz="2200" dirty="0">
                <a:latin typeface="Century Gothic" pitchFamily="34" charset="0"/>
                <a:ea typeface="Calibri" panose="020F0502020204030204" pitchFamily="34" charset="0"/>
                <a:cs typeface="Calibri" panose="020F0502020204030204" pitchFamily="34" charset="0"/>
              </a:rPr>
              <a:t> </a:t>
            </a:r>
            <a:r>
              <a:rPr lang="uk-UA" sz="2200" dirty="0">
                <a:latin typeface="Century Gothic" pitchFamily="34" charset="0"/>
                <a:ea typeface="Calibri" panose="020F0502020204030204" pitchFamily="34" charset="0"/>
                <a:cs typeface="Calibri" panose="020F0502020204030204" pitchFamily="34" charset="0"/>
              </a:rPr>
              <a:t>для перегляду законодавства</a:t>
            </a:r>
          </a:p>
          <a:p>
            <a:pPr marL="752475" lvl="2" indent="-285750">
              <a:spcBef>
                <a:spcPts val="1800"/>
              </a:spcBef>
              <a:buFont typeface="Arial" panose="020B0604020202020204" pitchFamily="34" charset="0"/>
              <a:buChar char="•"/>
            </a:pPr>
            <a:r>
              <a:rPr lang="uk-UA" sz="2200" dirty="0">
                <a:latin typeface="Century Gothic" pitchFamily="34" charset="0"/>
                <a:ea typeface="Calibri" panose="020F0502020204030204" pitchFamily="34" charset="0"/>
                <a:cs typeface="Calibri" panose="020F0502020204030204" pitchFamily="34" charset="0"/>
                <a:hlinkClick r:id="rId6"/>
              </a:rPr>
              <a:t>Спільнота ЗАП у Facebook</a:t>
            </a:r>
            <a:endParaRPr lang="uk-UA" sz="2200" dirty="0">
              <a:latin typeface="Century Gothic" pitchFamily="34" charset="0"/>
              <a:ea typeface="Calibri" panose="020F0502020204030204" pitchFamily="34" charset="0"/>
              <a:cs typeface="Calibri" panose="020F0502020204030204" pitchFamily="34" charset="0"/>
            </a:endParaRPr>
          </a:p>
          <a:p>
            <a:pPr marL="752475" lvl="2" indent="-285750">
              <a:spcBef>
                <a:spcPts val="1800"/>
              </a:spcBef>
              <a:buFont typeface="Arial" panose="020B0604020202020204" pitchFamily="34" charset="0"/>
              <a:buChar char="•"/>
            </a:pPr>
            <a:r>
              <a:rPr lang="uk-UA" sz="2200" dirty="0">
                <a:latin typeface="Century Gothic" pitchFamily="34" charset="0"/>
                <a:ea typeface="Calibri" panose="020F0502020204030204" pitchFamily="34" charset="0"/>
                <a:cs typeface="Calibri" panose="020F0502020204030204" pitchFamily="34" charset="0"/>
                <a:hlinkClick r:id="rId7"/>
              </a:rPr>
              <a:t>Сайт про ЗАП</a:t>
            </a:r>
            <a:r>
              <a:rPr lang="uk-UA" sz="2200" dirty="0">
                <a:latin typeface="Century Gothic" pitchFamily="34" charset="0"/>
                <a:ea typeface="Calibri" panose="020F0502020204030204" pitchFamily="34" charset="0"/>
                <a:cs typeface="Calibri" panose="020F0502020204030204" pitchFamily="34" charset="0"/>
              </a:rPr>
              <a:t> (</a:t>
            </a:r>
            <a:r>
              <a:rPr lang="en-US" sz="2200" dirty="0">
                <a:latin typeface="Century Gothic" pitchFamily="34" charset="0"/>
                <a:ea typeface="Calibri" panose="020F0502020204030204" pitchFamily="34" charset="0"/>
                <a:cs typeface="Calibri" panose="020F0502020204030204" pitchFamily="34" charset="0"/>
              </a:rPr>
              <a:t>http://</a:t>
            </a:r>
            <a:r>
              <a:rPr lang="en-US" sz="2200" b="1" dirty="0">
                <a:solidFill>
                  <a:srgbClr val="0070C0"/>
                </a:solidFill>
                <a:latin typeface="Century Gothic" pitchFamily="34" charset="0"/>
                <a:ea typeface="Calibri" panose="020F0502020204030204" pitchFamily="34" charset="0"/>
                <a:cs typeface="Calibri" panose="020F0502020204030204" pitchFamily="34" charset="0"/>
              </a:rPr>
              <a:t>adminprocedure.org.ua</a:t>
            </a:r>
            <a:r>
              <a:rPr lang="en-US" sz="2200" dirty="0">
                <a:latin typeface="Century Gothic" pitchFamily="34" charset="0"/>
                <a:ea typeface="Calibri" panose="020F0502020204030204" pitchFamily="34" charset="0"/>
                <a:cs typeface="Calibri" panose="020F0502020204030204" pitchFamily="34" charset="0"/>
              </a:rPr>
              <a:t>)</a:t>
            </a:r>
            <a:endParaRPr lang="en-GB" sz="2200" dirty="0">
              <a:latin typeface="Century Gothic" pitchFamily="34" charset="0"/>
              <a:ea typeface="Calibri" panose="020F0502020204030204" pitchFamily="34" charset="0"/>
              <a:cs typeface="Calibri" panose="020F0502020204030204" pitchFamily="34" charset="0"/>
            </a:endParaRPr>
          </a:p>
          <a:p>
            <a:pPr marL="752475" lvl="2" indent="-285750">
              <a:spcBef>
                <a:spcPts val="1800"/>
              </a:spcBef>
              <a:buFont typeface="Arial" panose="020B0604020202020204" pitchFamily="34" charset="0"/>
              <a:buChar char="•"/>
            </a:pPr>
            <a:r>
              <a:rPr lang="uk-UA" sz="2200" b="1" u="sng" dirty="0">
                <a:solidFill>
                  <a:srgbClr val="0070C0"/>
                </a:solidFill>
                <a:latin typeface="Century Gothic" pitchFamily="34" charset="0"/>
                <a:ea typeface="Calibri" panose="020F0502020204030204" pitchFamily="34" charset="0"/>
                <a:cs typeface="Calibri" panose="020F0502020204030204" pitchFamily="34" charset="0"/>
              </a:rPr>
              <a:t>Науково-практичний коментар</a:t>
            </a:r>
            <a:r>
              <a:rPr lang="uk-UA" sz="2200" u="sng" dirty="0">
                <a:solidFill>
                  <a:srgbClr val="0070C0"/>
                </a:solidFill>
                <a:latin typeface="Century Gothic" pitchFamily="34" charset="0"/>
                <a:ea typeface="Calibri" panose="020F0502020204030204" pitchFamily="34" charset="0"/>
                <a:cs typeface="Calibri" panose="020F0502020204030204" pitchFamily="34" charset="0"/>
              </a:rPr>
              <a:t> </a:t>
            </a:r>
            <a:r>
              <a:rPr lang="uk-UA" sz="2200" dirty="0">
                <a:latin typeface="Century Gothic" pitchFamily="34" charset="0"/>
                <a:ea typeface="Calibri" panose="020F0502020204030204" pitchFamily="34" charset="0"/>
                <a:cs typeface="Calibri" panose="020F0502020204030204" pitchFamily="34" charset="0"/>
              </a:rPr>
              <a:t>до ЗАП (</a:t>
            </a:r>
            <a:r>
              <a:rPr lang="uk-UA" sz="2200" dirty="0">
                <a:solidFill>
                  <a:srgbClr val="7030A0"/>
                </a:solidFill>
                <a:latin typeface="Century Gothic" pitchFamily="34" charset="0"/>
                <a:ea typeface="Calibri" panose="020F0502020204030204" pitchFamily="34" charset="0"/>
                <a:cs typeface="Calibri" panose="020F0502020204030204" pitchFamily="34" charset="0"/>
              </a:rPr>
              <a:t>на сайті</a:t>
            </a:r>
            <a:r>
              <a:rPr lang="uk-UA" sz="2200" dirty="0">
                <a:latin typeface="Century Gothic" pitchFamily="34" charset="0"/>
                <a:ea typeface="Calibri" panose="020F0502020204030204" pitchFamily="34" charset="0"/>
                <a:cs typeface="Calibri" panose="020F0502020204030204" pitchFamily="34" charset="0"/>
              </a:rPr>
              <a:t>)</a:t>
            </a:r>
            <a:endParaRPr lang="en-GB" sz="2200" dirty="0">
              <a:latin typeface="Century Gothic" pitchFamily="34" charset="0"/>
              <a:ea typeface="Calibri" panose="020F0502020204030204" pitchFamily="34" charset="0"/>
              <a:cs typeface="Calibri" panose="020F0502020204030204" pitchFamily="34" charset="0"/>
            </a:endParaRPr>
          </a:p>
          <a:p>
            <a:pPr marL="752475" lvl="2" indent="-285750">
              <a:spcBef>
                <a:spcPts val="1800"/>
              </a:spcBef>
              <a:buFont typeface="Arial" panose="020B0604020202020204" pitchFamily="34" charset="0"/>
              <a:buChar char="•"/>
            </a:pPr>
            <a:r>
              <a:rPr lang="uk-UA" sz="2200" dirty="0" err="1">
                <a:effectLst/>
                <a:latin typeface="Century Gothic" pitchFamily="34" charset="0"/>
                <a:ea typeface="Calibri" panose="020F0502020204030204" pitchFamily="34" charset="0"/>
                <a:cs typeface="Calibri" panose="020F0502020204030204" pitchFamily="34" charset="0"/>
              </a:rPr>
              <a:t>НАДС</a:t>
            </a:r>
            <a:r>
              <a:rPr lang="uk-UA" sz="2200" dirty="0">
                <a:effectLst/>
                <a:latin typeface="Century Gothic" pitchFamily="34" charset="0"/>
                <a:ea typeface="Calibri" panose="020F0502020204030204" pitchFamily="34" charset="0"/>
                <a:cs typeface="Calibri" panose="020F0502020204030204" pitchFamily="34" charset="0"/>
              </a:rPr>
              <a:t> проводить навчання (реєстрація через </a:t>
            </a:r>
            <a:r>
              <a:rPr lang="uk-UA" sz="2200" dirty="0">
                <a:effectLst/>
                <a:latin typeface="Century Gothic" pitchFamily="34" charset="0"/>
                <a:ea typeface="Calibri" panose="020F0502020204030204" pitchFamily="34" charset="0"/>
                <a:cs typeface="Calibri" panose="020F0502020204030204" pitchFamily="34" charset="0"/>
                <a:hlinkClick r:id="rId8"/>
              </a:rPr>
              <a:t>портал управління знаннями</a:t>
            </a:r>
            <a:r>
              <a:rPr lang="uk-UA" sz="2200" dirty="0">
                <a:effectLst/>
                <a:latin typeface="Century Gothic" pitchFamily="34" charset="0"/>
                <a:ea typeface="Calibri" panose="020F0502020204030204" pitchFamily="34" charset="0"/>
                <a:cs typeface="Calibri" panose="020F0502020204030204" pitchFamily="34" charset="0"/>
              </a:rPr>
              <a:t>). Є підготовлені тренери в ЦПК, в т.ч. у регіонах</a:t>
            </a:r>
          </a:p>
          <a:p>
            <a:pPr marL="466725" lvl="2"/>
            <a:endParaRPr lang="uk-U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33787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193AB8B-6450-7819-5CAA-C994C94E163C}"/>
              </a:ext>
            </a:extLst>
          </p:cNvPr>
          <p:cNvSpPr>
            <a:spLocks noGrp="1"/>
          </p:cNvSpPr>
          <p:nvPr>
            <p:ph type="ctrTitle"/>
          </p:nvPr>
        </p:nvSpPr>
        <p:spPr/>
        <p:txBody>
          <a:bodyPr/>
          <a:lstStyle/>
          <a:p>
            <a:endParaRPr lang="ru-RU" dirty="0"/>
          </a:p>
        </p:txBody>
      </p:sp>
      <p:pic>
        <p:nvPicPr>
          <p:cNvPr id="5" name="Рисунок 4">
            <a:extLst>
              <a:ext uri="{FF2B5EF4-FFF2-40B4-BE49-F238E27FC236}">
                <a16:creationId xmlns="" xmlns:a16="http://schemas.microsoft.com/office/drawing/2014/main" id="{DFC22721-E60F-367F-B25F-5A20AD9293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6456"/>
          <a:stretch/>
        </p:blipFill>
        <p:spPr>
          <a:xfrm>
            <a:off x="0" y="0"/>
            <a:ext cx="12192000" cy="5330134"/>
          </a:xfrm>
          <a:prstGeom prst="rect">
            <a:avLst/>
          </a:prstGeom>
        </p:spPr>
      </p:pic>
      <p:sp>
        <p:nvSpPr>
          <p:cNvPr id="7" name="TextBox 6">
            <a:extLst>
              <a:ext uri="{FF2B5EF4-FFF2-40B4-BE49-F238E27FC236}">
                <a16:creationId xmlns="" xmlns:a16="http://schemas.microsoft.com/office/drawing/2014/main" id="{CCC09089-7AF3-63C8-B141-4D89C19562AC}"/>
              </a:ext>
            </a:extLst>
          </p:cNvPr>
          <p:cNvSpPr txBox="1"/>
          <p:nvPr/>
        </p:nvSpPr>
        <p:spPr>
          <a:xfrm>
            <a:off x="502789" y="2670875"/>
            <a:ext cx="10936415" cy="830964"/>
          </a:xfrm>
          <a:prstGeom prst="rect">
            <a:avLst/>
          </a:prstGeom>
          <a:noFill/>
        </p:spPr>
        <p:txBody>
          <a:bodyPr wrap="square" lIns="91406" tIns="45704" rIns="91406" bIns="45704">
            <a:spAutoFit/>
          </a:bodyPr>
          <a:lstStyle/>
          <a:p>
            <a:pPr algn="ctr"/>
            <a:r>
              <a:rPr lang="uk-UA" sz="4800" b="1" dirty="0">
                <a:solidFill>
                  <a:schemeClr val="tx1">
                    <a:lumMod val="65000"/>
                    <a:lumOff val="35000"/>
                  </a:schemeClr>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Дякуємо за увагу та взаємодію!</a:t>
            </a:r>
            <a:endParaRPr lang="ru-RU" sz="322400" b="1" dirty="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581251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title"/>
          </p:nvPr>
        </p:nvSpPr>
        <p:spPr>
          <a:xfrm>
            <a:off x="581984" y="329874"/>
            <a:ext cx="8229600" cy="922337"/>
          </a:xfrm>
          <a:prstGeom prst="rect">
            <a:avLst/>
          </a:prstGeom>
          <a:noFill/>
          <a:ln>
            <a:noFill/>
          </a:ln>
        </p:spPr>
        <p:txBody>
          <a:bodyPr spcFirstLastPara="1" wrap="square" lIns="91391" tIns="45683" rIns="91391" bIns="45683" anchor="ctr" anchorCtr="0">
            <a:noAutofit/>
          </a:bodyPr>
          <a:lstStyle/>
          <a:p>
            <a:r>
              <a:rPr lang="uk-UA" sz="3200" dirty="0"/>
              <a:t>Адміністративний орган (АО)</a:t>
            </a:r>
            <a:endParaRPr dirty="0"/>
          </a:p>
        </p:txBody>
      </p:sp>
      <p:sp>
        <p:nvSpPr>
          <p:cNvPr id="205" name="Google Shape;205;p18"/>
          <p:cNvSpPr txBox="1">
            <a:spLocks noGrp="1"/>
          </p:cNvSpPr>
          <p:nvPr>
            <p:ph type="body" idx="1"/>
          </p:nvPr>
        </p:nvSpPr>
        <p:spPr>
          <a:xfrm>
            <a:off x="375559" y="1196753"/>
            <a:ext cx="11544300" cy="5184576"/>
          </a:xfrm>
          <a:prstGeom prst="rect">
            <a:avLst/>
          </a:prstGeom>
          <a:noFill/>
          <a:ln>
            <a:noFill/>
          </a:ln>
        </p:spPr>
        <p:txBody>
          <a:bodyPr spcFirstLastPara="1" wrap="square" lIns="91391" tIns="45683" rIns="91391" bIns="45683" anchor="t" anchorCtr="0">
            <a:noAutofit/>
          </a:bodyPr>
          <a:lstStyle/>
          <a:p>
            <a:pPr>
              <a:spcBef>
                <a:spcPts val="600"/>
              </a:spcBef>
            </a:pPr>
            <a:r>
              <a:rPr lang="uk-UA" dirty="0">
                <a:latin typeface="Century Gothic"/>
                <a:ea typeface="Century Gothic"/>
                <a:cs typeface="Century Gothic"/>
                <a:sym typeface="Century Gothic"/>
              </a:rPr>
              <a:t>орган виконавчої влади, </a:t>
            </a:r>
            <a:endParaRPr dirty="0"/>
          </a:p>
          <a:p>
            <a:pPr>
              <a:spcBef>
                <a:spcPts val="600"/>
              </a:spcBef>
            </a:pPr>
            <a:r>
              <a:rPr lang="uk-UA" dirty="0">
                <a:latin typeface="Century Gothic"/>
                <a:ea typeface="Century Gothic"/>
                <a:cs typeface="Century Gothic"/>
                <a:sym typeface="Century Gothic"/>
              </a:rPr>
              <a:t>орган влади Автономної Республіки Крим</a:t>
            </a:r>
            <a:endParaRPr dirty="0"/>
          </a:p>
          <a:p>
            <a:pPr>
              <a:spcBef>
                <a:spcPts val="600"/>
              </a:spcBef>
            </a:pPr>
            <a:r>
              <a:rPr lang="uk-UA" dirty="0">
                <a:latin typeface="Century Gothic"/>
                <a:ea typeface="Century Gothic"/>
                <a:cs typeface="Century Gothic"/>
                <a:sym typeface="Century Gothic"/>
              </a:rPr>
              <a:t>орган місцевого самоврядування</a:t>
            </a:r>
            <a:endParaRPr dirty="0"/>
          </a:p>
          <a:p>
            <a:pPr>
              <a:spcBef>
                <a:spcPts val="600"/>
              </a:spcBef>
            </a:pPr>
            <a:r>
              <a:rPr lang="uk-UA" dirty="0">
                <a:latin typeface="Century Gothic"/>
                <a:ea typeface="Century Gothic"/>
                <a:cs typeface="Century Gothic"/>
                <a:sym typeface="Century Gothic"/>
              </a:rPr>
              <a:t>їх посадова особа</a:t>
            </a:r>
            <a:endParaRPr dirty="0"/>
          </a:p>
          <a:p>
            <a:pPr>
              <a:spcBef>
                <a:spcPts val="1800"/>
              </a:spcBef>
            </a:pPr>
            <a:r>
              <a:rPr lang="uk-UA" b="1" dirty="0">
                <a:latin typeface="Century Gothic"/>
                <a:ea typeface="Century Gothic"/>
                <a:cs typeface="Century Gothic"/>
                <a:sym typeface="Century Gothic"/>
              </a:rPr>
              <a:t>інший суб’єкт</a:t>
            </a:r>
            <a:r>
              <a:rPr lang="uk-UA" dirty="0">
                <a:latin typeface="Century Gothic"/>
                <a:ea typeface="Century Gothic"/>
                <a:cs typeface="Century Gothic"/>
                <a:sym typeface="Century Gothic"/>
              </a:rPr>
              <a:t>, який відповідно до закону </a:t>
            </a:r>
            <a:r>
              <a:rPr lang="uk-UA" b="1" dirty="0">
                <a:latin typeface="Century Gothic"/>
                <a:ea typeface="Century Gothic"/>
                <a:cs typeface="Century Gothic"/>
                <a:sym typeface="Century Gothic"/>
              </a:rPr>
              <a:t>уповноважений здійснювати функції публічної адміністрації</a:t>
            </a:r>
          </a:p>
          <a:p>
            <a:pPr>
              <a:spcBef>
                <a:spcPts val="1800"/>
              </a:spcBef>
              <a:buNone/>
            </a:pPr>
            <a:r>
              <a:rPr lang="uk-UA" b="1" dirty="0">
                <a:latin typeface="Century Gothic"/>
                <a:sym typeface="Century Gothic"/>
              </a:rPr>
              <a:t>	</a:t>
            </a:r>
            <a:r>
              <a:rPr lang="uk-UA" b="1" i="1" dirty="0">
                <a:solidFill>
                  <a:srgbClr val="0070C0"/>
                </a:solidFill>
                <a:latin typeface="Century Gothic"/>
                <a:sym typeface="Century Gothic"/>
              </a:rPr>
              <a:t>! Пам'ятаємо про </a:t>
            </a:r>
            <a:r>
              <a:rPr lang="uk-UA" b="1" i="1" dirty="0" err="1">
                <a:solidFill>
                  <a:srgbClr val="0070C0"/>
                </a:solidFill>
                <a:latin typeface="Century Gothic"/>
                <a:sym typeface="Century Gothic"/>
              </a:rPr>
              <a:t>ДП</a:t>
            </a:r>
            <a:r>
              <a:rPr lang="uk-UA" b="1" i="1" dirty="0">
                <a:solidFill>
                  <a:srgbClr val="0070C0"/>
                </a:solidFill>
                <a:latin typeface="Century Gothic"/>
                <a:sym typeface="Century Gothic"/>
              </a:rPr>
              <a:t>/</a:t>
            </a:r>
            <a:r>
              <a:rPr lang="uk-UA" b="1" i="1" dirty="0" err="1">
                <a:solidFill>
                  <a:srgbClr val="0070C0"/>
                </a:solidFill>
                <a:latin typeface="Century Gothic"/>
                <a:sym typeface="Century Gothic"/>
              </a:rPr>
              <a:t>КП</a:t>
            </a:r>
            <a:r>
              <a:rPr lang="uk-UA" b="1" i="1" dirty="0">
                <a:solidFill>
                  <a:srgbClr val="0070C0"/>
                </a:solidFill>
                <a:latin typeface="Century Gothic"/>
                <a:sym typeface="Century Gothic"/>
              </a:rPr>
              <a:t>, акредитованих суб'єктів тощо – яким держава делегувала функції публічної адміністрації</a:t>
            </a:r>
            <a:endParaRPr b="1" i="1" dirty="0">
              <a:solidFill>
                <a:srgbClr val="0070C0"/>
              </a:solidFill>
              <a:latin typeface="Century Gothic"/>
              <a:ea typeface="Century Gothic"/>
              <a:cs typeface="Century Gothic"/>
              <a:sym typeface="Century Gothic"/>
            </a:endParaRPr>
          </a:p>
          <a:p>
            <a:pPr>
              <a:spcBef>
                <a:spcPts val="1800"/>
              </a:spcBef>
            </a:pPr>
            <a:r>
              <a:rPr lang="uk-UA" b="1" dirty="0">
                <a:latin typeface="Century Gothic"/>
                <a:ea typeface="Century Gothic"/>
                <a:cs typeface="Century Gothic"/>
                <a:sym typeface="Century Gothic"/>
              </a:rPr>
              <a:t>Функції публічної адміністрації </a:t>
            </a:r>
            <a:r>
              <a:rPr lang="uk-UA" dirty="0">
                <a:latin typeface="Century Gothic"/>
                <a:ea typeface="Century Gothic"/>
                <a:cs typeface="Century Gothic"/>
                <a:sym typeface="Century Gothic"/>
              </a:rPr>
              <a:t>– це надання адміністративних послуг, здійснення інспекційної (контрольної, наглядової) діяльності, вирішення інших справ за заявою особи або за власною ініціативою адміністративного органу.</a:t>
            </a:r>
            <a:endParaRPr b="1" i="1" dirty="0">
              <a:latin typeface="Century Gothic"/>
              <a:ea typeface="Century Gothic"/>
              <a:cs typeface="Century Gothic"/>
              <a:sym typeface="Century Gothic"/>
            </a:endParaRPr>
          </a:p>
        </p:txBody>
      </p:sp>
      <p:sp>
        <p:nvSpPr>
          <p:cNvPr id="206" name="Google Shape;206;p18"/>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title"/>
          </p:nvPr>
        </p:nvSpPr>
        <p:spPr>
          <a:xfrm>
            <a:off x="581986" y="329874"/>
            <a:ext cx="10875632" cy="922337"/>
          </a:xfrm>
          <a:prstGeom prst="rect">
            <a:avLst/>
          </a:prstGeom>
          <a:noFill/>
          <a:ln>
            <a:noFill/>
          </a:ln>
        </p:spPr>
        <p:txBody>
          <a:bodyPr spcFirstLastPara="1" wrap="square" lIns="91391" tIns="45683" rIns="91391" bIns="45683" anchor="ctr" anchorCtr="0">
            <a:noAutofit/>
          </a:bodyPr>
          <a:lstStyle/>
          <a:p>
            <a:pPr>
              <a:lnSpc>
                <a:spcPct val="93000"/>
              </a:lnSpc>
            </a:pPr>
            <a:r>
              <a:rPr lang="uk-UA" sz="3200" spc="40" dirty="0">
                <a:solidFill>
                  <a:srgbClr val="034EA2"/>
                </a:solidFill>
              </a:rPr>
              <a:t>Деякі види/приклади </a:t>
            </a:r>
            <a:r>
              <a:rPr lang="uk-UA" sz="3200" spc="40" dirty="0" err="1">
                <a:solidFill>
                  <a:srgbClr val="034EA2"/>
                </a:solidFill>
              </a:rPr>
              <a:t>“функціональних”</a:t>
            </a:r>
            <a:r>
              <a:rPr lang="uk-UA" sz="3200" spc="40" dirty="0">
                <a:solidFill>
                  <a:srgbClr val="034EA2"/>
                </a:solidFill>
              </a:rPr>
              <a:t> адміністративних органів</a:t>
            </a:r>
            <a:endParaRPr lang="en-US" sz="3200" spc="40" dirty="0">
              <a:solidFill>
                <a:srgbClr val="034EA2"/>
              </a:solidFill>
            </a:endParaRPr>
          </a:p>
        </p:txBody>
      </p:sp>
      <p:sp>
        <p:nvSpPr>
          <p:cNvPr id="205" name="Google Shape;205;p18"/>
          <p:cNvSpPr txBox="1">
            <a:spLocks noGrp="1"/>
          </p:cNvSpPr>
          <p:nvPr>
            <p:ph type="body" idx="1"/>
          </p:nvPr>
        </p:nvSpPr>
        <p:spPr>
          <a:xfrm>
            <a:off x="1153739" y="1337847"/>
            <a:ext cx="10766119" cy="5043482"/>
          </a:xfrm>
          <a:prstGeom prst="rect">
            <a:avLst/>
          </a:prstGeom>
          <a:noFill/>
          <a:ln>
            <a:noFill/>
          </a:ln>
        </p:spPr>
        <p:txBody>
          <a:bodyPr spcFirstLastPara="1" wrap="square" lIns="91391" tIns="45683" rIns="91391" bIns="45683" anchor="t" anchorCtr="0">
            <a:noAutofit/>
          </a:bodyPr>
          <a:lstStyle/>
          <a:p>
            <a:pPr>
              <a:spcBef>
                <a:spcPts val="1800"/>
              </a:spcBef>
            </a:pPr>
            <a:r>
              <a:rPr lang="uk-UA" sz="2300" i="1" dirty="0"/>
              <a:t>Органи професійного самоврядування </a:t>
            </a:r>
            <a:r>
              <a:rPr lang="uk-UA" sz="2300" dirty="0"/>
              <a:t>(юридичні та інші вільні професії) </a:t>
            </a:r>
          </a:p>
          <a:p>
            <a:pPr>
              <a:spcBef>
                <a:spcPts val="1800"/>
              </a:spcBef>
            </a:pPr>
            <a:r>
              <a:rPr lang="uk-UA" sz="2300" dirty="0"/>
              <a:t>Дирекція комунальної школи при вирішенні питання про зарахування дитини </a:t>
            </a:r>
          </a:p>
          <a:p>
            <a:pPr>
              <a:spcBef>
                <a:spcPts val="1800"/>
              </a:spcBef>
            </a:pPr>
            <a:r>
              <a:rPr lang="uk-UA" sz="2300" i="1" dirty="0"/>
              <a:t>Деякі </a:t>
            </a:r>
            <a:r>
              <a:rPr lang="uk-UA" sz="2300" i="1" dirty="0" err="1"/>
              <a:t>ДП</a:t>
            </a:r>
            <a:r>
              <a:rPr lang="uk-UA" sz="2300" i="1" dirty="0"/>
              <a:t> та </a:t>
            </a:r>
            <a:r>
              <a:rPr lang="uk-UA" sz="2300" i="1" dirty="0" err="1"/>
              <a:t>КП</a:t>
            </a:r>
            <a:r>
              <a:rPr lang="uk-UA" sz="2300" i="1" dirty="0"/>
              <a:t> при виконанні функцій публічної адміністрації </a:t>
            </a:r>
            <a:r>
              <a:rPr lang="uk-UA" sz="2300" dirty="0"/>
              <a:t>(як-от, «акредитовані суб'єкти державної реєстрації» 2016-2019 </a:t>
            </a:r>
            <a:r>
              <a:rPr lang="uk-UA" sz="2300" dirty="0" err="1"/>
              <a:t>рр</a:t>
            </a:r>
            <a:r>
              <a:rPr lang="uk-UA" sz="2300" dirty="0"/>
              <a:t>)</a:t>
            </a:r>
          </a:p>
          <a:p>
            <a:pPr>
              <a:spcBef>
                <a:spcPts val="1800"/>
              </a:spcBef>
            </a:pPr>
            <a:r>
              <a:rPr lang="uk-UA" sz="2300" dirty="0"/>
              <a:t>Приватні СТО (при проведенні «обов'язкового технічного контролю»), сертифіковані інженери-землевпорядники</a:t>
            </a:r>
          </a:p>
          <a:p>
            <a:pPr>
              <a:spcBef>
                <a:spcPts val="1800"/>
              </a:spcBef>
            </a:pPr>
            <a:r>
              <a:rPr lang="uk-UA" sz="2300" i="1" dirty="0"/>
              <a:t>Відкрите питання – </a:t>
            </a:r>
            <a:r>
              <a:rPr lang="uk-UA" sz="2300" dirty="0"/>
              <a:t>надавачі «комунальних послуг загального інтересу» (принаймні доступ до таких послуг). Доступ до інших публічних послуг</a:t>
            </a:r>
          </a:p>
          <a:p>
            <a:pPr>
              <a:spcBef>
                <a:spcPts val="600"/>
              </a:spcBef>
            </a:pPr>
            <a:endParaRPr b="1" i="1" dirty="0">
              <a:latin typeface="Century Gothic"/>
              <a:ea typeface="Century Gothic"/>
              <a:cs typeface="Century Gothic"/>
              <a:sym typeface="Century Gothic"/>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9"/>
          <p:cNvSpPr txBox="1">
            <a:spLocks noGrp="1"/>
          </p:cNvSpPr>
          <p:nvPr>
            <p:ph type="title"/>
          </p:nvPr>
        </p:nvSpPr>
        <p:spPr>
          <a:xfrm>
            <a:off x="595313" y="406400"/>
            <a:ext cx="11106000" cy="506400"/>
          </a:xfrm>
          <a:prstGeom prst="rect">
            <a:avLst/>
          </a:prstGeom>
          <a:noFill/>
          <a:ln>
            <a:noFill/>
          </a:ln>
        </p:spPr>
        <p:txBody>
          <a:bodyPr spcFirstLastPara="1" wrap="square" lIns="91391" tIns="45683" rIns="91391" bIns="45683" anchor="ctr" anchorCtr="0">
            <a:noAutofit/>
          </a:bodyPr>
          <a:lstStyle/>
          <a:p>
            <a:r>
              <a:rPr lang="uk-UA" sz="3000" dirty="0"/>
              <a:t>Адміністративний акт (АА)</a:t>
            </a:r>
            <a:endParaRPr dirty="0"/>
          </a:p>
        </p:txBody>
      </p:sp>
      <p:sp>
        <p:nvSpPr>
          <p:cNvPr id="213" name="Google Shape;213;p19"/>
          <p:cNvSpPr txBox="1">
            <a:spLocks noGrp="1"/>
          </p:cNvSpPr>
          <p:nvPr>
            <p:ph type="body" idx="1"/>
          </p:nvPr>
        </p:nvSpPr>
        <p:spPr>
          <a:xfrm>
            <a:off x="1015623" y="1295829"/>
            <a:ext cx="10738758" cy="5112568"/>
          </a:xfrm>
          <a:prstGeom prst="rect">
            <a:avLst/>
          </a:prstGeom>
          <a:noFill/>
          <a:ln>
            <a:noFill/>
          </a:ln>
        </p:spPr>
        <p:txBody>
          <a:bodyPr spcFirstLastPara="1" wrap="square" lIns="91391" tIns="45683" rIns="91391" bIns="45683" anchor="t" anchorCtr="0">
            <a:noAutofit/>
          </a:bodyPr>
          <a:lstStyle/>
          <a:p>
            <a:pPr>
              <a:spcBef>
                <a:spcPts val="1200"/>
              </a:spcBef>
            </a:pPr>
            <a:r>
              <a:rPr lang="uk-UA" b="1" dirty="0">
                <a:latin typeface="Century Gothic"/>
                <a:ea typeface="Century Gothic"/>
                <a:cs typeface="Century Gothic"/>
                <a:sym typeface="Century Gothic"/>
              </a:rPr>
              <a:t>рішення</a:t>
            </a:r>
            <a:r>
              <a:rPr lang="uk-UA" dirty="0">
                <a:latin typeface="Century Gothic"/>
                <a:ea typeface="Century Gothic"/>
                <a:cs typeface="Century Gothic"/>
                <a:sym typeface="Century Gothic"/>
              </a:rPr>
              <a:t> </a:t>
            </a:r>
            <a:r>
              <a:rPr lang="uk-UA" b="1" dirty="0">
                <a:latin typeface="Century Gothic"/>
                <a:ea typeface="Century Gothic"/>
                <a:cs typeface="Century Gothic"/>
                <a:sym typeface="Century Gothic"/>
              </a:rPr>
              <a:t>або</a:t>
            </a:r>
            <a:r>
              <a:rPr lang="uk-UA" dirty="0">
                <a:latin typeface="Century Gothic"/>
                <a:ea typeface="Century Gothic"/>
                <a:cs typeface="Century Gothic"/>
                <a:sym typeface="Century Gothic"/>
              </a:rPr>
              <a:t> </a:t>
            </a:r>
            <a:r>
              <a:rPr lang="uk-UA" b="1" dirty="0">
                <a:latin typeface="Century Gothic"/>
                <a:ea typeface="Century Gothic"/>
                <a:cs typeface="Century Gothic"/>
                <a:sym typeface="Century Gothic"/>
              </a:rPr>
              <a:t>юридично значуща дія</a:t>
            </a:r>
            <a:r>
              <a:rPr lang="uk-UA" dirty="0">
                <a:latin typeface="Century Gothic"/>
                <a:ea typeface="Century Gothic"/>
                <a:cs typeface="Century Gothic"/>
                <a:sym typeface="Century Gothic"/>
              </a:rPr>
              <a:t> індивідуального характеру, </a:t>
            </a:r>
            <a:endParaRPr dirty="0"/>
          </a:p>
          <a:p>
            <a:pPr>
              <a:spcBef>
                <a:spcPts val="1200"/>
              </a:spcBef>
            </a:pPr>
            <a:r>
              <a:rPr lang="uk-UA" dirty="0">
                <a:latin typeface="Century Gothic"/>
                <a:ea typeface="Century Gothic"/>
                <a:cs typeface="Century Gothic"/>
                <a:sym typeface="Century Gothic"/>
              </a:rPr>
              <a:t>прийняте (вчинена) адміністративним органом </a:t>
            </a:r>
            <a:endParaRPr dirty="0"/>
          </a:p>
          <a:p>
            <a:pPr>
              <a:spcBef>
                <a:spcPts val="1200"/>
              </a:spcBef>
            </a:pPr>
            <a:r>
              <a:rPr lang="uk-UA" dirty="0">
                <a:latin typeface="Century Gothic"/>
                <a:ea typeface="Century Gothic"/>
                <a:cs typeface="Century Gothic"/>
                <a:sym typeface="Century Gothic"/>
              </a:rPr>
              <a:t>для </a:t>
            </a:r>
            <a:r>
              <a:rPr lang="uk-UA" b="1" dirty="0">
                <a:latin typeface="Century Gothic"/>
                <a:ea typeface="Century Gothic"/>
                <a:cs typeface="Century Gothic"/>
                <a:sym typeface="Century Gothic"/>
              </a:rPr>
              <a:t>вирішення конкретної справи </a:t>
            </a:r>
            <a:endParaRPr dirty="0"/>
          </a:p>
          <a:p>
            <a:pPr>
              <a:spcBef>
                <a:spcPts val="1800"/>
              </a:spcBef>
            </a:pPr>
            <a:r>
              <a:rPr lang="uk-UA" dirty="0">
                <a:latin typeface="Century Gothic"/>
                <a:ea typeface="Century Gothic"/>
                <a:cs typeface="Century Gothic"/>
                <a:sym typeface="Century Gothic"/>
              </a:rPr>
              <a:t>та спрямоване (спрямована) на набуття, зміну, припинення чи реалізацію прав та/або обов’язків </a:t>
            </a:r>
            <a:r>
              <a:rPr lang="uk-UA" b="1" dirty="0">
                <a:latin typeface="Century Gothic"/>
                <a:ea typeface="Century Gothic"/>
                <a:cs typeface="Century Gothic"/>
                <a:sym typeface="Century Gothic"/>
              </a:rPr>
              <a:t>окремої особи (осіб)</a:t>
            </a:r>
            <a:r>
              <a:rPr lang="uk-UA" dirty="0">
                <a:latin typeface="Century Gothic"/>
                <a:ea typeface="Century Gothic"/>
                <a:cs typeface="Century Gothic"/>
                <a:sym typeface="Century Gothic"/>
              </a:rPr>
              <a:t>.</a:t>
            </a:r>
            <a:endParaRPr dirty="0"/>
          </a:p>
          <a:p>
            <a:pPr>
              <a:spcBef>
                <a:spcPts val="1800"/>
              </a:spcBef>
              <a:buNone/>
            </a:pPr>
            <a:r>
              <a:rPr lang="uk-UA" u="sng" dirty="0">
                <a:latin typeface="Century Gothic"/>
                <a:ea typeface="Century Gothic"/>
                <a:cs typeface="Century Gothic"/>
                <a:sym typeface="Century Gothic"/>
              </a:rPr>
              <a:t>Ознаки АА</a:t>
            </a:r>
            <a:r>
              <a:rPr lang="uk-UA" b="1" dirty="0">
                <a:latin typeface="Century Gothic"/>
                <a:ea typeface="Century Gothic"/>
                <a:cs typeface="Century Gothic"/>
                <a:sym typeface="Century Gothic"/>
              </a:rPr>
              <a:t>: індивідуальність, односторонність, сфера публічного адміністрування, зовнішня дія</a:t>
            </a:r>
            <a:endParaRPr dirty="0"/>
          </a:p>
          <a:p>
            <a:pPr>
              <a:spcBef>
                <a:spcPts val="1800"/>
              </a:spcBef>
              <a:buNone/>
            </a:pPr>
            <a:r>
              <a:rPr lang="uk-UA" dirty="0">
                <a:latin typeface="Century Gothic"/>
                <a:ea typeface="Century Gothic"/>
                <a:cs typeface="Century Gothic"/>
                <a:sym typeface="Century Gothic"/>
              </a:rPr>
              <a:t>Власна назва (пр.: наказ, розпорядження тощо) і специфіка адмін. акта конкретного органу, як правило визначена у статутному або спеціальному законодавстві.</a:t>
            </a:r>
            <a:endParaRPr dirty="0"/>
          </a:p>
        </p:txBody>
      </p:sp>
      <p:sp>
        <p:nvSpPr>
          <p:cNvPr id="214" name="Google Shape;214;p19"/>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title"/>
          </p:nvPr>
        </p:nvSpPr>
        <p:spPr>
          <a:xfrm>
            <a:off x="285070" y="308427"/>
            <a:ext cx="11106000" cy="769258"/>
          </a:xfrm>
          <a:prstGeom prst="rect">
            <a:avLst/>
          </a:prstGeom>
          <a:noFill/>
          <a:ln>
            <a:noFill/>
          </a:ln>
        </p:spPr>
        <p:txBody>
          <a:bodyPr spcFirstLastPara="1" wrap="square" lIns="91391" tIns="45683" rIns="91391" bIns="45683" anchor="ctr" anchorCtr="0">
            <a:noAutofit/>
          </a:bodyPr>
          <a:lstStyle/>
          <a:p>
            <a:r>
              <a:rPr lang="uk-UA" sz="4200" dirty="0"/>
              <a:t>ЗАП не поширюється:</a:t>
            </a:r>
            <a:endParaRPr sz="4200" dirty="0"/>
          </a:p>
        </p:txBody>
      </p:sp>
      <p:sp>
        <p:nvSpPr>
          <p:cNvPr id="166" name="Google Shape;166;p13"/>
          <p:cNvSpPr txBox="1">
            <a:spLocks noGrp="1"/>
          </p:cNvSpPr>
          <p:nvPr>
            <p:ph type="body" idx="1"/>
          </p:nvPr>
        </p:nvSpPr>
        <p:spPr>
          <a:xfrm>
            <a:off x="631373" y="1014199"/>
            <a:ext cx="11560629" cy="5272304"/>
          </a:xfrm>
          <a:prstGeom prst="rect">
            <a:avLst/>
          </a:prstGeom>
          <a:noFill/>
          <a:ln>
            <a:noFill/>
          </a:ln>
        </p:spPr>
        <p:txBody>
          <a:bodyPr spcFirstLastPara="1" wrap="square" lIns="91391" tIns="45683" rIns="91391" bIns="45683" anchor="t" anchorCtr="0">
            <a:noAutofit/>
          </a:bodyPr>
          <a:lstStyle/>
          <a:p>
            <a:r>
              <a:rPr lang="uk-UA" dirty="0">
                <a:latin typeface="Century Gothic"/>
                <a:ea typeface="Century Gothic"/>
                <a:cs typeface="Century Gothic"/>
                <a:sym typeface="Century Gothic"/>
              </a:rPr>
              <a:t>на прийняття нормативних актів</a:t>
            </a:r>
            <a:endParaRPr dirty="0"/>
          </a:p>
          <a:p>
            <a:r>
              <a:rPr lang="uk-UA" b="1" dirty="0">
                <a:latin typeface="Century Gothic"/>
                <a:ea typeface="Century Gothic"/>
                <a:cs typeface="Century Gothic"/>
                <a:sym typeface="Century Gothic"/>
              </a:rPr>
              <a:t>пропозиції, рекомендації громадян</a:t>
            </a:r>
            <a:endParaRPr b="1" dirty="0"/>
          </a:p>
          <a:p>
            <a:r>
              <a:rPr lang="uk-UA" dirty="0">
                <a:latin typeface="Century Gothic"/>
                <a:ea typeface="Century Gothic"/>
                <a:cs typeface="Century Gothic"/>
                <a:sym typeface="Century Gothic"/>
              </a:rPr>
              <a:t>кримінальне провадження, судове провадження, виконавче провадження (крім виконання АА), вчинення нотаріальних дій, виконання покарань, </a:t>
            </a:r>
            <a:r>
              <a:rPr lang="uk-UA" i="1" dirty="0">
                <a:latin typeface="Century Gothic"/>
                <a:ea typeface="Century Gothic"/>
                <a:cs typeface="Century Gothic"/>
                <a:sym typeface="Century Gothic"/>
              </a:rPr>
              <a:t>антимонопольну сферу </a:t>
            </a:r>
            <a:r>
              <a:rPr lang="uk-UA" i="1" strike="sngStrike" dirty="0">
                <a:latin typeface="Century Gothic"/>
                <a:ea typeface="Century Gothic"/>
                <a:cs typeface="Century Gothic"/>
                <a:sym typeface="Century Gothic"/>
              </a:rPr>
              <a:t>(крім надання дозволів та висновків на узгоджені дії, концентрацію )</a:t>
            </a:r>
            <a:endParaRPr i="1" strike="sngStrike" dirty="0"/>
          </a:p>
          <a:p>
            <a:r>
              <a:rPr lang="uk-UA" dirty="0">
                <a:latin typeface="Century Gothic"/>
                <a:ea typeface="Century Gothic"/>
                <a:cs typeface="Century Gothic"/>
                <a:sym typeface="Century Gothic"/>
              </a:rPr>
              <a:t>відносини публічної служби</a:t>
            </a:r>
            <a:endParaRPr dirty="0"/>
          </a:p>
          <a:p>
            <a:r>
              <a:rPr lang="uk-UA" dirty="0">
                <a:latin typeface="Century Gothic"/>
                <a:ea typeface="Century Gothic"/>
                <a:cs typeface="Century Gothic"/>
                <a:sym typeface="Century Gothic"/>
              </a:rPr>
              <a:t>референдуми, вибори</a:t>
            </a:r>
            <a:endParaRPr dirty="0"/>
          </a:p>
          <a:p>
            <a:r>
              <a:rPr lang="uk-UA" dirty="0">
                <a:latin typeface="Century Gothic"/>
                <a:ea typeface="Century Gothic"/>
                <a:cs typeface="Century Gothic"/>
                <a:sym typeface="Century Gothic"/>
              </a:rPr>
              <a:t>оскарження процедур публічних закупівель</a:t>
            </a:r>
            <a:endParaRPr dirty="0"/>
          </a:p>
          <a:p>
            <a:r>
              <a:rPr lang="uk-UA" dirty="0">
                <a:latin typeface="Century Gothic"/>
                <a:ea typeface="Century Gothic"/>
                <a:cs typeface="Century Gothic"/>
                <a:sym typeface="Century Gothic"/>
              </a:rPr>
              <a:t>національну безпеку та оборону, громадянство, притулок, державні нагороди, помилування, </a:t>
            </a:r>
            <a:r>
              <a:rPr lang="uk-UA" b="1" i="1" dirty="0">
                <a:latin typeface="Century Gothic"/>
                <a:ea typeface="Century Gothic"/>
                <a:cs typeface="Century Gothic"/>
                <a:sym typeface="Century Gothic"/>
              </a:rPr>
              <a:t>ОВД</a:t>
            </a:r>
            <a:endParaRPr b="1" i="1" dirty="0"/>
          </a:p>
          <a:p>
            <a:r>
              <a:rPr lang="uk-UA" i="1" dirty="0">
                <a:latin typeface="Century Gothic"/>
                <a:ea typeface="Century Gothic"/>
                <a:cs typeface="Century Gothic"/>
                <a:sym typeface="Century Gothic"/>
              </a:rPr>
              <a:t>NB: на внутрішньо-організаційну діяльність</a:t>
            </a:r>
            <a:endParaRPr dirty="0"/>
          </a:p>
        </p:txBody>
      </p:sp>
      <p:sp>
        <p:nvSpPr>
          <p:cNvPr id="167" name="Google Shape;167;p13"/>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8"/>
          <p:cNvSpPr txBox="1">
            <a:spLocks noGrp="1"/>
          </p:cNvSpPr>
          <p:nvPr>
            <p:ph type="title"/>
          </p:nvPr>
        </p:nvSpPr>
        <p:spPr>
          <a:xfrm>
            <a:off x="163793" y="377549"/>
            <a:ext cx="11319370" cy="685709"/>
          </a:xfrm>
          <a:prstGeom prst="rect">
            <a:avLst/>
          </a:prstGeom>
          <a:noFill/>
          <a:ln>
            <a:noFill/>
          </a:ln>
        </p:spPr>
        <p:txBody>
          <a:bodyPr spcFirstLastPara="1" wrap="square" lIns="91391" tIns="45683" rIns="91391" bIns="45683" anchor="ctr" anchorCtr="0">
            <a:noAutofit/>
          </a:bodyPr>
          <a:lstStyle/>
          <a:p>
            <a:r>
              <a:rPr lang="uk-UA" dirty="0"/>
              <a:t>Проблеми, які призначений вирішити ЗАП</a:t>
            </a:r>
            <a:endParaRPr dirty="0"/>
          </a:p>
        </p:txBody>
      </p:sp>
      <p:sp>
        <p:nvSpPr>
          <p:cNvPr id="116" name="Google Shape;116;p8"/>
          <p:cNvSpPr txBox="1">
            <a:spLocks noGrp="1"/>
          </p:cNvSpPr>
          <p:nvPr>
            <p:ph type="body" idx="1"/>
          </p:nvPr>
        </p:nvSpPr>
        <p:spPr>
          <a:xfrm>
            <a:off x="571499" y="1203098"/>
            <a:ext cx="11299372" cy="5458959"/>
          </a:xfrm>
          <a:prstGeom prst="rect">
            <a:avLst/>
          </a:prstGeom>
          <a:noFill/>
          <a:ln>
            <a:noFill/>
          </a:ln>
        </p:spPr>
        <p:txBody>
          <a:bodyPr spcFirstLastPara="1" wrap="square" lIns="91391" tIns="45683" rIns="91391" bIns="45683" anchor="t" anchorCtr="0">
            <a:noAutofit/>
          </a:bodyPr>
          <a:lstStyle/>
          <a:p>
            <a:pPr>
              <a:spcBef>
                <a:spcPts val="1200"/>
              </a:spcBef>
            </a:pPr>
            <a:r>
              <a:rPr lang="uk-UA" sz="2600" b="1" dirty="0">
                <a:latin typeface="Century Gothic"/>
                <a:ea typeface="Century Gothic"/>
                <a:cs typeface="Century Gothic"/>
                <a:sym typeface="Century Gothic"/>
              </a:rPr>
              <a:t>Відсутність базових прав особи </a:t>
            </a:r>
            <a:r>
              <a:rPr lang="uk-UA" sz="2600" dirty="0">
                <a:latin typeface="Century Gothic"/>
                <a:ea typeface="Century Gothic"/>
                <a:cs typeface="Century Gothic"/>
                <a:sym typeface="Century Gothic"/>
              </a:rPr>
              <a:t>у відносинах з органами публічної адміністрації, гарантованих європейськими стандартами адміністративної процедури </a:t>
            </a:r>
            <a:endParaRPr sz="2600" dirty="0"/>
          </a:p>
          <a:p>
            <a:pPr>
              <a:spcBef>
                <a:spcPts val="1200"/>
              </a:spcBef>
            </a:pPr>
            <a:r>
              <a:rPr lang="uk-UA" sz="2600" b="1" dirty="0">
                <a:latin typeface="Century Gothic"/>
                <a:ea typeface="Century Gothic"/>
                <a:cs typeface="Century Gothic"/>
                <a:sym typeface="Century Gothic"/>
              </a:rPr>
              <a:t>Домінування відомчих інтересів у регулюванні,</a:t>
            </a:r>
            <a:r>
              <a:rPr lang="uk-UA" sz="2600" dirty="0">
                <a:latin typeface="Century Gothic"/>
                <a:ea typeface="Century Gothic"/>
                <a:cs typeface="Century Gothic"/>
                <a:sym typeface="Century Gothic"/>
              </a:rPr>
              <a:t> в т.ч. переважно підзаконне регулювання процедур</a:t>
            </a:r>
            <a:endParaRPr sz="2600" dirty="0"/>
          </a:p>
          <a:p>
            <a:pPr>
              <a:spcBef>
                <a:spcPts val="1200"/>
              </a:spcBef>
            </a:pPr>
            <a:r>
              <a:rPr lang="uk-UA" sz="2600" b="1" dirty="0">
                <a:latin typeface="Century Gothic"/>
                <a:ea typeface="Century Gothic"/>
                <a:cs typeface="Century Gothic"/>
                <a:sym typeface="Century Gothic"/>
              </a:rPr>
              <a:t>Різні підходи у різних актах / сферах / системах органів влади і відсутність єдиних правил</a:t>
            </a:r>
            <a:r>
              <a:rPr lang="uk-UA" sz="2600" dirty="0">
                <a:latin typeface="Century Gothic"/>
                <a:ea typeface="Century Gothic"/>
                <a:cs typeface="Century Gothic"/>
                <a:sym typeface="Century Gothic"/>
              </a:rPr>
              <a:t>, за якими приймаються адміністративні акти. </a:t>
            </a:r>
            <a:endParaRPr sz="2600" dirty="0"/>
          </a:p>
          <a:p>
            <a:pPr>
              <a:spcBef>
                <a:spcPts val="1200"/>
              </a:spcBef>
            </a:pPr>
            <a:r>
              <a:rPr lang="uk-UA" sz="2600" b="1" dirty="0">
                <a:latin typeface="Century Gothic"/>
                <a:ea typeface="Century Gothic"/>
                <a:cs typeface="Century Gothic"/>
                <a:sym typeface="Century Gothic"/>
              </a:rPr>
              <a:t>Неефективність багатьох процедур </a:t>
            </a:r>
            <a:r>
              <a:rPr lang="uk-UA" sz="2600" dirty="0">
                <a:latin typeface="Century Gothic"/>
                <a:ea typeface="Century Gothic"/>
                <a:cs typeface="Century Gothic"/>
                <a:sym typeface="Century Gothic"/>
              </a:rPr>
              <a:t>(в т.ч. адміністративного оскарження), або відсутність регулювання (дострокове припинення дії АА, примусове виконання тощо)</a:t>
            </a:r>
            <a:endParaRPr sz="2600" dirty="0"/>
          </a:p>
        </p:txBody>
      </p:sp>
      <p:sp>
        <p:nvSpPr>
          <p:cNvPr id="117" name="Google Shape;117;p8"/>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a:spLocks noGrp="1"/>
          </p:cNvSpPr>
          <p:nvPr>
            <p:ph type="title"/>
          </p:nvPr>
        </p:nvSpPr>
        <p:spPr>
          <a:xfrm>
            <a:off x="691243" y="388938"/>
            <a:ext cx="4827814" cy="850900"/>
          </a:xfrm>
          <a:prstGeom prst="rect">
            <a:avLst/>
          </a:prstGeom>
          <a:noFill/>
          <a:ln>
            <a:noFill/>
          </a:ln>
        </p:spPr>
        <p:txBody>
          <a:bodyPr spcFirstLastPara="1" wrap="square" lIns="91391" tIns="45683" rIns="91391" bIns="45683" anchor="ctr" anchorCtr="0">
            <a:noAutofit/>
          </a:bodyPr>
          <a:lstStyle/>
          <a:p>
            <a:r>
              <a:rPr lang="uk-UA" sz="4400" dirty="0">
                <a:solidFill>
                  <a:srgbClr val="595959"/>
                </a:solidFill>
              </a:rPr>
              <a:t>Як є сьогодні?</a:t>
            </a:r>
            <a:endParaRPr dirty="0"/>
          </a:p>
        </p:txBody>
      </p:sp>
      <p:sp>
        <p:nvSpPr>
          <p:cNvPr id="131" name="Google Shape;131;p10"/>
          <p:cNvSpPr txBox="1">
            <a:spLocks noGrp="1"/>
          </p:cNvSpPr>
          <p:nvPr>
            <p:ph type="body" idx="1"/>
          </p:nvPr>
        </p:nvSpPr>
        <p:spPr>
          <a:xfrm>
            <a:off x="293917" y="1278618"/>
            <a:ext cx="5323113" cy="4942568"/>
          </a:xfrm>
          <a:prstGeom prst="rect">
            <a:avLst/>
          </a:prstGeom>
          <a:noFill/>
          <a:ln>
            <a:noFill/>
          </a:ln>
        </p:spPr>
        <p:txBody>
          <a:bodyPr spcFirstLastPara="1" wrap="square" lIns="91391" tIns="45683" rIns="91391" bIns="45683" anchor="t" anchorCtr="0">
            <a:noAutofit/>
          </a:bodyPr>
          <a:lstStyle/>
          <a:p>
            <a:pPr>
              <a:spcBef>
                <a:spcPts val="1200"/>
              </a:spcBef>
            </a:pPr>
            <a:r>
              <a:rPr lang="uk-UA" sz="1800" b="1" dirty="0">
                <a:solidFill>
                  <a:srgbClr val="595959"/>
                </a:solidFill>
                <a:latin typeface="Century Gothic"/>
                <a:ea typeface="Century Gothic"/>
                <a:cs typeface="Century Gothic"/>
                <a:sym typeface="Century Gothic"/>
              </a:rPr>
              <a:t>Закон </a:t>
            </a:r>
            <a:r>
              <a:rPr lang="uk-UA" sz="1800" b="1" dirty="0" err="1">
                <a:solidFill>
                  <a:srgbClr val="595959"/>
                </a:solidFill>
                <a:latin typeface="Century Gothic"/>
                <a:ea typeface="Century Gothic"/>
                <a:cs typeface="Century Gothic"/>
                <a:sym typeface="Century Gothic"/>
              </a:rPr>
              <a:t>“Про</a:t>
            </a:r>
            <a:r>
              <a:rPr lang="uk-UA" sz="1800" b="1" dirty="0">
                <a:solidFill>
                  <a:srgbClr val="595959"/>
                </a:solidFill>
                <a:latin typeface="Century Gothic"/>
                <a:ea typeface="Century Gothic"/>
                <a:cs typeface="Century Gothic"/>
                <a:sym typeface="Century Gothic"/>
              </a:rPr>
              <a:t> звернення </a:t>
            </a:r>
            <a:r>
              <a:rPr lang="uk-UA" sz="1800" b="1" dirty="0" err="1">
                <a:solidFill>
                  <a:srgbClr val="595959"/>
                </a:solidFill>
                <a:latin typeface="Century Gothic"/>
                <a:ea typeface="Century Gothic"/>
                <a:cs typeface="Century Gothic"/>
                <a:sym typeface="Century Gothic"/>
              </a:rPr>
              <a:t>громадян”</a:t>
            </a:r>
            <a:r>
              <a:rPr lang="uk-UA" sz="1800" b="1" dirty="0">
                <a:solidFill>
                  <a:srgbClr val="595959"/>
                </a:solidFill>
                <a:latin typeface="Century Gothic"/>
                <a:ea typeface="Century Gothic"/>
                <a:cs typeface="Century Gothic"/>
                <a:sym typeface="Century Gothic"/>
              </a:rPr>
              <a:t> та інші </a:t>
            </a:r>
            <a:r>
              <a:rPr lang="uk-UA" sz="1800" b="1" dirty="0" err="1">
                <a:solidFill>
                  <a:srgbClr val="595959"/>
                </a:solidFill>
                <a:latin typeface="Century Gothic"/>
                <a:ea typeface="Century Gothic"/>
                <a:cs typeface="Century Gothic"/>
                <a:sym typeface="Century Gothic"/>
              </a:rPr>
              <a:t>“загальні”</a:t>
            </a:r>
            <a:r>
              <a:rPr lang="uk-UA" sz="1800" b="1" dirty="0">
                <a:solidFill>
                  <a:srgbClr val="595959"/>
                </a:solidFill>
                <a:latin typeface="Century Gothic"/>
                <a:ea typeface="Century Gothic"/>
                <a:cs typeface="Century Gothic"/>
                <a:sym typeface="Century Gothic"/>
              </a:rPr>
              <a:t>/</a:t>
            </a:r>
            <a:r>
              <a:rPr lang="uk-UA" sz="1800" b="1" dirty="0" err="1">
                <a:solidFill>
                  <a:srgbClr val="595959"/>
                </a:solidFill>
                <a:latin typeface="Century Gothic"/>
                <a:ea typeface="Century Gothic"/>
                <a:cs typeface="Century Gothic"/>
                <a:sym typeface="Century Gothic"/>
              </a:rPr>
              <a:t>”рамкові”</a:t>
            </a:r>
            <a:r>
              <a:rPr lang="uk-UA" sz="1800" b="1" dirty="0">
                <a:solidFill>
                  <a:srgbClr val="595959"/>
                </a:solidFill>
                <a:latin typeface="Century Gothic"/>
                <a:ea typeface="Century Gothic"/>
                <a:cs typeface="Century Gothic"/>
                <a:sym typeface="Century Gothic"/>
              </a:rPr>
              <a:t> закони (</a:t>
            </a:r>
            <a:r>
              <a:rPr lang="uk-UA" sz="1800" b="1" dirty="0" err="1">
                <a:solidFill>
                  <a:srgbClr val="595959"/>
                </a:solidFill>
                <a:latin typeface="Century Gothic"/>
                <a:ea typeface="Century Gothic"/>
                <a:cs typeface="Century Gothic"/>
                <a:sym typeface="Century Gothic"/>
              </a:rPr>
              <a:t>“Про</a:t>
            </a:r>
            <a:r>
              <a:rPr lang="uk-UA" sz="1800" b="1" dirty="0">
                <a:solidFill>
                  <a:srgbClr val="595959"/>
                </a:solidFill>
                <a:latin typeface="Century Gothic"/>
                <a:ea typeface="Century Gothic"/>
                <a:cs typeface="Century Gothic"/>
                <a:sym typeface="Century Gothic"/>
              </a:rPr>
              <a:t> адміністративні </a:t>
            </a:r>
            <a:r>
              <a:rPr lang="uk-UA" sz="1800" b="1" dirty="0" err="1">
                <a:solidFill>
                  <a:srgbClr val="595959"/>
                </a:solidFill>
                <a:latin typeface="Century Gothic"/>
                <a:ea typeface="Century Gothic"/>
                <a:cs typeface="Century Gothic"/>
                <a:sym typeface="Century Gothic"/>
              </a:rPr>
              <a:t>послуги”</a:t>
            </a:r>
            <a:r>
              <a:rPr lang="uk-UA" sz="1800" b="1" dirty="0">
                <a:solidFill>
                  <a:srgbClr val="595959"/>
                </a:solidFill>
                <a:latin typeface="Century Gothic"/>
                <a:ea typeface="Century Gothic"/>
                <a:cs typeface="Century Gothic"/>
                <a:sym typeface="Century Gothic"/>
              </a:rPr>
              <a:t>, </a:t>
            </a:r>
            <a:r>
              <a:rPr lang="uk-UA" sz="1800" b="1" dirty="0" err="1">
                <a:solidFill>
                  <a:srgbClr val="595959"/>
                </a:solidFill>
                <a:latin typeface="Century Gothic"/>
                <a:ea typeface="Century Gothic"/>
                <a:cs typeface="Century Gothic"/>
                <a:sym typeface="Century Gothic"/>
              </a:rPr>
              <a:t>“Про</a:t>
            </a:r>
            <a:r>
              <a:rPr lang="uk-UA" sz="1800" b="1" dirty="0">
                <a:solidFill>
                  <a:srgbClr val="595959"/>
                </a:solidFill>
                <a:latin typeface="Century Gothic"/>
                <a:ea typeface="Century Gothic"/>
                <a:cs typeface="Century Gothic"/>
                <a:sym typeface="Century Gothic"/>
              </a:rPr>
              <a:t> ліцензування видів </a:t>
            </a:r>
            <a:r>
              <a:rPr lang="uk-UA" sz="1800" b="1" dirty="0" err="1">
                <a:solidFill>
                  <a:srgbClr val="595959"/>
                </a:solidFill>
                <a:latin typeface="Century Gothic"/>
                <a:ea typeface="Century Gothic"/>
                <a:cs typeface="Century Gothic"/>
                <a:sym typeface="Century Gothic"/>
              </a:rPr>
              <a:t>госп</a:t>
            </a:r>
            <a:r>
              <a:rPr lang="uk-UA" sz="1800" b="1" dirty="0">
                <a:solidFill>
                  <a:srgbClr val="595959"/>
                </a:solidFill>
                <a:latin typeface="Century Gothic"/>
                <a:ea typeface="Century Gothic"/>
                <a:cs typeface="Century Gothic"/>
                <a:sym typeface="Century Gothic"/>
              </a:rPr>
              <a:t>. </a:t>
            </a:r>
            <a:r>
              <a:rPr lang="uk-UA" sz="1800" b="1" dirty="0" err="1">
                <a:solidFill>
                  <a:srgbClr val="595959"/>
                </a:solidFill>
                <a:latin typeface="Century Gothic"/>
                <a:ea typeface="Century Gothic"/>
                <a:cs typeface="Century Gothic"/>
                <a:sym typeface="Century Gothic"/>
              </a:rPr>
              <a:t>діяльності”</a:t>
            </a:r>
            <a:r>
              <a:rPr lang="uk-UA" sz="1800" b="1" dirty="0">
                <a:solidFill>
                  <a:srgbClr val="595959"/>
                </a:solidFill>
                <a:latin typeface="Century Gothic"/>
                <a:ea typeface="Century Gothic"/>
                <a:cs typeface="Century Gothic"/>
                <a:sym typeface="Century Gothic"/>
              </a:rPr>
              <a:t> …)</a:t>
            </a:r>
            <a:endParaRPr b="1" dirty="0"/>
          </a:p>
          <a:p>
            <a:pPr>
              <a:spcBef>
                <a:spcPts val="1200"/>
              </a:spcBef>
            </a:pPr>
            <a:r>
              <a:rPr lang="uk-UA" sz="1800" b="1" dirty="0">
                <a:solidFill>
                  <a:srgbClr val="595959"/>
                </a:solidFill>
                <a:latin typeface="Century Gothic"/>
                <a:ea typeface="Century Gothic"/>
                <a:cs typeface="Century Gothic"/>
                <a:sym typeface="Century Gothic"/>
              </a:rPr>
              <a:t>Спеціальні / тематичні закони </a:t>
            </a:r>
            <a:r>
              <a:rPr lang="uk-UA" sz="1800" dirty="0">
                <a:solidFill>
                  <a:srgbClr val="595959"/>
                </a:solidFill>
                <a:latin typeface="Century Gothic"/>
                <a:ea typeface="Century Gothic"/>
                <a:cs typeface="Century Gothic"/>
                <a:sym typeface="Century Gothic"/>
              </a:rPr>
              <a:t>(Пр.: </a:t>
            </a:r>
            <a:r>
              <a:rPr lang="uk-UA" sz="1800" dirty="0" err="1">
                <a:solidFill>
                  <a:srgbClr val="595959"/>
                </a:solidFill>
                <a:latin typeface="Century Gothic"/>
                <a:ea typeface="Century Gothic"/>
                <a:cs typeface="Century Gothic"/>
                <a:sym typeface="Century Gothic"/>
              </a:rPr>
              <a:t>“Про</a:t>
            </a:r>
            <a:r>
              <a:rPr lang="uk-UA" sz="1800" dirty="0">
                <a:solidFill>
                  <a:srgbClr val="595959"/>
                </a:solidFill>
                <a:latin typeface="Century Gothic"/>
                <a:ea typeface="Century Gothic"/>
                <a:cs typeface="Century Gothic"/>
                <a:sym typeface="Century Gothic"/>
              </a:rPr>
              <a:t> державну реєстрацію </a:t>
            </a:r>
            <a:r>
              <a:rPr lang="uk-UA" sz="1800" dirty="0" err="1">
                <a:solidFill>
                  <a:srgbClr val="595959"/>
                </a:solidFill>
                <a:latin typeface="Century Gothic"/>
                <a:ea typeface="Century Gothic"/>
                <a:cs typeface="Century Gothic"/>
                <a:sym typeface="Century Gothic"/>
              </a:rPr>
              <a:t>юр</a:t>
            </a:r>
            <a:r>
              <a:rPr lang="uk-UA" sz="1800" dirty="0">
                <a:solidFill>
                  <a:srgbClr val="595959"/>
                </a:solidFill>
                <a:latin typeface="Century Gothic"/>
                <a:ea typeface="Century Gothic"/>
                <a:cs typeface="Century Gothic"/>
                <a:sym typeface="Century Gothic"/>
              </a:rPr>
              <a:t>. осіб та </a:t>
            </a:r>
            <a:r>
              <a:rPr lang="uk-UA" sz="1800" dirty="0" err="1">
                <a:solidFill>
                  <a:srgbClr val="595959"/>
                </a:solidFill>
                <a:latin typeface="Century Gothic"/>
                <a:ea typeface="Century Gothic"/>
                <a:cs typeface="Century Gothic"/>
                <a:sym typeface="Century Gothic"/>
              </a:rPr>
              <a:t>ФОП</a:t>
            </a:r>
            <a:r>
              <a:rPr lang="uk-UA" sz="1800" dirty="0">
                <a:solidFill>
                  <a:srgbClr val="595959"/>
                </a:solidFill>
                <a:latin typeface="Century Gothic"/>
                <a:ea typeface="Century Gothic"/>
                <a:cs typeface="Century Gothic"/>
                <a:sym typeface="Century Gothic"/>
              </a:rPr>
              <a:t> …”)</a:t>
            </a:r>
            <a:endParaRPr dirty="0"/>
          </a:p>
          <a:p>
            <a:pPr>
              <a:spcBef>
                <a:spcPts val="1200"/>
              </a:spcBef>
            </a:pPr>
            <a:r>
              <a:rPr lang="uk-UA" sz="1800" b="1" dirty="0">
                <a:solidFill>
                  <a:srgbClr val="595959"/>
                </a:solidFill>
                <a:latin typeface="Century Gothic"/>
                <a:ea typeface="Century Gothic"/>
                <a:cs typeface="Century Gothic"/>
                <a:sym typeface="Century Gothic"/>
              </a:rPr>
              <a:t>Підзаконні нормативно-правові акти </a:t>
            </a:r>
            <a:r>
              <a:rPr lang="uk-UA" sz="1800" dirty="0">
                <a:solidFill>
                  <a:srgbClr val="595959"/>
                </a:solidFill>
                <a:latin typeface="Century Gothic"/>
                <a:ea typeface="Century Gothic"/>
                <a:cs typeface="Century Gothic"/>
                <a:sym typeface="Century Gothic"/>
              </a:rPr>
              <a:t>(Пр.: Порядок державної реєстрації та обліку автомобілів…, Правила реєстрації місця проживання тощо, затверджені КМУ)</a:t>
            </a:r>
            <a:endParaRPr dirty="0"/>
          </a:p>
          <a:p>
            <a:pPr>
              <a:spcBef>
                <a:spcPts val="1200"/>
              </a:spcBef>
            </a:pPr>
            <a:r>
              <a:rPr lang="uk-UA" sz="1700" b="1" dirty="0">
                <a:solidFill>
                  <a:srgbClr val="595959"/>
                </a:solidFill>
                <a:latin typeface="Century Gothic"/>
                <a:ea typeface="Century Gothic"/>
                <a:cs typeface="Century Gothic"/>
                <a:sym typeface="Century Gothic"/>
              </a:rPr>
              <a:t>Акти органів місцевого самоврядування </a:t>
            </a:r>
            <a:endParaRPr sz="1700" b="1" dirty="0"/>
          </a:p>
          <a:p>
            <a:pPr>
              <a:spcBef>
                <a:spcPts val="1200"/>
              </a:spcBef>
            </a:pPr>
            <a:r>
              <a:rPr lang="uk-UA" sz="1800" dirty="0">
                <a:solidFill>
                  <a:srgbClr val="595959"/>
                </a:solidFill>
                <a:latin typeface="Century Gothic"/>
                <a:ea typeface="Century Gothic"/>
                <a:cs typeface="Century Gothic"/>
                <a:sym typeface="Century Gothic"/>
              </a:rPr>
              <a:t>У </a:t>
            </a:r>
            <a:r>
              <a:rPr lang="uk-UA" sz="1800" b="1" dirty="0">
                <a:solidFill>
                  <a:srgbClr val="595959"/>
                </a:solidFill>
                <a:latin typeface="Century Gothic"/>
                <a:ea typeface="Century Gothic"/>
                <a:cs typeface="Century Gothic"/>
                <a:sym typeface="Century Gothic"/>
              </a:rPr>
              <a:t>Кодексі адміністративного судочинства України </a:t>
            </a:r>
            <a:r>
              <a:rPr lang="uk-UA" sz="1800" dirty="0">
                <a:solidFill>
                  <a:srgbClr val="595959"/>
                </a:solidFill>
                <a:latin typeface="Century Gothic"/>
                <a:ea typeface="Century Gothic"/>
                <a:cs typeface="Century Gothic"/>
                <a:sym typeface="Century Gothic"/>
              </a:rPr>
              <a:t>є критерії для </a:t>
            </a:r>
            <a:r>
              <a:rPr lang="uk-UA" sz="1800" dirty="0" err="1">
                <a:solidFill>
                  <a:srgbClr val="595959"/>
                </a:solidFill>
                <a:latin typeface="Century Gothic"/>
                <a:ea typeface="Century Gothic"/>
                <a:cs typeface="Century Gothic"/>
                <a:sym typeface="Century Gothic"/>
              </a:rPr>
              <a:t>“перевірки”</a:t>
            </a:r>
            <a:r>
              <a:rPr lang="uk-UA" sz="1800" dirty="0">
                <a:solidFill>
                  <a:srgbClr val="595959"/>
                </a:solidFill>
                <a:latin typeface="Century Gothic"/>
                <a:ea typeface="Century Gothic"/>
                <a:cs typeface="Century Gothic"/>
                <a:sym typeface="Century Gothic"/>
              </a:rPr>
              <a:t> рішень, дій, бездіяльності</a:t>
            </a:r>
            <a:endParaRPr dirty="0"/>
          </a:p>
        </p:txBody>
      </p:sp>
      <p:sp>
        <p:nvSpPr>
          <p:cNvPr id="132" name="Google Shape;132;p10"/>
          <p:cNvSpPr txBox="1"/>
          <p:nvPr/>
        </p:nvSpPr>
        <p:spPr>
          <a:xfrm>
            <a:off x="5731877" y="255943"/>
            <a:ext cx="5707327" cy="883558"/>
          </a:xfrm>
          <a:prstGeom prst="rect">
            <a:avLst/>
          </a:prstGeom>
          <a:noFill/>
          <a:ln>
            <a:noFill/>
          </a:ln>
        </p:spPr>
        <p:txBody>
          <a:bodyPr spcFirstLastPara="1" wrap="square" lIns="91391" tIns="45683" rIns="91391" bIns="45683" anchor="ctr" anchorCtr="0">
            <a:noAutofit/>
          </a:bodyPr>
          <a:lstStyle/>
          <a:p>
            <a:pPr>
              <a:lnSpc>
                <a:spcPct val="90000"/>
              </a:lnSpc>
              <a:buSzPts val="1400"/>
            </a:pPr>
            <a:r>
              <a:rPr lang="uk-UA" sz="4400" b="1" dirty="0">
                <a:solidFill>
                  <a:srgbClr val="0067AF"/>
                </a:solidFill>
                <a:latin typeface="Century Gothic"/>
                <a:ea typeface="Century Gothic"/>
                <a:cs typeface="Century Gothic"/>
                <a:sym typeface="Century Gothic"/>
              </a:rPr>
              <a:t>Як має бути із ЗАП?</a:t>
            </a:r>
            <a:endParaRPr dirty="0"/>
          </a:p>
        </p:txBody>
      </p:sp>
      <p:sp>
        <p:nvSpPr>
          <p:cNvPr id="133" name="Google Shape;133;p10"/>
          <p:cNvSpPr txBox="1"/>
          <p:nvPr/>
        </p:nvSpPr>
        <p:spPr>
          <a:xfrm>
            <a:off x="6011952" y="1513341"/>
            <a:ext cx="5812971" cy="4351200"/>
          </a:xfrm>
          <a:prstGeom prst="rect">
            <a:avLst/>
          </a:prstGeom>
          <a:noFill/>
          <a:ln>
            <a:noFill/>
          </a:ln>
        </p:spPr>
        <p:txBody>
          <a:bodyPr spcFirstLastPara="1" wrap="square" lIns="91391" tIns="45683" rIns="91391" bIns="45683" anchor="t" anchorCtr="0">
            <a:noAutofit/>
          </a:bodyPr>
          <a:lstStyle/>
          <a:p>
            <a:pPr marL="50781">
              <a:buClr>
                <a:schemeClr val="dk1"/>
              </a:buClr>
              <a:buSzPts val="2800"/>
            </a:pPr>
            <a:r>
              <a:rPr lang="uk-UA" sz="3200" dirty="0">
                <a:latin typeface="Century Gothic"/>
                <a:ea typeface="Century Gothic"/>
                <a:cs typeface="Century Gothic"/>
                <a:sym typeface="Century Gothic"/>
              </a:rPr>
              <a:t>ЗАП – </a:t>
            </a:r>
            <a:r>
              <a:rPr lang="uk-UA" sz="3200" b="1" dirty="0">
                <a:latin typeface="Century Gothic"/>
                <a:ea typeface="Century Gothic"/>
                <a:cs typeface="Century Gothic"/>
                <a:sym typeface="Century Gothic"/>
              </a:rPr>
              <a:t>загальний закон</a:t>
            </a:r>
            <a:r>
              <a:rPr lang="uk-UA" sz="3200" dirty="0">
                <a:latin typeface="Century Gothic"/>
                <a:ea typeface="Century Gothic"/>
                <a:cs typeface="Century Gothic"/>
                <a:sym typeface="Century Gothic"/>
              </a:rPr>
              <a:t>, який визначає універсальні (загальні) правила </a:t>
            </a:r>
            <a:r>
              <a:rPr lang="uk-UA" sz="3200" b="1" dirty="0">
                <a:latin typeface="Century Gothic"/>
                <a:ea typeface="Century Gothic"/>
                <a:cs typeface="Century Gothic"/>
                <a:sym typeface="Century Gothic"/>
              </a:rPr>
              <a:t>для усіх сфер публічного адміністрування</a:t>
            </a:r>
            <a:endParaRPr dirty="0"/>
          </a:p>
          <a:p>
            <a:pPr marL="50781">
              <a:buClr>
                <a:schemeClr val="dk1"/>
              </a:buClr>
              <a:buSzPts val="2800"/>
            </a:pPr>
            <a:endParaRPr sz="3600" b="1" dirty="0">
              <a:latin typeface="Century Gothic"/>
              <a:ea typeface="Century Gothic"/>
              <a:cs typeface="Century Gothic"/>
              <a:sym typeface="Century Gothic"/>
            </a:endParaRPr>
          </a:p>
          <a:p>
            <a:pPr marL="50781">
              <a:buClr>
                <a:schemeClr val="dk1"/>
              </a:buClr>
              <a:buSzPts val="2800"/>
            </a:pPr>
            <a:r>
              <a:rPr lang="uk-UA" sz="2400" dirty="0">
                <a:latin typeface="Century Gothic"/>
                <a:ea typeface="Century Gothic"/>
                <a:cs typeface="Century Gothic"/>
                <a:sym typeface="Century Gothic"/>
              </a:rPr>
              <a:t>У спеціальних законах мають залишитися лише </a:t>
            </a:r>
            <a:r>
              <a:rPr lang="uk-UA" sz="2400" b="1" dirty="0">
                <a:latin typeface="Century Gothic"/>
                <a:ea typeface="Century Gothic"/>
                <a:cs typeface="Century Gothic"/>
                <a:sym typeface="Century Gothic"/>
              </a:rPr>
              <a:t>винятки, </a:t>
            </a:r>
            <a:r>
              <a:rPr lang="uk-UA" sz="2400" dirty="0">
                <a:latin typeface="Century Gothic"/>
                <a:ea typeface="Century Gothic"/>
                <a:cs typeface="Century Gothic"/>
                <a:sym typeface="Century Gothic"/>
              </a:rPr>
              <a:t>і</a:t>
            </a:r>
            <a:r>
              <a:rPr lang="uk-UA" sz="2400" b="1" dirty="0">
                <a:latin typeface="Century Gothic"/>
                <a:ea typeface="Century Gothic"/>
                <a:cs typeface="Century Gothic"/>
                <a:sym typeface="Century Gothic"/>
              </a:rPr>
              <a:t> тільки в обґрунтованих випадках </a:t>
            </a:r>
            <a:r>
              <a:rPr lang="uk-UA" sz="2400" dirty="0">
                <a:latin typeface="Century Gothic"/>
                <a:ea typeface="Century Gothic"/>
                <a:cs typeface="Century Gothic"/>
                <a:sym typeface="Century Gothic"/>
              </a:rPr>
              <a:t>→ для цього спеціальні закони потребують перегляду та змін</a:t>
            </a:r>
            <a:endParaRPr dirty="0"/>
          </a:p>
        </p:txBody>
      </p:sp>
      <p:sp>
        <p:nvSpPr>
          <p:cNvPr id="134" name="Google Shape;134;p10"/>
          <p:cNvSpPr/>
          <p:nvPr/>
        </p:nvSpPr>
        <p:spPr>
          <a:xfrm>
            <a:off x="5869173" y="1469573"/>
            <a:ext cx="6081824" cy="5037555"/>
          </a:xfrm>
          <a:prstGeom prst="rect">
            <a:avLst/>
          </a:prstGeom>
          <a:noFill/>
          <a:ln w="38100" cap="flat" cmpd="sng">
            <a:solidFill>
              <a:srgbClr val="42719B"/>
            </a:solidFill>
            <a:prstDash val="solid"/>
            <a:round/>
            <a:headEnd type="none" w="sm" len="sm"/>
            <a:tailEnd type="none" w="sm" len="sm"/>
          </a:ln>
        </p:spPr>
        <p:txBody>
          <a:bodyPr spcFirstLastPara="1" wrap="square" lIns="91391" tIns="45683" rIns="91391" bIns="45683" anchor="ctr" anchorCtr="0">
            <a:noAutofit/>
          </a:bodyPr>
          <a:lstStyle/>
          <a:p>
            <a:pPr algn="ctr"/>
            <a:endParaRPr dirty="0">
              <a:solidFill>
                <a:schemeClr val="lt1"/>
              </a:solidFill>
            </a:endParaRPr>
          </a:p>
        </p:txBody>
      </p:sp>
      <p:pic>
        <p:nvPicPr>
          <p:cNvPr id="135" name="Google Shape;135;p10" descr="Курсор со сплошной заливкой"/>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6818123">
            <a:off x="10561714" y="582915"/>
            <a:ext cx="1407220" cy="1407220"/>
          </a:xfrm>
          <a:prstGeom prst="rect">
            <a:avLst/>
          </a:prstGeom>
          <a:noFill/>
          <a:ln>
            <a:noFill/>
          </a:ln>
        </p:spPr>
      </p:pic>
      <p:sp>
        <p:nvSpPr>
          <p:cNvPr id="136" name="Google Shape;136;p10"/>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08da317a88_0_0"/>
          <p:cNvSpPr txBox="1">
            <a:spLocks noGrp="1"/>
          </p:cNvSpPr>
          <p:nvPr>
            <p:ph type="ctrTitle"/>
          </p:nvPr>
        </p:nvSpPr>
        <p:spPr>
          <a:xfrm>
            <a:off x="675060" y="506028"/>
            <a:ext cx="9992940" cy="696809"/>
          </a:xfrm>
          <a:prstGeom prst="rect">
            <a:avLst/>
          </a:prstGeom>
        </p:spPr>
        <p:txBody>
          <a:bodyPr spcFirstLastPara="1" wrap="square" lIns="91391" tIns="45683" rIns="91391" bIns="45683" anchor="b" anchorCtr="0">
            <a:noAutofit/>
          </a:bodyPr>
          <a:lstStyle/>
          <a:p>
            <a:pPr lvl="0" algn="l">
              <a:buClr>
                <a:schemeClr val="dk1"/>
              </a:buClr>
              <a:buSzPts val="1100"/>
            </a:pPr>
            <a:r>
              <a:rPr lang="uk-UA" sz="4400" dirty="0"/>
              <a:t>Цінність ЗАП</a:t>
            </a:r>
            <a:endParaRPr sz="4400" dirty="0"/>
          </a:p>
        </p:txBody>
      </p:sp>
      <p:sp>
        <p:nvSpPr>
          <p:cNvPr id="151" name="Google Shape;151;g208da317a88_0_0"/>
          <p:cNvSpPr txBox="1">
            <a:spLocks noGrp="1"/>
          </p:cNvSpPr>
          <p:nvPr>
            <p:ph type="subTitle" idx="1"/>
          </p:nvPr>
        </p:nvSpPr>
        <p:spPr>
          <a:xfrm>
            <a:off x="1062584" y="1526315"/>
            <a:ext cx="10634371" cy="4494600"/>
          </a:xfrm>
          <a:prstGeom prst="rect">
            <a:avLst/>
          </a:prstGeom>
        </p:spPr>
        <p:txBody>
          <a:bodyPr spcFirstLastPara="1" wrap="square" lIns="91391" tIns="45683" rIns="91391" bIns="45683" anchor="t" anchorCtr="0">
            <a:noAutofit/>
          </a:bodyPr>
          <a:lstStyle/>
          <a:p>
            <a:pPr algn="l">
              <a:buSzPts val="1100"/>
            </a:pPr>
            <a:endParaRPr sz="800" i="1" dirty="0">
              <a:solidFill>
                <a:schemeClr val="dk1"/>
              </a:solidFill>
              <a:latin typeface="Arial"/>
              <a:ea typeface="Arial"/>
            </a:endParaRPr>
          </a:p>
          <a:p>
            <a:pPr algn="l">
              <a:spcBef>
                <a:spcPts val="300"/>
              </a:spcBef>
              <a:spcAft>
                <a:spcPts val="600"/>
              </a:spcAft>
              <a:buFont typeface="Arial" pitchFamily="34" charset="0"/>
              <a:buChar char="•"/>
            </a:pPr>
            <a:r>
              <a:rPr lang="uk-UA" b="1" dirty="0"/>
              <a:t> Спрощує</a:t>
            </a:r>
            <a:r>
              <a:rPr lang="uk-UA" dirty="0"/>
              <a:t> законодавство для: </a:t>
            </a:r>
          </a:p>
          <a:p>
            <a:pPr algn="l">
              <a:spcBef>
                <a:spcPts val="300"/>
              </a:spcBef>
              <a:spcAft>
                <a:spcPts val="600"/>
              </a:spcAft>
            </a:pPr>
            <a:r>
              <a:rPr lang="uk-UA" dirty="0"/>
              <a:t>	1) громадян та бізнесу </a:t>
            </a:r>
          </a:p>
          <a:p>
            <a:pPr algn="l">
              <a:spcBef>
                <a:spcPts val="300"/>
              </a:spcBef>
              <a:spcAft>
                <a:spcPts val="600"/>
              </a:spcAft>
            </a:pPr>
            <a:r>
              <a:rPr lang="uk-UA" dirty="0"/>
              <a:t>	2) публічних службовців</a:t>
            </a:r>
          </a:p>
          <a:p>
            <a:pPr algn="l">
              <a:spcAft>
                <a:spcPts val="1200"/>
              </a:spcAft>
              <a:buFont typeface="Arial" pitchFamily="34" charset="0"/>
              <a:buChar char="•"/>
            </a:pPr>
            <a:r>
              <a:rPr lang="uk-UA" b="1" dirty="0"/>
              <a:t> Додає прогнозованості </a:t>
            </a:r>
            <a:r>
              <a:rPr lang="uk-UA" dirty="0"/>
              <a:t>та визначеності</a:t>
            </a:r>
          </a:p>
          <a:p>
            <a:pPr algn="l">
              <a:spcAft>
                <a:spcPts val="1200"/>
              </a:spcAft>
              <a:buFont typeface="Arial" pitchFamily="34" charset="0"/>
              <a:buChar char="•"/>
            </a:pPr>
            <a:r>
              <a:rPr lang="uk-UA" dirty="0"/>
              <a:t> Особливо </a:t>
            </a:r>
            <a:r>
              <a:rPr lang="uk-UA" b="1" dirty="0"/>
              <a:t>цінне на перспективу </a:t>
            </a:r>
            <a:r>
              <a:rPr lang="uk-UA" dirty="0"/>
              <a:t>– не треба щоразу прописувати процедуру у нових НПА</a:t>
            </a:r>
          </a:p>
          <a:p>
            <a:pPr algn="l">
              <a:spcAft>
                <a:spcPts val="1200"/>
              </a:spcAft>
              <a:buFont typeface="Arial" pitchFamily="34" charset="0"/>
              <a:buChar char="•"/>
            </a:pPr>
            <a:r>
              <a:rPr lang="uk-UA" b="1" dirty="0"/>
              <a:t> Встановлює </a:t>
            </a:r>
            <a:r>
              <a:rPr lang="uk-UA" b="1" dirty="0" err="1"/>
              <a:t>“стандарт”</a:t>
            </a:r>
            <a:r>
              <a:rPr lang="uk-UA" dirty="0"/>
              <a:t> належного публічного адміністрування</a:t>
            </a:r>
          </a:p>
          <a:p>
            <a:pPr algn="l">
              <a:spcAft>
                <a:spcPts val="1200"/>
              </a:spcAft>
              <a:buFont typeface="Arial" pitchFamily="34" charset="0"/>
              <a:buChar char="•"/>
            </a:pPr>
            <a:r>
              <a:rPr lang="uk-UA" b="1" dirty="0"/>
              <a:t> Є </a:t>
            </a:r>
            <a:r>
              <a:rPr lang="uk-UA" b="1" dirty="0" err="1"/>
              <a:t>“мірилом”</a:t>
            </a:r>
            <a:r>
              <a:rPr lang="uk-UA" dirty="0"/>
              <a:t> для адміністративних судів</a:t>
            </a:r>
          </a:p>
          <a:p>
            <a:pPr algn="l">
              <a:buSzPts val="1100"/>
            </a:pPr>
            <a:endParaRPr dirty="0">
              <a:solidFill>
                <a:schemeClr val="dk1"/>
              </a:solidFill>
              <a:latin typeface="Arial"/>
              <a:ea typeface="Arial"/>
              <a:cs typeface="Arial"/>
              <a:sym typeface="Arial"/>
            </a:endParaRPr>
          </a:p>
          <a:p>
            <a:endParaRPr dirty="0"/>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24929" y="3564835"/>
            <a:ext cx="5467073" cy="3193774"/>
          </a:xfrm>
          <a:prstGeom prst="rect">
            <a:avLst/>
          </a:prstGeom>
          <a:noFill/>
          <a:ln>
            <a:noFill/>
          </a:ln>
        </p:spPr>
      </p:pic>
      <p:sp>
        <p:nvSpPr>
          <p:cNvPr id="157" name="Google Shape;157;p12"/>
          <p:cNvSpPr txBox="1">
            <a:spLocks noGrp="1"/>
          </p:cNvSpPr>
          <p:nvPr>
            <p:ph type="title"/>
          </p:nvPr>
        </p:nvSpPr>
        <p:spPr>
          <a:xfrm>
            <a:off x="300014" y="338433"/>
            <a:ext cx="8712968" cy="788617"/>
          </a:xfrm>
          <a:prstGeom prst="rect">
            <a:avLst/>
          </a:prstGeom>
          <a:noFill/>
          <a:ln>
            <a:noFill/>
          </a:ln>
        </p:spPr>
        <p:txBody>
          <a:bodyPr spcFirstLastPara="1" wrap="square" lIns="91391" tIns="45683" rIns="91391" bIns="45683" anchor="ctr" anchorCtr="0">
            <a:noAutofit/>
          </a:bodyPr>
          <a:lstStyle/>
          <a:p>
            <a:r>
              <a:rPr lang="uk-UA" sz="4400" dirty="0"/>
              <a:t>Джерела Ради Європи</a:t>
            </a:r>
            <a:endParaRPr dirty="0"/>
          </a:p>
        </p:txBody>
      </p:sp>
      <p:sp>
        <p:nvSpPr>
          <p:cNvPr id="158" name="Google Shape;158;p12"/>
          <p:cNvSpPr txBox="1">
            <a:spLocks noGrp="1"/>
          </p:cNvSpPr>
          <p:nvPr>
            <p:ph type="body" idx="1"/>
          </p:nvPr>
        </p:nvSpPr>
        <p:spPr>
          <a:xfrm>
            <a:off x="332536" y="1164413"/>
            <a:ext cx="11528160" cy="1631796"/>
          </a:xfrm>
          <a:prstGeom prst="rect">
            <a:avLst/>
          </a:prstGeom>
          <a:noFill/>
          <a:ln>
            <a:noFill/>
          </a:ln>
        </p:spPr>
        <p:txBody>
          <a:bodyPr spcFirstLastPara="1" wrap="square" lIns="91391" tIns="45683" rIns="91391" bIns="45683" anchor="t" anchorCtr="0">
            <a:noAutofit/>
          </a:bodyPr>
          <a:lstStyle/>
          <a:p>
            <a:pPr>
              <a:spcBef>
                <a:spcPts val="1200"/>
              </a:spcBef>
            </a:pPr>
            <a:r>
              <a:rPr lang="uk-UA" sz="2000" dirty="0">
                <a:latin typeface="Century Gothic"/>
                <a:ea typeface="Century Gothic"/>
                <a:cs typeface="Century Gothic"/>
                <a:sym typeface="Century Gothic"/>
              </a:rPr>
              <a:t>Резолюція (77) 31 про захист особи відносно актів адміністративних органів від 28 вересня 1977 р </a:t>
            </a:r>
            <a:endParaRPr dirty="0"/>
          </a:p>
          <a:p>
            <a:pPr>
              <a:spcBef>
                <a:spcPts val="1200"/>
              </a:spcBef>
            </a:pPr>
            <a:r>
              <a:rPr lang="uk-UA" sz="2000" dirty="0">
                <a:latin typeface="Century Gothic"/>
                <a:ea typeface="Century Gothic"/>
                <a:cs typeface="Century Gothic"/>
                <a:sym typeface="Century Gothic"/>
              </a:rPr>
              <a:t>Рекомендація № R (80) 2 Комітету міністрів щодо здійснення дискреційних повноважень адміністративними органами від 11 березня 1980 р.</a:t>
            </a:r>
            <a:endParaRPr dirty="0"/>
          </a:p>
        </p:txBody>
      </p:sp>
      <p:sp>
        <p:nvSpPr>
          <p:cNvPr id="159" name="Google Shape;159;p12"/>
          <p:cNvSpPr txBox="1"/>
          <p:nvPr/>
        </p:nvSpPr>
        <p:spPr>
          <a:xfrm>
            <a:off x="410817" y="2729999"/>
            <a:ext cx="6546574" cy="3554745"/>
          </a:xfrm>
          <a:prstGeom prst="rect">
            <a:avLst/>
          </a:prstGeom>
          <a:noFill/>
          <a:ln>
            <a:noFill/>
          </a:ln>
        </p:spPr>
        <p:txBody>
          <a:bodyPr spcFirstLastPara="1" wrap="square" lIns="91391" tIns="45683" rIns="91391" bIns="45683" anchor="t" anchorCtr="0">
            <a:spAutoFit/>
          </a:bodyPr>
          <a:lstStyle/>
          <a:p>
            <a:pPr marL="342772" indent="-342772">
              <a:buSzPts val="2000"/>
              <a:buFont typeface="Arial"/>
              <a:buChar char="•"/>
            </a:pPr>
            <a:r>
              <a:rPr lang="uk-UA" sz="2000" dirty="0">
                <a:latin typeface="Century Gothic"/>
                <a:ea typeface="Century Gothic"/>
                <a:cs typeface="Century Gothic"/>
                <a:sym typeface="Century Gothic"/>
              </a:rPr>
              <a:t>Рекомендація № R (87) 16 щодо адміністративних процедур, які зачіпають велику кількість осіб від 17 вересня 1987 р. </a:t>
            </a:r>
            <a:endParaRPr dirty="0"/>
          </a:p>
          <a:p>
            <a:pPr marL="342772" indent="-342772">
              <a:spcBef>
                <a:spcPts val="1200"/>
              </a:spcBef>
              <a:buSzPts val="2000"/>
              <a:buFont typeface="Arial"/>
              <a:buChar char="•"/>
            </a:pPr>
            <a:r>
              <a:rPr lang="uk-UA" sz="2000" dirty="0">
                <a:latin typeface="Century Gothic"/>
                <a:ea typeface="Century Gothic"/>
                <a:cs typeface="Century Gothic"/>
                <a:sym typeface="Century Gothic"/>
              </a:rPr>
              <a:t>Рекомендація N </a:t>
            </a:r>
            <a:r>
              <a:rPr lang="uk-UA" sz="2000" dirty="0" err="1">
                <a:latin typeface="Century Gothic"/>
                <a:ea typeface="Century Gothic"/>
                <a:cs typeface="Century Gothic"/>
                <a:sym typeface="Century Gothic"/>
              </a:rPr>
              <a:t>Rec</a:t>
            </a:r>
            <a:r>
              <a:rPr lang="uk-UA" sz="2000" dirty="0">
                <a:latin typeface="Century Gothic"/>
                <a:ea typeface="Century Gothic"/>
                <a:cs typeface="Century Gothic"/>
                <a:sym typeface="Century Gothic"/>
              </a:rPr>
              <a:t> (2003) 16 про виконання адміністративних рішень та судових рішень в галузі адміністративного права від 9 вересня 2003 р</a:t>
            </a:r>
            <a:endParaRPr dirty="0"/>
          </a:p>
          <a:p>
            <a:pPr marL="342772" indent="-342772">
              <a:spcBef>
                <a:spcPts val="1200"/>
              </a:spcBef>
              <a:buSzPts val="2000"/>
              <a:buFont typeface="Arial"/>
              <a:buChar char="•"/>
            </a:pPr>
            <a:r>
              <a:rPr lang="uk-UA" sz="2000" dirty="0">
                <a:latin typeface="Century Gothic"/>
                <a:ea typeface="Century Gothic"/>
                <a:cs typeface="Century Gothic"/>
                <a:sym typeface="Century Gothic"/>
              </a:rPr>
              <a:t>Рекомендація (2007)7 Комітету міністрів про належне  адміністрування від 20 червня 2007 р … та інші</a:t>
            </a:r>
            <a:endParaRPr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pic>
        <p:nvPicPr>
          <p:cNvPr id="40" name="Google Shape;40;p2"/>
          <p:cNvPicPr preferRelativeResize="0"/>
          <p:nvPr/>
        </p:nvPicPr>
        <p:blipFill rotWithShape="1">
          <a:blip r:embed="rId3" cstate="print">
            <a:alphaModFix/>
          </a:blip>
          <a:srcRect/>
          <a:stretch/>
        </p:blipFill>
        <p:spPr>
          <a:xfrm>
            <a:off x="555461" y="2141682"/>
            <a:ext cx="2979819" cy="2979819"/>
          </a:xfrm>
          <a:prstGeom prst="rect">
            <a:avLst/>
          </a:prstGeom>
          <a:noFill/>
          <a:ln>
            <a:noFill/>
          </a:ln>
        </p:spPr>
      </p:pic>
      <p:sp>
        <p:nvSpPr>
          <p:cNvPr id="41" name="Google Shape;41;p2"/>
          <p:cNvSpPr txBox="1"/>
          <p:nvPr/>
        </p:nvSpPr>
        <p:spPr>
          <a:xfrm>
            <a:off x="3372934" y="3162125"/>
            <a:ext cx="2828259" cy="385749"/>
          </a:xfrm>
          <a:prstGeom prst="rect">
            <a:avLst/>
          </a:prstGeom>
          <a:noFill/>
          <a:ln>
            <a:noFill/>
          </a:ln>
        </p:spPr>
        <p:txBody>
          <a:bodyPr spcFirstLastPara="1" wrap="square" lIns="91391" tIns="45683" rIns="91391" bIns="45683" anchor="b" anchorCtr="0">
            <a:noAutofit/>
          </a:bodyPr>
          <a:lstStyle/>
          <a:p>
            <a:pPr algn="ctr">
              <a:lnSpc>
                <a:spcPct val="90000"/>
              </a:lnSpc>
              <a:buSzPts val="1400"/>
            </a:pPr>
            <a:r>
              <a:rPr lang="uk-UA" sz="2300" b="1" dirty="0">
                <a:solidFill>
                  <a:srgbClr val="0067AF"/>
                </a:solidFill>
                <a:latin typeface="Century Gothic"/>
                <a:ea typeface="Century Gothic"/>
                <a:cs typeface="Century Gothic"/>
                <a:sym typeface="Century Gothic"/>
              </a:rPr>
              <a:t>Цілі, </a:t>
            </a:r>
            <a:endParaRPr dirty="0"/>
          </a:p>
        </p:txBody>
      </p:sp>
      <p:sp>
        <p:nvSpPr>
          <p:cNvPr id="42" name="Google Shape;42;p2"/>
          <p:cNvSpPr txBox="1"/>
          <p:nvPr/>
        </p:nvSpPr>
        <p:spPr>
          <a:xfrm>
            <a:off x="167481" y="615491"/>
            <a:ext cx="3919888" cy="1292587"/>
          </a:xfrm>
          <a:prstGeom prst="rect">
            <a:avLst/>
          </a:prstGeom>
          <a:noFill/>
          <a:ln>
            <a:noFill/>
          </a:ln>
        </p:spPr>
        <p:txBody>
          <a:bodyPr spcFirstLastPara="1" wrap="square" lIns="91391" tIns="45683" rIns="91391" bIns="45683" anchor="t" anchorCtr="0">
            <a:spAutoFit/>
          </a:bodyPr>
          <a:lstStyle/>
          <a:p>
            <a:pPr algn="ctr"/>
            <a:r>
              <a:rPr lang="uk-UA" sz="2600" b="1" dirty="0">
                <a:solidFill>
                  <a:srgbClr val="0067AF"/>
                </a:solidFill>
                <a:latin typeface="Century Gothic"/>
                <a:ea typeface="Century Gothic"/>
                <a:cs typeface="Century Gothic"/>
                <a:sym typeface="Century Gothic"/>
              </a:rPr>
              <a:t>Закону України </a:t>
            </a:r>
            <a:endParaRPr dirty="0"/>
          </a:p>
          <a:p>
            <a:pPr algn="ctr"/>
            <a:r>
              <a:rPr lang="uk-UA" sz="2600" b="1" dirty="0">
                <a:solidFill>
                  <a:srgbClr val="0067AF"/>
                </a:solidFill>
                <a:latin typeface="Century Gothic"/>
                <a:ea typeface="Century Gothic"/>
                <a:cs typeface="Century Gothic"/>
                <a:sym typeface="Century Gothic"/>
              </a:rPr>
              <a:t>«Про адміністративну процедуру» (ЗАП)</a:t>
            </a:r>
            <a:endParaRPr sz="2600" b="1" dirty="0">
              <a:solidFill>
                <a:srgbClr val="0067AF"/>
              </a:solidFill>
            </a:endParaRPr>
          </a:p>
        </p:txBody>
      </p:sp>
      <p:sp>
        <p:nvSpPr>
          <p:cNvPr id="43" name="Google Shape;43;p2"/>
          <p:cNvSpPr txBox="1"/>
          <p:nvPr/>
        </p:nvSpPr>
        <p:spPr>
          <a:xfrm>
            <a:off x="6495420" y="1339035"/>
            <a:ext cx="4526280" cy="1292662"/>
          </a:xfrm>
          <a:prstGeom prst="rect">
            <a:avLst/>
          </a:prstGeom>
          <a:noFill/>
          <a:ln>
            <a:noFill/>
          </a:ln>
        </p:spPr>
        <p:txBody>
          <a:bodyPr spcFirstLastPara="1" wrap="square" lIns="91391" tIns="45683" rIns="91391" bIns="45683" anchor="t" anchorCtr="0">
            <a:spAutoFit/>
          </a:bodyPr>
          <a:lstStyle/>
          <a:p>
            <a:r>
              <a:rPr lang="uk-UA" sz="2600" b="1" dirty="0">
                <a:latin typeface="Century Gothic"/>
                <a:ea typeface="Century Gothic"/>
                <a:cs typeface="Century Gothic"/>
                <a:sym typeface="Century Gothic"/>
              </a:rPr>
              <a:t>Призначення, цілі, зміст, основні положення та переваги ЗАП</a:t>
            </a:r>
            <a:endParaRPr dirty="0"/>
          </a:p>
        </p:txBody>
      </p:sp>
      <p:sp>
        <p:nvSpPr>
          <p:cNvPr id="44" name="Google Shape;44;p2"/>
          <p:cNvSpPr txBox="1"/>
          <p:nvPr/>
        </p:nvSpPr>
        <p:spPr>
          <a:xfrm>
            <a:off x="6570634" y="4692596"/>
            <a:ext cx="5131619" cy="1246420"/>
          </a:xfrm>
          <a:prstGeom prst="rect">
            <a:avLst/>
          </a:prstGeom>
          <a:noFill/>
          <a:ln>
            <a:noFill/>
          </a:ln>
        </p:spPr>
        <p:txBody>
          <a:bodyPr spcFirstLastPara="1" wrap="square" lIns="91391" tIns="45683" rIns="91391" bIns="45683" anchor="t" anchorCtr="0">
            <a:spAutoFit/>
          </a:bodyPr>
          <a:lstStyle/>
          <a:p>
            <a:r>
              <a:rPr lang="uk-UA" sz="2500" b="1" dirty="0">
                <a:latin typeface="Century Gothic"/>
                <a:ea typeface="Century Gothic"/>
                <a:cs typeface="Century Gothic"/>
                <a:sym typeface="Century Gothic"/>
              </a:rPr>
              <a:t>Можливі колізії з нормами інших законів та способи їх подолання</a:t>
            </a:r>
            <a:r>
              <a:rPr lang="en-US" sz="2500" b="1" dirty="0">
                <a:latin typeface="Century Gothic"/>
                <a:ea typeface="Century Gothic"/>
                <a:cs typeface="Century Gothic"/>
                <a:sym typeface="Century Gothic"/>
              </a:rPr>
              <a:t>. </a:t>
            </a:r>
            <a:endParaRPr sz="2500" b="1" dirty="0">
              <a:solidFill>
                <a:srgbClr val="7030A0"/>
              </a:solidFill>
              <a:latin typeface="Century Gothic"/>
              <a:ea typeface="Century Gothic"/>
              <a:cs typeface="Century Gothic"/>
              <a:sym typeface="Century Gothic"/>
            </a:endParaRPr>
          </a:p>
        </p:txBody>
      </p:sp>
      <p:cxnSp>
        <p:nvCxnSpPr>
          <p:cNvPr id="45" name="Google Shape;45;p2"/>
          <p:cNvCxnSpPr>
            <a:stCxn id="40" idx="3"/>
          </p:cNvCxnSpPr>
          <p:nvPr/>
        </p:nvCxnSpPr>
        <p:spPr>
          <a:xfrm>
            <a:off x="3535279" y="3631592"/>
            <a:ext cx="2727000" cy="0"/>
          </a:xfrm>
          <a:prstGeom prst="straightConnector1">
            <a:avLst/>
          </a:prstGeom>
          <a:noFill/>
          <a:ln w="9525" cap="flat" cmpd="sng">
            <a:solidFill>
              <a:srgbClr val="5597D3"/>
            </a:solidFill>
            <a:prstDash val="solid"/>
            <a:round/>
            <a:headEnd type="none" w="sm" len="sm"/>
            <a:tailEnd type="none" w="sm" len="sm"/>
          </a:ln>
        </p:spPr>
      </p:cxnSp>
      <p:cxnSp>
        <p:nvCxnSpPr>
          <p:cNvPr id="46" name="Google Shape;46;p2"/>
          <p:cNvCxnSpPr/>
          <p:nvPr/>
        </p:nvCxnSpPr>
        <p:spPr>
          <a:xfrm>
            <a:off x="6260347" y="1491514"/>
            <a:ext cx="0" cy="4584165"/>
          </a:xfrm>
          <a:prstGeom prst="straightConnector1">
            <a:avLst/>
          </a:prstGeom>
          <a:noFill/>
          <a:ln w="9525" cap="flat" cmpd="sng">
            <a:solidFill>
              <a:srgbClr val="5597D3"/>
            </a:solidFill>
            <a:prstDash val="solid"/>
            <a:round/>
            <a:headEnd type="none" w="sm" len="sm"/>
            <a:tailEnd type="none" w="sm" len="sm"/>
          </a:ln>
        </p:spPr>
      </p:cxnSp>
      <p:pic>
        <p:nvPicPr>
          <p:cNvPr id="47" name="Google Shape;47;p2" descr="Значок 1 контур"/>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07612" y="1446683"/>
            <a:ext cx="513907" cy="513907"/>
          </a:xfrm>
          <a:prstGeom prst="rect">
            <a:avLst/>
          </a:prstGeom>
          <a:noFill/>
          <a:ln>
            <a:noFill/>
          </a:ln>
        </p:spPr>
      </p:pic>
      <p:sp>
        <p:nvSpPr>
          <p:cNvPr id="48" name="Google Shape;48;p2"/>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
        <p:nvSpPr>
          <p:cNvPr id="49" name="Google Shape;49;p2"/>
          <p:cNvSpPr txBox="1"/>
          <p:nvPr/>
        </p:nvSpPr>
        <p:spPr>
          <a:xfrm>
            <a:off x="3406462" y="3652851"/>
            <a:ext cx="2828259" cy="443661"/>
          </a:xfrm>
          <a:prstGeom prst="rect">
            <a:avLst/>
          </a:prstGeom>
          <a:noFill/>
          <a:ln>
            <a:noFill/>
          </a:ln>
        </p:spPr>
        <p:txBody>
          <a:bodyPr spcFirstLastPara="1" wrap="square" lIns="91391" tIns="45683" rIns="91391" bIns="45683" anchor="b" anchorCtr="0">
            <a:noAutofit/>
          </a:bodyPr>
          <a:lstStyle/>
          <a:p>
            <a:pPr algn="ctr">
              <a:lnSpc>
                <a:spcPct val="90000"/>
              </a:lnSpc>
              <a:buSzPts val="1400"/>
            </a:pPr>
            <a:r>
              <a:rPr lang="uk-UA" sz="2300" b="1" dirty="0">
                <a:solidFill>
                  <a:srgbClr val="0067AF"/>
                </a:solidFill>
                <a:latin typeface="Century Gothic"/>
                <a:ea typeface="Century Gothic"/>
                <a:cs typeface="Century Gothic"/>
                <a:sym typeface="Century Gothic"/>
              </a:rPr>
              <a:t>питання тренінгу</a:t>
            </a:r>
            <a:endParaRPr sz="2300" b="1" dirty="0">
              <a:solidFill>
                <a:srgbClr val="0067AF"/>
              </a:solidFill>
              <a:latin typeface="Century Gothic"/>
              <a:ea typeface="Century Gothic"/>
              <a:cs typeface="Century Gothic"/>
              <a:sym typeface="Century Gothic"/>
            </a:endParaRPr>
          </a:p>
        </p:txBody>
      </p:sp>
      <p:pic>
        <p:nvPicPr>
          <p:cNvPr id="50" name="Google Shape;50;p2" descr="Значок контур"/>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8491" y="5677402"/>
            <a:ext cx="535798" cy="535798"/>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08da317a88_0_0"/>
          <p:cNvSpPr txBox="1">
            <a:spLocks noGrp="1"/>
          </p:cNvSpPr>
          <p:nvPr>
            <p:ph type="ctrTitle"/>
          </p:nvPr>
        </p:nvSpPr>
        <p:spPr>
          <a:xfrm>
            <a:off x="632102" y="506026"/>
            <a:ext cx="10035900" cy="1038600"/>
          </a:xfrm>
          <a:prstGeom prst="rect">
            <a:avLst/>
          </a:prstGeom>
        </p:spPr>
        <p:txBody>
          <a:bodyPr spcFirstLastPara="1" wrap="square" lIns="91391" tIns="45683" rIns="91391" bIns="45683" anchor="b" anchorCtr="0">
            <a:noAutofit/>
          </a:bodyPr>
          <a:lstStyle/>
          <a:p>
            <a:pPr algn="l">
              <a:buClr>
                <a:schemeClr val="dk1"/>
              </a:buClr>
              <a:buSzPts val="1100"/>
            </a:pPr>
            <a:r>
              <a:rPr lang="uk-UA" sz="2400" dirty="0">
                <a:ea typeface="Arial"/>
              </a:rPr>
              <a:t>Право на належне адміністрування</a:t>
            </a:r>
            <a:endParaRPr sz="2400" dirty="0">
              <a:ea typeface="Arial"/>
            </a:endParaRPr>
          </a:p>
          <a:p>
            <a:pPr algn="l">
              <a:buClr>
                <a:schemeClr val="dk1"/>
              </a:buClr>
              <a:buSzPts val="1100"/>
            </a:pPr>
            <a:r>
              <a:rPr lang="uk-UA" sz="2400" dirty="0">
                <a:ea typeface="Arial"/>
              </a:rPr>
              <a:t>(Хартія основних прав Європейського Союзу)</a:t>
            </a:r>
            <a:endParaRPr sz="2400" dirty="0">
              <a:ea typeface="Arial"/>
            </a:endParaRPr>
          </a:p>
          <a:p>
            <a:pPr algn="l"/>
            <a:r>
              <a:rPr lang="uk-UA" sz="2400" dirty="0">
                <a:ea typeface="Arial"/>
              </a:rPr>
              <a:t>07.12.2000. Стаття 41</a:t>
            </a:r>
            <a:endParaRPr sz="2400" dirty="0"/>
          </a:p>
        </p:txBody>
      </p:sp>
      <p:sp>
        <p:nvSpPr>
          <p:cNvPr id="151" name="Google Shape;151;g208da317a88_0_0"/>
          <p:cNvSpPr txBox="1">
            <a:spLocks noGrp="1"/>
          </p:cNvSpPr>
          <p:nvPr>
            <p:ph type="subTitle" idx="1"/>
          </p:nvPr>
        </p:nvSpPr>
        <p:spPr>
          <a:xfrm>
            <a:off x="1001215" y="1556999"/>
            <a:ext cx="9873393" cy="4494600"/>
          </a:xfrm>
          <a:prstGeom prst="rect">
            <a:avLst/>
          </a:prstGeom>
        </p:spPr>
        <p:txBody>
          <a:bodyPr spcFirstLastPara="1" wrap="square" lIns="91391" tIns="45683" rIns="91391" bIns="45683" anchor="t" anchorCtr="0">
            <a:noAutofit/>
          </a:bodyPr>
          <a:lstStyle/>
          <a:p>
            <a:pPr algn="l">
              <a:buSzPts val="1100"/>
            </a:pPr>
            <a:r>
              <a:rPr lang="uk-UA" b="1" dirty="0">
                <a:solidFill>
                  <a:schemeClr val="dk1"/>
                </a:solidFill>
                <a:ea typeface="Arial"/>
                <a:sym typeface="Arial"/>
              </a:rPr>
              <a:t>право особи на неупереджений, справедливий розгляд справи </a:t>
            </a:r>
            <a:r>
              <a:rPr lang="uk-UA" dirty="0">
                <a:solidFill>
                  <a:schemeClr val="dk1"/>
                </a:solidFill>
                <a:ea typeface="Arial"/>
                <a:sym typeface="Arial"/>
              </a:rPr>
              <a:t>(інституціями ЄС) протягом розумного строку</a:t>
            </a:r>
            <a:endParaRPr dirty="0">
              <a:solidFill>
                <a:schemeClr val="dk1"/>
              </a:solidFill>
              <a:ea typeface="Arial"/>
              <a:sym typeface="Arial"/>
            </a:endParaRPr>
          </a:p>
          <a:p>
            <a:pPr algn="l">
              <a:buSzPts val="1100"/>
            </a:pPr>
            <a:r>
              <a:rPr lang="uk-UA" dirty="0">
                <a:solidFill>
                  <a:schemeClr val="dk1"/>
                </a:solidFill>
                <a:ea typeface="Arial"/>
                <a:sym typeface="Arial"/>
              </a:rPr>
              <a:t>Це право включає:</a:t>
            </a:r>
            <a:endParaRPr dirty="0">
              <a:solidFill>
                <a:schemeClr val="dk1"/>
              </a:solidFill>
              <a:ea typeface="Arial"/>
              <a:sym typeface="Arial"/>
            </a:endParaRPr>
          </a:p>
          <a:p>
            <a:pPr algn="l"/>
            <a:r>
              <a:rPr lang="uk-UA" dirty="0">
                <a:solidFill>
                  <a:schemeClr val="dk1"/>
                </a:solidFill>
                <a:ea typeface="Arial"/>
                <a:sym typeface="Arial"/>
              </a:rPr>
              <a:t>- </a:t>
            </a:r>
            <a:r>
              <a:rPr lang="uk-UA" b="1" dirty="0">
                <a:solidFill>
                  <a:schemeClr val="dk1"/>
                </a:solidFill>
                <a:ea typeface="Arial"/>
                <a:sym typeface="Arial"/>
              </a:rPr>
              <a:t>право особи бути вислуханою</a:t>
            </a:r>
            <a:r>
              <a:rPr lang="uk-UA" dirty="0">
                <a:solidFill>
                  <a:schemeClr val="dk1"/>
                </a:solidFill>
                <a:ea typeface="Arial"/>
                <a:sym typeface="Arial"/>
              </a:rPr>
              <a:t> до того часу, доки до неї персонально будуть застосовані заходи, що можуть мати несприятливі наслідки</a:t>
            </a:r>
            <a:endParaRPr dirty="0">
              <a:solidFill>
                <a:schemeClr val="dk1"/>
              </a:solidFill>
              <a:ea typeface="Arial"/>
              <a:sym typeface="Arial"/>
            </a:endParaRPr>
          </a:p>
          <a:p>
            <a:pPr algn="l">
              <a:buSzPts val="1100"/>
            </a:pPr>
            <a:r>
              <a:rPr lang="uk-UA" dirty="0">
                <a:solidFill>
                  <a:schemeClr val="dk1"/>
                </a:solidFill>
                <a:ea typeface="Arial"/>
                <a:sym typeface="Arial"/>
              </a:rPr>
              <a:t>- </a:t>
            </a:r>
            <a:r>
              <a:rPr lang="uk-UA" b="1" dirty="0">
                <a:solidFill>
                  <a:schemeClr val="dk1"/>
                </a:solidFill>
                <a:ea typeface="Arial"/>
                <a:sym typeface="Arial"/>
              </a:rPr>
              <a:t>право на доступ до матеріалів</a:t>
            </a:r>
            <a:r>
              <a:rPr lang="uk-UA" dirty="0">
                <a:solidFill>
                  <a:schemeClr val="dk1"/>
                </a:solidFill>
                <a:ea typeface="Arial"/>
                <a:sym typeface="Arial"/>
              </a:rPr>
              <a:t>, що стосуються особи, з дотриманням законних інтересів конфіденційності та професійної і комерційної таємниці</a:t>
            </a:r>
            <a:endParaRPr dirty="0">
              <a:solidFill>
                <a:schemeClr val="dk1"/>
              </a:solidFill>
              <a:ea typeface="Arial"/>
              <a:sym typeface="Arial"/>
            </a:endParaRPr>
          </a:p>
          <a:p>
            <a:pPr algn="l">
              <a:buSzPts val="1100"/>
            </a:pPr>
            <a:r>
              <a:rPr lang="uk-UA" dirty="0">
                <a:solidFill>
                  <a:schemeClr val="dk1"/>
                </a:solidFill>
                <a:ea typeface="Arial"/>
                <a:sym typeface="Arial"/>
              </a:rPr>
              <a:t>- </a:t>
            </a:r>
            <a:r>
              <a:rPr lang="uk-UA" b="1" dirty="0">
                <a:solidFill>
                  <a:schemeClr val="dk1"/>
                </a:solidFill>
                <a:ea typeface="Arial"/>
                <a:sym typeface="Arial"/>
              </a:rPr>
              <a:t>обов'язок адміністрації мотивувати свої рішення …</a:t>
            </a:r>
            <a:endParaRPr b="1" dirty="0">
              <a:solidFill>
                <a:schemeClr val="dk1"/>
              </a:solidFill>
              <a:ea typeface="Arial"/>
              <a:sym typeface="Arial"/>
            </a:endParaRPr>
          </a:p>
          <a:p>
            <a:pPr algn="l">
              <a:buSzPts val="1100"/>
            </a:pPr>
            <a:r>
              <a:rPr lang="uk-UA" dirty="0">
                <a:solidFill>
                  <a:schemeClr val="dk1"/>
                </a:solidFill>
                <a:latin typeface="Arial"/>
                <a:ea typeface="Arial"/>
                <a:cs typeface="Arial"/>
                <a:sym typeface="Arial"/>
              </a:rPr>
              <a:t> </a:t>
            </a:r>
            <a:endParaRPr dirty="0">
              <a:solidFill>
                <a:schemeClr val="dk1"/>
              </a:solidFill>
              <a:latin typeface="Arial"/>
              <a:ea typeface="Arial"/>
              <a:cs typeface="Arial"/>
              <a:sym typeface="Arial"/>
            </a:endParaRPr>
          </a:p>
          <a:p>
            <a:endParaRPr dirty="0"/>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4"/>
          <p:cNvSpPr/>
          <p:nvPr/>
        </p:nvSpPr>
        <p:spPr>
          <a:xfrm>
            <a:off x="0" y="119270"/>
            <a:ext cx="12192000" cy="6612834"/>
          </a:xfrm>
          <a:prstGeom prst="rect">
            <a:avLst/>
          </a:prstGeom>
          <a:solidFill>
            <a:srgbClr val="F8F8F8"/>
          </a:solidFill>
          <a:ln>
            <a:noFill/>
          </a:ln>
        </p:spPr>
        <p:txBody>
          <a:bodyPr spcFirstLastPara="1" wrap="square" lIns="91391" tIns="45683" rIns="91391" bIns="45683" anchor="ctr" anchorCtr="0">
            <a:noAutofit/>
          </a:bodyPr>
          <a:lstStyle/>
          <a:p>
            <a:pPr algn="ctr"/>
            <a:endParaRPr dirty="0">
              <a:solidFill>
                <a:schemeClr val="lt1"/>
              </a:solidFill>
            </a:endParaRPr>
          </a:p>
        </p:txBody>
      </p:sp>
      <p:sp>
        <p:nvSpPr>
          <p:cNvPr id="266" name="Google Shape;266;p24"/>
          <p:cNvSpPr txBox="1">
            <a:spLocks noGrp="1"/>
          </p:cNvSpPr>
          <p:nvPr>
            <p:ph type="title"/>
          </p:nvPr>
        </p:nvSpPr>
        <p:spPr>
          <a:xfrm>
            <a:off x="370806" y="309362"/>
            <a:ext cx="11462657" cy="754062"/>
          </a:xfrm>
          <a:prstGeom prst="rect">
            <a:avLst/>
          </a:prstGeom>
          <a:noFill/>
          <a:ln>
            <a:noFill/>
          </a:ln>
        </p:spPr>
        <p:txBody>
          <a:bodyPr spcFirstLastPara="1" wrap="square" lIns="91391" tIns="45683" rIns="91391" bIns="45683" anchor="ctr" anchorCtr="0">
            <a:noAutofit/>
          </a:bodyPr>
          <a:lstStyle/>
          <a:p>
            <a:r>
              <a:rPr lang="uk-UA" sz="3600" dirty="0"/>
              <a:t>Принципи ЗАП / адміністративної процедури (1)  </a:t>
            </a:r>
            <a:endParaRPr sz="3600" dirty="0"/>
          </a:p>
        </p:txBody>
      </p:sp>
      <p:sp>
        <p:nvSpPr>
          <p:cNvPr id="267" name="Google Shape;267;p24"/>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
        <p:nvSpPr>
          <p:cNvPr id="269" name="Google Shape;269;p24"/>
          <p:cNvSpPr txBox="1"/>
          <p:nvPr/>
        </p:nvSpPr>
        <p:spPr>
          <a:xfrm>
            <a:off x="396531" y="995087"/>
            <a:ext cx="8084861" cy="5377316"/>
          </a:xfrm>
          <a:prstGeom prst="rect">
            <a:avLst/>
          </a:prstGeom>
          <a:noFill/>
          <a:ln>
            <a:noFill/>
          </a:ln>
        </p:spPr>
        <p:txBody>
          <a:bodyPr spcFirstLastPara="1" wrap="square" lIns="91391" tIns="45683" rIns="91391" bIns="45683" anchor="t" anchorCtr="0">
            <a:noAutofit/>
          </a:bodyPr>
          <a:lstStyle/>
          <a:p>
            <a:pPr marL="457028" indent="-406248">
              <a:spcBef>
                <a:spcPts val="1200"/>
              </a:spcBef>
              <a:buClr>
                <a:schemeClr val="dk1"/>
              </a:buClr>
              <a:buSzPts val="2800"/>
              <a:buFont typeface="Arial"/>
              <a:buChar char="•"/>
            </a:pPr>
            <a:r>
              <a:rPr lang="uk-UA" sz="2800" dirty="0">
                <a:latin typeface="Century Gothic"/>
                <a:ea typeface="Century Gothic"/>
                <a:cs typeface="Century Gothic"/>
                <a:sym typeface="Century Gothic"/>
              </a:rPr>
              <a:t>Верховенство права (ст. 5)</a:t>
            </a:r>
            <a:endParaRPr sz="2800" dirty="0"/>
          </a:p>
          <a:p>
            <a:pPr marL="457028" indent="-406248">
              <a:spcBef>
                <a:spcPts val="1200"/>
              </a:spcBef>
              <a:buClr>
                <a:schemeClr val="dk1"/>
              </a:buClr>
              <a:buSzPts val="2800"/>
              <a:buFont typeface="Arial"/>
              <a:buChar char="•"/>
            </a:pPr>
            <a:r>
              <a:rPr lang="uk-UA" sz="2800" b="1" dirty="0">
                <a:latin typeface="Century Gothic"/>
                <a:ea typeface="Century Gothic"/>
                <a:cs typeface="Century Gothic"/>
                <a:sym typeface="Century Gothic"/>
              </a:rPr>
              <a:t>Законність</a:t>
            </a:r>
            <a:r>
              <a:rPr lang="uk-UA" sz="2800" dirty="0">
                <a:latin typeface="Century Gothic"/>
                <a:ea typeface="Century Gothic"/>
                <a:cs typeface="Century Gothic"/>
                <a:sym typeface="Century Gothic"/>
              </a:rPr>
              <a:t> (ст. 6).</a:t>
            </a:r>
            <a:endParaRPr sz="2800" dirty="0"/>
          </a:p>
          <a:p>
            <a:pPr marL="457028" indent="-406248">
              <a:spcBef>
                <a:spcPts val="1200"/>
              </a:spcBef>
              <a:buClr>
                <a:schemeClr val="dk1"/>
              </a:buClr>
              <a:buSzPts val="2800"/>
              <a:buFont typeface="Arial"/>
              <a:buChar char="•"/>
            </a:pPr>
            <a:r>
              <a:rPr lang="uk-UA" sz="2800" b="1" dirty="0">
                <a:latin typeface="Century Gothic"/>
                <a:ea typeface="Century Gothic"/>
                <a:cs typeface="Century Gothic"/>
                <a:sym typeface="Century Gothic"/>
              </a:rPr>
              <a:t>Рівність</a:t>
            </a:r>
            <a:r>
              <a:rPr lang="uk-UA" sz="2800" dirty="0">
                <a:latin typeface="Century Gothic"/>
                <a:ea typeface="Century Gothic"/>
                <a:cs typeface="Century Gothic"/>
                <a:sym typeface="Century Gothic"/>
              </a:rPr>
              <a:t> перед законом (ст. 7)</a:t>
            </a:r>
            <a:endParaRPr sz="2800" dirty="0"/>
          </a:p>
          <a:p>
            <a:pPr marL="457028" indent="-406248">
              <a:spcBef>
                <a:spcPts val="1200"/>
              </a:spcBef>
              <a:buClr>
                <a:schemeClr val="dk1"/>
              </a:buClr>
              <a:buSzPts val="2800"/>
              <a:buFont typeface="Arial"/>
              <a:buChar char="•"/>
            </a:pPr>
            <a:r>
              <a:rPr lang="uk-UA" sz="2800" b="1" dirty="0">
                <a:latin typeface="Century Gothic"/>
                <a:ea typeface="Century Gothic"/>
                <a:cs typeface="Century Gothic"/>
                <a:sym typeface="Century Gothic"/>
              </a:rPr>
              <a:t>Обґрунтованість</a:t>
            </a:r>
            <a:r>
              <a:rPr lang="uk-UA" sz="2800" dirty="0">
                <a:latin typeface="Century Gothic"/>
                <a:ea typeface="Century Gothic"/>
                <a:cs typeface="Century Gothic"/>
                <a:sym typeface="Century Gothic"/>
              </a:rPr>
              <a:t> (ст. 8)</a:t>
            </a:r>
            <a:endParaRPr sz="2800" dirty="0"/>
          </a:p>
          <a:p>
            <a:pPr marL="457028" indent="-406248">
              <a:spcBef>
                <a:spcPts val="1200"/>
              </a:spcBef>
              <a:buClr>
                <a:schemeClr val="dk1"/>
              </a:buClr>
              <a:buSzPts val="2800"/>
              <a:buFont typeface="Arial"/>
              <a:buChar char="•"/>
            </a:pPr>
            <a:r>
              <a:rPr lang="uk-UA" sz="2800" b="1" dirty="0">
                <a:latin typeface="Century Gothic"/>
                <a:ea typeface="Century Gothic"/>
                <a:cs typeface="Century Gothic"/>
                <a:sym typeface="Century Gothic"/>
              </a:rPr>
              <a:t>Безсторонність</a:t>
            </a:r>
            <a:r>
              <a:rPr lang="uk-UA" sz="2800" dirty="0">
                <a:latin typeface="Century Gothic"/>
                <a:ea typeface="Century Gothic"/>
                <a:cs typeface="Century Gothic"/>
                <a:sym typeface="Century Gothic"/>
              </a:rPr>
              <a:t> (</a:t>
            </a:r>
            <a:r>
              <a:rPr lang="uk-UA" sz="2800" b="1" dirty="0">
                <a:latin typeface="Century Gothic"/>
                <a:ea typeface="Century Gothic"/>
                <a:cs typeface="Century Gothic"/>
                <a:sym typeface="Century Gothic"/>
              </a:rPr>
              <a:t>неупередженість</a:t>
            </a:r>
            <a:r>
              <a:rPr lang="uk-UA" sz="2800" dirty="0">
                <a:latin typeface="Century Gothic"/>
                <a:ea typeface="Century Gothic"/>
                <a:cs typeface="Century Gothic"/>
                <a:sym typeface="Century Gothic"/>
              </a:rPr>
              <a:t>) адміністративного органу (ст. 9)</a:t>
            </a:r>
            <a:endParaRPr sz="2800" dirty="0"/>
          </a:p>
          <a:p>
            <a:pPr marL="457028" indent="-406248">
              <a:spcBef>
                <a:spcPts val="1200"/>
              </a:spcBef>
              <a:buClr>
                <a:schemeClr val="dk1"/>
              </a:buClr>
              <a:buSzPts val="2800"/>
              <a:buFont typeface="Arial"/>
              <a:buChar char="•"/>
            </a:pPr>
            <a:r>
              <a:rPr lang="uk-UA" sz="2800" b="1" dirty="0">
                <a:latin typeface="Century Gothic"/>
                <a:ea typeface="Century Gothic"/>
                <a:cs typeface="Century Gothic"/>
                <a:sym typeface="Century Gothic"/>
              </a:rPr>
              <a:t>Добросовісність</a:t>
            </a:r>
            <a:r>
              <a:rPr lang="uk-UA" sz="2800" dirty="0">
                <a:latin typeface="Century Gothic"/>
                <a:ea typeface="Century Gothic"/>
                <a:cs typeface="Century Gothic"/>
                <a:sym typeface="Century Gothic"/>
              </a:rPr>
              <a:t> і </a:t>
            </a:r>
            <a:r>
              <a:rPr lang="uk-UA" sz="2800" b="1" dirty="0">
                <a:latin typeface="Century Gothic"/>
                <a:ea typeface="Century Gothic"/>
                <a:cs typeface="Century Gothic"/>
                <a:sym typeface="Century Gothic"/>
              </a:rPr>
              <a:t>розсудливість</a:t>
            </a:r>
            <a:r>
              <a:rPr lang="uk-UA" sz="2800" dirty="0">
                <a:latin typeface="Century Gothic"/>
                <a:ea typeface="Century Gothic"/>
                <a:cs typeface="Century Gothic"/>
                <a:sym typeface="Century Gothic"/>
              </a:rPr>
              <a:t> (ст. 10)</a:t>
            </a:r>
            <a:endParaRPr sz="2800" dirty="0"/>
          </a:p>
          <a:p>
            <a:pPr marL="457028" indent="-406248">
              <a:spcBef>
                <a:spcPts val="1200"/>
              </a:spcBef>
              <a:buClr>
                <a:schemeClr val="dk1"/>
              </a:buClr>
              <a:buSzPts val="2800"/>
              <a:buFont typeface="Arial"/>
              <a:buChar char="•"/>
            </a:pPr>
            <a:r>
              <a:rPr lang="uk-UA" sz="2800" b="1" dirty="0">
                <a:latin typeface="Century Gothic"/>
                <a:ea typeface="Century Gothic"/>
                <a:cs typeface="Century Gothic"/>
                <a:sym typeface="Century Gothic"/>
              </a:rPr>
              <a:t>Пропорційність</a:t>
            </a:r>
            <a:r>
              <a:rPr lang="uk-UA" sz="2800" dirty="0">
                <a:latin typeface="Century Gothic"/>
                <a:ea typeface="Century Gothic"/>
                <a:cs typeface="Century Gothic"/>
                <a:sym typeface="Century Gothic"/>
              </a:rPr>
              <a:t> (ст. 11) </a:t>
            </a:r>
            <a:endParaRPr sz="2800" dirty="0"/>
          </a:p>
          <a:p>
            <a:pPr marL="457028" indent="-406248">
              <a:spcBef>
                <a:spcPts val="1200"/>
              </a:spcBef>
              <a:buClr>
                <a:schemeClr val="dk1"/>
              </a:buClr>
              <a:buSzPts val="2800"/>
              <a:buFont typeface="Arial"/>
              <a:buChar char="•"/>
            </a:pPr>
            <a:r>
              <a:rPr lang="uk-UA" sz="2800" dirty="0">
                <a:latin typeface="Century Gothic"/>
                <a:ea typeface="Century Gothic"/>
                <a:cs typeface="Century Gothic"/>
                <a:sym typeface="Century Gothic"/>
              </a:rPr>
              <a:t>Відкритість (ст. 12) </a:t>
            </a:r>
            <a:endParaRPr sz="2800" dirty="0"/>
          </a:p>
        </p:txBody>
      </p:sp>
    </p:spTree>
    <p:extLst>
      <p:ext uri="{BB962C8B-B14F-4D97-AF65-F5344CB8AC3E}">
        <p14:creationId xmlns:p14="http://schemas.microsoft.com/office/powerpoint/2010/main" val="145227051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5"/>
          <p:cNvSpPr/>
          <p:nvPr/>
        </p:nvSpPr>
        <p:spPr>
          <a:xfrm>
            <a:off x="0" y="119270"/>
            <a:ext cx="12192000" cy="6612834"/>
          </a:xfrm>
          <a:prstGeom prst="rect">
            <a:avLst/>
          </a:prstGeom>
          <a:solidFill>
            <a:srgbClr val="F8F8F8"/>
          </a:solidFill>
          <a:ln>
            <a:noFill/>
          </a:ln>
        </p:spPr>
        <p:txBody>
          <a:bodyPr spcFirstLastPara="1" wrap="square" lIns="91391" tIns="45683" rIns="91391" bIns="45683" anchor="ctr" anchorCtr="0">
            <a:noAutofit/>
          </a:bodyPr>
          <a:lstStyle/>
          <a:p>
            <a:pPr algn="ctr"/>
            <a:endParaRPr dirty="0">
              <a:solidFill>
                <a:schemeClr val="lt1"/>
              </a:solidFill>
            </a:endParaRPr>
          </a:p>
        </p:txBody>
      </p:sp>
      <p:sp>
        <p:nvSpPr>
          <p:cNvPr id="275" name="Google Shape;275;p25"/>
          <p:cNvSpPr txBox="1">
            <a:spLocks noGrp="1"/>
          </p:cNvSpPr>
          <p:nvPr>
            <p:ph type="title"/>
          </p:nvPr>
        </p:nvSpPr>
        <p:spPr>
          <a:xfrm>
            <a:off x="366713" y="373742"/>
            <a:ext cx="11551172" cy="540658"/>
          </a:xfrm>
          <a:prstGeom prst="rect">
            <a:avLst/>
          </a:prstGeom>
          <a:noFill/>
          <a:ln>
            <a:noFill/>
          </a:ln>
        </p:spPr>
        <p:txBody>
          <a:bodyPr spcFirstLastPara="1" wrap="square" lIns="91391" tIns="45683" rIns="91391" bIns="45683" anchor="ctr" anchorCtr="0">
            <a:noAutofit/>
          </a:bodyPr>
          <a:lstStyle/>
          <a:p>
            <a:pPr lvl="0"/>
            <a:r>
              <a:rPr lang="uk-UA" sz="3600" dirty="0"/>
              <a:t>Принципи ЗАП / адміністративної процедури (2) </a:t>
            </a:r>
            <a:endParaRPr sz="3600" dirty="0"/>
          </a:p>
        </p:txBody>
      </p:sp>
      <p:sp>
        <p:nvSpPr>
          <p:cNvPr id="277" name="Google Shape;277;p25"/>
          <p:cNvSpPr txBox="1">
            <a:spLocks noGrp="1"/>
          </p:cNvSpPr>
          <p:nvPr>
            <p:ph type="body" idx="1"/>
          </p:nvPr>
        </p:nvSpPr>
        <p:spPr>
          <a:xfrm>
            <a:off x="515800" y="1021594"/>
            <a:ext cx="10739299" cy="5116058"/>
          </a:xfrm>
          <a:prstGeom prst="rect">
            <a:avLst/>
          </a:prstGeom>
          <a:noFill/>
          <a:ln>
            <a:noFill/>
          </a:ln>
        </p:spPr>
        <p:txBody>
          <a:bodyPr spcFirstLastPara="1" wrap="square" lIns="91391" tIns="45683" rIns="91391" bIns="45683" anchor="t" anchorCtr="0">
            <a:noAutofit/>
          </a:bodyPr>
          <a:lstStyle/>
          <a:p>
            <a:pPr>
              <a:lnSpc>
                <a:spcPct val="100000"/>
              </a:lnSpc>
              <a:spcBef>
                <a:spcPts val="1200"/>
              </a:spcBef>
            </a:pPr>
            <a:r>
              <a:rPr lang="uk-UA" sz="2800" b="1" dirty="0">
                <a:latin typeface="Century Gothic"/>
                <a:ea typeface="Century Gothic"/>
                <a:cs typeface="Century Gothic"/>
                <a:sym typeface="Century Gothic"/>
              </a:rPr>
              <a:t>Своєчасність</a:t>
            </a:r>
            <a:r>
              <a:rPr lang="uk-UA" sz="2800" dirty="0">
                <a:latin typeface="Century Gothic"/>
                <a:ea typeface="Century Gothic"/>
                <a:cs typeface="Century Gothic"/>
                <a:sym typeface="Century Gothic"/>
              </a:rPr>
              <a:t> і </a:t>
            </a:r>
            <a:r>
              <a:rPr lang="uk-UA" sz="2800" b="1" dirty="0">
                <a:latin typeface="Century Gothic"/>
                <a:ea typeface="Century Gothic"/>
                <a:cs typeface="Century Gothic"/>
                <a:sym typeface="Century Gothic"/>
              </a:rPr>
              <a:t>розумний строк</a:t>
            </a:r>
            <a:endParaRPr sz="2800" dirty="0"/>
          </a:p>
          <a:p>
            <a:pPr>
              <a:lnSpc>
                <a:spcPct val="100000"/>
              </a:lnSpc>
              <a:spcBef>
                <a:spcPts val="1200"/>
              </a:spcBef>
            </a:pPr>
            <a:r>
              <a:rPr lang="uk-UA" sz="2800" u="sng" dirty="0">
                <a:latin typeface="Century Gothic"/>
                <a:ea typeface="Century Gothic"/>
                <a:cs typeface="Century Gothic"/>
                <a:sym typeface="Century Gothic"/>
              </a:rPr>
              <a:t>Ефективність</a:t>
            </a:r>
            <a:r>
              <a:rPr lang="uk-UA" sz="2800" dirty="0">
                <a:latin typeface="Century Gothic"/>
                <a:ea typeface="Century Gothic"/>
                <a:cs typeface="Century Gothic"/>
                <a:sym typeface="Century Gothic"/>
              </a:rPr>
              <a:t> (ст. 14)</a:t>
            </a:r>
            <a:endParaRPr sz="2800" dirty="0"/>
          </a:p>
          <a:p>
            <a:pPr>
              <a:lnSpc>
                <a:spcPct val="100000"/>
              </a:lnSpc>
              <a:spcBef>
                <a:spcPts val="1200"/>
              </a:spcBef>
            </a:pPr>
            <a:r>
              <a:rPr lang="uk-UA" sz="2800" dirty="0">
                <a:latin typeface="Century Gothic"/>
                <a:ea typeface="Century Gothic"/>
                <a:cs typeface="Century Gothic"/>
                <a:sym typeface="Century Gothic"/>
              </a:rPr>
              <a:t>Презумпція правомірності дій та вимог особи (ст. 15) </a:t>
            </a:r>
            <a:endParaRPr sz="2800" dirty="0"/>
          </a:p>
          <a:p>
            <a:pPr>
              <a:lnSpc>
                <a:spcPct val="100000"/>
              </a:lnSpc>
              <a:spcBef>
                <a:spcPts val="1200"/>
              </a:spcBef>
            </a:pPr>
            <a:r>
              <a:rPr lang="uk-UA" sz="2800" u="sng" dirty="0">
                <a:latin typeface="Century Gothic"/>
                <a:ea typeface="Century Gothic"/>
                <a:cs typeface="Century Gothic"/>
                <a:sym typeface="Century Gothic"/>
              </a:rPr>
              <a:t>Офіційність</a:t>
            </a:r>
            <a:r>
              <a:rPr lang="uk-UA" sz="2800" dirty="0">
                <a:latin typeface="Century Gothic"/>
                <a:ea typeface="Century Gothic"/>
                <a:cs typeface="Century Gothic"/>
                <a:sym typeface="Century Gothic"/>
              </a:rPr>
              <a:t> (ст. 16)</a:t>
            </a:r>
            <a:endParaRPr sz="2800" dirty="0"/>
          </a:p>
          <a:p>
            <a:pPr>
              <a:lnSpc>
                <a:spcPct val="100000"/>
              </a:lnSpc>
              <a:spcBef>
                <a:spcPts val="1200"/>
              </a:spcBef>
            </a:pPr>
            <a:r>
              <a:rPr lang="uk-UA" sz="2800" b="1" u="sng" dirty="0">
                <a:latin typeface="Century Gothic"/>
                <a:ea typeface="Century Gothic"/>
                <a:cs typeface="Century Gothic"/>
                <a:sym typeface="Century Gothic"/>
              </a:rPr>
              <a:t>Гарантування права особи на участь</a:t>
            </a:r>
            <a:r>
              <a:rPr lang="uk-UA" sz="2800" b="1" dirty="0">
                <a:latin typeface="Century Gothic"/>
                <a:ea typeface="Century Gothic"/>
                <a:cs typeface="Century Gothic"/>
                <a:sym typeface="Century Gothic"/>
              </a:rPr>
              <a:t>  </a:t>
            </a:r>
            <a:r>
              <a:rPr lang="uk-UA" sz="2800" dirty="0">
                <a:latin typeface="Century Gothic"/>
                <a:ea typeface="Century Gothic"/>
                <a:cs typeface="Century Gothic"/>
                <a:sym typeface="Century Gothic"/>
              </a:rPr>
              <a:t>в адміністративному провадженні    (ст. 17) </a:t>
            </a:r>
            <a:endParaRPr sz="2800" dirty="0"/>
          </a:p>
          <a:p>
            <a:pPr>
              <a:lnSpc>
                <a:spcPct val="100000"/>
              </a:lnSpc>
              <a:spcBef>
                <a:spcPts val="1200"/>
              </a:spcBef>
            </a:pPr>
            <a:r>
              <a:rPr lang="uk-UA" sz="2800" dirty="0">
                <a:latin typeface="Century Gothic"/>
                <a:ea typeface="Century Gothic"/>
                <a:cs typeface="Century Gothic"/>
                <a:sym typeface="Century Gothic"/>
              </a:rPr>
              <a:t>Гарантування ефективних засобів правового захисту (ст. 18)</a:t>
            </a:r>
            <a:endParaRPr sz="2800" dirty="0"/>
          </a:p>
          <a:p>
            <a:pPr indent="-228514">
              <a:buNone/>
            </a:pPr>
            <a:endParaRPr sz="3200" dirty="0">
              <a:latin typeface="Century Gothic"/>
              <a:ea typeface="Century Gothic"/>
              <a:cs typeface="Century Gothic"/>
              <a:sym typeface="Century Gothic"/>
            </a:endParaRPr>
          </a:p>
        </p:txBody>
      </p:sp>
      <p:sp>
        <p:nvSpPr>
          <p:cNvPr id="278" name="Google Shape;278;p25"/>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extLst>
      <p:ext uri="{BB962C8B-B14F-4D97-AF65-F5344CB8AC3E}">
        <p14:creationId xmlns:p14="http://schemas.microsoft.com/office/powerpoint/2010/main" val="394707712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a:spLocks noGrp="1"/>
          </p:cNvSpPr>
          <p:nvPr>
            <p:ph type="sldNum" idx="4294967295"/>
          </p:nvPr>
        </p:nvSpPr>
        <p:spPr>
          <a:xfrm>
            <a:off x="6553200" y="6245225"/>
            <a:ext cx="2133600" cy="476250"/>
          </a:xfrm>
          <a:prstGeom prst="rect">
            <a:avLst/>
          </a:prstGeom>
          <a:noFill/>
          <a:ln>
            <a:noFill/>
          </a:ln>
        </p:spPr>
        <p:txBody>
          <a:bodyPr spcFirstLastPara="1" wrap="square" lIns="91391" tIns="45683" rIns="91391" bIns="45683" anchor="t" anchorCtr="0">
            <a:noAutofit/>
          </a:bodyPr>
          <a:lstStyle/>
          <a:p>
            <a:pPr algn="r"/>
            <a:fld id="{00000000-1234-1234-1234-123412341234}" type="slidenum">
              <a:rPr lang="uk-UA">
                <a:solidFill>
                  <a:schemeClr val="dk1"/>
                </a:solidFill>
              </a:rPr>
              <a:pPr algn="r"/>
              <a:t>23</a:t>
            </a:fld>
            <a:endParaRPr dirty="0">
              <a:solidFill>
                <a:schemeClr val="dk1"/>
              </a:solidFill>
            </a:endParaRPr>
          </a:p>
        </p:txBody>
      </p:sp>
      <p:sp>
        <p:nvSpPr>
          <p:cNvPr id="221" name="Google Shape;221;p20"/>
          <p:cNvSpPr txBox="1">
            <a:spLocks noGrp="1"/>
          </p:cNvSpPr>
          <p:nvPr>
            <p:ph type="title"/>
          </p:nvPr>
        </p:nvSpPr>
        <p:spPr>
          <a:xfrm>
            <a:off x="279991" y="359701"/>
            <a:ext cx="8544890" cy="706437"/>
          </a:xfrm>
          <a:prstGeom prst="rect">
            <a:avLst/>
          </a:prstGeom>
          <a:noFill/>
          <a:ln>
            <a:noFill/>
          </a:ln>
        </p:spPr>
        <p:txBody>
          <a:bodyPr spcFirstLastPara="1" wrap="square" lIns="91391" tIns="45683" rIns="91391" bIns="45683" anchor="ctr" anchorCtr="0">
            <a:noAutofit/>
          </a:bodyPr>
          <a:lstStyle/>
          <a:p>
            <a:r>
              <a:rPr lang="uk-UA" sz="3200" dirty="0"/>
              <a:t>Ключовий поділ адміністративних актів</a:t>
            </a:r>
            <a:endParaRPr dirty="0"/>
          </a:p>
        </p:txBody>
      </p:sp>
      <p:sp>
        <p:nvSpPr>
          <p:cNvPr id="222" name="Google Shape;222;p20"/>
          <p:cNvSpPr txBox="1">
            <a:spLocks noGrp="1"/>
          </p:cNvSpPr>
          <p:nvPr>
            <p:ph type="body" idx="1"/>
          </p:nvPr>
        </p:nvSpPr>
        <p:spPr>
          <a:xfrm>
            <a:off x="446568" y="1170647"/>
            <a:ext cx="11398102" cy="5112420"/>
          </a:xfrm>
          <a:prstGeom prst="rect">
            <a:avLst/>
          </a:prstGeom>
          <a:noFill/>
          <a:ln>
            <a:noFill/>
          </a:ln>
        </p:spPr>
        <p:txBody>
          <a:bodyPr spcFirstLastPara="1" wrap="square" lIns="91391" tIns="45683" rIns="91391" bIns="45683" anchor="t" anchorCtr="0">
            <a:noAutofit/>
          </a:bodyPr>
          <a:lstStyle/>
          <a:p>
            <a:pPr>
              <a:lnSpc>
                <a:spcPct val="100000"/>
              </a:lnSpc>
              <a:spcBef>
                <a:spcPts val="1200"/>
              </a:spcBef>
            </a:pPr>
            <a:r>
              <a:rPr lang="uk-UA" sz="2600" b="1" dirty="0">
                <a:latin typeface="Century Gothic"/>
                <a:ea typeface="Century Gothic"/>
                <a:cs typeface="Century Gothic"/>
                <a:sym typeface="Century Gothic"/>
              </a:rPr>
              <a:t>За характером дії</a:t>
            </a:r>
            <a:r>
              <a:rPr lang="uk-UA" sz="2600" dirty="0">
                <a:latin typeface="Century Gothic"/>
                <a:ea typeface="Century Gothic"/>
                <a:cs typeface="Century Gothic"/>
                <a:sym typeface="Century Gothic"/>
              </a:rPr>
              <a:t> щодо особи :</a:t>
            </a:r>
            <a:endParaRPr sz="2600" dirty="0"/>
          </a:p>
          <a:p>
            <a:pPr>
              <a:lnSpc>
                <a:spcPct val="100000"/>
              </a:lnSpc>
              <a:spcBef>
                <a:spcPts val="1200"/>
              </a:spcBef>
              <a:buNone/>
            </a:pPr>
            <a:r>
              <a:rPr lang="uk-UA" sz="2600" i="1" dirty="0">
                <a:latin typeface="Century Gothic"/>
                <a:ea typeface="Century Gothic"/>
                <a:cs typeface="Century Gothic"/>
                <a:sym typeface="Century Gothic"/>
              </a:rPr>
              <a:t>   	</a:t>
            </a:r>
            <a:r>
              <a:rPr lang="uk-UA" sz="2600" dirty="0">
                <a:latin typeface="Century Gothic"/>
                <a:ea typeface="Century Gothic"/>
                <a:cs typeface="Century Gothic"/>
                <a:sym typeface="Century Gothic"/>
              </a:rPr>
              <a:t>- </a:t>
            </a:r>
            <a:r>
              <a:rPr lang="uk-UA" sz="2600" b="1" dirty="0">
                <a:latin typeface="Century Gothic"/>
                <a:ea typeface="Century Gothic"/>
                <a:cs typeface="Century Gothic"/>
                <a:sym typeface="Century Gothic"/>
              </a:rPr>
              <a:t>позитивний</a:t>
            </a:r>
            <a:r>
              <a:rPr lang="uk-UA" sz="2600" dirty="0">
                <a:latin typeface="Century Gothic"/>
                <a:ea typeface="Century Gothic"/>
                <a:cs typeface="Century Gothic"/>
                <a:sym typeface="Century Gothic"/>
              </a:rPr>
              <a:t> (</a:t>
            </a:r>
            <a:r>
              <a:rPr lang="uk-UA" sz="2600" b="1" i="1" dirty="0" err="1">
                <a:latin typeface="Century Gothic"/>
                <a:ea typeface="Century Gothic"/>
                <a:cs typeface="Century Gothic"/>
                <a:sym typeface="Century Gothic"/>
              </a:rPr>
              <a:t>сприяльний</a:t>
            </a:r>
            <a:r>
              <a:rPr lang="uk-UA" sz="2600" dirty="0">
                <a:latin typeface="Century Gothic"/>
                <a:ea typeface="Century Gothic"/>
                <a:cs typeface="Century Gothic"/>
                <a:sym typeface="Century Gothic"/>
              </a:rPr>
              <a:t>). Надає чи підтверджує право, знімає обмеження  тощо</a:t>
            </a:r>
          </a:p>
          <a:p>
            <a:pPr>
              <a:lnSpc>
                <a:spcPct val="100000"/>
              </a:lnSpc>
              <a:spcBef>
                <a:spcPts val="1200"/>
              </a:spcBef>
              <a:buNone/>
            </a:pPr>
            <a:r>
              <a:rPr lang="uk-UA" sz="2600" i="1" dirty="0">
                <a:latin typeface="Century Gothic"/>
                <a:ea typeface="Century Gothic"/>
                <a:cs typeface="Century Gothic"/>
                <a:sym typeface="Century Gothic"/>
              </a:rPr>
              <a:t>	- </a:t>
            </a:r>
            <a:r>
              <a:rPr lang="uk-UA" sz="2600" b="1" dirty="0">
                <a:latin typeface="Century Gothic"/>
                <a:ea typeface="Century Gothic"/>
                <a:cs typeface="Century Gothic"/>
                <a:sym typeface="Century Gothic"/>
              </a:rPr>
              <a:t>негативний</a:t>
            </a:r>
            <a:r>
              <a:rPr lang="uk-UA" sz="2600" dirty="0">
                <a:latin typeface="Century Gothic"/>
                <a:ea typeface="Century Gothic"/>
                <a:cs typeface="Century Gothic"/>
                <a:sym typeface="Century Gothic"/>
              </a:rPr>
              <a:t> </a:t>
            </a:r>
            <a:r>
              <a:rPr lang="uk-UA" sz="2600" b="1" i="1" dirty="0">
                <a:latin typeface="Century Gothic"/>
                <a:ea typeface="Century Gothic"/>
                <a:cs typeface="Century Gothic"/>
                <a:sym typeface="Century Gothic"/>
              </a:rPr>
              <a:t>(несприятливий, </a:t>
            </a:r>
            <a:r>
              <a:rPr lang="uk-UA" sz="2600" b="1" i="1" dirty="0" err="1">
                <a:latin typeface="Century Gothic"/>
                <a:ea typeface="Century Gothic"/>
                <a:cs typeface="Century Gothic"/>
                <a:sym typeface="Century Gothic"/>
              </a:rPr>
              <a:t>обтяжувальний</a:t>
            </a:r>
            <a:r>
              <a:rPr lang="uk-UA" sz="2600" b="1" i="1" dirty="0">
                <a:latin typeface="Century Gothic"/>
                <a:ea typeface="Century Gothic"/>
                <a:cs typeface="Century Gothic"/>
                <a:sym typeface="Century Gothic"/>
              </a:rPr>
              <a:t>) </a:t>
            </a:r>
            <a:r>
              <a:rPr lang="uk-UA" sz="2600" dirty="0">
                <a:latin typeface="Century Gothic"/>
                <a:ea typeface="Century Gothic"/>
                <a:cs typeface="Century Gothic"/>
                <a:sym typeface="Century Gothic"/>
              </a:rPr>
              <a:t>- </a:t>
            </a:r>
            <a:r>
              <a:rPr lang="uk-UA" sz="2600" dirty="0" err="1">
                <a:latin typeface="Century Gothic"/>
                <a:ea typeface="Century Gothic"/>
                <a:cs typeface="Century Gothic"/>
                <a:sym typeface="Century Gothic"/>
              </a:rPr>
              <a:t>“який</a:t>
            </a:r>
            <a:r>
              <a:rPr lang="uk-UA" sz="2600" dirty="0">
                <a:latin typeface="Century Gothic"/>
                <a:ea typeface="Century Gothic"/>
                <a:cs typeface="Century Gothic"/>
                <a:sym typeface="Century Gothic"/>
              </a:rPr>
              <a:t> може негативно вплинути на право, свободу чи законний інтерес </a:t>
            </a:r>
            <a:r>
              <a:rPr lang="uk-UA" sz="2600" dirty="0" err="1">
                <a:latin typeface="Century Gothic"/>
                <a:ea typeface="Century Gothic"/>
                <a:cs typeface="Century Gothic"/>
                <a:sym typeface="Century Gothic"/>
              </a:rPr>
              <a:t>особи”</a:t>
            </a:r>
            <a:r>
              <a:rPr lang="uk-UA" sz="2600" dirty="0">
                <a:latin typeface="Century Gothic"/>
                <a:ea typeface="Century Gothic"/>
                <a:cs typeface="Century Gothic"/>
                <a:sym typeface="Century Gothic"/>
              </a:rPr>
              <a:t>. Тобто такі акти невигідні для особи і означають втручання в її права, відмову у задоволенні заяви, покладання обов'язку тощо.</a:t>
            </a:r>
            <a:endParaRPr sz="2600" dirty="0"/>
          </a:p>
          <a:p>
            <a:pPr>
              <a:lnSpc>
                <a:spcPct val="100000"/>
              </a:lnSpc>
              <a:spcBef>
                <a:spcPts val="1200"/>
              </a:spcBef>
              <a:buNone/>
            </a:pPr>
            <a:r>
              <a:rPr lang="uk-UA" sz="2600" dirty="0">
                <a:latin typeface="Century Gothic"/>
                <a:ea typeface="Century Gothic"/>
                <a:cs typeface="Century Gothic"/>
                <a:sym typeface="Century Gothic"/>
              </a:rPr>
              <a:t>   </a:t>
            </a:r>
            <a:endParaRPr sz="2600" dirty="0"/>
          </a:p>
          <a:p>
            <a:pPr>
              <a:lnSpc>
                <a:spcPct val="100000"/>
              </a:lnSpc>
              <a:spcBef>
                <a:spcPts val="1200"/>
              </a:spcBef>
              <a:buNone/>
            </a:pPr>
            <a:endParaRPr sz="900" dirty="0">
              <a:latin typeface="Century Gothic"/>
              <a:ea typeface="Century Gothic"/>
              <a:cs typeface="Century Gothic"/>
              <a:sym typeface="Century Gothic"/>
            </a:endParaRPr>
          </a:p>
          <a:p>
            <a:pPr algn="ctr">
              <a:lnSpc>
                <a:spcPct val="100000"/>
              </a:lnSpc>
              <a:spcBef>
                <a:spcPts val="600"/>
              </a:spcBef>
              <a:buNone/>
            </a:pPr>
            <a:r>
              <a:rPr lang="uk-UA" sz="2800" dirty="0">
                <a:latin typeface="Century Gothic"/>
                <a:ea typeface="Century Gothic"/>
                <a:cs typeface="Century Gothic"/>
                <a:sym typeface="Century Gothic"/>
              </a:rPr>
              <a:t>У ЗАП </a:t>
            </a:r>
            <a:r>
              <a:rPr lang="uk-UA" sz="2800" b="1" dirty="0">
                <a:latin typeface="Century Gothic"/>
                <a:ea typeface="Century Gothic"/>
                <a:cs typeface="Century Gothic"/>
                <a:sym typeface="Century Gothic"/>
              </a:rPr>
              <a:t>– ключова увага </a:t>
            </a:r>
            <a:endParaRPr dirty="0"/>
          </a:p>
          <a:p>
            <a:pPr algn="ctr">
              <a:lnSpc>
                <a:spcPct val="100000"/>
              </a:lnSpc>
              <a:spcBef>
                <a:spcPts val="600"/>
              </a:spcBef>
              <a:buNone/>
            </a:pPr>
            <a:r>
              <a:rPr lang="uk-UA" sz="2800" b="1" dirty="0">
                <a:latin typeface="Century Gothic"/>
                <a:ea typeface="Century Gothic"/>
                <a:cs typeface="Century Gothic"/>
                <a:sym typeface="Century Gothic"/>
              </a:rPr>
              <a:t>до потенційно негативних актів</a:t>
            </a:r>
            <a:endParaRPr dirty="0"/>
          </a:p>
        </p:txBody>
      </p:sp>
      <p:sp>
        <p:nvSpPr>
          <p:cNvPr id="223" name="Google Shape;223;p20"/>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8153" y="673302"/>
            <a:ext cx="9928951" cy="589640"/>
          </a:xfrm>
          <a:prstGeom prst="rect">
            <a:avLst/>
          </a:prstGeom>
          <a:noFill/>
        </p:spPr>
        <p:txBody>
          <a:bodyPr wrap="square" lIns="73714" tIns="36857" rIns="73714" bIns="36857" rtlCol="0" anchor="b" anchorCtr="0">
            <a:spAutoFit/>
          </a:bodyPr>
          <a:lstStyle/>
          <a:p>
            <a:pPr>
              <a:lnSpc>
                <a:spcPct val="93000"/>
              </a:lnSpc>
            </a:pPr>
            <a:r>
              <a:rPr lang="ru-RU" sz="3600" b="1" spc="32" dirty="0">
                <a:solidFill>
                  <a:srgbClr val="034EA2"/>
                </a:solidFill>
                <a:latin typeface="Century Gothic" pitchFamily="34" charset="0"/>
              </a:rPr>
              <a:t>Тест. </a:t>
            </a:r>
            <a:r>
              <a:rPr lang="ru-RU" sz="3600" b="1" spc="32" dirty="0" err="1">
                <a:solidFill>
                  <a:srgbClr val="034EA2"/>
                </a:solidFill>
                <a:latin typeface="Century Gothic" pitchFamily="34" charset="0"/>
              </a:rPr>
              <a:t>Який</a:t>
            </a:r>
            <a:r>
              <a:rPr lang="ru-RU" sz="3600" b="1" spc="32" dirty="0">
                <a:solidFill>
                  <a:srgbClr val="034EA2"/>
                </a:solidFill>
                <a:latin typeface="Century Gothic" pitchFamily="34" charset="0"/>
              </a:rPr>
              <a:t> </a:t>
            </a:r>
            <a:r>
              <a:rPr lang="ru-RU" sz="3600" b="1" spc="32" dirty="0" err="1">
                <a:solidFill>
                  <a:srgbClr val="034EA2"/>
                </a:solidFill>
                <a:latin typeface="Century Gothic" pitchFamily="34" charset="0"/>
              </a:rPr>
              <a:t>з</a:t>
            </a:r>
            <a:r>
              <a:rPr lang="ru-RU" sz="3600" b="1" spc="32" dirty="0">
                <a:solidFill>
                  <a:srgbClr val="034EA2"/>
                </a:solidFill>
                <a:latin typeface="Century Gothic" pitchFamily="34" charset="0"/>
              </a:rPr>
              <a:t> </a:t>
            </a:r>
            <a:r>
              <a:rPr lang="ru-RU" sz="3600" b="1" spc="32" dirty="0" err="1">
                <a:solidFill>
                  <a:srgbClr val="034EA2"/>
                </a:solidFill>
                <a:latin typeface="Century Gothic" pitchFamily="34" charset="0"/>
              </a:rPr>
              <a:t>актів</a:t>
            </a:r>
            <a:r>
              <a:rPr lang="ru-RU" sz="3600" b="1" spc="32" dirty="0">
                <a:solidFill>
                  <a:srgbClr val="034EA2"/>
                </a:solidFill>
                <a:latin typeface="Century Gothic" pitchFamily="34" charset="0"/>
              </a:rPr>
              <a:t> </a:t>
            </a:r>
            <a:r>
              <a:rPr lang="ru-RU" sz="3600" b="1" spc="32" dirty="0" err="1">
                <a:solidFill>
                  <a:srgbClr val="034EA2"/>
                </a:solidFill>
                <a:latin typeface="Century Gothic" pitchFamily="34" charset="0"/>
              </a:rPr>
              <a:t>є</a:t>
            </a:r>
            <a:r>
              <a:rPr lang="ru-RU" sz="3600" b="1" spc="32" dirty="0">
                <a:solidFill>
                  <a:srgbClr val="034EA2"/>
                </a:solidFill>
                <a:latin typeface="Century Gothic" pitchFamily="34" charset="0"/>
              </a:rPr>
              <a:t> </a:t>
            </a:r>
            <a:r>
              <a:rPr lang="ru-RU" sz="3600" b="1" spc="32" dirty="0" err="1">
                <a:solidFill>
                  <a:srgbClr val="034EA2"/>
                </a:solidFill>
                <a:latin typeface="Century Gothic" pitchFamily="34" charset="0"/>
              </a:rPr>
              <a:t>адміністративним</a:t>
            </a:r>
            <a:r>
              <a:rPr lang="ru-RU" sz="3600" b="1" spc="32" dirty="0">
                <a:solidFill>
                  <a:srgbClr val="034EA2"/>
                </a:solidFill>
                <a:latin typeface="Century Gothic" pitchFamily="34" charset="0"/>
              </a:rPr>
              <a:t>?</a:t>
            </a:r>
            <a:endParaRPr lang="en-US" sz="3600" b="1" spc="32" dirty="0">
              <a:solidFill>
                <a:srgbClr val="034EA2"/>
              </a:solidFill>
              <a:latin typeface="Century Gothic" pitchFamily="34" charset="0"/>
            </a:endParaRPr>
          </a:p>
        </p:txBody>
      </p:sp>
      <p:sp>
        <p:nvSpPr>
          <p:cNvPr id="9" name="TextBox 8"/>
          <p:cNvSpPr txBox="1"/>
          <p:nvPr/>
        </p:nvSpPr>
        <p:spPr>
          <a:xfrm>
            <a:off x="1399339" y="1706537"/>
            <a:ext cx="9560390" cy="3447152"/>
          </a:xfrm>
          <a:prstGeom prst="rect">
            <a:avLst/>
          </a:prstGeom>
          <a:noFill/>
        </p:spPr>
        <p:txBody>
          <a:bodyPr wrap="square" lIns="73714" tIns="36857" rIns="73714" bIns="36857" numCol="1" spcCol="261192" rtlCol="0">
            <a:spAutoFit/>
          </a:bodyPr>
          <a:lstStyle/>
          <a:p>
            <a:pPr marL="276428" indent="-276428" fontAlgn="base">
              <a:lnSpc>
                <a:spcPct val="150000"/>
              </a:lnSpc>
              <a:spcBef>
                <a:spcPts val="1934"/>
              </a:spcBef>
              <a:spcAft>
                <a:spcPct val="0"/>
              </a:spcAft>
            </a:pPr>
            <a:r>
              <a:rPr lang="uk-UA" sz="2300" dirty="0">
                <a:latin typeface="Century Gothic" pitchFamily="34" charset="0"/>
              </a:rPr>
              <a:t>1) Положення про порядок призначення субсидій</a:t>
            </a:r>
          </a:p>
          <a:p>
            <a:pPr marL="276428" indent="-276428" fontAlgn="base">
              <a:spcBef>
                <a:spcPts val="1800"/>
              </a:spcBef>
              <a:spcAft>
                <a:spcPct val="0"/>
              </a:spcAft>
            </a:pPr>
            <a:r>
              <a:rPr lang="uk-UA" sz="2300" dirty="0">
                <a:latin typeface="Century Gothic" pitchFamily="34" charset="0"/>
              </a:rPr>
              <a:t>2) Наказ про </a:t>
            </a:r>
            <a:r>
              <a:rPr lang="ru-RU" sz="2300" dirty="0" err="1">
                <a:latin typeface="Century Gothic" pitchFamily="34" charset="0"/>
              </a:rPr>
              <a:t>проведення</a:t>
            </a:r>
            <a:r>
              <a:rPr lang="ru-RU" sz="2300" dirty="0">
                <a:latin typeface="Century Gothic" pitchFamily="34" charset="0"/>
              </a:rPr>
              <a:t> </a:t>
            </a:r>
            <a:r>
              <a:rPr lang="ru-RU" sz="2300" dirty="0" err="1">
                <a:latin typeface="Century Gothic" pitchFamily="34" charset="0"/>
              </a:rPr>
              <a:t>перевірки</a:t>
            </a:r>
            <a:r>
              <a:rPr lang="ru-RU" sz="2300" dirty="0">
                <a:latin typeface="Century Gothic" pitchFamily="34" charset="0"/>
              </a:rPr>
              <a:t> </a:t>
            </a:r>
            <a:r>
              <a:rPr lang="ru-RU" sz="2300" dirty="0" err="1">
                <a:latin typeface="Century Gothic" pitchFamily="34" charset="0"/>
              </a:rPr>
              <a:t>суб</a:t>
            </a:r>
            <a:r>
              <a:rPr lang="uk-UA" sz="2300" dirty="0" err="1">
                <a:latin typeface="Century Gothic" pitchFamily="34" charset="0"/>
              </a:rPr>
              <a:t>єкта</a:t>
            </a:r>
            <a:r>
              <a:rPr lang="uk-UA" sz="2300" dirty="0">
                <a:latin typeface="Century Gothic" pitchFamily="34" charset="0"/>
              </a:rPr>
              <a:t> господарювання у сфері охорони праці</a:t>
            </a:r>
            <a:r>
              <a:rPr lang="ru-RU" sz="2300" dirty="0">
                <a:latin typeface="Century Gothic" pitchFamily="34" charset="0"/>
              </a:rPr>
              <a:t> </a:t>
            </a:r>
            <a:endParaRPr lang="uk-UA" sz="2300" dirty="0">
              <a:latin typeface="Century Gothic" pitchFamily="34" charset="0"/>
            </a:endParaRPr>
          </a:p>
          <a:p>
            <a:pPr marL="276428" indent="-276428" fontAlgn="base">
              <a:spcBef>
                <a:spcPts val="1934"/>
              </a:spcBef>
              <a:spcAft>
                <a:spcPct val="0"/>
              </a:spcAft>
            </a:pPr>
            <a:r>
              <a:rPr lang="uk-UA" sz="2300" dirty="0">
                <a:latin typeface="Century Gothic" pitchFamily="34" charset="0"/>
              </a:rPr>
              <a:t>3)</a:t>
            </a:r>
            <a:r>
              <a:rPr lang="ru-RU" sz="2300" dirty="0">
                <a:latin typeface="Century Gothic" pitchFamily="34" charset="0"/>
              </a:rPr>
              <a:t> Акт </a:t>
            </a:r>
            <a:r>
              <a:rPr lang="ru-RU" sz="2300" dirty="0" err="1">
                <a:latin typeface="Century Gothic" pitchFamily="34" charset="0"/>
              </a:rPr>
              <a:t>обстеження</a:t>
            </a:r>
            <a:r>
              <a:rPr lang="ru-RU" sz="2300" dirty="0">
                <a:latin typeface="Century Gothic" pitchFamily="34" charset="0"/>
              </a:rPr>
              <a:t> </a:t>
            </a:r>
            <a:r>
              <a:rPr lang="ru-RU" sz="2300" dirty="0" err="1">
                <a:latin typeface="Century Gothic" pitchFamily="34" charset="0"/>
              </a:rPr>
              <a:t>матеріально-побутових</a:t>
            </a:r>
            <a:r>
              <a:rPr lang="ru-RU" sz="2300" dirty="0">
                <a:latin typeface="Century Gothic" pitchFamily="34" charset="0"/>
              </a:rPr>
              <a:t> умов </a:t>
            </a:r>
            <a:r>
              <a:rPr lang="ru-RU" sz="2300" dirty="0" err="1">
                <a:latin typeface="Century Gothic" pitchFamily="34" charset="0"/>
              </a:rPr>
              <a:t>домогосподарства</a:t>
            </a:r>
            <a:r>
              <a:rPr lang="ru-RU" sz="2300" dirty="0">
                <a:latin typeface="Century Gothic" pitchFamily="34" charset="0"/>
              </a:rPr>
              <a:t>/фактичного </a:t>
            </a:r>
            <a:r>
              <a:rPr lang="ru-RU" sz="2300" dirty="0" err="1">
                <a:latin typeface="Century Gothic" pitchFamily="34" charset="0"/>
              </a:rPr>
              <a:t>місця</a:t>
            </a:r>
            <a:r>
              <a:rPr lang="ru-RU" sz="2300" dirty="0">
                <a:latin typeface="Century Gothic" pitchFamily="34" charset="0"/>
              </a:rPr>
              <a:t> </a:t>
            </a:r>
            <a:r>
              <a:rPr lang="ru-RU" sz="2300" dirty="0" err="1">
                <a:latin typeface="Century Gothic" pitchFamily="34" charset="0"/>
              </a:rPr>
              <a:t>проживання</a:t>
            </a:r>
            <a:r>
              <a:rPr lang="ru-RU" sz="2300" dirty="0">
                <a:latin typeface="Century Gothic" pitchFamily="34" charset="0"/>
              </a:rPr>
              <a:t> особи</a:t>
            </a:r>
            <a:endParaRPr lang="uk-UA" sz="2300" dirty="0">
              <a:solidFill>
                <a:srgbClr val="00B0F0"/>
              </a:solidFill>
              <a:latin typeface="Century Gothic" pitchFamily="34" charset="0"/>
            </a:endParaRPr>
          </a:p>
          <a:p>
            <a:pPr marL="276428" indent="-276428" fontAlgn="base">
              <a:spcBef>
                <a:spcPts val="1934"/>
              </a:spcBef>
              <a:spcAft>
                <a:spcPct val="0"/>
              </a:spcAft>
            </a:pPr>
            <a:r>
              <a:rPr lang="uk-UA" sz="2300" dirty="0">
                <a:latin typeface="Century Gothic" pitchFamily="34" charset="0"/>
              </a:rPr>
              <a:t>4) Рішення місцевої ради про видачу дозволу на видобуток корисних копалин місцевого значення</a:t>
            </a:r>
          </a:p>
        </p:txBody>
      </p:sp>
    </p:spTree>
    <p:extLst>
      <p:ext uri="{BB962C8B-B14F-4D97-AF65-F5344CB8AC3E}">
        <p14:creationId xmlns:p14="http://schemas.microsoft.com/office/powerpoint/2010/main" val="294591275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7"/>
          <p:cNvSpPr txBox="1">
            <a:spLocks noGrp="1"/>
          </p:cNvSpPr>
          <p:nvPr>
            <p:ph type="ctrTitle"/>
          </p:nvPr>
        </p:nvSpPr>
        <p:spPr>
          <a:xfrm>
            <a:off x="1524002" y="3278188"/>
            <a:ext cx="9144000" cy="609600"/>
          </a:xfrm>
          <a:prstGeom prst="rect">
            <a:avLst/>
          </a:prstGeom>
          <a:noFill/>
          <a:ln>
            <a:noFill/>
          </a:ln>
        </p:spPr>
        <p:txBody>
          <a:bodyPr spcFirstLastPara="1" wrap="square" lIns="91391" tIns="45683" rIns="91391" bIns="45683" anchor="b" anchorCtr="0">
            <a:noAutofit/>
          </a:bodyPr>
          <a:lstStyle/>
          <a:p>
            <a:endParaRPr dirty="0"/>
          </a:p>
        </p:txBody>
      </p:sp>
      <p:sp>
        <p:nvSpPr>
          <p:cNvPr id="452" name="Google Shape;452;p27"/>
          <p:cNvSpPr txBox="1">
            <a:spLocks noGrp="1"/>
          </p:cNvSpPr>
          <p:nvPr>
            <p:ph type="subTitle" idx="1"/>
          </p:nvPr>
        </p:nvSpPr>
        <p:spPr>
          <a:xfrm>
            <a:off x="1499938" y="4200611"/>
            <a:ext cx="9144000" cy="720307"/>
          </a:xfrm>
          <a:prstGeom prst="rect">
            <a:avLst/>
          </a:prstGeom>
          <a:noFill/>
          <a:ln>
            <a:noFill/>
          </a:ln>
        </p:spPr>
        <p:txBody>
          <a:bodyPr spcFirstLastPara="1" wrap="square" lIns="91391" tIns="45683" rIns="91391" bIns="45683" anchor="t" anchorCtr="0">
            <a:noAutofit/>
          </a:bodyPr>
          <a:lstStyle/>
          <a:p>
            <a:endParaRPr dirty="0"/>
          </a:p>
        </p:txBody>
      </p:sp>
      <p:pic>
        <p:nvPicPr>
          <p:cNvPr id="453" name="Google Shape;453;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4762500"/>
          </a:xfrm>
          <a:prstGeom prst="rect">
            <a:avLst/>
          </a:prstGeom>
          <a:noFill/>
          <a:ln>
            <a:noFill/>
          </a:ln>
        </p:spPr>
      </p:pic>
      <p:sp>
        <p:nvSpPr>
          <p:cNvPr id="454" name="Google Shape;454;p27"/>
          <p:cNvSpPr txBox="1"/>
          <p:nvPr/>
        </p:nvSpPr>
        <p:spPr>
          <a:xfrm>
            <a:off x="565268" y="1429197"/>
            <a:ext cx="1033668" cy="3154669"/>
          </a:xfrm>
          <a:prstGeom prst="rect">
            <a:avLst/>
          </a:prstGeom>
          <a:noFill/>
          <a:ln>
            <a:noFill/>
          </a:ln>
        </p:spPr>
        <p:txBody>
          <a:bodyPr spcFirstLastPara="1" wrap="square" lIns="91391" tIns="45683" rIns="91391" bIns="45683" anchor="t" anchorCtr="0">
            <a:spAutoFit/>
          </a:bodyPr>
          <a:lstStyle/>
          <a:p>
            <a:pPr algn="ctr"/>
            <a:r>
              <a:rPr lang="uk-UA" sz="19900" b="1" dirty="0">
                <a:solidFill>
                  <a:srgbClr val="8CC34C"/>
                </a:solidFill>
                <a:latin typeface="Century Gothic"/>
                <a:sym typeface="Century Gothic"/>
              </a:rPr>
              <a:t>2</a:t>
            </a:r>
            <a:endParaRPr sz="19900" b="1" dirty="0">
              <a:solidFill>
                <a:srgbClr val="8CC34C"/>
              </a:solidFill>
            </a:endParaRPr>
          </a:p>
        </p:txBody>
      </p:sp>
      <p:sp>
        <p:nvSpPr>
          <p:cNvPr id="455" name="Google Shape;455;p27"/>
          <p:cNvSpPr txBox="1"/>
          <p:nvPr/>
        </p:nvSpPr>
        <p:spPr>
          <a:xfrm>
            <a:off x="2069341" y="1281787"/>
            <a:ext cx="9809400" cy="1754252"/>
          </a:xfrm>
          <a:prstGeom prst="rect">
            <a:avLst/>
          </a:prstGeom>
          <a:noFill/>
          <a:ln>
            <a:noFill/>
          </a:ln>
        </p:spPr>
        <p:txBody>
          <a:bodyPr spcFirstLastPara="1" wrap="square" lIns="91391" tIns="45683" rIns="91391" bIns="45683" anchor="t" anchorCtr="0">
            <a:spAutoFit/>
          </a:bodyPr>
          <a:lstStyle/>
          <a:p>
            <a:r>
              <a:rPr lang="uk-UA" sz="3600" b="1" dirty="0">
                <a:solidFill>
                  <a:srgbClr val="0070C0"/>
                </a:solidFill>
                <a:latin typeface="Century Gothic"/>
                <a:ea typeface="Century Gothic"/>
                <a:cs typeface="Century Gothic"/>
                <a:sym typeface="Century Gothic"/>
              </a:rPr>
              <a:t>Адміністративний орган. Учасники провадження.  Особи, які сприяють розгляду справи</a:t>
            </a:r>
            <a:endParaRPr sz="3600" b="1" dirty="0">
              <a:solidFill>
                <a:srgbClr val="0070C0"/>
              </a:solidFil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8"/>
          <p:cNvSpPr txBox="1">
            <a:spLocks noGrp="1"/>
          </p:cNvSpPr>
          <p:nvPr>
            <p:ph type="title"/>
          </p:nvPr>
        </p:nvSpPr>
        <p:spPr>
          <a:xfrm>
            <a:off x="595313" y="406400"/>
            <a:ext cx="11106000" cy="506400"/>
          </a:xfrm>
          <a:prstGeom prst="rect">
            <a:avLst/>
          </a:prstGeom>
          <a:noFill/>
          <a:ln>
            <a:noFill/>
          </a:ln>
        </p:spPr>
        <p:txBody>
          <a:bodyPr spcFirstLastPara="1" wrap="square" lIns="91391" tIns="45683" rIns="91391" bIns="45683" anchor="ctr" anchorCtr="0">
            <a:noAutofit/>
          </a:bodyPr>
          <a:lstStyle/>
          <a:p>
            <a:r>
              <a:rPr lang="uk-UA" sz="4400" dirty="0"/>
              <a:t>Ключові новели</a:t>
            </a:r>
            <a:endParaRPr dirty="0"/>
          </a:p>
        </p:txBody>
      </p:sp>
      <p:sp>
        <p:nvSpPr>
          <p:cNvPr id="462" name="Google Shape;462;p28"/>
          <p:cNvSpPr txBox="1">
            <a:spLocks noGrp="1"/>
          </p:cNvSpPr>
          <p:nvPr>
            <p:ph type="body" idx="1"/>
          </p:nvPr>
        </p:nvSpPr>
        <p:spPr>
          <a:xfrm>
            <a:off x="779390" y="1293812"/>
            <a:ext cx="10807103" cy="4916487"/>
          </a:xfrm>
          <a:prstGeom prst="rect">
            <a:avLst/>
          </a:prstGeom>
          <a:noFill/>
          <a:ln>
            <a:noFill/>
          </a:ln>
        </p:spPr>
        <p:txBody>
          <a:bodyPr spcFirstLastPara="1" wrap="square" lIns="91391" tIns="45683" rIns="91391" bIns="45683" anchor="t" anchorCtr="0">
            <a:noAutofit/>
          </a:bodyPr>
          <a:lstStyle/>
          <a:p>
            <a:pPr>
              <a:spcBef>
                <a:spcPts val="1800"/>
              </a:spcBef>
            </a:pPr>
            <a:r>
              <a:rPr lang="uk-UA" sz="2600" dirty="0">
                <a:latin typeface="Century Gothic"/>
                <a:ea typeface="Century Gothic"/>
                <a:cs typeface="Century Gothic"/>
                <a:sym typeface="Century Gothic"/>
              </a:rPr>
              <a:t>Врегульовані </a:t>
            </a:r>
            <a:r>
              <a:rPr lang="uk-UA" sz="2600" b="1" dirty="0">
                <a:latin typeface="Century Gothic"/>
                <a:ea typeface="Century Gothic"/>
                <a:cs typeface="Century Gothic"/>
                <a:sym typeface="Century Gothic"/>
              </a:rPr>
              <a:t>питання визначення компетенції </a:t>
            </a:r>
            <a:r>
              <a:rPr lang="uk-UA" sz="2600" dirty="0">
                <a:latin typeface="Century Gothic"/>
                <a:ea typeface="Century Gothic"/>
                <a:cs typeface="Century Gothic"/>
                <a:sym typeface="Century Gothic"/>
              </a:rPr>
              <a:t>(предметної та територіальної) та </a:t>
            </a:r>
            <a:r>
              <a:rPr lang="uk-UA" sz="2600" b="1" dirty="0">
                <a:latin typeface="Century Gothic"/>
                <a:ea typeface="Century Gothic"/>
                <a:cs typeface="Century Gothic"/>
                <a:sym typeface="Century Gothic"/>
              </a:rPr>
              <a:t>спорів про компетенцію</a:t>
            </a:r>
            <a:endParaRPr sz="2600" b="1" dirty="0"/>
          </a:p>
          <a:p>
            <a:pPr>
              <a:spcBef>
                <a:spcPts val="1800"/>
              </a:spcBef>
            </a:pPr>
            <a:r>
              <a:rPr lang="uk-UA" sz="2600" dirty="0">
                <a:latin typeface="Century Gothic"/>
                <a:ea typeface="Century Gothic"/>
                <a:cs typeface="Century Gothic"/>
                <a:sym typeface="Century Gothic"/>
              </a:rPr>
              <a:t>Вимога до адміністративного органу </a:t>
            </a:r>
            <a:r>
              <a:rPr lang="uk-UA" sz="2600" b="1" dirty="0">
                <a:latin typeface="Century Gothic"/>
                <a:ea typeface="Century Gothic"/>
                <a:cs typeface="Century Gothic"/>
                <a:sym typeface="Century Gothic"/>
              </a:rPr>
              <a:t>перевірити наявність</a:t>
            </a:r>
            <a:r>
              <a:rPr lang="uk-UA" sz="2600" dirty="0">
                <a:latin typeface="Century Gothic"/>
                <a:ea typeface="Century Gothic"/>
                <a:cs typeface="Century Gothic"/>
                <a:sym typeface="Century Gothic"/>
              </a:rPr>
              <a:t> компетенції для прийняття рішення</a:t>
            </a:r>
            <a:endParaRPr sz="2600" dirty="0"/>
          </a:p>
          <a:p>
            <a:pPr>
              <a:spcBef>
                <a:spcPts val="1800"/>
              </a:spcBef>
            </a:pPr>
            <a:r>
              <a:rPr lang="uk-UA" sz="2600" b="1" dirty="0">
                <a:latin typeface="Century Gothic"/>
                <a:ea typeface="Century Gothic"/>
                <a:cs typeface="Century Gothic"/>
                <a:sym typeface="Century Gothic"/>
              </a:rPr>
              <a:t>Вимога неупередженості </a:t>
            </a:r>
            <a:r>
              <a:rPr lang="uk-UA" sz="2600" dirty="0" err="1">
                <a:latin typeface="Century Gothic"/>
                <a:ea typeface="Century Gothic"/>
                <a:cs typeface="Century Gothic"/>
                <a:sym typeface="Century Gothic"/>
              </a:rPr>
              <a:t>адміноргану</a:t>
            </a:r>
            <a:endParaRPr sz="2600" dirty="0">
              <a:latin typeface="Century Gothic"/>
              <a:ea typeface="Century Gothic"/>
              <a:cs typeface="Century Gothic"/>
              <a:sym typeface="Century Gothic"/>
            </a:endParaRPr>
          </a:p>
          <a:p>
            <a:pPr>
              <a:spcBef>
                <a:spcPts val="1800"/>
              </a:spcBef>
            </a:pPr>
            <a:r>
              <a:rPr lang="uk-UA" sz="2600" b="1" dirty="0">
                <a:latin typeface="Century Gothic"/>
                <a:ea typeface="Century Gothic"/>
                <a:cs typeface="Century Gothic"/>
                <a:sym typeface="Century Gothic"/>
              </a:rPr>
              <a:t>Правонаступництво</a:t>
            </a:r>
            <a:endParaRPr sz="2600" b="1" dirty="0"/>
          </a:p>
          <a:p>
            <a:pPr>
              <a:spcBef>
                <a:spcPts val="1800"/>
              </a:spcBef>
            </a:pPr>
            <a:r>
              <a:rPr lang="uk-UA" sz="2600" b="1" dirty="0">
                <a:latin typeface="Century Gothic"/>
                <a:ea typeface="Century Gothic"/>
                <a:cs typeface="Century Gothic"/>
                <a:sym typeface="Century Gothic"/>
              </a:rPr>
              <a:t>Адміністративна взаємодопомога</a:t>
            </a:r>
            <a:endParaRPr sz="2600" b="1" dirty="0"/>
          </a:p>
          <a:p>
            <a:pPr>
              <a:spcBef>
                <a:spcPts val="1800"/>
              </a:spcBef>
            </a:pPr>
            <a:r>
              <a:rPr lang="uk-UA" sz="2600" b="1" dirty="0">
                <a:latin typeface="Century Gothic"/>
                <a:ea typeface="Century Gothic"/>
                <a:cs typeface="Century Gothic"/>
                <a:sym typeface="Century Gothic"/>
              </a:rPr>
              <a:t>Спрощене представництво особи</a:t>
            </a:r>
            <a:endParaRPr sz="2600" b="1" dirty="0"/>
          </a:p>
          <a:p>
            <a:pPr indent="-228514">
              <a:buNone/>
            </a:pPr>
            <a:endParaRPr sz="1800" dirty="0"/>
          </a:p>
          <a:p>
            <a:pPr indent="-228514">
              <a:buNone/>
            </a:pPr>
            <a:endParaRPr sz="1800" dirty="0"/>
          </a:p>
          <a:p>
            <a:pPr indent="-228514">
              <a:buNone/>
            </a:pPr>
            <a:endParaRPr sz="1800" dirty="0"/>
          </a:p>
          <a:p>
            <a:pPr indent="-228514">
              <a:buNone/>
            </a:pPr>
            <a:endParaRPr sz="1800" dirty="0"/>
          </a:p>
        </p:txBody>
      </p:sp>
      <p:sp>
        <p:nvSpPr>
          <p:cNvPr id="463" name="Google Shape;463;p28"/>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8"/>
          <p:cNvSpPr txBox="1">
            <a:spLocks noGrp="1"/>
          </p:cNvSpPr>
          <p:nvPr>
            <p:ph type="title"/>
          </p:nvPr>
        </p:nvSpPr>
        <p:spPr>
          <a:xfrm>
            <a:off x="595313" y="406399"/>
            <a:ext cx="11106000" cy="506400"/>
          </a:xfrm>
          <a:prstGeom prst="rect">
            <a:avLst/>
          </a:prstGeom>
          <a:noFill/>
          <a:ln>
            <a:noFill/>
          </a:ln>
        </p:spPr>
        <p:txBody>
          <a:bodyPr spcFirstLastPara="1" wrap="square" lIns="91425" tIns="45700" rIns="91425" bIns="45700" anchor="ctr" anchorCtr="0">
            <a:noAutofit/>
          </a:bodyPr>
          <a:lstStyle/>
          <a:p>
            <a:pPr lvl="0"/>
            <a:r>
              <a:rPr lang="ru-RU" sz="3200" dirty="0" err="1"/>
              <a:t>Посадова</a:t>
            </a:r>
            <a:r>
              <a:rPr lang="ru-RU" sz="3200" dirty="0"/>
              <a:t> особа АО. </a:t>
            </a:r>
            <a:r>
              <a:rPr lang="ru-RU" sz="3200" dirty="0" err="1"/>
              <a:t>Уповноваження</a:t>
            </a:r>
            <a:r>
              <a:rPr lang="ru-RU" sz="3200" dirty="0"/>
              <a:t>. </a:t>
            </a:r>
            <a:r>
              <a:rPr lang="ru-RU" sz="3200" dirty="0" err="1"/>
              <a:t>Відводи</a:t>
            </a:r>
            <a:endParaRPr lang="ru-RU" sz="3200" dirty="0"/>
          </a:p>
        </p:txBody>
      </p:sp>
      <p:sp>
        <p:nvSpPr>
          <p:cNvPr id="462" name="Google Shape;462;p28"/>
          <p:cNvSpPr txBox="1">
            <a:spLocks noGrp="1"/>
          </p:cNvSpPr>
          <p:nvPr>
            <p:ph type="body" idx="1"/>
          </p:nvPr>
        </p:nvSpPr>
        <p:spPr>
          <a:xfrm>
            <a:off x="1031001" y="1293812"/>
            <a:ext cx="10610722" cy="4916487"/>
          </a:xfrm>
          <a:prstGeom prst="rect">
            <a:avLst/>
          </a:prstGeom>
          <a:noFill/>
          <a:ln>
            <a:noFill/>
          </a:ln>
        </p:spPr>
        <p:txBody>
          <a:bodyPr spcFirstLastPara="1" wrap="square" lIns="91425" tIns="45700" rIns="91425" bIns="45700" anchor="t" anchorCtr="0">
            <a:noAutofit/>
          </a:bodyPr>
          <a:lstStyle/>
          <a:p>
            <a:pPr>
              <a:spcBef>
                <a:spcPts val="1800"/>
              </a:spcBef>
            </a:pPr>
            <a:r>
              <a:rPr lang="uk-UA" sz="2600" dirty="0"/>
              <a:t>Адміністративне провадження здійснюється та відповідний АА приймається </a:t>
            </a:r>
            <a:r>
              <a:rPr lang="uk-UA" sz="2600" b="1" dirty="0"/>
              <a:t>посадовою особою, уповноваженою </a:t>
            </a:r>
            <a:r>
              <a:rPr lang="uk-UA" sz="2600" dirty="0"/>
              <a:t>відповідно до закону та/або на підставі внутрішніх розпорядчих актів АО</a:t>
            </a:r>
          </a:p>
          <a:p>
            <a:pPr>
              <a:spcBef>
                <a:spcPts val="1800"/>
              </a:spcBef>
            </a:pPr>
            <a:r>
              <a:rPr lang="uk-UA" sz="2600" dirty="0"/>
              <a:t>Колегіальний АО може уповноважити одного із своїх членів або посадову особу свого апарату (секретаріату, виконавчого органу) для проведення процедурних дій.</a:t>
            </a:r>
          </a:p>
          <a:p>
            <a:pPr>
              <a:spcBef>
                <a:spcPts val="1800"/>
              </a:spcBef>
            </a:pPr>
            <a:r>
              <a:rPr lang="uk-UA" sz="2600" dirty="0"/>
              <a:t>Відвід / Самовідвід. Підстави (ст. 23) Процедура (ст. 24). Вирішує керівник. </a:t>
            </a:r>
          </a:p>
          <a:p>
            <a:pPr>
              <a:spcBef>
                <a:spcPts val="1800"/>
              </a:spcBef>
            </a:pPr>
            <a:r>
              <a:rPr lang="uk-UA" sz="2600" dirty="0"/>
              <a:t>Неможливість відводу (ч. 4 ст. 24)</a:t>
            </a:r>
          </a:p>
          <a:p>
            <a:pPr marL="457200" lvl="0" indent="-228600" algn="l" rtl="0">
              <a:lnSpc>
                <a:spcPct val="90000"/>
              </a:lnSpc>
              <a:spcBef>
                <a:spcPts val="1800"/>
              </a:spcBef>
              <a:spcAft>
                <a:spcPts val="0"/>
              </a:spcAft>
              <a:buClr>
                <a:schemeClr val="dk1"/>
              </a:buClr>
              <a:buSzPts val="2800"/>
              <a:buNone/>
            </a:pPr>
            <a:endParaRPr sz="1800" dirty="0"/>
          </a:p>
          <a:p>
            <a:pPr marL="457200" lvl="0" indent="-228600" algn="l" rtl="0">
              <a:lnSpc>
                <a:spcPct val="90000"/>
              </a:lnSpc>
              <a:spcBef>
                <a:spcPts val="1000"/>
              </a:spcBef>
              <a:spcAft>
                <a:spcPts val="0"/>
              </a:spcAft>
              <a:buClr>
                <a:schemeClr val="dk1"/>
              </a:buClr>
              <a:buSzPts val="2800"/>
              <a:buNone/>
            </a:pPr>
            <a:endParaRPr sz="1800" dirty="0"/>
          </a:p>
          <a:p>
            <a:pPr marL="457200" lvl="0" indent="-228600" algn="l" rtl="0">
              <a:lnSpc>
                <a:spcPct val="90000"/>
              </a:lnSpc>
              <a:spcBef>
                <a:spcPts val="1000"/>
              </a:spcBef>
              <a:spcAft>
                <a:spcPts val="0"/>
              </a:spcAft>
              <a:buClr>
                <a:schemeClr val="dk1"/>
              </a:buClr>
              <a:buSzPts val="2800"/>
              <a:buNone/>
            </a:pPr>
            <a:endParaRPr sz="1800" dirty="0"/>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8"/>
          <p:cNvSpPr txBox="1">
            <a:spLocks noGrp="1"/>
          </p:cNvSpPr>
          <p:nvPr>
            <p:ph type="title"/>
          </p:nvPr>
        </p:nvSpPr>
        <p:spPr>
          <a:xfrm>
            <a:off x="595313" y="406399"/>
            <a:ext cx="11106000" cy="506400"/>
          </a:xfrm>
          <a:prstGeom prst="rect">
            <a:avLst/>
          </a:prstGeom>
          <a:noFill/>
          <a:ln>
            <a:noFill/>
          </a:ln>
        </p:spPr>
        <p:txBody>
          <a:bodyPr spcFirstLastPara="1" wrap="square" lIns="91425" tIns="45700" rIns="91425" bIns="45700" anchor="ctr" anchorCtr="0">
            <a:noAutofit/>
          </a:bodyPr>
          <a:lstStyle/>
          <a:p>
            <a:pPr lvl="0"/>
            <a:r>
              <a:rPr lang="uk-UA" sz="3600" dirty="0"/>
              <a:t>Адміністративна взаємодопомога</a:t>
            </a:r>
          </a:p>
        </p:txBody>
      </p:sp>
      <p:sp>
        <p:nvSpPr>
          <p:cNvPr id="462" name="Google Shape;462;p28"/>
          <p:cNvSpPr txBox="1">
            <a:spLocks noGrp="1"/>
          </p:cNvSpPr>
          <p:nvPr>
            <p:ph type="body" idx="1"/>
          </p:nvPr>
        </p:nvSpPr>
        <p:spPr>
          <a:xfrm>
            <a:off x="658812" y="1293812"/>
            <a:ext cx="11177587" cy="4916487"/>
          </a:xfrm>
          <a:prstGeom prst="rect">
            <a:avLst/>
          </a:prstGeom>
          <a:noFill/>
          <a:ln>
            <a:noFill/>
          </a:ln>
        </p:spPr>
        <p:txBody>
          <a:bodyPr spcFirstLastPara="1" wrap="square" lIns="91425" tIns="45700" rIns="91425" bIns="45700" anchor="t" anchorCtr="0">
            <a:noAutofit/>
          </a:bodyPr>
          <a:lstStyle/>
          <a:p>
            <a:pPr>
              <a:spcBef>
                <a:spcPts val="1800"/>
              </a:spcBef>
            </a:pPr>
            <a:r>
              <a:rPr lang="uk-UA" sz="2600" b="1" dirty="0"/>
              <a:t>Дії не можуть бути вчинені </a:t>
            </a:r>
            <a:r>
              <a:rPr lang="uk-UA" sz="2600" dirty="0"/>
              <a:t>з обґрунтованих причин адміністративним органом, який звертається за адміністративною взаємодопомогою</a:t>
            </a:r>
          </a:p>
          <a:p>
            <a:pPr>
              <a:spcBef>
                <a:spcPts val="1800"/>
              </a:spcBef>
            </a:pPr>
            <a:r>
              <a:rPr lang="uk-UA" sz="2600" b="1" dirty="0"/>
              <a:t>Вчинення таких дій</a:t>
            </a:r>
            <a:r>
              <a:rPr lang="uk-UA" sz="2600" dirty="0"/>
              <a:t> адміністративним органом, який звертається за адміністративною взаємодопомогою, </a:t>
            </a:r>
            <a:r>
              <a:rPr lang="uk-UA" sz="2600" b="1" dirty="0"/>
              <a:t>не є ефективним або витрати на їх вчинення будуть значно вищими</a:t>
            </a:r>
            <a:r>
              <a:rPr lang="uk-UA" sz="2600" dirty="0"/>
              <a:t>, ніж у разі їх вчинення органом взаємодопомога якого запитується</a:t>
            </a:r>
          </a:p>
          <a:p>
            <a:pPr>
              <a:spcBef>
                <a:spcPts val="1800"/>
              </a:spcBef>
            </a:pPr>
            <a:r>
              <a:rPr lang="uk-UA" sz="2600" dirty="0"/>
              <a:t>Виходячи з принципу ефективності</a:t>
            </a:r>
          </a:p>
          <a:p>
            <a:pPr>
              <a:spcBef>
                <a:spcPts val="1800"/>
              </a:spcBef>
            </a:pPr>
            <a:r>
              <a:rPr lang="uk-UA" sz="2600" dirty="0"/>
              <a:t>У разі неможливості – невідкладно поінформувати</a:t>
            </a:r>
            <a:endParaRPr sz="2600" dirty="0"/>
          </a:p>
          <a:p>
            <a:pPr marL="457200" lvl="0" indent="-228600" algn="l" rtl="0">
              <a:lnSpc>
                <a:spcPct val="90000"/>
              </a:lnSpc>
              <a:spcBef>
                <a:spcPts val="1000"/>
              </a:spcBef>
              <a:spcAft>
                <a:spcPts val="0"/>
              </a:spcAft>
              <a:buClr>
                <a:schemeClr val="dk1"/>
              </a:buClr>
              <a:buSzPts val="2800"/>
              <a:buNone/>
            </a:pPr>
            <a:endParaRPr sz="1800" dirty="0"/>
          </a:p>
          <a:p>
            <a:pPr marL="457200" lvl="0" indent="-228600" algn="l" rtl="0">
              <a:lnSpc>
                <a:spcPct val="90000"/>
              </a:lnSpc>
              <a:spcBef>
                <a:spcPts val="1000"/>
              </a:spcBef>
              <a:spcAft>
                <a:spcPts val="0"/>
              </a:spcAft>
              <a:buClr>
                <a:schemeClr val="dk1"/>
              </a:buClr>
              <a:buSzPts val="2800"/>
              <a:buNone/>
            </a:pPr>
            <a:endParaRPr sz="1800" dirty="0"/>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0"/>
          <p:cNvSpPr txBox="1">
            <a:spLocks noGrp="1"/>
          </p:cNvSpPr>
          <p:nvPr>
            <p:ph type="title"/>
          </p:nvPr>
        </p:nvSpPr>
        <p:spPr>
          <a:xfrm>
            <a:off x="336103" y="223838"/>
            <a:ext cx="11643693" cy="850106"/>
          </a:xfrm>
          <a:prstGeom prst="rect">
            <a:avLst/>
          </a:prstGeom>
          <a:noFill/>
          <a:ln>
            <a:noFill/>
          </a:ln>
        </p:spPr>
        <p:txBody>
          <a:bodyPr spcFirstLastPara="1" wrap="square" lIns="91391" tIns="45683" rIns="91391" bIns="45683" anchor="ctr" anchorCtr="0">
            <a:noAutofit/>
          </a:bodyPr>
          <a:lstStyle/>
          <a:p>
            <a:r>
              <a:rPr lang="uk-UA" sz="3200" dirty="0"/>
              <a:t>УЧАСНИК АДМІН. ПРОВАДЖЕННЯ = ОСОБА </a:t>
            </a:r>
            <a:endParaRPr lang="uk-UA" dirty="0"/>
          </a:p>
        </p:txBody>
      </p:sp>
      <p:sp>
        <p:nvSpPr>
          <p:cNvPr id="469" name="Google Shape;469;p30"/>
          <p:cNvSpPr txBox="1">
            <a:spLocks noGrp="1"/>
          </p:cNvSpPr>
          <p:nvPr>
            <p:ph type="body" idx="1"/>
          </p:nvPr>
        </p:nvSpPr>
        <p:spPr>
          <a:xfrm>
            <a:off x="871442" y="1336881"/>
            <a:ext cx="10893020" cy="4929411"/>
          </a:xfrm>
          <a:prstGeom prst="rect">
            <a:avLst/>
          </a:prstGeom>
          <a:noFill/>
          <a:ln>
            <a:noFill/>
          </a:ln>
        </p:spPr>
        <p:txBody>
          <a:bodyPr spcFirstLastPara="1" wrap="square" lIns="91391" tIns="45683" rIns="91391" bIns="45683" anchor="t" anchorCtr="0">
            <a:noAutofit/>
          </a:bodyPr>
          <a:lstStyle/>
          <a:p>
            <a:pPr marL="50781" indent="0">
              <a:lnSpc>
                <a:spcPct val="100000"/>
              </a:lnSpc>
              <a:spcBef>
                <a:spcPts val="0"/>
              </a:spcBef>
              <a:buNone/>
            </a:pPr>
            <a:r>
              <a:rPr lang="uk-UA" b="1" u="sng" dirty="0">
                <a:latin typeface="Century Gothic"/>
                <a:ea typeface="Century Gothic"/>
                <a:cs typeface="Century Gothic"/>
                <a:sym typeface="Century Gothic"/>
              </a:rPr>
              <a:t>Адресат</a:t>
            </a:r>
            <a:r>
              <a:rPr lang="uk-UA" dirty="0">
                <a:latin typeface="Century Gothic"/>
                <a:ea typeface="Century Gothic"/>
                <a:cs typeface="Century Gothic"/>
                <a:sym typeface="Century Gothic"/>
              </a:rPr>
              <a:t> - особа, питання про право, свободу чи законний інтерес або обов’язок якої вирішується в адмін. акті, </a:t>
            </a:r>
            <a:r>
              <a:rPr lang="uk-UA" u="sng" dirty="0">
                <a:latin typeface="Century Gothic"/>
                <a:ea typeface="Century Gothic"/>
                <a:cs typeface="Century Gothic"/>
                <a:sym typeface="Century Gothic"/>
              </a:rPr>
              <a:t>у тому числі:</a:t>
            </a:r>
            <a:endParaRPr dirty="0"/>
          </a:p>
          <a:p>
            <a:pPr>
              <a:lnSpc>
                <a:spcPct val="100000"/>
              </a:lnSpc>
              <a:spcBef>
                <a:spcPts val="0"/>
              </a:spcBef>
            </a:pPr>
            <a:r>
              <a:rPr lang="uk-UA" b="1" i="1" dirty="0">
                <a:latin typeface="Century Gothic"/>
                <a:ea typeface="Century Gothic"/>
                <a:cs typeface="Century Gothic"/>
                <a:sym typeface="Century Gothic"/>
              </a:rPr>
              <a:t>заявник</a:t>
            </a:r>
            <a:r>
              <a:rPr lang="uk-UA" dirty="0">
                <a:latin typeface="Century Gothic"/>
                <a:ea typeface="Century Gothic"/>
                <a:cs typeface="Century Gothic"/>
                <a:sym typeface="Century Gothic"/>
              </a:rPr>
              <a:t> - особа, яка з метою забезпечення реалізації свого права, свободи чи законного інтересу або виконання обов’язку звертається із заявою про прийняття </a:t>
            </a:r>
            <a:r>
              <a:rPr lang="uk-UA" dirty="0" err="1">
                <a:latin typeface="Century Gothic"/>
                <a:ea typeface="Century Gothic"/>
                <a:cs typeface="Century Gothic"/>
                <a:sym typeface="Century Gothic"/>
              </a:rPr>
              <a:t>адмінакта</a:t>
            </a:r>
            <a:r>
              <a:rPr lang="uk-UA" dirty="0">
                <a:latin typeface="Century Gothic"/>
                <a:ea typeface="Century Gothic"/>
                <a:cs typeface="Century Gothic"/>
                <a:sym typeface="Century Gothic"/>
              </a:rPr>
              <a:t>;</a:t>
            </a:r>
            <a:endParaRPr dirty="0"/>
          </a:p>
          <a:p>
            <a:pPr>
              <a:lnSpc>
                <a:spcPct val="100000"/>
              </a:lnSpc>
              <a:spcBef>
                <a:spcPts val="0"/>
              </a:spcBef>
            </a:pPr>
            <a:r>
              <a:rPr lang="uk-UA" b="1" i="1" dirty="0">
                <a:latin typeface="Century Gothic"/>
                <a:ea typeface="Century Gothic"/>
                <a:cs typeface="Century Gothic"/>
                <a:sym typeface="Century Gothic"/>
              </a:rPr>
              <a:t>особа, стосовно якої АО ініціював провадження</a:t>
            </a:r>
            <a:r>
              <a:rPr lang="uk-UA" dirty="0">
                <a:latin typeface="Century Gothic"/>
                <a:ea typeface="Century Gothic"/>
                <a:cs typeface="Century Gothic"/>
                <a:sym typeface="Century Gothic"/>
              </a:rPr>
              <a:t>;</a:t>
            </a:r>
            <a:endParaRPr dirty="0"/>
          </a:p>
          <a:p>
            <a:pPr>
              <a:lnSpc>
                <a:spcPct val="100000"/>
              </a:lnSpc>
              <a:spcBef>
                <a:spcPts val="0"/>
              </a:spcBef>
            </a:pPr>
            <a:r>
              <a:rPr lang="uk-UA" b="1" i="1" dirty="0">
                <a:latin typeface="Century Gothic"/>
                <a:ea typeface="Century Gothic"/>
                <a:cs typeface="Century Gothic"/>
                <a:sym typeface="Century Gothic"/>
              </a:rPr>
              <a:t>скаржник</a:t>
            </a:r>
            <a:r>
              <a:rPr lang="uk-UA" dirty="0">
                <a:latin typeface="Century Gothic"/>
                <a:ea typeface="Century Gothic"/>
                <a:cs typeface="Century Gothic"/>
                <a:sym typeface="Century Gothic"/>
              </a:rPr>
              <a:t> - особа, яка з метою захисту свого права, свободи чи законного інтересу звертається до АО із скаргою;</a:t>
            </a:r>
            <a:endParaRPr dirty="0"/>
          </a:p>
          <a:p>
            <a:pPr>
              <a:lnSpc>
                <a:spcPct val="100000"/>
              </a:lnSpc>
              <a:spcBef>
                <a:spcPts val="0"/>
              </a:spcBef>
              <a:buNone/>
            </a:pPr>
            <a:endParaRPr b="1" dirty="0">
              <a:latin typeface="Century Gothic"/>
              <a:ea typeface="Century Gothic"/>
              <a:cs typeface="Century Gothic"/>
              <a:sym typeface="Century Gothic"/>
            </a:endParaRPr>
          </a:p>
          <a:p>
            <a:pPr>
              <a:lnSpc>
                <a:spcPct val="100000"/>
              </a:lnSpc>
              <a:spcBef>
                <a:spcPts val="0"/>
              </a:spcBef>
              <a:buNone/>
            </a:pPr>
            <a:r>
              <a:rPr lang="uk-UA" b="1" u="sng" dirty="0">
                <a:latin typeface="Century Gothic"/>
                <a:ea typeface="Century Gothic"/>
                <a:cs typeface="Century Gothic"/>
                <a:sym typeface="Century Gothic"/>
              </a:rPr>
              <a:t>Заінтересована особа </a:t>
            </a:r>
            <a:r>
              <a:rPr lang="uk-UA" dirty="0">
                <a:latin typeface="Century Gothic"/>
                <a:ea typeface="Century Gothic"/>
                <a:cs typeface="Century Gothic"/>
                <a:sym typeface="Century Gothic"/>
              </a:rPr>
              <a:t>- інша особа, на право, свободу чи законний інтерес якої </a:t>
            </a:r>
            <a:r>
              <a:rPr lang="uk-UA" b="1" i="1" dirty="0">
                <a:latin typeface="Century Gothic"/>
                <a:ea typeface="Century Gothic"/>
                <a:cs typeface="Century Gothic"/>
                <a:sym typeface="Century Gothic"/>
              </a:rPr>
              <a:t>негативно</a:t>
            </a:r>
            <a:r>
              <a:rPr lang="uk-UA" dirty="0">
                <a:latin typeface="Century Gothic"/>
                <a:ea typeface="Century Gothic"/>
                <a:cs typeface="Century Gothic"/>
                <a:sym typeface="Century Gothic"/>
              </a:rPr>
              <a:t> впливає або може вплинути на адміністративний акт</a:t>
            </a:r>
            <a:endParaRPr dirty="0"/>
          </a:p>
          <a:p>
            <a:pPr>
              <a:buNone/>
            </a:pPr>
            <a:r>
              <a:rPr lang="uk-UA" dirty="0">
                <a:latin typeface="Century Gothic"/>
                <a:ea typeface="Century Gothic"/>
                <a:cs typeface="Century Gothic"/>
                <a:sym typeface="Century Gothic"/>
              </a:rPr>
              <a:t> </a:t>
            </a:r>
            <a:endParaRPr dirty="0"/>
          </a:p>
          <a:p>
            <a:pPr indent="-228514">
              <a:buNone/>
            </a:pPr>
            <a:endParaRPr sz="2600" dirty="0">
              <a:latin typeface="Century Gothic"/>
              <a:ea typeface="Century Gothic"/>
              <a:cs typeface="Century Gothic"/>
              <a:sym typeface="Century Gothic"/>
            </a:endParaRPr>
          </a:p>
        </p:txBody>
      </p:sp>
      <p:sp>
        <p:nvSpPr>
          <p:cNvPr id="470" name="Google Shape;470;p30"/>
          <p:cNvSpPr txBox="1">
            <a:spLocks noGrp="1"/>
          </p:cNvSpPr>
          <p:nvPr>
            <p:ph type="sldNum" idx="4294967295"/>
          </p:nvPr>
        </p:nvSpPr>
        <p:spPr>
          <a:xfrm>
            <a:off x="6553200" y="6245225"/>
            <a:ext cx="2133600" cy="476250"/>
          </a:xfrm>
          <a:prstGeom prst="rect">
            <a:avLst/>
          </a:prstGeom>
          <a:noFill/>
          <a:ln>
            <a:noFill/>
          </a:ln>
        </p:spPr>
        <p:txBody>
          <a:bodyPr spcFirstLastPara="1" wrap="square" lIns="91391" tIns="45683" rIns="91391" bIns="45683" anchor="t" anchorCtr="0">
            <a:noAutofit/>
          </a:bodyPr>
          <a:lstStyle/>
          <a:p>
            <a:pPr algn="r"/>
            <a:fld id="{00000000-1234-1234-1234-123412341234}" type="slidenum">
              <a:rPr lang="uk-UA">
                <a:solidFill>
                  <a:schemeClr val="dk1"/>
                </a:solidFill>
              </a:rPr>
              <a:pPr algn="r"/>
              <a:t>29</a:t>
            </a:fld>
            <a:endParaRPr dirty="0">
              <a:solidFill>
                <a:schemeClr val="dk1"/>
              </a:solidFill>
            </a:endParaRPr>
          </a:p>
        </p:txBody>
      </p:sp>
      <p:sp>
        <p:nvSpPr>
          <p:cNvPr id="471" name="Google Shape;471;p30"/>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a:spLocks noGrp="1"/>
          </p:cNvSpPr>
          <p:nvPr>
            <p:ph type="title"/>
          </p:nvPr>
        </p:nvSpPr>
        <p:spPr>
          <a:xfrm>
            <a:off x="597569" y="587829"/>
            <a:ext cx="10515600" cy="757990"/>
          </a:xfrm>
          <a:prstGeom prst="rect">
            <a:avLst/>
          </a:prstGeom>
          <a:noFill/>
          <a:ln>
            <a:noFill/>
          </a:ln>
        </p:spPr>
        <p:txBody>
          <a:bodyPr spcFirstLastPara="1" wrap="square" lIns="91391" tIns="45683" rIns="91391" bIns="45683" anchor="ctr" anchorCtr="0">
            <a:noAutofit/>
          </a:bodyPr>
          <a:lstStyle/>
          <a:p>
            <a:r>
              <a:rPr lang="uk-UA" sz="4400" dirty="0"/>
              <a:t>Давайте познайомимося ближче</a:t>
            </a:r>
            <a:endParaRPr sz="4400" dirty="0"/>
          </a:p>
        </p:txBody>
      </p:sp>
      <p:sp>
        <p:nvSpPr>
          <p:cNvPr id="57" name="Google Shape;57;p3"/>
          <p:cNvSpPr txBox="1">
            <a:spLocks noGrp="1"/>
          </p:cNvSpPr>
          <p:nvPr>
            <p:ph type="body" idx="1"/>
          </p:nvPr>
        </p:nvSpPr>
        <p:spPr>
          <a:xfrm>
            <a:off x="862264" y="2045369"/>
            <a:ext cx="7331243" cy="3397667"/>
          </a:xfrm>
          <a:prstGeom prst="rect">
            <a:avLst/>
          </a:prstGeom>
          <a:noFill/>
          <a:ln>
            <a:noFill/>
          </a:ln>
        </p:spPr>
        <p:txBody>
          <a:bodyPr spcFirstLastPara="1" wrap="square" lIns="91391" tIns="45683" rIns="91391" bIns="45683" anchor="t" anchorCtr="0">
            <a:normAutofit/>
          </a:bodyPr>
          <a:lstStyle/>
          <a:p>
            <a:pPr marL="514157" indent="-514157">
              <a:buFont typeface="Arial"/>
              <a:buAutoNum type="arabicPeriod"/>
            </a:pPr>
            <a:r>
              <a:rPr lang="uk-UA" sz="2800" b="1" dirty="0"/>
              <a:t>Хто Ви, з якого органу / підрозділу?</a:t>
            </a:r>
            <a:r>
              <a:rPr lang="ru-RU" sz="2800" b="1" dirty="0"/>
              <a:t> </a:t>
            </a:r>
          </a:p>
          <a:p>
            <a:pPr marL="514157" indent="-514157">
              <a:buFont typeface="Arial"/>
              <a:buAutoNum type="arabicPeriod"/>
            </a:pPr>
            <a:r>
              <a:rPr lang="uk-UA" sz="2800" b="1" dirty="0"/>
              <a:t>ВАШІ ОЧІКУВАННЯ від семінару-тренінгу по </a:t>
            </a:r>
            <a:r>
              <a:rPr lang="uk-UA" sz="2800" b="1" dirty="0">
                <a:latin typeface="Century Gothic"/>
                <a:ea typeface="Century Gothic"/>
                <a:cs typeface="Century Gothic"/>
                <a:sym typeface="Century Gothic"/>
              </a:rPr>
              <a:t>Закону </a:t>
            </a:r>
            <a:r>
              <a:rPr lang="uk-UA" sz="2800" b="1" dirty="0"/>
              <a:t>«Про адміністративну процедуру» (ЗАП)? </a:t>
            </a:r>
          </a:p>
          <a:p>
            <a:pPr marL="514157" indent="-514157">
              <a:buNone/>
            </a:pPr>
            <a:r>
              <a:rPr lang="uk-UA" sz="2800" b="1" dirty="0"/>
              <a:t>	Які змістовні питання вже маєте до ЗАП?</a:t>
            </a:r>
          </a:p>
          <a:p>
            <a:pPr marL="514157" indent="-514157">
              <a:buNone/>
            </a:pPr>
            <a:endParaRPr lang="uk-UA" sz="2800" b="1" dirty="0"/>
          </a:p>
        </p:txBody>
      </p:sp>
      <p:sp>
        <p:nvSpPr>
          <p:cNvPr id="59" name="Google Shape;59;p3"/>
          <p:cNvSpPr/>
          <p:nvPr/>
        </p:nvSpPr>
        <p:spPr>
          <a:xfrm>
            <a:off x="589547" y="1900990"/>
            <a:ext cx="8013032" cy="3549316"/>
          </a:xfrm>
          <a:prstGeom prst="rect">
            <a:avLst/>
          </a:prstGeom>
          <a:noFill/>
          <a:ln w="38100" cap="flat" cmpd="sng">
            <a:solidFill>
              <a:srgbClr val="42719B"/>
            </a:solidFill>
            <a:prstDash val="solid"/>
            <a:round/>
            <a:headEnd type="none" w="sm" len="sm"/>
            <a:tailEnd type="none" w="sm" len="sm"/>
          </a:ln>
        </p:spPr>
        <p:txBody>
          <a:bodyPr spcFirstLastPara="1" wrap="square" lIns="91391" tIns="45683" rIns="91391" bIns="45683" anchor="ctr" anchorCtr="0">
            <a:noAutofit/>
          </a:bodyPr>
          <a:lstStyle/>
          <a:p>
            <a:pPr algn="ctr"/>
            <a:endParaRPr dirty="0">
              <a:solidFill>
                <a:schemeClr val="lt1"/>
              </a:solidFill>
            </a:endParaRPr>
          </a:p>
        </p:txBody>
      </p:sp>
      <p:sp>
        <p:nvSpPr>
          <p:cNvPr id="61" name="Google Shape;61;p3"/>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Особливості представництва</a:t>
            </a:r>
          </a:p>
        </p:txBody>
      </p:sp>
      <p:sp>
        <p:nvSpPr>
          <p:cNvPr id="3" name="Текст 2"/>
          <p:cNvSpPr>
            <a:spLocks noGrp="1"/>
          </p:cNvSpPr>
          <p:nvPr>
            <p:ph type="body" idx="1"/>
          </p:nvPr>
        </p:nvSpPr>
        <p:spPr>
          <a:xfrm>
            <a:off x="595313" y="1154113"/>
            <a:ext cx="11106000" cy="4743460"/>
          </a:xfrm>
        </p:spPr>
        <p:txBody>
          <a:bodyPr/>
          <a:lstStyle/>
          <a:p>
            <a:pPr>
              <a:spcBef>
                <a:spcPts val="1800"/>
              </a:spcBef>
            </a:pPr>
            <a:r>
              <a:rPr lang="uk-UA" dirty="0"/>
              <a:t>Особа може брати участь в адміністративному провадженні особисто та/або через представника </a:t>
            </a:r>
          </a:p>
          <a:p>
            <a:pPr>
              <a:spcBef>
                <a:spcPts val="1800"/>
              </a:spcBef>
            </a:pPr>
            <a:r>
              <a:rPr lang="uk-UA" dirty="0"/>
              <a:t>Особа не має права брати участь у провадженні або у вчиненні окремих процедурних дій через представника у разі, якщо законом передбачена особиста участь такої особи</a:t>
            </a:r>
          </a:p>
          <a:p>
            <a:pPr>
              <a:spcBef>
                <a:spcPts val="1800"/>
              </a:spcBef>
            </a:pPr>
            <a:r>
              <a:rPr lang="uk-UA" b="1" dirty="0"/>
              <a:t>Уповноваження на представництво за письмовим клопотанням </a:t>
            </a:r>
            <a:r>
              <a:rPr lang="uk-UA" b="1" u="sng" dirty="0"/>
              <a:t>фізичної особи</a:t>
            </a:r>
            <a:r>
              <a:rPr lang="uk-UA" b="1" dirty="0"/>
              <a:t> (довірителя), у тому числі поданим в електронній формі, може здійснюватися шляхом внесення адміністративним органом відповідного запису до матеріалів справи</a:t>
            </a:r>
            <a:endParaRPr lang="uk-UA" dirty="0"/>
          </a:p>
          <a:p>
            <a:pPr>
              <a:spcBef>
                <a:spcPts val="1800"/>
              </a:spcBef>
            </a:pPr>
            <a:r>
              <a:rPr lang="uk-UA" dirty="0"/>
              <a:t>У випадках, передбачених законом, довіреність має бути посвідчена нотаріально</a:t>
            </a:r>
          </a:p>
          <a:p>
            <a:endParaRPr lang="uk-UA" dirty="0"/>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1"/>
          <p:cNvSpPr txBox="1">
            <a:spLocks noGrp="1"/>
          </p:cNvSpPr>
          <p:nvPr>
            <p:ph type="title"/>
          </p:nvPr>
        </p:nvSpPr>
        <p:spPr>
          <a:xfrm>
            <a:off x="1090613" y="1612898"/>
            <a:ext cx="4662487" cy="1612902"/>
          </a:xfrm>
          <a:prstGeom prst="rect">
            <a:avLst/>
          </a:prstGeom>
          <a:noFill/>
          <a:ln>
            <a:noFill/>
          </a:ln>
        </p:spPr>
        <p:txBody>
          <a:bodyPr spcFirstLastPara="1" wrap="square" lIns="91391" tIns="45683" rIns="91391" bIns="45683" anchor="ctr" anchorCtr="0">
            <a:noAutofit/>
          </a:bodyPr>
          <a:lstStyle/>
          <a:p>
            <a:pPr>
              <a:lnSpc>
                <a:spcPct val="80000"/>
              </a:lnSpc>
            </a:pPr>
            <a:r>
              <a:rPr lang="uk-UA" sz="3600" dirty="0"/>
              <a:t>Особи, які сприяють </a:t>
            </a:r>
            <a:br>
              <a:rPr lang="uk-UA" sz="3600" dirty="0"/>
            </a:br>
            <a:r>
              <a:rPr lang="uk-UA" sz="3600" dirty="0"/>
              <a:t>розгляду справи</a:t>
            </a:r>
            <a:endParaRPr dirty="0"/>
          </a:p>
        </p:txBody>
      </p:sp>
      <p:sp>
        <p:nvSpPr>
          <p:cNvPr id="477" name="Google Shape;477;p31"/>
          <p:cNvSpPr txBox="1">
            <a:spLocks noGrp="1"/>
          </p:cNvSpPr>
          <p:nvPr>
            <p:ph type="body" idx="1"/>
          </p:nvPr>
        </p:nvSpPr>
        <p:spPr>
          <a:xfrm>
            <a:off x="6172201" y="633415"/>
            <a:ext cx="4064001" cy="3519487"/>
          </a:xfrm>
          <a:prstGeom prst="rect">
            <a:avLst/>
          </a:prstGeom>
          <a:noFill/>
          <a:ln>
            <a:noFill/>
          </a:ln>
        </p:spPr>
        <p:txBody>
          <a:bodyPr spcFirstLastPara="1" wrap="square" lIns="91391" tIns="45683" rIns="91391" bIns="45683" anchor="t" anchorCtr="0">
            <a:noAutofit/>
          </a:bodyPr>
          <a:lstStyle/>
          <a:p>
            <a:pPr>
              <a:lnSpc>
                <a:spcPct val="130000"/>
              </a:lnSpc>
              <a:spcBef>
                <a:spcPts val="1200"/>
              </a:spcBef>
            </a:pPr>
            <a:r>
              <a:rPr lang="uk-UA" sz="3600" dirty="0">
                <a:latin typeface="Century Gothic"/>
                <a:ea typeface="Century Gothic"/>
                <a:cs typeface="Century Gothic"/>
                <a:sym typeface="Century Gothic"/>
              </a:rPr>
              <a:t>Свідки</a:t>
            </a:r>
            <a:endParaRPr dirty="0"/>
          </a:p>
          <a:p>
            <a:pPr>
              <a:lnSpc>
                <a:spcPct val="130000"/>
              </a:lnSpc>
              <a:spcBef>
                <a:spcPts val="1200"/>
              </a:spcBef>
            </a:pPr>
            <a:r>
              <a:rPr lang="uk-UA" sz="3600" dirty="0">
                <a:latin typeface="Century Gothic"/>
                <a:ea typeface="Century Gothic"/>
                <a:cs typeface="Century Gothic"/>
                <a:sym typeface="Century Gothic"/>
              </a:rPr>
              <a:t>Експерти</a:t>
            </a:r>
            <a:endParaRPr dirty="0"/>
          </a:p>
          <a:p>
            <a:pPr>
              <a:lnSpc>
                <a:spcPct val="130000"/>
              </a:lnSpc>
              <a:spcBef>
                <a:spcPts val="1200"/>
              </a:spcBef>
            </a:pPr>
            <a:r>
              <a:rPr lang="uk-UA" sz="3600" dirty="0">
                <a:latin typeface="Century Gothic"/>
                <a:ea typeface="Century Gothic"/>
                <a:cs typeface="Century Gothic"/>
                <a:sym typeface="Century Gothic"/>
              </a:rPr>
              <a:t>Спеціалісти</a:t>
            </a:r>
            <a:endParaRPr dirty="0"/>
          </a:p>
          <a:p>
            <a:pPr>
              <a:lnSpc>
                <a:spcPct val="130000"/>
              </a:lnSpc>
              <a:spcBef>
                <a:spcPts val="1200"/>
              </a:spcBef>
            </a:pPr>
            <a:r>
              <a:rPr lang="uk-UA" sz="3600" dirty="0">
                <a:latin typeface="Century Gothic"/>
                <a:ea typeface="Century Gothic"/>
                <a:cs typeface="Century Gothic"/>
                <a:sym typeface="Century Gothic"/>
              </a:rPr>
              <a:t>Перекладачі </a:t>
            </a:r>
            <a:endParaRPr dirty="0"/>
          </a:p>
          <a:p>
            <a:pPr>
              <a:lnSpc>
                <a:spcPct val="130000"/>
              </a:lnSpc>
              <a:buNone/>
            </a:pPr>
            <a:endParaRPr sz="3600" dirty="0">
              <a:latin typeface="Century Gothic"/>
              <a:ea typeface="Century Gothic"/>
              <a:cs typeface="Century Gothic"/>
              <a:sym typeface="Century Gothic"/>
            </a:endParaRPr>
          </a:p>
        </p:txBody>
      </p:sp>
      <p:sp>
        <p:nvSpPr>
          <p:cNvPr id="478" name="Google Shape;478;p31"/>
          <p:cNvSpPr txBox="1"/>
          <p:nvPr/>
        </p:nvSpPr>
        <p:spPr>
          <a:xfrm>
            <a:off x="800102" y="4790725"/>
            <a:ext cx="10477500" cy="1471097"/>
          </a:xfrm>
          <a:prstGeom prst="rect">
            <a:avLst/>
          </a:prstGeom>
          <a:noFill/>
          <a:ln>
            <a:noFill/>
          </a:ln>
        </p:spPr>
        <p:txBody>
          <a:bodyPr spcFirstLastPara="1" wrap="square" lIns="91391" tIns="45683" rIns="91391" bIns="45683" anchor="t" anchorCtr="0">
            <a:spAutoFit/>
          </a:bodyPr>
          <a:lstStyle/>
          <a:p>
            <a:pPr algn="ctr">
              <a:lnSpc>
                <a:spcPct val="80000"/>
              </a:lnSpc>
              <a:buSzPts val="2800"/>
            </a:pPr>
            <a:r>
              <a:rPr lang="uk-UA" sz="2800" b="1" dirty="0">
                <a:solidFill>
                  <a:srgbClr val="0067AF"/>
                </a:solidFill>
                <a:latin typeface="Century Gothic"/>
                <a:ea typeface="Century Gothic"/>
                <a:cs typeface="Century Gothic"/>
                <a:sym typeface="Century Gothic"/>
              </a:rPr>
              <a:t>Не мають особистої заінтересованості  у результатах</a:t>
            </a:r>
            <a:endParaRPr dirty="0"/>
          </a:p>
          <a:p>
            <a:pPr algn="ctr">
              <a:lnSpc>
                <a:spcPct val="80000"/>
              </a:lnSpc>
              <a:buSzPts val="2800"/>
            </a:pPr>
            <a:endParaRPr sz="2800" b="1" dirty="0">
              <a:solidFill>
                <a:srgbClr val="0067AF"/>
              </a:solidFill>
              <a:latin typeface="Century Gothic"/>
              <a:ea typeface="Century Gothic"/>
              <a:cs typeface="Century Gothic"/>
              <a:sym typeface="Century Gothic"/>
            </a:endParaRPr>
          </a:p>
          <a:p>
            <a:pPr algn="ctr">
              <a:lnSpc>
                <a:spcPct val="80000"/>
              </a:lnSpc>
              <a:buSzPts val="2800"/>
            </a:pPr>
            <a:r>
              <a:rPr lang="uk-UA" sz="2800" b="1" dirty="0">
                <a:solidFill>
                  <a:srgbClr val="0067AF"/>
                </a:solidFill>
                <a:latin typeface="Century Gothic"/>
                <a:ea typeface="Century Gothic"/>
                <a:cs typeface="Century Gothic"/>
                <a:sym typeface="Century Gothic"/>
              </a:rPr>
              <a:t>Як правило, передбачені спеціальним законодавством</a:t>
            </a:r>
            <a:endParaRPr dirty="0"/>
          </a:p>
          <a:p>
            <a:pPr algn="ctr">
              <a:lnSpc>
                <a:spcPct val="80000"/>
              </a:lnSpc>
              <a:buSzPts val="2800"/>
            </a:pPr>
            <a:r>
              <a:rPr lang="uk-UA" sz="2800" b="1" dirty="0">
                <a:solidFill>
                  <a:srgbClr val="0067AF"/>
                </a:solidFill>
                <a:latin typeface="Century Gothic"/>
                <a:ea typeface="Century Gothic"/>
                <a:cs typeface="Century Gothic"/>
                <a:sym typeface="Century Gothic"/>
              </a:rPr>
              <a:t>(але не виключно)</a:t>
            </a:r>
            <a:endParaRPr dirty="0"/>
          </a:p>
        </p:txBody>
      </p:sp>
      <p:sp>
        <p:nvSpPr>
          <p:cNvPr id="479" name="Google Shape;479;p31"/>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08da317a88_0_0"/>
          <p:cNvSpPr txBox="1">
            <a:spLocks noGrp="1"/>
          </p:cNvSpPr>
          <p:nvPr>
            <p:ph type="ctrTitle"/>
          </p:nvPr>
        </p:nvSpPr>
        <p:spPr>
          <a:xfrm>
            <a:off x="1061686" y="506026"/>
            <a:ext cx="9606314" cy="1038600"/>
          </a:xfrm>
          <a:prstGeom prst="rect">
            <a:avLst/>
          </a:prstGeom>
        </p:spPr>
        <p:txBody>
          <a:bodyPr spcFirstLastPara="1" wrap="square" lIns="91391" tIns="45683" rIns="91391" bIns="45683" anchor="b" anchorCtr="0">
            <a:noAutofit/>
          </a:bodyPr>
          <a:lstStyle/>
          <a:p>
            <a:pPr algn="l">
              <a:buClr>
                <a:schemeClr val="dk1"/>
              </a:buClr>
              <a:buSzPts val="1100"/>
            </a:pPr>
            <a:r>
              <a:rPr lang="uk-UA" sz="3600" u="sng" dirty="0"/>
              <a:t>Кейс. «Сусідський шум» </a:t>
            </a:r>
            <a:endParaRPr sz="3600" u="sng" dirty="0"/>
          </a:p>
        </p:txBody>
      </p:sp>
      <p:sp>
        <p:nvSpPr>
          <p:cNvPr id="151" name="Google Shape;151;g208da317a88_0_0"/>
          <p:cNvSpPr txBox="1">
            <a:spLocks noGrp="1"/>
          </p:cNvSpPr>
          <p:nvPr>
            <p:ph type="subTitle" idx="1"/>
          </p:nvPr>
        </p:nvSpPr>
        <p:spPr>
          <a:xfrm>
            <a:off x="1430801" y="1544725"/>
            <a:ext cx="9144000" cy="4494600"/>
          </a:xfrm>
          <a:prstGeom prst="rect">
            <a:avLst/>
          </a:prstGeom>
        </p:spPr>
        <p:txBody>
          <a:bodyPr spcFirstLastPara="1" wrap="square" lIns="91391" tIns="45683" rIns="91391" bIns="45683" anchor="t" anchorCtr="0">
            <a:noAutofit/>
          </a:bodyPr>
          <a:lstStyle/>
          <a:p>
            <a:pPr algn="l">
              <a:lnSpc>
                <a:spcPct val="114000"/>
              </a:lnSpc>
            </a:pPr>
            <a:r>
              <a:rPr lang="uk-UA" b="1" dirty="0"/>
              <a:t>	</a:t>
            </a:r>
            <a:endParaRPr lang="uk-UA" dirty="0"/>
          </a:p>
          <a:p>
            <a:pPr algn="l">
              <a:lnSpc>
                <a:spcPct val="114000"/>
              </a:lnSpc>
            </a:pPr>
            <a:r>
              <a:rPr lang="uk-UA" b="1" dirty="0"/>
              <a:t>Особа К. скаржиться до органу місцевого самоврядування та поліції на сусіда Х., який утримує велику кількість домашніх тварин. Особі К. заважає постійний галас від тварин, особливо у нічні години. </a:t>
            </a:r>
          </a:p>
          <a:p>
            <a:pPr algn="l">
              <a:lnSpc>
                <a:spcPct val="114000"/>
              </a:lnSpc>
            </a:pPr>
            <a:r>
              <a:rPr lang="uk-UA" dirty="0"/>
              <a:t>	</a:t>
            </a:r>
          </a:p>
          <a:p>
            <a:pPr algn="l">
              <a:lnSpc>
                <a:spcPct val="114000"/>
              </a:lnSpc>
            </a:pPr>
            <a:r>
              <a:rPr lang="uk-UA" i="1" dirty="0"/>
              <a:t>1. У якому статусі тут перебувають особи К та Х (за ЗАП)?</a:t>
            </a:r>
          </a:p>
          <a:p>
            <a:pPr algn="l">
              <a:lnSpc>
                <a:spcPct val="114000"/>
              </a:lnSpc>
            </a:pPr>
            <a:r>
              <a:rPr lang="uk-UA" i="1" dirty="0"/>
              <a:t>2. Чи можна вирішити таку ситуацію сьогодні  і як? </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4"/>
          <p:cNvSpPr txBox="1">
            <a:spLocks noGrp="1"/>
          </p:cNvSpPr>
          <p:nvPr>
            <p:ph type="ctrTitle"/>
          </p:nvPr>
        </p:nvSpPr>
        <p:spPr>
          <a:xfrm>
            <a:off x="1524002" y="3278188"/>
            <a:ext cx="9144000" cy="609600"/>
          </a:xfrm>
          <a:prstGeom prst="rect">
            <a:avLst/>
          </a:prstGeom>
          <a:noFill/>
          <a:ln>
            <a:noFill/>
          </a:ln>
        </p:spPr>
        <p:txBody>
          <a:bodyPr spcFirstLastPara="1" wrap="square" lIns="91391" tIns="45683" rIns="91391" bIns="45683" anchor="b" anchorCtr="0">
            <a:noAutofit/>
          </a:bodyPr>
          <a:lstStyle/>
          <a:p>
            <a:endParaRPr dirty="0"/>
          </a:p>
        </p:txBody>
      </p:sp>
      <p:pic>
        <p:nvPicPr>
          <p:cNvPr id="538" name="Google Shape;538;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4813300"/>
          </a:xfrm>
          <a:prstGeom prst="rect">
            <a:avLst/>
          </a:prstGeom>
          <a:noFill/>
          <a:ln>
            <a:noFill/>
          </a:ln>
        </p:spPr>
      </p:pic>
      <p:sp>
        <p:nvSpPr>
          <p:cNvPr id="539" name="Google Shape;539;p34"/>
          <p:cNvSpPr txBox="1"/>
          <p:nvPr/>
        </p:nvSpPr>
        <p:spPr>
          <a:xfrm>
            <a:off x="552568" y="1378397"/>
            <a:ext cx="1033668" cy="3154710"/>
          </a:xfrm>
          <a:prstGeom prst="rect">
            <a:avLst/>
          </a:prstGeom>
          <a:noFill/>
          <a:ln>
            <a:noFill/>
          </a:ln>
        </p:spPr>
        <p:txBody>
          <a:bodyPr spcFirstLastPara="1" wrap="square" lIns="91391" tIns="45683" rIns="91391" bIns="45683" anchor="t" anchorCtr="0">
            <a:spAutoFit/>
          </a:bodyPr>
          <a:lstStyle/>
          <a:p>
            <a:pPr algn="ctr"/>
            <a:r>
              <a:rPr lang="uk-UA" sz="19900" b="1" dirty="0">
                <a:solidFill>
                  <a:srgbClr val="8CC34C"/>
                </a:solidFill>
                <a:latin typeface="Century Gothic"/>
                <a:sym typeface="Century Gothic"/>
              </a:rPr>
              <a:t>3</a:t>
            </a:r>
            <a:endParaRPr sz="19900" b="1" dirty="0">
              <a:solidFill>
                <a:srgbClr val="8CC34C"/>
              </a:solidFill>
            </a:endParaRPr>
          </a:p>
        </p:txBody>
      </p:sp>
      <p:sp>
        <p:nvSpPr>
          <p:cNvPr id="540" name="Google Shape;540;p34"/>
          <p:cNvSpPr txBox="1"/>
          <p:nvPr/>
        </p:nvSpPr>
        <p:spPr>
          <a:xfrm>
            <a:off x="1869306" y="1355189"/>
            <a:ext cx="10055732" cy="1661919"/>
          </a:xfrm>
          <a:prstGeom prst="rect">
            <a:avLst/>
          </a:prstGeom>
          <a:noFill/>
          <a:ln>
            <a:noFill/>
          </a:ln>
        </p:spPr>
        <p:txBody>
          <a:bodyPr spcFirstLastPara="1" wrap="square" lIns="91391" tIns="45683" rIns="91391" bIns="45683" anchor="t" anchorCtr="0">
            <a:spAutoFit/>
          </a:bodyPr>
          <a:lstStyle/>
          <a:p>
            <a:pPr lvl="0"/>
            <a:r>
              <a:rPr lang="uk-UA" sz="3400" b="1" dirty="0">
                <a:solidFill>
                  <a:schemeClr val="accent5"/>
                </a:solidFill>
                <a:latin typeface="Century Gothic"/>
                <a:ea typeface="Century Gothic"/>
                <a:cs typeface="Century Gothic"/>
                <a:sym typeface="Century Gothic"/>
              </a:rPr>
              <a:t>Загальна характеристика адміністративного провадження (Ініціювання та початок. Підготовка. Докази</a:t>
            </a:r>
            <a:r>
              <a:rPr lang="ru-RU" sz="3400" b="1" dirty="0">
                <a:solidFill>
                  <a:schemeClr val="accent5"/>
                </a:solidFill>
                <a:latin typeface="Century Gothic"/>
                <a:ea typeface="Century Gothic"/>
                <a:cs typeface="Century Gothic"/>
                <a:sym typeface="Century Gothic"/>
              </a:rPr>
              <a:t>)</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D74C3896-A573-0745-6028-48629447FD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3527" y="4294415"/>
            <a:ext cx="5282127" cy="849086"/>
          </a:xfrm>
          <a:prstGeom prst="rect">
            <a:avLst/>
          </a:prstGeom>
        </p:spPr>
      </p:pic>
      <p:sp>
        <p:nvSpPr>
          <p:cNvPr id="8" name="TextBox 7">
            <a:extLst>
              <a:ext uri="{FF2B5EF4-FFF2-40B4-BE49-F238E27FC236}">
                <a16:creationId xmlns="" xmlns:a16="http://schemas.microsoft.com/office/drawing/2014/main" id="{DFB09494-3F55-DAC0-439C-8EBF35916BC4}"/>
              </a:ext>
            </a:extLst>
          </p:cNvPr>
          <p:cNvSpPr txBox="1"/>
          <p:nvPr/>
        </p:nvSpPr>
        <p:spPr>
          <a:xfrm>
            <a:off x="261261" y="2334985"/>
            <a:ext cx="5486401" cy="1908182"/>
          </a:xfrm>
          <a:prstGeom prst="rect">
            <a:avLst/>
          </a:prstGeom>
          <a:noFill/>
        </p:spPr>
        <p:txBody>
          <a:bodyPr wrap="square" lIns="91406" tIns="45704" rIns="91406" bIns="45704" rtlCol="0">
            <a:spAutoFit/>
          </a:bodyPr>
          <a:lstStyle/>
          <a:p>
            <a:r>
              <a:rPr lang="uk-UA" sz="5600" b="1" dirty="0">
                <a:latin typeface="Century Gothic" panose="020B0502020202020204" pitchFamily="34" charset="0"/>
              </a:rPr>
              <a:t>ЗАГАЛЬНІ</a:t>
            </a:r>
          </a:p>
          <a:p>
            <a:r>
              <a:rPr lang="uk-UA" sz="3400" b="1" dirty="0">
                <a:latin typeface="Century Gothic" panose="020B0502020202020204" pitchFamily="34" charset="0"/>
              </a:rPr>
              <a:t>правила для будь-яких </a:t>
            </a:r>
            <a:r>
              <a:rPr lang="uk-UA" sz="2800" b="1" dirty="0">
                <a:solidFill>
                  <a:srgbClr val="0067AF"/>
                </a:solidFill>
                <a:latin typeface="Century Gothic" panose="020B0502020202020204" pitchFamily="34" charset="0"/>
              </a:rPr>
              <a:t>адміністративних справ</a:t>
            </a:r>
            <a:endParaRPr lang="ru-RU" sz="3400" b="1" dirty="0">
              <a:solidFill>
                <a:srgbClr val="0067AF"/>
              </a:solidFill>
              <a:latin typeface="Century Gothic" panose="020B0502020202020204" pitchFamily="34" charset="0"/>
            </a:endParaRPr>
          </a:p>
        </p:txBody>
      </p:sp>
      <p:pic>
        <p:nvPicPr>
          <p:cNvPr id="2" name="Picture 1">
            <a:extLst>
              <a:ext uri="{FF2B5EF4-FFF2-40B4-BE49-F238E27FC236}">
                <a16:creationId xmlns="" xmlns:a16="http://schemas.microsoft.com/office/drawing/2014/main" id="{B4CA11E5-B18B-092F-5E43-5AB7001C7D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1009" y="178424"/>
            <a:ext cx="6371599" cy="6501151"/>
          </a:xfrm>
          <a:prstGeom prst="rect">
            <a:avLst/>
          </a:prstGeom>
        </p:spPr>
      </p:pic>
    </p:spTree>
    <p:extLst>
      <p:ext uri="{BB962C8B-B14F-4D97-AF65-F5344CB8AC3E}">
        <p14:creationId xmlns:p14="http://schemas.microsoft.com/office/powerpoint/2010/main" val="122323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127000"/>
            <a:ext cx="10515600" cy="1325563"/>
          </a:xfrm>
        </p:spPr>
        <p:txBody>
          <a:bodyPr>
            <a:normAutofit/>
          </a:bodyPr>
          <a:lstStyle/>
          <a:p>
            <a:r>
              <a:rPr lang="uk-UA" sz="3200" dirty="0">
                <a:solidFill>
                  <a:srgbClr val="0070C0"/>
                </a:solidFill>
              </a:rPr>
              <a:t>Етапи / стадії адміністративного провадження</a:t>
            </a:r>
            <a:endParaRPr lang="ru-RU" sz="3200" dirty="0">
              <a:solidFill>
                <a:srgbClr val="0070C0"/>
              </a:solidFill>
            </a:endParaRPr>
          </a:p>
        </p:txBody>
      </p:sp>
      <p:sp>
        <p:nvSpPr>
          <p:cNvPr id="3" name="Объект 2"/>
          <p:cNvSpPr>
            <a:spLocks noGrp="1"/>
          </p:cNvSpPr>
          <p:nvPr>
            <p:ph idx="1"/>
          </p:nvPr>
        </p:nvSpPr>
        <p:spPr>
          <a:xfrm>
            <a:off x="838202" y="1391832"/>
            <a:ext cx="10515600" cy="5100637"/>
          </a:xfrm>
        </p:spPr>
        <p:txBody>
          <a:bodyPr>
            <a:normAutofit/>
          </a:bodyPr>
          <a:lstStyle/>
          <a:p>
            <a:r>
              <a:rPr lang="uk-UA" dirty="0"/>
              <a:t>Ініціювання та </a:t>
            </a:r>
            <a:r>
              <a:rPr lang="uk-UA" b="1" dirty="0"/>
              <a:t>початок</a:t>
            </a:r>
          </a:p>
          <a:p>
            <a:pPr>
              <a:buNone/>
            </a:pPr>
            <a:r>
              <a:rPr lang="uk-UA" b="1" dirty="0"/>
              <a:t>	</a:t>
            </a:r>
            <a:endParaRPr lang="uk-UA" dirty="0"/>
          </a:p>
          <a:p>
            <a:r>
              <a:rPr lang="uk-UA" b="1" dirty="0"/>
              <a:t>Підготовка</a:t>
            </a:r>
            <a:r>
              <a:rPr lang="uk-UA" dirty="0"/>
              <a:t> до вирішення (підготовка / дослідження обставин )</a:t>
            </a:r>
          </a:p>
          <a:p>
            <a:endParaRPr lang="uk-UA" dirty="0"/>
          </a:p>
          <a:p>
            <a:r>
              <a:rPr lang="uk-UA" b="1" dirty="0"/>
              <a:t>Розгляд </a:t>
            </a:r>
            <a:r>
              <a:rPr lang="uk-UA" dirty="0"/>
              <a:t>та</a:t>
            </a:r>
            <a:r>
              <a:rPr lang="uk-UA" b="1" dirty="0"/>
              <a:t> вирішення</a:t>
            </a:r>
          </a:p>
          <a:p>
            <a:endParaRPr lang="uk-UA" b="1" dirty="0"/>
          </a:p>
          <a:p>
            <a:r>
              <a:rPr lang="uk-UA" dirty="0"/>
              <a:t>Факультативно</a:t>
            </a:r>
            <a:r>
              <a:rPr lang="uk-UA" b="1" dirty="0"/>
              <a:t> – адміністративне оскарження</a:t>
            </a:r>
          </a:p>
          <a:p>
            <a:endParaRPr lang="uk-UA" b="1" dirty="0"/>
          </a:p>
          <a:p>
            <a:r>
              <a:rPr lang="uk-UA" dirty="0"/>
              <a:t>За потреби – примусове виконання адміністративного акта</a:t>
            </a:r>
          </a:p>
          <a:p>
            <a:endParaRPr lang="uk-UA" b="1" dirty="0"/>
          </a:p>
          <a:p>
            <a:endParaRPr lang="uk-UA" b="1" dirty="0"/>
          </a:p>
          <a:p>
            <a:endParaRPr lang="uk-UA" b="1" dirty="0"/>
          </a:p>
          <a:p>
            <a:endParaRPr lang="uk-UA" dirty="0"/>
          </a:p>
        </p:txBody>
      </p:sp>
    </p:spTree>
    <p:extLst>
      <p:ext uri="{BB962C8B-B14F-4D97-AF65-F5344CB8AC3E}">
        <p14:creationId xmlns:p14="http://schemas.microsoft.com/office/powerpoint/2010/main" val="294965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5"/>
          <p:cNvSpPr txBox="1">
            <a:spLocks noGrp="1"/>
          </p:cNvSpPr>
          <p:nvPr>
            <p:ph type="title"/>
          </p:nvPr>
        </p:nvSpPr>
        <p:spPr>
          <a:xfrm>
            <a:off x="595313" y="406400"/>
            <a:ext cx="11106000" cy="647701"/>
          </a:xfrm>
          <a:prstGeom prst="rect">
            <a:avLst/>
          </a:prstGeom>
          <a:noFill/>
          <a:ln>
            <a:noFill/>
          </a:ln>
        </p:spPr>
        <p:txBody>
          <a:bodyPr spcFirstLastPara="1" wrap="square" lIns="91391" tIns="45683" rIns="91391" bIns="45683" anchor="ctr" anchorCtr="0">
            <a:noAutofit/>
          </a:bodyPr>
          <a:lstStyle/>
          <a:p>
            <a:r>
              <a:rPr lang="uk-UA" dirty="0">
                <a:solidFill>
                  <a:schemeClr val="accent5"/>
                </a:solidFill>
              </a:rPr>
              <a:t>Важливе</a:t>
            </a:r>
            <a:r>
              <a:rPr lang="uk-UA" dirty="0"/>
              <a:t> </a:t>
            </a:r>
            <a:r>
              <a:rPr lang="uk-UA" dirty="0">
                <a:solidFill>
                  <a:schemeClr val="accent5"/>
                </a:solidFill>
              </a:rPr>
              <a:t>застереження</a:t>
            </a:r>
            <a:endParaRPr dirty="0">
              <a:solidFill>
                <a:schemeClr val="accent5"/>
              </a:solidFill>
            </a:endParaRPr>
          </a:p>
        </p:txBody>
      </p:sp>
      <p:sp>
        <p:nvSpPr>
          <p:cNvPr id="547" name="Google Shape;547;p35"/>
          <p:cNvSpPr txBox="1">
            <a:spLocks noGrp="1"/>
          </p:cNvSpPr>
          <p:nvPr>
            <p:ph type="body" idx="1"/>
          </p:nvPr>
        </p:nvSpPr>
        <p:spPr>
          <a:xfrm>
            <a:off x="1003302" y="1328071"/>
            <a:ext cx="10820400" cy="4785395"/>
          </a:xfrm>
          <a:prstGeom prst="rect">
            <a:avLst/>
          </a:prstGeom>
          <a:noFill/>
          <a:ln>
            <a:noFill/>
          </a:ln>
        </p:spPr>
        <p:txBody>
          <a:bodyPr spcFirstLastPara="1" wrap="square" lIns="91391" tIns="45683" rIns="91391" bIns="45683" anchor="t" anchorCtr="0">
            <a:noAutofit/>
          </a:bodyPr>
          <a:lstStyle/>
          <a:p>
            <a:pPr>
              <a:spcBef>
                <a:spcPts val="600"/>
              </a:spcBef>
            </a:pPr>
            <a:r>
              <a:rPr lang="uk-UA" sz="2600" dirty="0">
                <a:latin typeface="Century Gothic"/>
                <a:ea typeface="Century Gothic"/>
                <a:cs typeface="Century Gothic"/>
                <a:sym typeface="Century Gothic"/>
              </a:rPr>
              <a:t>Більшість справ – відносно прості і позитивні.</a:t>
            </a:r>
            <a:r>
              <a:rPr lang="uk-UA" sz="2600" dirty="0">
                <a:ea typeface="Century Gothic"/>
              </a:rPr>
              <a:t> </a:t>
            </a:r>
            <a:r>
              <a:rPr lang="uk-UA" sz="2600" dirty="0">
                <a:latin typeface="Century Gothic"/>
                <a:ea typeface="Century Gothic"/>
                <a:cs typeface="Century Gothic"/>
                <a:sym typeface="Century Gothic"/>
              </a:rPr>
              <a:t>Тому</a:t>
            </a:r>
            <a:r>
              <a:rPr lang="uk-UA" sz="2600" b="1" dirty="0">
                <a:latin typeface="Century Gothic"/>
                <a:ea typeface="Century Gothic"/>
                <a:cs typeface="Century Gothic"/>
                <a:sym typeface="Century Gothic"/>
              </a:rPr>
              <a:t> загальні підходи до вирішення більшості справ не змінюються:</a:t>
            </a:r>
            <a:endParaRPr sz="2600" dirty="0">
              <a:latin typeface="Century Gothic"/>
              <a:ea typeface="Century Gothic"/>
              <a:cs typeface="Century Gothic"/>
              <a:sym typeface="Century Gothic"/>
            </a:endParaRPr>
          </a:p>
          <a:p>
            <a:pPr>
              <a:spcBef>
                <a:spcPts val="600"/>
              </a:spcBef>
            </a:pPr>
            <a:r>
              <a:rPr lang="uk-UA" sz="2600" dirty="0">
                <a:latin typeface="Century Gothic"/>
                <a:ea typeface="Century Gothic"/>
                <a:cs typeface="Century Gothic"/>
                <a:sym typeface="Century Gothic"/>
              </a:rPr>
              <a:t>Переважно:</a:t>
            </a:r>
            <a:endParaRPr sz="2600" dirty="0"/>
          </a:p>
          <a:p>
            <a:pPr>
              <a:spcBef>
                <a:spcPts val="600"/>
              </a:spcBef>
              <a:buNone/>
            </a:pPr>
            <a:r>
              <a:rPr lang="uk-UA" sz="2600" dirty="0">
                <a:latin typeface="Century Gothic"/>
                <a:ea typeface="Century Gothic"/>
                <a:cs typeface="Century Gothic"/>
                <a:sym typeface="Century Gothic"/>
              </a:rPr>
              <a:t>	 - невідкладно (під час особистого звернення особи)</a:t>
            </a:r>
            <a:endParaRPr sz="2600" dirty="0"/>
          </a:p>
          <a:p>
            <a:pPr>
              <a:spcBef>
                <a:spcPts val="600"/>
              </a:spcBef>
              <a:buNone/>
            </a:pPr>
            <a:r>
              <a:rPr lang="uk-UA" sz="2600" dirty="0">
                <a:latin typeface="Century Gothic"/>
                <a:ea typeface="Century Gothic"/>
                <a:cs typeface="Century Gothic"/>
                <a:sym typeface="Century Gothic"/>
              </a:rPr>
              <a:t>	- у письмовому провадженні</a:t>
            </a:r>
          </a:p>
          <a:p>
            <a:pPr>
              <a:spcBef>
                <a:spcPts val="600"/>
              </a:spcBef>
              <a:buNone/>
            </a:pPr>
            <a:r>
              <a:rPr lang="uk-UA" sz="2600" i="1" dirty="0"/>
              <a:t>	- </a:t>
            </a:r>
            <a:r>
              <a:rPr lang="uk-UA" sz="2600" dirty="0"/>
              <a:t>в автоматичному режимі</a:t>
            </a:r>
            <a:endParaRPr sz="2600" dirty="0">
              <a:latin typeface="Century Gothic"/>
              <a:ea typeface="Century Gothic"/>
              <a:cs typeface="Century Gothic"/>
              <a:sym typeface="Century Gothic"/>
            </a:endParaRPr>
          </a:p>
          <a:p>
            <a:pPr>
              <a:spcBef>
                <a:spcPts val="600"/>
              </a:spcBef>
              <a:buNone/>
            </a:pPr>
            <a:endParaRPr sz="2600" i="1" dirty="0">
              <a:latin typeface="Century Gothic"/>
              <a:ea typeface="Century Gothic"/>
              <a:cs typeface="Century Gothic"/>
              <a:sym typeface="Century Gothic"/>
            </a:endParaRPr>
          </a:p>
          <a:p>
            <a:pPr>
              <a:spcBef>
                <a:spcPts val="600"/>
              </a:spcBef>
            </a:pPr>
            <a:r>
              <a:rPr lang="uk-UA" sz="2600" dirty="0">
                <a:latin typeface="Century Gothic"/>
                <a:ea typeface="Century Gothic"/>
                <a:cs typeface="Century Gothic"/>
                <a:sym typeface="Century Gothic"/>
              </a:rPr>
              <a:t>І лише при </a:t>
            </a:r>
            <a:r>
              <a:rPr lang="uk-UA" sz="2600" dirty="0" err="1">
                <a:latin typeface="Century Gothic"/>
                <a:ea typeface="Century Gothic"/>
                <a:cs typeface="Century Gothic"/>
                <a:sym typeface="Century Gothic"/>
              </a:rPr>
              <a:t>“ускладненні”</a:t>
            </a:r>
            <a:r>
              <a:rPr lang="uk-UA" sz="2600" dirty="0">
                <a:latin typeface="Century Gothic"/>
                <a:ea typeface="Century Gothic"/>
                <a:cs typeface="Century Gothic"/>
                <a:sym typeface="Century Gothic"/>
              </a:rPr>
              <a:t> (негативне рішення, якщо не вжити додаткових дій):</a:t>
            </a:r>
            <a:endParaRPr sz="2600" dirty="0"/>
          </a:p>
          <a:p>
            <a:pPr>
              <a:spcBef>
                <a:spcPts val="600"/>
              </a:spcBef>
              <a:buNone/>
            </a:pPr>
            <a:r>
              <a:rPr lang="uk-UA" sz="2600" dirty="0">
                <a:latin typeface="Century Gothic"/>
                <a:ea typeface="Century Gothic"/>
                <a:cs typeface="Century Gothic"/>
                <a:sym typeface="Century Gothic"/>
              </a:rPr>
              <a:t>	- з заслуховуванням учасника (учасників),  </a:t>
            </a:r>
            <a:endParaRPr sz="2600" dirty="0"/>
          </a:p>
          <a:p>
            <a:pPr>
              <a:spcBef>
                <a:spcPts val="600"/>
              </a:spcBef>
              <a:buNone/>
            </a:pPr>
            <a:r>
              <a:rPr lang="uk-UA" sz="2600" dirty="0">
                <a:latin typeface="Century Gothic"/>
                <a:ea typeface="Century Gothic"/>
                <a:cs typeface="Century Gothic"/>
                <a:sym typeface="Century Gothic"/>
              </a:rPr>
              <a:t>	- в т.ч. з проведенням слухання</a:t>
            </a:r>
            <a:endParaRPr sz="2700" dirty="0"/>
          </a:p>
          <a:p>
            <a:pPr indent="-228514">
              <a:buNone/>
            </a:pPr>
            <a:endParaRPr sz="1800" dirty="0">
              <a:latin typeface="Century Gothic"/>
              <a:ea typeface="Century Gothic"/>
              <a:cs typeface="Century Gothic"/>
              <a:sym typeface="Century Gothic"/>
            </a:endParaRPr>
          </a:p>
        </p:txBody>
      </p:sp>
      <p:sp>
        <p:nvSpPr>
          <p:cNvPr id="548" name="Google Shape;548;p35"/>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6"/>
          <p:cNvSpPr txBox="1">
            <a:spLocks noGrp="1"/>
          </p:cNvSpPr>
          <p:nvPr>
            <p:ph type="title"/>
          </p:nvPr>
        </p:nvSpPr>
        <p:spPr>
          <a:xfrm>
            <a:off x="254002" y="261938"/>
            <a:ext cx="8229600" cy="850106"/>
          </a:xfrm>
          <a:prstGeom prst="rect">
            <a:avLst/>
          </a:prstGeom>
          <a:noFill/>
          <a:ln>
            <a:noFill/>
          </a:ln>
        </p:spPr>
        <p:txBody>
          <a:bodyPr spcFirstLastPara="1" wrap="square" lIns="91391" tIns="45683" rIns="91391" bIns="45683" anchor="ctr" anchorCtr="0">
            <a:noAutofit/>
          </a:bodyPr>
          <a:lstStyle/>
          <a:p>
            <a:r>
              <a:rPr lang="uk-UA" dirty="0"/>
              <a:t>Ключові новели</a:t>
            </a:r>
            <a:endParaRPr dirty="0"/>
          </a:p>
        </p:txBody>
      </p:sp>
      <p:sp>
        <p:nvSpPr>
          <p:cNvPr id="554" name="Google Shape;554;p36"/>
          <p:cNvSpPr txBox="1">
            <a:spLocks noGrp="1"/>
          </p:cNvSpPr>
          <p:nvPr>
            <p:ph type="body" idx="1"/>
          </p:nvPr>
        </p:nvSpPr>
        <p:spPr>
          <a:xfrm>
            <a:off x="1206501" y="1090963"/>
            <a:ext cx="10858500" cy="5538439"/>
          </a:xfrm>
          <a:prstGeom prst="rect">
            <a:avLst/>
          </a:prstGeom>
          <a:noFill/>
          <a:ln>
            <a:noFill/>
          </a:ln>
        </p:spPr>
        <p:txBody>
          <a:bodyPr spcFirstLastPara="1" wrap="square" lIns="91391" tIns="45683" rIns="91391" bIns="45683" anchor="t" anchorCtr="0">
            <a:noAutofit/>
          </a:bodyPr>
          <a:lstStyle/>
          <a:p>
            <a:pPr>
              <a:spcBef>
                <a:spcPts val="1800"/>
              </a:spcBef>
            </a:pPr>
            <a:r>
              <a:rPr lang="uk-UA" dirty="0">
                <a:latin typeface="Century Gothic"/>
                <a:ea typeface="Century Gothic"/>
                <a:cs typeface="Century Gothic"/>
                <a:sym typeface="Century Gothic"/>
              </a:rPr>
              <a:t>Увага і </a:t>
            </a:r>
            <a:r>
              <a:rPr lang="uk-UA" b="1" dirty="0" err="1">
                <a:latin typeface="Century Gothic"/>
                <a:ea typeface="Century Gothic"/>
                <a:cs typeface="Century Gothic"/>
                <a:sym typeface="Century Gothic"/>
              </a:rPr>
              <a:t>заявним</a:t>
            </a:r>
            <a:r>
              <a:rPr lang="uk-UA" dirty="0">
                <a:latin typeface="Century Gothic"/>
                <a:ea typeface="Century Gothic"/>
                <a:cs typeface="Century Gothic"/>
                <a:sym typeface="Century Gothic"/>
              </a:rPr>
              <a:t> провадженням, </a:t>
            </a:r>
            <a:r>
              <a:rPr lang="uk-UA" dirty="0" err="1">
                <a:latin typeface="Century Gothic"/>
                <a:ea typeface="Century Gothic"/>
                <a:cs typeface="Century Gothic"/>
                <a:sym typeface="Century Gothic"/>
              </a:rPr>
              <a:t>ій</a:t>
            </a:r>
            <a:r>
              <a:rPr lang="uk-UA" dirty="0">
                <a:latin typeface="Century Gothic"/>
                <a:ea typeface="Century Gothic"/>
                <a:cs typeface="Century Gothic"/>
                <a:sym typeface="Century Gothic"/>
              </a:rPr>
              <a:t> </a:t>
            </a:r>
            <a:r>
              <a:rPr lang="uk-UA" b="1" dirty="0">
                <a:latin typeface="Century Gothic"/>
                <a:ea typeface="Century Gothic"/>
                <a:cs typeface="Century Gothic"/>
                <a:sym typeface="Century Gothic"/>
              </a:rPr>
              <a:t>за ініціативою органу</a:t>
            </a:r>
            <a:endParaRPr dirty="0"/>
          </a:p>
          <a:p>
            <a:pPr>
              <a:spcBef>
                <a:spcPts val="1800"/>
              </a:spcBef>
            </a:pPr>
            <a:r>
              <a:rPr lang="uk-UA" b="1" dirty="0">
                <a:latin typeface="Century Gothic"/>
                <a:ea typeface="Century Gothic"/>
                <a:cs typeface="Century Gothic"/>
                <a:sym typeface="Century Gothic"/>
              </a:rPr>
              <a:t>Заборона відмови у прийнятті/реєстрації </a:t>
            </a:r>
            <a:r>
              <a:rPr lang="uk-UA" dirty="0">
                <a:latin typeface="Century Gothic"/>
                <a:ea typeface="Century Gothic"/>
                <a:cs typeface="Century Gothic"/>
                <a:sym typeface="Century Gothic"/>
              </a:rPr>
              <a:t>заяви</a:t>
            </a:r>
            <a:endParaRPr dirty="0"/>
          </a:p>
          <a:p>
            <a:pPr>
              <a:spcBef>
                <a:spcPts val="1800"/>
              </a:spcBef>
            </a:pPr>
            <a:r>
              <a:rPr lang="uk-UA" dirty="0">
                <a:latin typeface="Century Gothic"/>
                <a:ea typeface="Century Gothic"/>
                <a:cs typeface="Century Gothic"/>
                <a:sym typeface="Century Gothic"/>
              </a:rPr>
              <a:t>Для усунення недоліків заяви – </a:t>
            </a:r>
            <a:r>
              <a:rPr lang="uk-UA" b="1" dirty="0">
                <a:latin typeface="Century Gothic"/>
                <a:ea typeface="Century Gothic"/>
                <a:cs typeface="Century Gothic"/>
                <a:sym typeface="Century Gothic"/>
              </a:rPr>
              <a:t>залишення без руху.</a:t>
            </a:r>
            <a:r>
              <a:rPr lang="uk-UA" dirty="0">
                <a:latin typeface="Century Gothic"/>
                <a:ea typeface="Century Gothic"/>
                <a:cs typeface="Century Gothic"/>
                <a:sym typeface="Century Gothic"/>
              </a:rPr>
              <a:t>                                   Зі збереженням дати подання</a:t>
            </a:r>
            <a:endParaRPr dirty="0"/>
          </a:p>
          <a:p>
            <a:pPr>
              <a:spcBef>
                <a:spcPts val="1800"/>
              </a:spcBef>
            </a:pPr>
            <a:r>
              <a:rPr lang="uk-UA" dirty="0">
                <a:latin typeface="Century Gothic"/>
                <a:ea typeface="Century Gothic"/>
                <a:cs typeface="Century Gothic"/>
                <a:sym typeface="Century Gothic"/>
              </a:rPr>
              <a:t>При помилковому поданні заяви до “некомпетентного” органу – </a:t>
            </a:r>
            <a:r>
              <a:rPr lang="uk-UA" b="1" dirty="0">
                <a:latin typeface="Century Gothic"/>
                <a:ea typeface="Century Gothic"/>
                <a:cs typeface="Century Gothic"/>
                <a:sym typeface="Century Gothic"/>
              </a:rPr>
              <a:t>перенаправлення за належністю</a:t>
            </a:r>
            <a:endParaRPr dirty="0"/>
          </a:p>
          <a:p>
            <a:pPr>
              <a:spcBef>
                <a:spcPts val="1800"/>
              </a:spcBef>
            </a:pPr>
            <a:r>
              <a:rPr lang="uk-UA" dirty="0">
                <a:latin typeface="Century Gothic"/>
                <a:ea typeface="Century Gothic"/>
                <a:cs typeface="Century Gothic"/>
                <a:sym typeface="Century Gothic"/>
              </a:rPr>
              <a:t>У справах з ймовірним негативним рішенням – </a:t>
            </a:r>
            <a:r>
              <a:rPr lang="uk-UA" b="1" dirty="0">
                <a:latin typeface="Century Gothic"/>
                <a:ea typeface="Century Gothic"/>
                <a:cs typeface="Century Gothic"/>
                <a:sym typeface="Century Gothic"/>
              </a:rPr>
              <a:t>залучення особи</a:t>
            </a:r>
            <a:endParaRPr dirty="0"/>
          </a:p>
          <a:p>
            <a:pPr>
              <a:spcBef>
                <a:spcPts val="1800"/>
              </a:spcBef>
            </a:pPr>
            <a:r>
              <a:rPr lang="uk-UA" dirty="0">
                <a:latin typeface="Century Gothic"/>
                <a:ea typeface="Century Gothic"/>
                <a:cs typeface="Century Gothic"/>
                <a:sym typeface="Century Gothic"/>
              </a:rPr>
              <a:t>Активна роль адмін. органу – </a:t>
            </a:r>
            <a:r>
              <a:rPr lang="uk-UA" b="1" dirty="0">
                <a:latin typeface="Century Gothic"/>
                <a:ea typeface="Century Gothic"/>
                <a:cs typeface="Century Gothic"/>
                <a:sym typeface="Century Gothic"/>
              </a:rPr>
              <a:t>принцип офіційності </a:t>
            </a:r>
            <a:endParaRPr dirty="0"/>
          </a:p>
          <a:p>
            <a:pPr>
              <a:spcBef>
                <a:spcPts val="1800"/>
              </a:spcBef>
            </a:pPr>
            <a:r>
              <a:rPr lang="uk-UA" dirty="0">
                <a:latin typeface="Century Gothic"/>
                <a:ea typeface="Century Gothic"/>
                <a:cs typeface="Century Gothic"/>
                <a:sym typeface="Century Gothic"/>
              </a:rPr>
              <a:t>“</a:t>
            </a:r>
            <a:r>
              <a:rPr lang="uk-UA" b="1" dirty="0">
                <a:latin typeface="Century Gothic"/>
                <a:ea typeface="Century Gothic"/>
                <a:cs typeface="Century Gothic"/>
                <a:sym typeface="Century Gothic"/>
              </a:rPr>
              <a:t>Мовчазна згода” при погодженнях та </a:t>
            </a:r>
            <a:r>
              <a:rPr lang="uk-UA" b="1" i="1" dirty="0">
                <a:latin typeface="Century Gothic"/>
                <a:ea typeface="Century Gothic"/>
                <a:cs typeface="Century Gothic"/>
                <a:sym typeface="Century Gothic"/>
              </a:rPr>
              <a:t>висновках</a:t>
            </a:r>
          </a:p>
        </p:txBody>
      </p:sp>
      <p:sp>
        <p:nvSpPr>
          <p:cNvPr id="555" name="Google Shape;555;p36"/>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623" y="346356"/>
            <a:ext cx="8229600" cy="850106"/>
          </a:xfrm>
        </p:spPr>
        <p:txBody>
          <a:bodyPr/>
          <a:lstStyle/>
          <a:p>
            <a:r>
              <a:rPr lang="uk-UA" sz="3600" dirty="0">
                <a:solidFill>
                  <a:schemeClr val="accent5"/>
                </a:solidFill>
              </a:rPr>
              <a:t>Реєстрація заяви</a:t>
            </a:r>
          </a:p>
        </p:txBody>
      </p:sp>
      <p:sp>
        <p:nvSpPr>
          <p:cNvPr id="3" name="Содержимое 2"/>
          <p:cNvSpPr>
            <a:spLocks noGrp="1"/>
          </p:cNvSpPr>
          <p:nvPr>
            <p:ph idx="1"/>
          </p:nvPr>
        </p:nvSpPr>
        <p:spPr>
          <a:xfrm>
            <a:off x="806824" y="1290040"/>
            <a:ext cx="11086513" cy="5023882"/>
          </a:xfrm>
        </p:spPr>
        <p:txBody>
          <a:bodyPr/>
          <a:lstStyle/>
          <a:p>
            <a:pPr>
              <a:lnSpc>
                <a:spcPct val="100000"/>
              </a:lnSpc>
              <a:spcBef>
                <a:spcPts val="2400"/>
              </a:spcBef>
            </a:pPr>
            <a:r>
              <a:rPr lang="uk-UA" sz="2600" dirty="0"/>
              <a:t>Заява реєструється в день її надходження</a:t>
            </a:r>
          </a:p>
          <a:p>
            <a:pPr>
              <a:lnSpc>
                <a:spcPct val="100000"/>
              </a:lnSpc>
              <a:spcBef>
                <a:spcPts val="2400"/>
              </a:spcBef>
            </a:pPr>
            <a:r>
              <a:rPr lang="uk-UA" sz="2600" b="1" dirty="0"/>
              <a:t>Відмова в реєстрації заяви не допускається</a:t>
            </a:r>
          </a:p>
          <a:p>
            <a:pPr>
              <a:lnSpc>
                <a:spcPct val="100000"/>
              </a:lnSpc>
              <a:spcBef>
                <a:spcPts val="2400"/>
              </a:spcBef>
            </a:pPr>
            <a:r>
              <a:rPr lang="uk-UA" sz="2600" dirty="0"/>
              <a:t>Адміністративний орган у день надходження заяви </a:t>
            </a:r>
            <a:r>
              <a:rPr lang="uk-UA" sz="2600" b="1" dirty="0"/>
              <a:t>на вимогу заявника </a:t>
            </a:r>
            <a:r>
              <a:rPr lang="uk-UA" sz="2600" dirty="0"/>
              <a:t>видає (надсилає) йому </a:t>
            </a:r>
            <a:r>
              <a:rPr lang="uk-UA" sz="2600" b="1" dirty="0"/>
              <a:t>письмове</a:t>
            </a:r>
            <a:r>
              <a:rPr lang="uk-UA" sz="2600" dirty="0"/>
              <a:t> </a:t>
            </a:r>
            <a:r>
              <a:rPr lang="uk-UA" sz="2600" b="1" dirty="0"/>
              <a:t>підтвердження</a:t>
            </a:r>
            <a:r>
              <a:rPr lang="uk-UA" sz="2600" dirty="0"/>
              <a:t> реєстрації його заяви із зазначенням дати та номера реєстрації, крім випадків, якщо справа вирішується в момент подання заяви. </a:t>
            </a:r>
          </a:p>
        </p:txBody>
      </p:sp>
      <p:sp>
        <p:nvSpPr>
          <p:cNvPr id="4" name="Прямоугольник 3">
            <a:extLst>
              <a:ext uri="{FF2B5EF4-FFF2-40B4-BE49-F238E27FC236}">
                <a16:creationId xmlns="" xmlns:a16="http://schemas.microsoft.com/office/drawing/2014/main" id="{1BAD46E3-BAF8-588E-7031-97541AD094DB}"/>
              </a:ext>
            </a:extLst>
          </p:cNvPr>
          <p:cNvSpPr/>
          <p:nvPr/>
        </p:nvSpPr>
        <p:spPr>
          <a:xfrm>
            <a:off x="2" y="6431738"/>
            <a:ext cx="1058779" cy="216568"/>
          </a:xfrm>
          <a:prstGeom prst="rect">
            <a:avLst/>
          </a:prstGeom>
          <a:solidFill>
            <a:srgbClr val="808000"/>
          </a:solidFill>
          <a:ln>
            <a:solidFill>
              <a:srgbClr val="808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rtlCol="0" anchor="ctr"/>
          <a:lstStyle/>
          <a:p>
            <a:pPr algn="ctr"/>
            <a:endParaRPr lang="ru-RU" dirty="0"/>
          </a:p>
        </p:txBody>
      </p:sp>
    </p:spTree>
    <p:extLst>
      <p:ext uri="{BB962C8B-B14F-4D97-AF65-F5344CB8AC3E}">
        <p14:creationId xmlns:p14="http://schemas.microsoft.com/office/powerpoint/2010/main" val="304816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661" y="274638"/>
            <a:ext cx="9870141" cy="693550"/>
          </a:xfrm>
        </p:spPr>
        <p:txBody>
          <a:bodyPr>
            <a:normAutofit/>
          </a:bodyPr>
          <a:lstStyle/>
          <a:p>
            <a:r>
              <a:rPr lang="uk-UA" sz="3600" dirty="0">
                <a:solidFill>
                  <a:schemeClr val="accent5"/>
                </a:solidFill>
              </a:rPr>
              <a:t>Залишення заяви без руху (ст. 43)</a:t>
            </a:r>
          </a:p>
        </p:txBody>
      </p:sp>
      <p:sp>
        <p:nvSpPr>
          <p:cNvPr id="3" name="Содержимое 2"/>
          <p:cNvSpPr>
            <a:spLocks noGrp="1"/>
          </p:cNvSpPr>
          <p:nvPr>
            <p:ph idx="1"/>
          </p:nvPr>
        </p:nvSpPr>
        <p:spPr>
          <a:xfrm>
            <a:off x="735107" y="1124745"/>
            <a:ext cx="11116235" cy="5598785"/>
          </a:xfrm>
        </p:spPr>
        <p:txBody>
          <a:bodyPr>
            <a:normAutofit/>
          </a:bodyPr>
          <a:lstStyle/>
          <a:p>
            <a:pPr>
              <a:spcBef>
                <a:spcPts val="1800"/>
              </a:spcBef>
            </a:pPr>
            <a:r>
              <a:rPr lang="uk-UA" dirty="0"/>
              <a:t>У разі якщо заяву подано з порушенням вимог, посадова особа АО приймає рішення про залишення заяви без руху </a:t>
            </a:r>
          </a:p>
          <a:p>
            <a:pPr>
              <a:spcBef>
                <a:spcPts val="1800"/>
              </a:spcBef>
            </a:pPr>
            <a:r>
              <a:rPr lang="uk-UA" dirty="0"/>
              <a:t>Надсилає заявнику письмове </a:t>
            </a:r>
            <a:r>
              <a:rPr lang="uk-UA" b="1" dirty="0"/>
              <a:t>повідомлення</a:t>
            </a:r>
            <a:r>
              <a:rPr lang="uk-UA" dirty="0"/>
              <a:t> протягом 3-х робочих днів з дня отримання заяви, а в разі особистого звернення - негайно (за можливості) вручає під розписку. Зазначаються виявлені </a:t>
            </a:r>
            <a:r>
              <a:rPr lang="uk-UA" b="1" dirty="0"/>
              <a:t>недоліки, законодавство, спосіб та строк усунення недоліків</a:t>
            </a:r>
            <a:r>
              <a:rPr lang="uk-UA" dirty="0"/>
              <a:t>, порядок оскарження цього рішення.</a:t>
            </a:r>
          </a:p>
          <a:p>
            <a:pPr>
              <a:spcBef>
                <a:spcPts val="1800"/>
              </a:spcBef>
            </a:pPr>
            <a:r>
              <a:rPr lang="uk-UA" dirty="0"/>
              <a:t>За клопотанням заявника АО може продовжити цей строк.</a:t>
            </a:r>
          </a:p>
          <a:p>
            <a:pPr>
              <a:spcBef>
                <a:spcPts val="1800"/>
              </a:spcBef>
            </a:pPr>
            <a:r>
              <a:rPr lang="uk-UA" dirty="0"/>
              <a:t>У разі усунення недоліків у строк, заява </a:t>
            </a:r>
            <a:r>
              <a:rPr lang="uk-UA" b="1" dirty="0"/>
              <a:t>вважається поданою</a:t>
            </a:r>
            <a:r>
              <a:rPr lang="uk-UA" dirty="0"/>
              <a:t> </a:t>
            </a:r>
            <a:r>
              <a:rPr lang="uk-UA" b="1" dirty="0"/>
              <a:t>в день її первинного подання</a:t>
            </a:r>
            <a:r>
              <a:rPr lang="uk-UA" dirty="0"/>
              <a:t>. Строк розгляду справи продовжується.</a:t>
            </a:r>
          </a:p>
        </p:txBody>
      </p:sp>
      <p:sp>
        <p:nvSpPr>
          <p:cNvPr id="4" name="Прямоугольник 3">
            <a:extLst>
              <a:ext uri="{FF2B5EF4-FFF2-40B4-BE49-F238E27FC236}">
                <a16:creationId xmlns="" xmlns:a16="http://schemas.microsoft.com/office/drawing/2014/main" id="{1BAD46E3-BAF8-588E-7031-97541AD094DB}"/>
              </a:ext>
            </a:extLst>
          </p:cNvPr>
          <p:cNvSpPr/>
          <p:nvPr/>
        </p:nvSpPr>
        <p:spPr>
          <a:xfrm>
            <a:off x="2" y="6431738"/>
            <a:ext cx="1058779" cy="216568"/>
          </a:xfrm>
          <a:prstGeom prst="rect">
            <a:avLst/>
          </a:prstGeom>
          <a:solidFill>
            <a:srgbClr val="808000"/>
          </a:solidFill>
          <a:ln>
            <a:solidFill>
              <a:srgbClr val="808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rtlCol="0" anchor="ctr"/>
          <a:lstStyle/>
          <a:p>
            <a:pPr algn="ctr"/>
            <a:endParaRPr lang="ru-RU" dirty="0"/>
          </a:p>
        </p:txBody>
      </p:sp>
    </p:spTree>
    <p:extLst>
      <p:ext uri="{BB962C8B-B14F-4D97-AF65-F5344CB8AC3E}">
        <p14:creationId xmlns:p14="http://schemas.microsoft.com/office/powerpoint/2010/main" val="217621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title"/>
          </p:nvPr>
        </p:nvSpPr>
        <p:spPr>
          <a:xfrm>
            <a:off x="515801" y="207616"/>
            <a:ext cx="11106000" cy="818244"/>
          </a:xfrm>
          <a:prstGeom prst="rect">
            <a:avLst/>
          </a:prstGeom>
          <a:noFill/>
          <a:ln>
            <a:noFill/>
          </a:ln>
        </p:spPr>
        <p:txBody>
          <a:bodyPr spcFirstLastPara="1" wrap="square" lIns="91391" tIns="45683" rIns="91391" bIns="45683" anchor="ctr" anchorCtr="0">
            <a:noAutofit/>
          </a:bodyPr>
          <a:lstStyle/>
          <a:p>
            <a:r>
              <a:rPr lang="uk-UA" sz="4400" dirty="0"/>
              <a:t>Правила нашої взаємодії</a:t>
            </a:r>
            <a:endParaRPr sz="4400" dirty="0"/>
          </a:p>
        </p:txBody>
      </p:sp>
      <p:sp>
        <p:nvSpPr>
          <p:cNvPr id="78" name="Google Shape;78;p4"/>
          <p:cNvSpPr txBox="1">
            <a:spLocks noGrp="1"/>
          </p:cNvSpPr>
          <p:nvPr>
            <p:ph type="body" idx="1"/>
          </p:nvPr>
        </p:nvSpPr>
        <p:spPr>
          <a:xfrm>
            <a:off x="2218230" y="1250193"/>
            <a:ext cx="9973770" cy="5402400"/>
          </a:xfrm>
          <a:prstGeom prst="rect">
            <a:avLst/>
          </a:prstGeom>
          <a:noFill/>
          <a:ln>
            <a:noFill/>
          </a:ln>
        </p:spPr>
        <p:txBody>
          <a:bodyPr spcFirstLastPara="1" wrap="square" lIns="91391" tIns="45683" rIns="91391" bIns="45683" anchor="t" anchorCtr="0">
            <a:noAutofit/>
          </a:bodyPr>
          <a:lstStyle/>
          <a:p>
            <a:pPr marL="50781" indent="0">
              <a:buNone/>
            </a:pPr>
            <a:r>
              <a:rPr lang="uk-UA" sz="4000" dirty="0" err="1">
                <a:latin typeface="Century Gothic"/>
                <a:ea typeface="Century Gothic"/>
                <a:cs typeface="Century Gothic"/>
                <a:sym typeface="Century Gothic"/>
              </a:rPr>
              <a:t>Інтерактив</a:t>
            </a:r>
            <a:r>
              <a:rPr lang="uk-UA" sz="4000" dirty="0">
                <a:latin typeface="Century Gothic"/>
                <a:ea typeface="Century Gothic"/>
                <a:cs typeface="Century Gothic"/>
                <a:sym typeface="Century Gothic"/>
              </a:rPr>
              <a:t>, Ваша активна участь вітається</a:t>
            </a:r>
            <a:endParaRPr dirty="0"/>
          </a:p>
          <a:p>
            <a:pPr marL="50781" indent="0">
              <a:buNone/>
            </a:pPr>
            <a:r>
              <a:rPr lang="uk-UA" sz="4000" dirty="0">
                <a:latin typeface="Century Gothic"/>
                <a:ea typeface="Century Gothic"/>
                <a:cs typeface="Century Gothic"/>
                <a:sym typeface="Century Gothic"/>
              </a:rPr>
              <a:t>Нема поганих запитань, ідей</a:t>
            </a:r>
            <a:endParaRPr dirty="0"/>
          </a:p>
          <a:p>
            <a:pPr marL="50781" indent="0">
              <a:buNone/>
            </a:pPr>
            <a:r>
              <a:rPr lang="uk-UA" sz="4000" dirty="0">
                <a:latin typeface="Century Gothic"/>
                <a:ea typeface="Century Gothic"/>
                <a:cs typeface="Century Gothic"/>
                <a:sym typeface="Century Gothic"/>
              </a:rPr>
              <a:t>Усьому свій час: навчанню та відпочинку (кожні 90 хвилин)</a:t>
            </a:r>
            <a:endParaRPr dirty="0"/>
          </a:p>
          <a:p>
            <a:pPr marL="50781" indent="0">
              <a:buNone/>
            </a:pPr>
            <a:r>
              <a:rPr lang="uk-UA" sz="4000" dirty="0" err="1"/>
              <a:t>Смартфони</a:t>
            </a:r>
            <a:r>
              <a:rPr lang="uk-UA" sz="4000" dirty="0"/>
              <a:t> можуть не відволікати, а бути корисними →      </a:t>
            </a:r>
            <a:endParaRPr sz="4000" dirty="0">
              <a:latin typeface="Century Gothic"/>
              <a:ea typeface="Century Gothic"/>
              <a:cs typeface="Century Gothic"/>
              <a:sym typeface="Century Gothic"/>
            </a:endParaRPr>
          </a:p>
        </p:txBody>
      </p:sp>
      <p:sp>
        <p:nvSpPr>
          <p:cNvPr id="79" name="Google Shape;79;p4"/>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grpSp>
        <p:nvGrpSpPr>
          <p:cNvPr id="2" name="Google Shape;80;p4"/>
          <p:cNvGrpSpPr/>
          <p:nvPr/>
        </p:nvGrpSpPr>
        <p:grpSpPr>
          <a:xfrm>
            <a:off x="706517" y="2517816"/>
            <a:ext cx="1008063" cy="1008112"/>
            <a:chOff x="1979712" y="5085184"/>
            <a:chExt cx="902866" cy="902866"/>
          </a:xfrm>
        </p:grpSpPr>
        <p:pic>
          <p:nvPicPr>
            <p:cNvPr id="81" name="Google Shape;81;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79712" y="5085184"/>
              <a:ext cx="902866" cy="902866"/>
            </a:xfrm>
            <a:prstGeom prst="rect">
              <a:avLst/>
            </a:prstGeom>
            <a:noFill/>
            <a:ln>
              <a:noFill/>
            </a:ln>
          </p:spPr>
        </p:pic>
        <p:pic>
          <p:nvPicPr>
            <p:cNvPr id="82" name="Google Shape;82;p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06739" y="5259828"/>
              <a:ext cx="324406" cy="553577"/>
            </a:xfrm>
            <a:prstGeom prst="rect">
              <a:avLst/>
            </a:prstGeom>
            <a:noFill/>
            <a:ln>
              <a:noFill/>
            </a:ln>
          </p:spPr>
        </p:pic>
      </p:grpSp>
      <p:pic>
        <p:nvPicPr>
          <p:cNvPr id="83" name="Google Shape;83;p4" descr="circl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93265" y="1226738"/>
            <a:ext cx="1008063" cy="1008063"/>
          </a:xfrm>
          <a:prstGeom prst="rect">
            <a:avLst/>
          </a:prstGeom>
          <a:noFill/>
          <a:ln>
            <a:noFill/>
          </a:ln>
        </p:spPr>
      </p:pic>
      <p:pic>
        <p:nvPicPr>
          <p:cNvPr id="84" name="Google Shape;84;p4"/>
          <p:cNvPicPr preferRelativeResize="0"/>
          <p:nvPr/>
        </p:nvPicPr>
        <p:blipFill rotWithShape="1">
          <a:blip r:embed="rId6" cstate="print">
            <a:alphaModFix/>
          </a:blip>
          <a:srcRect/>
          <a:stretch/>
        </p:blipFill>
        <p:spPr>
          <a:xfrm>
            <a:off x="708108" y="3757090"/>
            <a:ext cx="1006475" cy="1006475"/>
          </a:xfrm>
          <a:prstGeom prst="rect">
            <a:avLst/>
          </a:prstGeom>
          <a:noFill/>
          <a:ln>
            <a:noFill/>
          </a:ln>
        </p:spPr>
      </p:pic>
      <p:grpSp>
        <p:nvGrpSpPr>
          <p:cNvPr id="3" name="Google Shape;85;p4"/>
          <p:cNvGrpSpPr/>
          <p:nvPr/>
        </p:nvGrpSpPr>
        <p:grpSpPr>
          <a:xfrm>
            <a:off x="644092" y="4989997"/>
            <a:ext cx="1157986" cy="1124919"/>
            <a:chOff x="930" y="436"/>
            <a:chExt cx="3946" cy="3867"/>
          </a:xfrm>
        </p:grpSpPr>
        <p:sp>
          <p:nvSpPr>
            <p:cNvPr id="86" name="Google Shape;86;p4"/>
            <p:cNvSpPr/>
            <p:nvPr/>
          </p:nvSpPr>
          <p:spPr>
            <a:xfrm>
              <a:off x="930" y="436"/>
              <a:ext cx="3946" cy="3793"/>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92" y="10800"/>
                  </a:moveTo>
                  <a:cubicBezTo>
                    <a:pt x="1992" y="15665"/>
                    <a:pt x="5935" y="19608"/>
                    <a:pt x="10800" y="19608"/>
                  </a:cubicBezTo>
                  <a:cubicBezTo>
                    <a:pt x="15665" y="19608"/>
                    <a:pt x="19608" y="15665"/>
                    <a:pt x="19608" y="10800"/>
                  </a:cubicBezTo>
                  <a:cubicBezTo>
                    <a:pt x="19608" y="5935"/>
                    <a:pt x="15665" y="1992"/>
                    <a:pt x="10800" y="1992"/>
                  </a:cubicBezTo>
                  <a:cubicBezTo>
                    <a:pt x="5935" y="1992"/>
                    <a:pt x="1992" y="5935"/>
                    <a:pt x="1992" y="10800"/>
                  </a:cubicBezTo>
                  <a:close/>
                </a:path>
              </a:pathLst>
            </a:custGeom>
            <a:solidFill>
              <a:srgbClr val="FF0000"/>
            </a:solidFill>
            <a:ln>
              <a:noFill/>
            </a:ln>
          </p:spPr>
          <p:txBody>
            <a:bodyPr spcFirstLastPara="1" wrap="square" lIns="91425" tIns="45700" rIns="91425" bIns="45700" anchor="ctr" anchorCtr="0">
              <a:noAutofit/>
            </a:bodyPr>
            <a:lstStyle/>
            <a:p>
              <a:endParaRPr dirty="0"/>
            </a:p>
          </p:txBody>
        </p:sp>
        <p:pic>
          <p:nvPicPr>
            <p:cNvPr id="87" name="Google Shape;87;p4" descr="j034341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255933">
              <a:off x="1156" y="572"/>
              <a:ext cx="2868" cy="3629"/>
            </a:xfrm>
            <a:prstGeom prst="rect">
              <a:avLst/>
            </a:prstGeom>
            <a:noFill/>
            <a:ln>
              <a:noFill/>
            </a:ln>
          </p:spPr>
        </p:pic>
        <p:sp>
          <p:nvSpPr>
            <p:cNvPr id="88" name="Google Shape;88;p4"/>
            <p:cNvSpPr/>
            <p:nvPr/>
          </p:nvSpPr>
          <p:spPr>
            <a:xfrm rot="2737338">
              <a:off x="1049" y="2073"/>
              <a:ext cx="3629" cy="453"/>
            </a:xfrm>
            <a:prstGeom prst="rect">
              <a:avLst/>
            </a:prstGeom>
            <a:solidFill>
              <a:srgbClr val="FF0000"/>
            </a:solidFill>
            <a:ln>
              <a:noFill/>
            </a:ln>
          </p:spPr>
          <p:txBody>
            <a:bodyPr spcFirstLastPara="1" wrap="square" lIns="91425" tIns="45700" rIns="91425" bIns="45700" anchor="ctr" anchorCtr="0">
              <a:noAutofit/>
            </a:bodyPr>
            <a:lstStyle/>
            <a:p>
              <a:endParaRPr dirty="0"/>
            </a:p>
          </p:txBody>
        </p:sp>
      </p:grpSp>
      <p:pic>
        <p:nvPicPr>
          <p:cNvPr id="89" name="Google Shape;89;p4"/>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131693" y="5644450"/>
            <a:ext cx="584226" cy="584226"/>
          </a:xfrm>
          <a:prstGeom prst="rect">
            <a:avLst/>
          </a:prstGeom>
          <a:noFill/>
          <a:ln>
            <a:noFill/>
          </a:ln>
        </p:spPr>
      </p:pic>
      <p:pic>
        <p:nvPicPr>
          <p:cNvPr id="90" name="Google Shape;90;p4" descr="Повітряна тривога - Apps on Google Play"/>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860968" y="5646550"/>
            <a:ext cx="553685" cy="553685"/>
          </a:xfrm>
          <a:prstGeom prst="rect">
            <a:avLst/>
          </a:prstGeom>
          <a:noFill/>
          <a:ln>
            <a:noFill/>
          </a:ln>
        </p:spPr>
      </p:pic>
      <p:sp>
        <p:nvSpPr>
          <p:cNvPr id="91" name="Google Shape;91;p4"/>
          <p:cNvSpPr txBox="1"/>
          <p:nvPr/>
        </p:nvSpPr>
        <p:spPr>
          <a:xfrm>
            <a:off x="6768290" y="6157069"/>
            <a:ext cx="732817" cy="246147"/>
          </a:xfrm>
          <a:prstGeom prst="rect">
            <a:avLst/>
          </a:prstGeom>
          <a:noFill/>
          <a:ln>
            <a:noFill/>
          </a:ln>
        </p:spPr>
        <p:txBody>
          <a:bodyPr spcFirstLastPara="1" wrap="square" lIns="91391" tIns="45683" rIns="91391" bIns="45683" anchor="t" anchorCtr="0">
            <a:spAutoFit/>
          </a:bodyPr>
          <a:lstStyle/>
          <a:p>
            <a:pPr algn="ctr"/>
            <a:r>
              <a:rPr lang="uk-UA" sz="1000" dirty="0">
                <a:latin typeface="Century Gothic"/>
                <a:ea typeface="Century Gothic"/>
                <a:cs typeface="Century Gothic"/>
                <a:sym typeface="Century Gothic"/>
              </a:rPr>
              <a:t>Тривога</a:t>
            </a:r>
            <a:endParaRPr sz="1000" dirty="0">
              <a:latin typeface="Century Gothic"/>
              <a:ea typeface="Century Gothic"/>
              <a:cs typeface="Century Gothic"/>
              <a:sym typeface="Century Gothic"/>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258" y="260601"/>
            <a:ext cx="9680016" cy="856273"/>
          </a:xfrm>
        </p:spPr>
        <p:txBody>
          <a:bodyPr/>
          <a:lstStyle/>
          <a:p>
            <a:r>
              <a:rPr lang="uk-UA" sz="3600" dirty="0">
                <a:solidFill>
                  <a:schemeClr val="accent5"/>
                </a:solidFill>
              </a:rPr>
              <a:t>Заяви, які не підлягають розгляду (ст. 45)</a:t>
            </a:r>
          </a:p>
        </p:txBody>
      </p:sp>
      <p:sp>
        <p:nvSpPr>
          <p:cNvPr id="3" name="Содержимое 2"/>
          <p:cNvSpPr>
            <a:spLocks noGrp="1"/>
          </p:cNvSpPr>
          <p:nvPr>
            <p:ph idx="1"/>
          </p:nvPr>
        </p:nvSpPr>
        <p:spPr>
          <a:xfrm>
            <a:off x="594227" y="1112922"/>
            <a:ext cx="11391900" cy="5156200"/>
          </a:xfrm>
        </p:spPr>
        <p:txBody>
          <a:bodyPr/>
          <a:lstStyle/>
          <a:p>
            <a:pPr>
              <a:lnSpc>
                <a:spcPct val="100000"/>
              </a:lnSpc>
              <a:spcBef>
                <a:spcPts val="1200"/>
              </a:spcBef>
              <a:buNone/>
            </a:pPr>
            <a:r>
              <a:rPr lang="uk-UA" sz="2600" dirty="0"/>
              <a:t>1) </a:t>
            </a:r>
            <a:r>
              <a:rPr lang="uk-UA" sz="2600" b="1" dirty="0">
                <a:solidFill>
                  <a:schemeClr val="tx1"/>
                </a:solidFill>
              </a:rPr>
              <a:t>анонімна</a:t>
            </a:r>
          </a:p>
          <a:p>
            <a:pPr>
              <a:lnSpc>
                <a:spcPct val="100000"/>
              </a:lnSpc>
              <a:spcBef>
                <a:spcPts val="1200"/>
              </a:spcBef>
              <a:buNone/>
            </a:pPr>
            <a:r>
              <a:rPr lang="uk-UA" sz="2600" dirty="0">
                <a:solidFill>
                  <a:schemeClr val="tx1"/>
                </a:solidFill>
              </a:rPr>
              <a:t>2) </a:t>
            </a:r>
            <a:r>
              <a:rPr lang="uk-UA" sz="2600" b="1" dirty="0">
                <a:solidFill>
                  <a:schemeClr val="tx1"/>
                </a:solidFill>
              </a:rPr>
              <a:t>повторна</a:t>
            </a:r>
            <a:r>
              <a:rPr lang="uk-UA" sz="2600" dirty="0">
                <a:solidFill>
                  <a:schemeClr val="tx1"/>
                </a:solidFill>
              </a:rPr>
              <a:t> (крім зміни істотних обставин / умов)</a:t>
            </a:r>
          </a:p>
          <a:p>
            <a:pPr>
              <a:lnSpc>
                <a:spcPct val="100000"/>
              </a:lnSpc>
              <a:spcBef>
                <a:spcPts val="1200"/>
              </a:spcBef>
              <a:buNone/>
            </a:pPr>
            <a:r>
              <a:rPr lang="uk-UA" sz="2600" dirty="0">
                <a:solidFill>
                  <a:schemeClr val="tx1"/>
                </a:solidFill>
              </a:rPr>
              <a:t>3) розглядається судом або є </a:t>
            </a:r>
            <a:r>
              <a:rPr lang="uk-UA" sz="2600" b="1" dirty="0">
                <a:solidFill>
                  <a:schemeClr val="tx1"/>
                </a:solidFill>
              </a:rPr>
              <a:t>судове</a:t>
            </a:r>
            <a:r>
              <a:rPr lang="uk-UA" sz="2600" dirty="0">
                <a:solidFill>
                  <a:schemeClr val="tx1"/>
                </a:solidFill>
              </a:rPr>
              <a:t> рішення</a:t>
            </a:r>
          </a:p>
          <a:p>
            <a:pPr>
              <a:lnSpc>
                <a:spcPct val="100000"/>
              </a:lnSpc>
              <a:spcBef>
                <a:spcPts val="1200"/>
              </a:spcBef>
              <a:buNone/>
            </a:pPr>
            <a:r>
              <a:rPr lang="uk-UA" sz="2600" dirty="0">
                <a:solidFill>
                  <a:schemeClr val="tx1"/>
                </a:solidFill>
              </a:rPr>
              <a:t>4) на відносини не поширюється дія ЗАП</a:t>
            </a:r>
          </a:p>
          <a:p>
            <a:pPr>
              <a:lnSpc>
                <a:spcPct val="100000"/>
              </a:lnSpc>
              <a:spcBef>
                <a:spcPts val="1200"/>
              </a:spcBef>
              <a:buNone/>
            </a:pPr>
            <a:r>
              <a:rPr lang="uk-UA" sz="2600" dirty="0">
                <a:solidFill>
                  <a:schemeClr val="tx1"/>
                </a:solidFill>
              </a:rPr>
              <a:t>5) </a:t>
            </a:r>
            <a:r>
              <a:rPr lang="uk-UA" sz="2600" b="1" dirty="0">
                <a:solidFill>
                  <a:schemeClr val="tx1"/>
                </a:solidFill>
              </a:rPr>
              <a:t>не викладено зміст </a:t>
            </a:r>
            <a:r>
              <a:rPr lang="uk-UA" sz="2600" dirty="0">
                <a:solidFill>
                  <a:schemeClr val="tx1"/>
                </a:solidFill>
              </a:rPr>
              <a:t>вимоги, вжито </a:t>
            </a:r>
            <a:r>
              <a:rPr lang="uk-UA" sz="2600" b="1" dirty="0">
                <a:solidFill>
                  <a:schemeClr val="tx1"/>
                </a:solidFill>
              </a:rPr>
              <a:t>ненормативну лексику </a:t>
            </a:r>
            <a:r>
              <a:rPr lang="uk-UA" sz="2600" dirty="0">
                <a:solidFill>
                  <a:schemeClr val="tx1"/>
                </a:solidFill>
              </a:rPr>
              <a:t>та/або </a:t>
            </a:r>
            <a:r>
              <a:rPr lang="uk-UA" sz="2600" b="1" dirty="0">
                <a:solidFill>
                  <a:schemeClr val="tx1"/>
                </a:solidFill>
              </a:rPr>
              <a:t>образливі висловлювання</a:t>
            </a:r>
          </a:p>
          <a:p>
            <a:pPr>
              <a:lnSpc>
                <a:spcPct val="100000"/>
              </a:lnSpc>
              <a:spcBef>
                <a:spcPts val="1200"/>
              </a:spcBef>
              <a:buNone/>
            </a:pPr>
            <a:r>
              <a:rPr lang="uk-UA" sz="2600" dirty="0">
                <a:solidFill>
                  <a:schemeClr val="tx1"/>
                </a:solidFill>
              </a:rPr>
              <a:t>6) містить </a:t>
            </a:r>
            <a:r>
              <a:rPr lang="uk-UA" sz="2600" b="1" dirty="0">
                <a:solidFill>
                  <a:schemeClr val="tx1"/>
                </a:solidFill>
              </a:rPr>
              <a:t>антиконституційні</a:t>
            </a:r>
            <a:r>
              <a:rPr lang="uk-UA" sz="2600" dirty="0">
                <a:solidFill>
                  <a:schemeClr val="tx1"/>
                </a:solidFill>
              </a:rPr>
              <a:t> заклики, … розпалювання міжетнічної, расової, релігійної ворожнечі...</a:t>
            </a:r>
          </a:p>
          <a:p>
            <a:pPr marL="50781" indent="0">
              <a:lnSpc>
                <a:spcPct val="100000"/>
              </a:lnSpc>
              <a:spcBef>
                <a:spcPts val="1200"/>
              </a:spcBef>
              <a:buNone/>
            </a:pPr>
            <a:endParaRPr lang="uk-UA" dirty="0">
              <a:solidFill>
                <a:schemeClr val="tx1"/>
              </a:solidFill>
            </a:endParaRPr>
          </a:p>
        </p:txBody>
      </p:sp>
      <p:sp>
        <p:nvSpPr>
          <p:cNvPr id="5" name="Прямоугольник 4">
            <a:extLst>
              <a:ext uri="{FF2B5EF4-FFF2-40B4-BE49-F238E27FC236}">
                <a16:creationId xmlns="" xmlns:a16="http://schemas.microsoft.com/office/drawing/2014/main" id="{1BAD46E3-BAF8-588E-7031-97541AD094DB}"/>
              </a:ext>
            </a:extLst>
          </p:cNvPr>
          <p:cNvSpPr/>
          <p:nvPr/>
        </p:nvSpPr>
        <p:spPr>
          <a:xfrm>
            <a:off x="2" y="6431738"/>
            <a:ext cx="1058779" cy="216568"/>
          </a:xfrm>
          <a:prstGeom prst="rect">
            <a:avLst/>
          </a:prstGeom>
          <a:solidFill>
            <a:srgbClr val="808000"/>
          </a:solidFill>
          <a:ln>
            <a:solidFill>
              <a:srgbClr val="808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rtlCol="0" anchor="ctr"/>
          <a:lstStyle/>
          <a:p>
            <a:pPr algn="ctr"/>
            <a:endParaRPr lang="ru-RU" dirty="0"/>
          </a:p>
        </p:txBody>
      </p:sp>
    </p:spTree>
    <p:extLst>
      <p:ext uri="{BB962C8B-B14F-4D97-AF65-F5344CB8AC3E}">
        <p14:creationId xmlns:p14="http://schemas.microsoft.com/office/powerpoint/2010/main" val="176347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1"/>
          <p:cNvSpPr txBox="1">
            <a:spLocks noGrp="1"/>
          </p:cNvSpPr>
          <p:nvPr>
            <p:ph type="title"/>
          </p:nvPr>
        </p:nvSpPr>
        <p:spPr>
          <a:xfrm>
            <a:off x="381001" y="366441"/>
            <a:ext cx="11569700" cy="864096"/>
          </a:xfrm>
          <a:prstGeom prst="rect">
            <a:avLst/>
          </a:prstGeom>
          <a:noFill/>
          <a:ln>
            <a:noFill/>
          </a:ln>
        </p:spPr>
        <p:txBody>
          <a:bodyPr spcFirstLastPara="1" wrap="square" lIns="91391" tIns="45683" rIns="91391" bIns="45683" anchor="ctr" anchorCtr="0">
            <a:noAutofit/>
          </a:bodyPr>
          <a:lstStyle/>
          <a:p>
            <a:r>
              <a:rPr lang="uk-UA" sz="3600" dirty="0"/>
              <a:t>Підготовка справи до розгляду та вирішення </a:t>
            </a:r>
            <a:r>
              <a:rPr lang="uk-UA" sz="3200" dirty="0"/>
              <a:t>(крім невідкладного вирішення справи)</a:t>
            </a:r>
            <a:endParaRPr sz="3200" dirty="0"/>
          </a:p>
        </p:txBody>
      </p:sp>
      <p:sp>
        <p:nvSpPr>
          <p:cNvPr id="576" name="Google Shape;576;p41"/>
          <p:cNvSpPr txBox="1">
            <a:spLocks noGrp="1"/>
          </p:cNvSpPr>
          <p:nvPr>
            <p:ph type="body" idx="1"/>
          </p:nvPr>
        </p:nvSpPr>
        <p:spPr>
          <a:xfrm>
            <a:off x="749300" y="1536700"/>
            <a:ext cx="11087100" cy="4449764"/>
          </a:xfrm>
          <a:prstGeom prst="rect">
            <a:avLst/>
          </a:prstGeom>
          <a:noFill/>
          <a:ln>
            <a:noFill/>
          </a:ln>
        </p:spPr>
        <p:txBody>
          <a:bodyPr spcFirstLastPara="1" wrap="square" lIns="91391" tIns="45683" rIns="91391" bIns="45683" anchor="t" anchorCtr="0">
            <a:noAutofit/>
          </a:bodyPr>
          <a:lstStyle/>
          <a:p>
            <a:pPr>
              <a:buNone/>
            </a:pPr>
            <a:r>
              <a:rPr lang="uk-UA" sz="2200" dirty="0">
                <a:latin typeface="Century Gothic"/>
                <a:ea typeface="Century Gothic"/>
                <a:cs typeface="Century Gothic"/>
                <a:sym typeface="Century Gothic"/>
              </a:rPr>
              <a:t>АО встановлює достатність матеріалів</a:t>
            </a:r>
            <a:r>
              <a:rPr lang="uk-UA" sz="2200" b="1" dirty="0">
                <a:latin typeface="Century Gothic"/>
                <a:ea typeface="Century Gothic"/>
                <a:cs typeface="Century Gothic"/>
                <a:sym typeface="Century Gothic"/>
              </a:rPr>
              <a:t>. </a:t>
            </a:r>
            <a:r>
              <a:rPr lang="uk-UA" sz="2200" b="1" u="sng" dirty="0">
                <a:latin typeface="Century Gothic"/>
                <a:ea typeface="Century Gothic"/>
                <a:cs typeface="Century Gothic"/>
                <a:sym typeface="Century Gothic"/>
              </a:rPr>
              <a:t>ЗА НЕОБХІДНОСТІ</a:t>
            </a:r>
            <a:r>
              <a:rPr lang="uk-UA" sz="2200" dirty="0">
                <a:latin typeface="Century Gothic"/>
                <a:ea typeface="Century Gothic"/>
                <a:cs typeface="Century Gothic"/>
                <a:sym typeface="Century Gothic"/>
              </a:rPr>
              <a:t>:</a:t>
            </a:r>
            <a:endParaRPr dirty="0"/>
          </a:p>
          <a:p>
            <a:pPr>
              <a:buNone/>
            </a:pPr>
            <a:r>
              <a:rPr lang="uk-UA" sz="2200" dirty="0">
                <a:latin typeface="Century Gothic"/>
                <a:ea typeface="Century Gothic"/>
                <a:cs typeface="Century Gothic"/>
                <a:sym typeface="Century Gothic"/>
              </a:rPr>
              <a:t>1) </a:t>
            </a:r>
            <a:r>
              <a:rPr lang="uk-UA" sz="2200" b="1" dirty="0" err="1">
                <a:latin typeface="Century Gothic"/>
                <a:ea typeface="Century Gothic"/>
                <a:cs typeface="Century Gothic"/>
                <a:sym typeface="Century Gothic"/>
              </a:rPr>
              <a:t>витребовує</a:t>
            </a:r>
            <a:r>
              <a:rPr lang="uk-UA" sz="2200" dirty="0">
                <a:latin typeface="Century Gothic"/>
                <a:ea typeface="Century Gothic"/>
                <a:cs typeface="Century Gothic"/>
                <a:sym typeface="Century Gothic"/>
              </a:rPr>
              <a:t> документи та відомості в ОДВ, ОМС</a:t>
            </a:r>
            <a:endParaRPr dirty="0"/>
          </a:p>
          <a:p>
            <a:pPr>
              <a:buNone/>
            </a:pPr>
            <a:r>
              <a:rPr lang="uk-UA" sz="2200" dirty="0">
                <a:latin typeface="Century Gothic"/>
                <a:ea typeface="Century Gothic"/>
                <a:cs typeface="Century Gothic"/>
                <a:sym typeface="Century Gothic"/>
              </a:rPr>
              <a:t>2) </a:t>
            </a:r>
            <a:r>
              <a:rPr lang="uk-UA" sz="2200" b="1" dirty="0">
                <a:latin typeface="Century Gothic"/>
                <a:ea typeface="Century Gothic"/>
                <a:cs typeface="Century Gothic"/>
                <a:sym typeface="Century Gothic"/>
              </a:rPr>
              <a:t>залучає</a:t>
            </a:r>
            <a:r>
              <a:rPr lang="uk-UA" sz="2200" dirty="0">
                <a:latin typeface="Century Gothic"/>
                <a:ea typeface="Century Gothic"/>
                <a:cs typeface="Century Gothic"/>
                <a:sym typeface="Century Gothic"/>
              </a:rPr>
              <a:t> до участі в провадженні адресата</a:t>
            </a:r>
            <a:endParaRPr dirty="0"/>
          </a:p>
          <a:p>
            <a:pPr>
              <a:buNone/>
            </a:pPr>
            <a:r>
              <a:rPr lang="uk-UA" sz="2200" dirty="0">
                <a:latin typeface="Century Gothic"/>
                <a:ea typeface="Century Gothic"/>
                <a:cs typeface="Century Gothic"/>
                <a:sym typeface="Century Gothic"/>
              </a:rPr>
              <a:t>3) </a:t>
            </a:r>
            <a:r>
              <a:rPr lang="uk-UA" sz="2200" b="1" dirty="0">
                <a:latin typeface="Century Gothic"/>
                <a:ea typeface="Century Gothic"/>
                <a:cs typeface="Century Gothic"/>
                <a:sym typeface="Century Gothic"/>
              </a:rPr>
              <a:t>повідомляє</a:t>
            </a:r>
            <a:r>
              <a:rPr lang="uk-UA" sz="2200" dirty="0">
                <a:latin typeface="Century Gothic"/>
                <a:ea typeface="Century Gothic"/>
                <a:cs typeface="Century Gothic"/>
                <a:sym typeface="Century Gothic"/>
              </a:rPr>
              <a:t> заінтересованим особам про початок провадження та право на участь</a:t>
            </a:r>
            <a:endParaRPr dirty="0"/>
          </a:p>
          <a:p>
            <a:pPr>
              <a:buNone/>
            </a:pPr>
            <a:r>
              <a:rPr lang="uk-UA" sz="2200" dirty="0">
                <a:latin typeface="Century Gothic"/>
                <a:ea typeface="Century Gothic"/>
                <a:cs typeface="Century Gothic"/>
                <a:sym typeface="Century Gothic"/>
              </a:rPr>
              <a:t>4) повідомляє учасникам порядок </a:t>
            </a:r>
            <a:r>
              <a:rPr lang="uk-UA" sz="2200" b="1" dirty="0">
                <a:latin typeface="Century Gothic"/>
                <a:ea typeface="Century Gothic"/>
                <a:cs typeface="Century Gothic"/>
                <a:sym typeface="Century Gothic"/>
              </a:rPr>
              <a:t>ознайомлення з матеріалами</a:t>
            </a:r>
            <a:r>
              <a:rPr lang="uk-UA" sz="2200" dirty="0">
                <a:latin typeface="Century Gothic"/>
                <a:ea typeface="Century Gothic"/>
                <a:cs typeface="Century Gothic"/>
                <a:sym typeface="Century Gothic"/>
              </a:rPr>
              <a:t> справи, права і обов’язки</a:t>
            </a:r>
            <a:endParaRPr dirty="0"/>
          </a:p>
          <a:p>
            <a:pPr>
              <a:buNone/>
            </a:pPr>
            <a:r>
              <a:rPr lang="uk-UA" sz="2200" dirty="0">
                <a:latin typeface="Century Gothic"/>
                <a:ea typeface="Century Gothic"/>
                <a:cs typeface="Century Gothic"/>
                <a:sym typeface="Century Gothic"/>
              </a:rPr>
              <a:t>5) надає учасникам </a:t>
            </a:r>
            <a:r>
              <a:rPr lang="uk-UA" sz="2200" b="1" dirty="0">
                <a:latin typeface="Century Gothic"/>
                <a:ea typeface="Century Gothic"/>
                <a:cs typeface="Century Gothic"/>
                <a:sym typeface="Century Gothic"/>
              </a:rPr>
              <a:t>можливість подати документи</a:t>
            </a:r>
            <a:r>
              <a:rPr lang="uk-UA" sz="2200" dirty="0">
                <a:latin typeface="Century Gothic"/>
                <a:ea typeface="Century Gothic"/>
                <a:cs typeface="Century Gothic"/>
                <a:sym typeface="Century Gothic"/>
              </a:rPr>
              <a:t>, клопотання, пояснення та зауваження</a:t>
            </a:r>
            <a:endParaRPr dirty="0"/>
          </a:p>
          <a:p>
            <a:pPr>
              <a:buNone/>
            </a:pPr>
            <a:r>
              <a:rPr lang="uk-UA" sz="2200" dirty="0">
                <a:latin typeface="Century Gothic"/>
                <a:ea typeface="Century Gothic"/>
                <a:cs typeface="Century Gothic"/>
                <a:sym typeface="Century Gothic"/>
              </a:rPr>
              <a:t>6) вирішує питання про необхідність </a:t>
            </a:r>
            <a:r>
              <a:rPr lang="uk-UA" sz="2200" b="1" dirty="0">
                <a:latin typeface="Century Gothic"/>
                <a:ea typeface="Century Gothic"/>
                <a:cs typeface="Century Gothic"/>
                <a:sym typeface="Century Gothic"/>
              </a:rPr>
              <a:t>залучення осіб, які сприяють розгляду </a:t>
            </a:r>
            <a:r>
              <a:rPr lang="uk-UA" sz="2200" dirty="0">
                <a:latin typeface="Century Gothic"/>
                <a:ea typeface="Century Gothic"/>
                <a:cs typeface="Century Gothic"/>
                <a:sym typeface="Century Gothic"/>
              </a:rPr>
              <a:t>справи, призначення експертизи, проведення огляду на місці, огляду речей, слухання …</a:t>
            </a:r>
            <a:endParaRPr dirty="0"/>
          </a:p>
        </p:txBody>
      </p:sp>
      <p:sp>
        <p:nvSpPr>
          <p:cNvPr id="577" name="Google Shape;577;p41"/>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509" y="274639"/>
            <a:ext cx="10734076" cy="850106"/>
          </a:xfrm>
        </p:spPr>
        <p:txBody>
          <a:bodyPr/>
          <a:lstStyle/>
          <a:p>
            <a:r>
              <a:rPr lang="uk-UA" dirty="0"/>
              <a:t>Розгляд </a:t>
            </a:r>
            <a:r>
              <a:rPr lang="uk-UA" i="1" u="sng" dirty="0"/>
              <a:t>клопотань</a:t>
            </a:r>
          </a:p>
        </p:txBody>
      </p:sp>
      <p:sp>
        <p:nvSpPr>
          <p:cNvPr id="3" name="Содержимое 2"/>
          <p:cNvSpPr>
            <a:spLocks noGrp="1"/>
          </p:cNvSpPr>
          <p:nvPr>
            <p:ph idx="1"/>
          </p:nvPr>
        </p:nvSpPr>
        <p:spPr>
          <a:xfrm>
            <a:off x="810073" y="1263292"/>
            <a:ext cx="11104837" cy="5001419"/>
          </a:xfrm>
        </p:spPr>
        <p:txBody>
          <a:bodyPr/>
          <a:lstStyle/>
          <a:p>
            <a:pPr>
              <a:spcBef>
                <a:spcPts val="1800"/>
              </a:spcBef>
            </a:pPr>
            <a:r>
              <a:rPr lang="uk-UA" sz="2600" dirty="0"/>
              <a:t>Адміністративний орган розглядає клопотання невідкладно, </a:t>
            </a:r>
          </a:p>
          <a:p>
            <a:pPr>
              <a:spcBef>
                <a:spcPts val="1800"/>
              </a:spcBef>
              <a:buNone/>
            </a:pPr>
            <a:r>
              <a:rPr lang="uk-UA" sz="2600" dirty="0"/>
              <a:t>	а за наявності обґрунтованих причин – не пізніше трьох робочих днів з дня його надходження</a:t>
            </a:r>
          </a:p>
          <a:p>
            <a:pPr>
              <a:spcBef>
                <a:spcPts val="1800"/>
              </a:spcBef>
            </a:pPr>
            <a:r>
              <a:rPr lang="uk-UA" sz="2600" dirty="0"/>
              <a:t>У разі відмови в задоволенні клопотання адміністративний орган зобов’язаний невідкладно поінформувати про це учасника з зазначенням мотивів такої відмови</a:t>
            </a:r>
          </a:p>
          <a:p>
            <a:pPr>
              <a:spcBef>
                <a:spcPts val="1800"/>
              </a:spcBef>
            </a:pPr>
            <a:r>
              <a:rPr lang="uk-UA" sz="2600" b="1" dirty="0"/>
              <a:t>На вимогу учасника </a:t>
            </a:r>
            <a:r>
              <a:rPr lang="uk-UA" sz="2600" dirty="0"/>
              <a:t>провадження рішення про відмову в задоволенні клопотання оформлюється </a:t>
            </a:r>
            <a:r>
              <a:rPr lang="uk-UA" sz="2600" b="1" dirty="0"/>
              <a:t>письмово</a:t>
            </a:r>
            <a:endParaRPr lang="en-US" sz="2600" b="1" dirty="0"/>
          </a:p>
          <a:p>
            <a:endParaRPr lang="en-US" sz="2600" dirty="0"/>
          </a:p>
          <a:p>
            <a:pPr algn="ctr"/>
            <a:endParaRPr lang="uk-UA" sz="2800" i="1" dirty="0"/>
          </a:p>
        </p:txBody>
      </p:sp>
    </p:spTree>
    <p:extLst>
      <p:ext uri="{BB962C8B-B14F-4D97-AF65-F5344CB8AC3E}">
        <p14:creationId xmlns:p14="http://schemas.microsoft.com/office/powerpoint/2010/main" val="4231697311"/>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8270" y="296741"/>
            <a:ext cx="9507729" cy="706090"/>
          </a:xfrm>
        </p:spPr>
        <p:txBody>
          <a:bodyPr/>
          <a:lstStyle/>
          <a:p>
            <a:r>
              <a:rPr lang="uk-UA" sz="3600" dirty="0"/>
              <a:t>Доступ до матеріалів справи (ст. 51)</a:t>
            </a:r>
          </a:p>
        </p:txBody>
      </p:sp>
      <p:sp>
        <p:nvSpPr>
          <p:cNvPr id="3" name="Содержимое 2"/>
          <p:cNvSpPr>
            <a:spLocks noGrp="1"/>
          </p:cNvSpPr>
          <p:nvPr>
            <p:ph idx="1"/>
          </p:nvPr>
        </p:nvSpPr>
        <p:spPr>
          <a:xfrm>
            <a:off x="540329" y="1496292"/>
            <a:ext cx="11485417" cy="4629873"/>
          </a:xfrm>
        </p:spPr>
        <p:txBody>
          <a:bodyPr/>
          <a:lstStyle/>
          <a:p>
            <a:pPr>
              <a:spcBef>
                <a:spcPts val="1200"/>
              </a:spcBef>
            </a:pPr>
            <a:r>
              <a:rPr lang="uk-UA" sz="2600" dirty="0" err="1"/>
              <a:t>Адмінорган</a:t>
            </a:r>
            <a:r>
              <a:rPr lang="uk-UA" sz="2600" dirty="0"/>
              <a:t> </a:t>
            </a:r>
            <a:r>
              <a:rPr lang="uk-UA" sz="2600" b="1" dirty="0"/>
              <a:t>під час </a:t>
            </a:r>
            <a:r>
              <a:rPr lang="uk-UA" sz="2600" dirty="0"/>
              <a:t>та </a:t>
            </a:r>
            <a:r>
              <a:rPr lang="uk-UA" sz="2600" b="1" dirty="0"/>
              <a:t>після</a:t>
            </a:r>
            <a:r>
              <a:rPr lang="uk-UA" sz="2600" dirty="0"/>
              <a:t> завершення провадження надає учаснику можливість ознайомлюватися з матеріалами справи (крім відомостей, які віднесені до інформації з обмеженим доступом), робити з них витяги, знімати копії</a:t>
            </a:r>
          </a:p>
          <a:p>
            <a:pPr>
              <a:spcBef>
                <a:spcPts val="1200"/>
              </a:spcBef>
            </a:pPr>
            <a:r>
              <a:rPr lang="uk-UA" sz="2600" dirty="0"/>
              <a:t>Ця можливість надається в розумні строки за письмовим запитом учасника</a:t>
            </a:r>
          </a:p>
          <a:p>
            <a:pPr>
              <a:spcBef>
                <a:spcPts val="1200"/>
              </a:spcBef>
            </a:pPr>
            <a:r>
              <a:rPr lang="uk-UA" sz="2600" b="1" dirty="0"/>
              <a:t>Матеріали надаються для ознайомлення, як правило, у приміщенні органу в присутності посадової особи</a:t>
            </a:r>
          </a:p>
          <a:p>
            <a:pPr>
              <a:spcBef>
                <a:spcPts val="1200"/>
              </a:spcBef>
            </a:pPr>
            <a:r>
              <a:rPr lang="uk-UA" sz="2600" dirty="0"/>
              <a:t>АО за можливості забезпечує безоплатний віддалений доступ до матеріалів справи, що зберігаються в електронній формі</a:t>
            </a:r>
          </a:p>
        </p:txBody>
      </p:sp>
    </p:spTree>
    <p:extLst>
      <p:ext uri="{BB962C8B-B14F-4D97-AF65-F5344CB8AC3E}">
        <p14:creationId xmlns:p14="http://schemas.microsoft.com/office/powerpoint/2010/main" val="220299568"/>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054" y="274638"/>
            <a:ext cx="8229600" cy="634082"/>
          </a:xfrm>
        </p:spPr>
        <p:txBody>
          <a:bodyPr/>
          <a:lstStyle/>
          <a:p>
            <a:r>
              <a:rPr lang="uk-UA" dirty="0">
                <a:solidFill>
                  <a:schemeClr val="accent5"/>
                </a:solidFill>
              </a:rPr>
              <a:t>Докази</a:t>
            </a:r>
          </a:p>
        </p:txBody>
      </p:sp>
      <p:sp>
        <p:nvSpPr>
          <p:cNvPr id="3" name="Содержимое 2"/>
          <p:cNvSpPr>
            <a:spLocks noGrp="1"/>
          </p:cNvSpPr>
          <p:nvPr>
            <p:ph idx="1"/>
          </p:nvPr>
        </p:nvSpPr>
        <p:spPr>
          <a:xfrm>
            <a:off x="581892" y="1052739"/>
            <a:ext cx="11457709" cy="5073427"/>
          </a:xfrm>
        </p:spPr>
        <p:txBody>
          <a:bodyPr/>
          <a:lstStyle/>
          <a:p>
            <a:pPr marL="50781" indent="0">
              <a:buNone/>
            </a:pPr>
            <a:r>
              <a:rPr lang="uk-UA" b="1" dirty="0"/>
              <a:t>Докази</a:t>
            </a:r>
            <a:r>
              <a:rPr lang="uk-UA" dirty="0"/>
              <a:t> - будь-які фактичні дані, на підставі яких адміністративний орган у визначеному законодавством порядку встановлює наявність чи відсутність обставини, що має значення для вирішення справи</a:t>
            </a:r>
          </a:p>
          <a:p>
            <a:pPr marL="50781" indent="0">
              <a:buNone/>
            </a:pPr>
            <a:r>
              <a:rPr lang="uk-UA" b="1" dirty="0"/>
              <a:t>Засобами доказування можуть бути:</a:t>
            </a:r>
          </a:p>
          <a:p>
            <a:pPr>
              <a:buNone/>
            </a:pPr>
            <a:r>
              <a:rPr lang="uk-UA" dirty="0"/>
              <a:t>	1) пояснення учасників</a:t>
            </a:r>
          </a:p>
          <a:p>
            <a:pPr>
              <a:buNone/>
            </a:pPr>
            <a:r>
              <a:rPr lang="uk-UA" dirty="0"/>
              <a:t>	2) документи</a:t>
            </a:r>
          </a:p>
          <a:p>
            <a:pPr>
              <a:buNone/>
            </a:pPr>
            <a:r>
              <a:rPr lang="uk-UA" dirty="0"/>
              <a:t>	3) дані національних електронних інформаційних ресурсів</a:t>
            </a:r>
          </a:p>
          <a:p>
            <a:pPr>
              <a:buNone/>
            </a:pPr>
            <a:r>
              <a:rPr lang="uk-UA" dirty="0"/>
              <a:t>	4) результати обробки даних в автоматичному режимі</a:t>
            </a:r>
          </a:p>
          <a:p>
            <a:pPr>
              <a:buNone/>
            </a:pPr>
            <a:r>
              <a:rPr lang="uk-UA" dirty="0"/>
              <a:t>	5) речі</a:t>
            </a:r>
          </a:p>
          <a:p>
            <a:pPr>
              <a:buNone/>
            </a:pPr>
            <a:r>
              <a:rPr lang="uk-UA" dirty="0"/>
              <a:t>	6) пояснення свідків</a:t>
            </a:r>
          </a:p>
          <a:p>
            <a:pPr>
              <a:buNone/>
            </a:pPr>
            <a:r>
              <a:rPr lang="uk-UA" dirty="0"/>
              <a:t>	7) висновки або пояснення експертів, консультації або роз’яснення спеціалістів.</a:t>
            </a:r>
          </a:p>
        </p:txBody>
      </p:sp>
    </p:spTree>
    <p:extLst>
      <p:ext uri="{BB962C8B-B14F-4D97-AF65-F5344CB8AC3E}">
        <p14:creationId xmlns:p14="http://schemas.microsoft.com/office/powerpoint/2010/main" val="2711264560"/>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01"/>
          <p:cNvSpPr txBox="1">
            <a:spLocks noGrp="1"/>
          </p:cNvSpPr>
          <p:nvPr>
            <p:ph type="title"/>
          </p:nvPr>
        </p:nvSpPr>
        <p:spPr>
          <a:xfrm>
            <a:off x="370795" y="171836"/>
            <a:ext cx="11117505" cy="895989"/>
          </a:xfrm>
          <a:prstGeom prst="rect">
            <a:avLst/>
          </a:prstGeom>
          <a:noFill/>
          <a:ln>
            <a:noFill/>
          </a:ln>
        </p:spPr>
        <p:txBody>
          <a:bodyPr spcFirstLastPara="1" wrap="square" lIns="91391" tIns="45683" rIns="91391" bIns="45683" anchor="ctr" anchorCtr="0">
            <a:noAutofit/>
          </a:bodyPr>
          <a:lstStyle/>
          <a:p>
            <a:r>
              <a:rPr lang="uk-UA" sz="3200" u="sng" dirty="0"/>
              <a:t>Кейс «Пенсія і «документи» з окупованих територій»</a:t>
            </a:r>
            <a:endParaRPr lang="uk-UA" sz="3200" dirty="0"/>
          </a:p>
        </p:txBody>
      </p:sp>
      <p:sp>
        <p:nvSpPr>
          <p:cNvPr id="924" name="Google Shape;924;p101"/>
          <p:cNvSpPr txBox="1">
            <a:spLocks noGrp="1"/>
          </p:cNvSpPr>
          <p:nvPr>
            <p:ph type="body" idx="1"/>
          </p:nvPr>
        </p:nvSpPr>
        <p:spPr>
          <a:xfrm>
            <a:off x="675060" y="891632"/>
            <a:ext cx="11120085" cy="4376877"/>
          </a:xfrm>
          <a:prstGeom prst="rect">
            <a:avLst/>
          </a:prstGeom>
          <a:noFill/>
          <a:ln>
            <a:noFill/>
          </a:ln>
        </p:spPr>
        <p:txBody>
          <a:bodyPr spcFirstLastPara="1" wrap="square" lIns="91391" tIns="45683" rIns="91391" bIns="45683" anchor="t" anchorCtr="0">
            <a:noAutofit/>
          </a:bodyPr>
          <a:lstStyle/>
          <a:p>
            <a:r>
              <a:rPr lang="uk-UA" dirty="0"/>
              <a:t>Особа</a:t>
            </a:r>
            <a:r>
              <a:rPr lang="uk-UA" b="1" dirty="0"/>
              <a:t> </a:t>
            </a:r>
            <a:r>
              <a:rPr lang="uk-UA" dirty="0"/>
              <a:t>Д. звернулася до Управління ПФУ із заявою про призначення пенсії за віком. Листом їй повідомлено про відсутність підстав для призначення пенсії за віком із посиланням на недостатній страховий стаж, а також запропоновано надати уточнюючі довідки з підприємств, у яких він працював, про періоди роботи на них. Д. надав довідки з архівних установ, видані на тимчасово окупованій території. Управлінням ПФУ відмовлено у призначенні пенсії Д. через те, що ці довідки не можуть бути взяті до уваги, оскільки надані організаціями, що відсутні в ЄДРЮОФОПГФ, а інформація, зазначена в них, не несе правових наслідків.</a:t>
            </a:r>
          </a:p>
          <a:p>
            <a:r>
              <a:rPr lang="uk-UA" b="1" i="1" dirty="0"/>
              <a:t>Які докази будуть допустимими й належними у такій справі. </a:t>
            </a:r>
            <a:endParaRPr lang="uk-UA" b="1" dirty="0"/>
          </a:p>
          <a:p>
            <a:r>
              <a:rPr lang="uk-UA" sz="2000" b="1" i="1" dirty="0" err="1"/>
              <a:t>Довідково</a:t>
            </a:r>
            <a:r>
              <a:rPr lang="uk-UA" sz="2000" i="1" dirty="0"/>
              <a:t>: Рекомендується ознайомитись із постановою Верховного Суду у справі №235/2357/17 і з’ясувати позицію Суду щодо того, чи можуть «документи», видані на тимчасово окупованій території, бути доказами в адміністративному провадженні.</a:t>
            </a:r>
            <a:endParaRPr sz="2000" b="1" dirty="0"/>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074" y="357765"/>
            <a:ext cx="11249891" cy="706090"/>
          </a:xfrm>
        </p:spPr>
        <p:txBody>
          <a:bodyPr/>
          <a:lstStyle/>
          <a:p>
            <a:r>
              <a:rPr lang="uk-UA" sz="3600" dirty="0"/>
              <a:t>Пояснення та зауваження учасника (ст. 54)</a:t>
            </a:r>
          </a:p>
        </p:txBody>
      </p:sp>
      <p:sp>
        <p:nvSpPr>
          <p:cNvPr id="3" name="Содержимое 2"/>
          <p:cNvSpPr>
            <a:spLocks noGrp="1"/>
          </p:cNvSpPr>
          <p:nvPr>
            <p:ph idx="1"/>
          </p:nvPr>
        </p:nvSpPr>
        <p:spPr>
          <a:xfrm>
            <a:off x="526472" y="1191282"/>
            <a:ext cx="11319164" cy="5223373"/>
          </a:xfrm>
        </p:spPr>
        <p:txBody>
          <a:bodyPr/>
          <a:lstStyle/>
          <a:p>
            <a:pPr>
              <a:spcBef>
                <a:spcPts val="1800"/>
              </a:spcBef>
            </a:pPr>
            <a:r>
              <a:rPr lang="uk-UA" dirty="0"/>
              <a:t>Учасник провадження має право подати свої пояснення та/або зауваження, включно з доказами, на будь-якому етапі провадження до моменту прийняття адмін. акта.</a:t>
            </a:r>
          </a:p>
          <a:p>
            <a:pPr>
              <a:spcBef>
                <a:spcPts val="1800"/>
              </a:spcBef>
            </a:pPr>
            <a:r>
              <a:rPr lang="uk-UA" b="1" dirty="0"/>
              <a:t>Подаються, як правило, в письмовій формі</a:t>
            </a:r>
            <a:r>
              <a:rPr lang="uk-UA" dirty="0"/>
              <a:t>. Усні - фіксуються в матеріалах справи (як для усної заяви).</a:t>
            </a:r>
          </a:p>
          <a:p>
            <a:pPr>
              <a:spcBef>
                <a:spcPts val="1800"/>
              </a:spcBef>
            </a:pPr>
            <a:r>
              <a:rPr lang="uk-UA" b="1" dirty="0"/>
              <a:t>В режимі </a:t>
            </a:r>
            <a:r>
              <a:rPr lang="uk-UA" b="1" dirty="0" err="1"/>
              <a:t>відеоконференції</a:t>
            </a:r>
            <a:r>
              <a:rPr lang="uk-UA" dirty="0"/>
              <a:t> за можливості адмін. органу. Крім випадків, якщо присутність особи є обов’язковою.</a:t>
            </a:r>
          </a:p>
          <a:p>
            <a:pPr>
              <a:spcBef>
                <a:spcPts val="1800"/>
              </a:spcBef>
            </a:pPr>
            <a:r>
              <a:rPr lang="uk-UA" dirty="0"/>
              <a:t>За клопотанням особи, </a:t>
            </a:r>
            <a:r>
              <a:rPr lang="uk-UA" dirty="0" err="1"/>
              <a:t>відеоконференція</a:t>
            </a:r>
            <a:r>
              <a:rPr lang="uk-UA" dirty="0"/>
              <a:t> фіксується органом. </a:t>
            </a:r>
            <a:r>
              <a:rPr lang="uk-UA" dirty="0" err="1"/>
              <a:t>Відео-</a:t>
            </a:r>
            <a:r>
              <a:rPr lang="uk-UA" dirty="0"/>
              <a:t> та/або звукозапис зберігається органом у протягом строку, передбаченого для оскарження рішення в такій справі, з подальшою передачею до архіву.</a:t>
            </a:r>
          </a:p>
        </p:txBody>
      </p:sp>
    </p:spTree>
    <p:extLst>
      <p:ext uri="{BB962C8B-B14F-4D97-AF65-F5344CB8AC3E}">
        <p14:creationId xmlns:p14="http://schemas.microsoft.com/office/powerpoint/2010/main" val="1714924222"/>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381" y="551729"/>
            <a:ext cx="10002982" cy="1055398"/>
          </a:xfrm>
        </p:spPr>
        <p:txBody>
          <a:bodyPr/>
          <a:lstStyle/>
          <a:p>
            <a:r>
              <a:rPr lang="uk-UA" sz="3600" dirty="0"/>
              <a:t>Погодження та висновок (ст. 58).</a:t>
            </a:r>
            <a:br>
              <a:rPr lang="uk-UA" sz="3600" dirty="0"/>
            </a:br>
            <a:r>
              <a:rPr lang="uk-UA" sz="3600" dirty="0"/>
              <a:t>Мовчазна згода</a:t>
            </a:r>
          </a:p>
        </p:txBody>
      </p:sp>
      <p:sp>
        <p:nvSpPr>
          <p:cNvPr id="3" name="Содержимое 2"/>
          <p:cNvSpPr>
            <a:spLocks noGrp="1"/>
          </p:cNvSpPr>
          <p:nvPr>
            <p:ph idx="1"/>
          </p:nvPr>
        </p:nvSpPr>
        <p:spPr>
          <a:xfrm>
            <a:off x="401783" y="1789584"/>
            <a:ext cx="11457708" cy="4752528"/>
          </a:xfrm>
        </p:spPr>
        <p:txBody>
          <a:bodyPr/>
          <a:lstStyle/>
          <a:p>
            <a:pPr>
              <a:lnSpc>
                <a:spcPct val="100000"/>
              </a:lnSpc>
              <a:spcBef>
                <a:spcPts val="1800"/>
              </a:spcBef>
            </a:pPr>
            <a:r>
              <a:rPr lang="uk-UA" sz="2600" dirty="0"/>
              <a:t>У разі необхідності отримання погодження чи висновку іншого органу, адмін. орган звертається до нього з визначенням достатнього строку.</a:t>
            </a:r>
          </a:p>
          <a:p>
            <a:pPr>
              <a:lnSpc>
                <a:spcPct val="100000"/>
              </a:lnSpc>
              <a:spcBef>
                <a:spcPts val="1800"/>
              </a:spcBef>
            </a:pPr>
            <a:r>
              <a:rPr lang="uk-UA" sz="2600" dirty="0"/>
              <a:t>У разі якщо у визначений строк не надійшла відмова в погодженні, </a:t>
            </a:r>
            <a:r>
              <a:rPr lang="uk-UA" sz="2600" b="1" dirty="0"/>
              <a:t>погодження</a:t>
            </a:r>
            <a:r>
              <a:rPr lang="uk-UA" sz="2600" dirty="0"/>
              <a:t> вважається отриманим.</a:t>
            </a:r>
          </a:p>
          <a:p>
            <a:pPr>
              <a:lnSpc>
                <a:spcPct val="100000"/>
              </a:lnSpc>
              <a:spcBef>
                <a:spcPts val="1800"/>
              </a:spcBef>
            </a:pPr>
            <a:r>
              <a:rPr lang="uk-UA" sz="2600" dirty="0"/>
              <a:t>Якщо інший адмін. орган не надав у визначений строк висновок, справа може бути вирішена без такого висновку, крім випадків, якщо </a:t>
            </a:r>
            <a:r>
              <a:rPr lang="uk-UA" sz="2600" b="1" dirty="0"/>
              <a:t>законом</a:t>
            </a:r>
            <a:r>
              <a:rPr lang="uk-UA" sz="2600" dirty="0"/>
              <a:t> </a:t>
            </a:r>
            <a:r>
              <a:rPr lang="uk-UA" sz="2600" b="1" dirty="0"/>
              <a:t>для вирішення певної категорії справ отримання висновку є обов’язковим</a:t>
            </a:r>
            <a:r>
              <a:rPr lang="uk-UA" sz="2600" dirty="0"/>
              <a:t>.</a:t>
            </a:r>
          </a:p>
        </p:txBody>
      </p:sp>
    </p:spTree>
    <p:extLst>
      <p:ext uri="{BB962C8B-B14F-4D97-AF65-F5344CB8AC3E}">
        <p14:creationId xmlns:p14="http://schemas.microsoft.com/office/powerpoint/2010/main" val="415716410"/>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215" y="406401"/>
            <a:ext cx="11494437" cy="765750"/>
          </a:xfrm>
        </p:spPr>
        <p:txBody>
          <a:bodyPr>
            <a:noAutofit/>
          </a:bodyPr>
          <a:lstStyle/>
          <a:p>
            <a:r>
              <a:rPr lang="uk-UA" sz="3200" dirty="0">
                <a:solidFill>
                  <a:schemeClr val="accent5"/>
                </a:solidFill>
              </a:rPr>
              <a:t>Питання? Як Ви оцінюєте з точки зору ЗАП п. 46 </a:t>
            </a:r>
            <a:r>
              <a:rPr lang="uk-UA" sz="3200" dirty="0"/>
              <a:t>Положення про порядок призначення </a:t>
            </a:r>
            <a:r>
              <a:rPr lang="uk-UA" sz="3200" dirty="0" err="1"/>
              <a:t>житл</a:t>
            </a:r>
            <a:r>
              <a:rPr lang="uk-UA" sz="3200" dirty="0"/>
              <a:t>. Субсидій</a:t>
            </a:r>
            <a:r>
              <a:rPr lang="uk-UA" sz="3200" dirty="0">
                <a:solidFill>
                  <a:schemeClr val="accent5"/>
                </a:solidFill>
              </a:rPr>
              <a:t> </a:t>
            </a:r>
            <a:endParaRPr lang="ru-RU" sz="3200" dirty="0">
              <a:solidFill>
                <a:schemeClr val="accent5"/>
              </a:solidFill>
            </a:endParaRPr>
          </a:p>
        </p:txBody>
      </p:sp>
      <p:sp>
        <p:nvSpPr>
          <p:cNvPr id="3" name="Объект 2"/>
          <p:cNvSpPr>
            <a:spLocks noGrp="1"/>
          </p:cNvSpPr>
          <p:nvPr>
            <p:ph idx="1"/>
          </p:nvPr>
        </p:nvSpPr>
        <p:spPr>
          <a:xfrm>
            <a:off x="813654" y="1620146"/>
            <a:ext cx="10515600" cy="4805202"/>
          </a:xfrm>
        </p:spPr>
        <p:txBody>
          <a:bodyPr/>
          <a:lstStyle/>
          <a:p>
            <a:pPr>
              <a:buNone/>
            </a:pPr>
            <a:r>
              <a:rPr lang="uk-UA" sz="2200" b="1" dirty="0"/>
              <a:t>Заява і декларація </a:t>
            </a:r>
            <a:r>
              <a:rPr lang="uk-UA" sz="2200" b="1" u="sng" dirty="0"/>
              <a:t>вважаються такими, що не подані</a:t>
            </a:r>
            <a:r>
              <a:rPr lang="uk-UA" sz="2200" dirty="0"/>
              <a:t>, у разі, коли:</a:t>
            </a:r>
          </a:p>
          <a:p>
            <a:r>
              <a:rPr lang="uk-UA" sz="2200" dirty="0"/>
              <a:t>не внесені у повному обсязі відомості про членів домогосподарства (прізвище, ім’я та по батькові, сімейний стан, число, місяць і рік народження, серія (за наявності) та номер паспорта чи іншого документа, що посвідчує особу, РНОКПП …;</a:t>
            </a:r>
          </a:p>
          <a:p>
            <a:r>
              <a:rPr lang="uk-UA" sz="2200" dirty="0"/>
              <a:t>не внесені у повному обсязі відомості про членів сім’ї осіб із складу домогосподарства, доходи яких враховуються під час призначення субсидії (прізвище, ім’я та по батькові, сімейний зв’язок з особою із складу домогосподарства, число, місяць і рік народження, серія (за наявності) та номер паспорта чи іншого документа, що посвідчує особу, РНОКПП …;</a:t>
            </a:r>
          </a:p>
          <a:p>
            <a:r>
              <a:rPr lang="uk-UA" sz="2200" dirty="0"/>
              <a:t>не зазначені відомості про адресу домогосподарства та номери особових рахунків.</a:t>
            </a:r>
          </a:p>
        </p:txBody>
      </p:sp>
    </p:spTree>
    <p:extLst>
      <p:ext uri="{BB962C8B-B14F-4D97-AF65-F5344CB8AC3E}">
        <p14:creationId xmlns:p14="http://schemas.microsoft.com/office/powerpoint/2010/main" val="28211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313" y="406400"/>
            <a:ext cx="11106000" cy="1398955"/>
          </a:xfrm>
        </p:spPr>
        <p:txBody>
          <a:bodyPr>
            <a:noAutofit/>
          </a:bodyPr>
          <a:lstStyle/>
          <a:p>
            <a:r>
              <a:rPr lang="uk-UA" sz="3200" dirty="0">
                <a:solidFill>
                  <a:schemeClr val="accent5"/>
                </a:solidFill>
              </a:rPr>
              <a:t>Тест. Як повинен вчинити адміністративний орган в разі подання заявником заяви та документів не в повному обсязі (за ЗАП)?</a:t>
            </a:r>
            <a:endParaRPr lang="ru-RU" sz="3200" dirty="0">
              <a:solidFill>
                <a:schemeClr val="accent5"/>
              </a:solidFill>
            </a:endParaRPr>
          </a:p>
        </p:txBody>
      </p:sp>
      <p:sp>
        <p:nvSpPr>
          <p:cNvPr id="3" name="Объект 2"/>
          <p:cNvSpPr>
            <a:spLocks noGrp="1"/>
          </p:cNvSpPr>
          <p:nvPr>
            <p:ph idx="1"/>
          </p:nvPr>
        </p:nvSpPr>
        <p:spPr>
          <a:xfrm>
            <a:off x="838202" y="2120900"/>
            <a:ext cx="10515600" cy="4351338"/>
          </a:xfrm>
        </p:spPr>
        <p:txBody>
          <a:bodyPr/>
          <a:lstStyle/>
          <a:p>
            <a:pPr>
              <a:spcBef>
                <a:spcPts val="1800"/>
              </a:spcBef>
              <a:buNone/>
            </a:pPr>
            <a:r>
              <a:rPr lang="uk-UA" dirty="0"/>
              <a:t>1</a:t>
            </a:r>
            <a:r>
              <a:rPr lang="uk-UA" sz="2600" dirty="0"/>
              <a:t>) Відмовити у розгляді справи.</a:t>
            </a:r>
            <a:endParaRPr lang="ru-RU" sz="2600" dirty="0"/>
          </a:p>
          <a:p>
            <a:pPr>
              <a:spcBef>
                <a:spcPts val="1800"/>
              </a:spcBef>
              <a:buNone/>
            </a:pPr>
            <a:r>
              <a:rPr lang="uk-UA" sz="2600" dirty="0"/>
              <a:t>2) Зареєструвати та залишити заяву без руху з наданням заявнику можливості усунення її недоліків.</a:t>
            </a:r>
            <a:endParaRPr lang="ru-RU" sz="2600" dirty="0"/>
          </a:p>
          <a:p>
            <a:pPr>
              <a:spcBef>
                <a:spcPts val="1800"/>
              </a:spcBef>
              <a:buNone/>
            </a:pPr>
            <a:r>
              <a:rPr lang="uk-UA" sz="2600" dirty="0"/>
              <a:t>3)  Розглянути справу на підставі поданих документів та відмовити у задоволенні заяви.</a:t>
            </a:r>
            <a:endParaRPr lang="ru-RU" sz="2600" dirty="0"/>
          </a:p>
          <a:p>
            <a:pPr>
              <a:spcBef>
                <a:spcPts val="1800"/>
              </a:spcBef>
              <a:buNone/>
            </a:pPr>
            <a:r>
              <a:rPr lang="uk-UA" sz="2600" dirty="0"/>
              <a:t>4) Повернути документи заявнику з вимогою їх доопрацювання та правом повторного звернення.</a:t>
            </a:r>
            <a:endParaRPr lang="ru-RU" sz="2600" dirty="0"/>
          </a:p>
          <a:p>
            <a:endParaRPr lang="ru-RU" sz="2600" dirty="0"/>
          </a:p>
        </p:txBody>
      </p:sp>
    </p:spTree>
    <p:extLst>
      <p:ext uri="{BB962C8B-B14F-4D97-AF65-F5344CB8AC3E}">
        <p14:creationId xmlns:p14="http://schemas.microsoft.com/office/powerpoint/2010/main" val="28211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193AB8B-6450-7819-5CAA-C994C94E163C}"/>
              </a:ext>
            </a:extLst>
          </p:cNvPr>
          <p:cNvSpPr>
            <a:spLocks noGrp="1"/>
          </p:cNvSpPr>
          <p:nvPr>
            <p:ph type="ctrTitle"/>
          </p:nvPr>
        </p:nvSpPr>
        <p:spPr/>
        <p:txBody>
          <a:bodyPr/>
          <a:lstStyle/>
          <a:p>
            <a:endParaRPr lang="ru-RU"/>
          </a:p>
        </p:txBody>
      </p:sp>
      <p:pic>
        <p:nvPicPr>
          <p:cNvPr id="5" name="Рисунок 4">
            <a:extLst>
              <a:ext uri="{FF2B5EF4-FFF2-40B4-BE49-F238E27FC236}">
                <a16:creationId xmlns="" xmlns:a16="http://schemas.microsoft.com/office/drawing/2014/main" id="{DFC22721-E60F-367F-B25F-5A20AD9293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4673600"/>
          </a:xfrm>
          <a:prstGeom prst="rect">
            <a:avLst/>
          </a:prstGeom>
        </p:spPr>
      </p:pic>
      <p:sp>
        <p:nvSpPr>
          <p:cNvPr id="6" name="TextBox 5">
            <a:extLst>
              <a:ext uri="{FF2B5EF4-FFF2-40B4-BE49-F238E27FC236}">
                <a16:creationId xmlns="" xmlns:a16="http://schemas.microsoft.com/office/drawing/2014/main" id="{593BE9C5-07EA-A1F4-C580-8B9021D78D69}"/>
              </a:ext>
            </a:extLst>
          </p:cNvPr>
          <p:cNvSpPr txBox="1"/>
          <p:nvPr/>
        </p:nvSpPr>
        <p:spPr>
          <a:xfrm>
            <a:off x="543924" y="1187896"/>
            <a:ext cx="1033668" cy="3154710"/>
          </a:xfrm>
          <a:prstGeom prst="rect">
            <a:avLst/>
          </a:prstGeom>
          <a:noFill/>
        </p:spPr>
        <p:txBody>
          <a:bodyPr wrap="square" lIns="91406" tIns="45704" rIns="91406" bIns="45704">
            <a:spAutoFit/>
          </a:bodyPr>
          <a:lstStyle/>
          <a:p>
            <a:pPr algn="ctr"/>
            <a:r>
              <a:rPr lang="uk-UA" sz="19900" b="1" dirty="0">
                <a:solidFill>
                  <a:srgbClr val="8CC34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1</a:t>
            </a:r>
            <a:endParaRPr lang="ru-RU" sz="19900" b="1" dirty="0">
              <a:solidFill>
                <a:srgbClr val="8CC34C"/>
              </a:solidFill>
              <a:effectLst>
                <a:outerShdw blurRad="38100" dist="38100" dir="2700000" algn="tl">
                  <a:srgbClr val="000000">
                    <a:alpha val="43137"/>
                  </a:srgbClr>
                </a:outerShdw>
              </a:effectLst>
            </a:endParaRPr>
          </a:p>
        </p:txBody>
      </p:sp>
      <p:sp>
        <p:nvSpPr>
          <p:cNvPr id="7" name="TextBox 6">
            <a:extLst>
              <a:ext uri="{FF2B5EF4-FFF2-40B4-BE49-F238E27FC236}">
                <a16:creationId xmlns="" xmlns:a16="http://schemas.microsoft.com/office/drawing/2014/main" id="{CCC09089-7AF3-63C8-B141-4D89C19562AC}"/>
              </a:ext>
            </a:extLst>
          </p:cNvPr>
          <p:cNvSpPr txBox="1"/>
          <p:nvPr/>
        </p:nvSpPr>
        <p:spPr>
          <a:xfrm>
            <a:off x="1258762" y="1566264"/>
            <a:ext cx="10760765" cy="1569628"/>
          </a:xfrm>
          <a:prstGeom prst="rect">
            <a:avLst/>
          </a:prstGeom>
          <a:noFill/>
        </p:spPr>
        <p:txBody>
          <a:bodyPr wrap="square" lIns="91406" tIns="45704" rIns="91406" bIns="45704">
            <a:spAutoFit/>
          </a:bodyPr>
          <a:lstStyle/>
          <a:p>
            <a:pPr algn="ctr"/>
            <a:r>
              <a:rPr lang="uk-UA" sz="4800" b="1" dirty="0">
                <a:solidFill>
                  <a:srgbClr val="5F5F5F"/>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Цілі, призначення та предмет ЗАП, термінологія</a:t>
            </a:r>
            <a:endParaRPr lang="ru-RU" sz="4800" b="1" dirty="0">
              <a:solidFill>
                <a:srgbClr val="5F5F5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3127653"/>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51"/>
          <p:cNvSpPr txBox="1">
            <a:spLocks noGrp="1"/>
          </p:cNvSpPr>
          <p:nvPr>
            <p:ph type="ctrTitle"/>
          </p:nvPr>
        </p:nvSpPr>
        <p:spPr>
          <a:xfrm>
            <a:off x="1524002" y="3278188"/>
            <a:ext cx="9144000" cy="609600"/>
          </a:xfrm>
          <a:prstGeom prst="rect">
            <a:avLst/>
          </a:prstGeom>
          <a:noFill/>
          <a:ln>
            <a:noFill/>
          </a:ln>
        </p:spPr>
        <p:txBody>
          <a:bodyPr spcFirstLastPara="1" wrap="square" lIns="91391" tIns="45683" rIns="91391" bIns="45683" anchor="b" anchorCtr="0">
            <a:noAutofit/>
          </a:bodyPr>
          <a:lstStyle/>
          <a:p>
            <a:endParaRPr dirty="0"/>
          </a:p>
        </p:txBody>
      </p:sp>
      <p:sp>
        <p:nvSpPr>
          <p:cNvPr id="622" name="Google Shape;622;p51"/>
          <p:cNvSpPr txBox="1">
            <a:spLocks noGrp="1"/>
          </p:cNvSpPr>
          <p:nvPr>
            <p:ph type="subTitle" idx="1"/>
          </p:nvPr>
        </p:nvSpPr>
        <p:spPr>
          <a:xfrm>
            <a:off x="1499938" y="4200611"/>
            <a:ext cx="9144000" cy="720307"/>
          </a:xfrm>
          <a:prstGeom prst="rect">
            <a:avLst/>
          </a:prstGeom>
          <a:noFill/>
          <a:ln>
            <a:noFill/>
          </a:ln>
        </p:spPr>
        <p:txBody>
          <a:bodyPr spcFirstLastPara="1" wrap="square" lIns="91391" tIns="45683" rIns="91391" bIns="45683" anchor="t" anchorCtr="0">
            <a:noAutofit/>
          </a:bodyPr>
          <a:lstStyle/>
          <a:p>
            <a:endParaRPr dirty="0"/>
          </a:p>
        </p:txBody>
      </p:sp>
      <p:pic>
        <p:nvPicPr>
          <p:cNvPr id="623" name="Google Shape;623;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4813300"/>
          </a:xfrm>
          <a:prstGeom prst="rect">
            <a:avLst/>
          </a:prstGeom>
          <a:noFill/>
          <a:ln>
            <a:noFill/>
          </a:ln>
        </p:spPr>
      </p:pic>
      <p:sp>
        <p:nvSpPr>
          <p:cNvPr id="624" name="Google Shape;624;p51"/>
          <p:cNvSpPr txBox="1"/>
          <p:nvPr/>
        </p:nvSpPr>
        <p:spPr>
          <a:xfrm>
            <a:off x="552568" y="1378397"/>
            <a:ext cx="1033668" cy="3154710"/>
          </a:xfrm>
          <a:prstGeom prst="rect">
            <a:avLst/>
          </a:prstGeom>
          <a:noFill/>
          <a:ln>
            <a:noFill/>
          </a:ln>
        </p:spPr>
        <p:txBody>
          <a:bodyPr spcFirstLastPara="1" wrap="square" lIns="91391" tIns="45683" rIns="91391" bIns="45683" anchor="t" anchorCtr="0">
            <a:spAutoFit/>
          </a:bodyPr>
          <a:lstStyle/>
          <a:p>
            <a:pPr algn="ctr"/>
            <a:r>
              <a:rPr lang="uk-UA" sz="19900" b="1" dirty="0">
                <a:solidFill>
                  <a:srgbClr val="8CC34C"/>
                </a:solidFill>
                <a:latin typeface="Century Gothic"/>
                <a:sym typeface="Century Gothic"/>
              </a:rPr>
              <a:t>4</a:t>
            </a:r>
            <a:endParaRPr sz="19900" b="1" dirty="0">
              <a:solidFill>
                <a:srgbClr val="8CC34C"/>
              </a:solidFill>
            </a:endParaRPr>
          </a:p>
        </p:txBody>
      </p:sp>
      <p:sp>
        <p:nvSpPr>
          <p:cNvPr id="625" name="Google Shape;625;p51"/>
          <p:cNvSpPr txBox="1"/>
          <p:nvPr/>
        </p:nvSpPr>
        <p:spPr>
          <a:xfrm>
            <a:off x="1690678" y="2297766"/>
            <a:ext cx="9809448" cy="769441"/>
          </a:xfrm>
          <a:prstGeom prst="rect">
            <a:avLst/>
          </a:prstGeom>
          <a:noFill/>
          <a:ln>
            <a:noFill/>
          </a:ln>
        </p:spPr>
        <p:txBody>
          <a:bodyPr spcFirstLastPara="1" wrap="square" lIns="91391" tIns="45683" rIns="91391" bIns="45683" anchor="t" anchorCtr="0">
            <a:spAutoFit/>
          </a:bodyPr>
          <a:lstStyle/>
          <a:p>
            <a:r>
              <a:rPr lang="uk-UA" sz="4400" b="1" dirty="0">
                <a:solidFill>
                  <a:srgbClr val="595959"/>
                </a:solidFill>
                <a:latin typeface="Century Gothic"/>
                <a:ea typeface="Century Gothic"/>
                <a:cs typeface="Century Gothic"/>
                <a:sym typeface="Century Gothic"/>
              </a:rPr>
              <a:t>Розгляд та вирішення справи</a:t>
            </a:r>
            <a:endParaRPr sz="7200" b="1" dirty="0">
              <a:solidFill>
                <a:srgbClr val="595959"/>
              </a:solidFill>
            </a:endParaRP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654" y="496310"/>
            <a:ext cx="11069782" cy="850106"/>
          </a:xfrm>
        </p:spPr>
        <p:txBody>
          <a:bodyPr/>
          <a:lstStyle/>
          <a:p>
            <a:r>
              <a:rPr lang="uk-UA" dirty="0"/>
              <a:t>НЕВІДКЛАДНИЙ розгляд та вирішення </a:t>
            </a:r>
          </a:p>
        </p:txBody>
      </p:sp>
      <p:sp>
        <p:nvSpPr>
          <p:cNvPr id="3" name="Содержимое 2"/>
          <p:cNvSpPr>
            <a:spLocks noGrp="1"/>
          </p:cNvSpPr>
          <p:nvPr>
            <p:ph idx="1"/>
          </p:nvPr>
        </p:nvSpPr>
        <p:spPr>
          <a:xfrm>
            <a:off x="900114" y="1514330"/>
            <a:ext cx="11106000" cy="4678651"/>
          </a:xfrm>
        </p:spPr>
        <p:txBody>
          <a:bodyPr/>
          <a:lstStyle/>
          <a:p>
            <a:pPr marL="50781" indent="0">
              <a:buNone/>
            </a:pPr>
            <a:r>
              <a:rPr lang="uk-UA" sz="2600" dirty="0"/>
              <a:t>Якщо </a:t>
            </a:r>
            <a:r>
              <a:rPr lang="uk-UA" sz="2600" u="sng" dirty="0"/>
              <a:t>задоволення заяви</a:t>
            </a:r>
            <a:r>
              <a:rPr lang="uk-UA" sz="2600" dirty="0"/>
              <a:t> не потребує додаткових документів та відомостей, залучення учасників адміністративного провадження чи осіб, які сприяють розгляду справи, проведення експертизи чи вчинення інших підготовчих дій, справа повинна бути вирішена невідкладно, крім випадку, якщо невідкладне вирішення справи впливає </a:t>
            </a:r>
          </a:p>
          <a:p>
            <a:pPr>
              <a:buNone/>
            </a:pPr>
            <a:endParaRPr lang="uk-UA" sz="1400" dirty="0"/>
          </a:p>
          <a:p>
            <a:pPr>
              <a:buNone/>
            </a:pPr>
            <a:r>
              <a:rPr lang="uk-UA" sz="2600" dirty="0"/>
              <a:t>- на об’єктивність і законність рішення, </a:t>
            </a:r>
          </a:p>
          <a:p>
            <a:pPr>
              <a:buNone/>
            </a:pPr>
            <a:r>
              <a:rPr lang="uk-UA" sz="2600" dirty="0"/>
              <a:t>- або потребує невиправданих витрат часу та інших ресурсів</a:t>
            </a:r>
          </a:p>
        </p:txBody>
      </p:sp>
    </p:spTree>
    <p:extLst>
      <p:ext uri="{BB962C8B-B14F-4D97-AF65-F5344CB8AC3E}">
        <p14:creationId xmlns:p14="http://schemas.microsoft.com/office/powerpoint/2010/main" val="3472803452"/>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39627" y="814389"/>
            <a:ext cx="10147475" cy="1455846"/>
          </a:xfrm>
        </p:spPr>
        <p:txBody>
          <a:bodyPr/>
          <a:lstStyle/>
          <a:p>
            <a:pPr algn="l"/>
            <a:r>
              <a:rPr lang="uk-UA" sz="3600" dirty="0"/>
              <a:t>Розгляд і вирішення справи у ПИСЬМОВОМУ ПРОВАДЖЕННІ</a:t>
            </a:r>
            <a:r>
              <a:rPr lang="ru-RU" sz="3600" dirty="0"/>
              <a:t/>
            </a:r>
            <a:br>
              <a:rPr lang="ru-RU" sz="3600" dirty="0"/>
            </a:br>
            <a:endParaRPr lang="ru-RU" sz="3600" dirty="0"/>
          </a:p>
        </p:txBody>
      </p:sp>
      <p:sp>
        <p:nvSpPr>
          <p:cNvPr id="3" name="Подзаголовок 2"/>
          <p:cNvSpPr>
            <a:spLocks noGrp="1"/>
          </p:cNvSpPr>
          <p:nvPr>
            <p:ph type="subTitle" idx="1"/>
          </p:nvPr>
        </p:nvSpPr>
        <p:spPr>
          <a:xfrm>
            <a:off x="876300" y="2245013"/>
            <a:ext cx="10350500" cy="3342990"/>
          </a:xfrm>
        </p:spPr>
        <p:txBody>
          <a:bodyPr/>
          <a:lstStyle/>
          <a:p>
            <a:pPr algn="just">
              <a:lnSpc>
                <a:spcPct val="100000"/>
              </a:lnSpc>
              <a:buFont typeface="Arial" pitchFamily="34" charset="0"/>
              <a:buChar char="•"/>
            </a:pPr>
            <a:r>
              <a:rPr lang="uk-UA" dirty="0"/>
              <a:t> Справа розглядається у письмовому адміністративному провадженні, якщо не може бути вирішена  невідкладно. </a:t>
            </a:r>
          </a:p>
          <a:p>
            <a:pPr algn="just">
              <a:lnSpc>
                <a:spcPct val="100000"/>
              </a:lnSpc>
              <a:buFont typeface="Arial" pitchFamily="34" charset="0"/>
              <a:buChar char="•"/>
            </a:pPr>
            <a:r>
              <a:rPr lang="uk-UA" dirty="0"/>
              <a:t> При цьому заслуховування не проводиться.</a:t>
            </a:r>
            <a:endParaRPr lang="ru-RU" dirty="0"/>
          </a:p>
          <a:p>
            <a:pPr algn="just"/>
            <a:endParaRPr lang="ru-RU" dirty="0"/>
          </a:p>
        </p:txBody>
      </p:sp>
    </p:spTree>
    <p:extLst>
      <p:ext uri="{BB962C8B-B14F-4D97-AF65-F5344CB8AC3E}">
        <p14:creationId xmlns:p14="http://schemas.microsoft.com/office/powerpoint/2010/main" val="3119041646"/>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54"/>
          <p:cNvSpPr txBox="1">
            <a:spLocks noGrp="1"/>
          </p:cNvSpPr>
          <p:nvPr>
            <p:ph type="title"/>
          </p:nvPr>
        </p:nvSpPr>
        <p:spPr>
          <a:xfrm>
            <a:off x="813503" y="482073"/>
            <a:ext cx="11174597" cy="879062"/>
          </a:xfrm>
          <a:prstGeom prst="rect">
            <a:avLst/>
          </a:prstGeom>
          <a:noFill/>
          <a:ln>
            <a:noFill/>
          </a:ln>
        </p:spPr>
        <p:txBody>
          <a:bodyPr spcFirstLastPara="1" wrap="square" lIns="91391" tIns="45683" rIns="91391" bIns="45683" anchor="ctr" anchorCtr="0">
            <a:noAutofit/>
          </a:bodyPr>
          <a:lstStyle/>
          <a:p>
            <a:r>
              <a:rPr lang="uk-UA" sz="3400" dirty="0"/>
              <a:t>Розгляд і вирішення справи В АВТОМАТИЧНОМУ РЕЖИМІ</a:t>
            </a:r>
            <a:endParaRPr sz="3400" dirty="0"/>
          </a:p>
        </p:txBody>
      </p:sp>
      <p:sp>
        <p:nvSpPr>
          <p:cNvPr id="640" name="Google Shape;640;p54"/>
          <p:cNvSpPr txBox="1">
            <a:spLocks noGrp="1"/>
          </p:cNvSpPr>
          <p:nvPr>
            <p:ph type="body" idx="1"/>
          </p:nvPr>
        </p:nvSpPr>
        <p:spPr>
          <a:xfrm>
            <a:off x="595313" y="1630019"/>
            <a:ext cx="11106000" cy="4717773"/>
          </a:xfrm>
          <a:prstGeom prst="rect">
            <a:avLst/>
          </a:prstGeom>
          <a:noFill/>
          <a:ln>
            <a:noFill/>
          </a:ln>
        </p:spPr>
        <p:txBody>
          <a:bodyPr spcFirstLastPara="1" wrap="square" lIns="91391" tIns="45683" rIns="91391" bIns="45683" anchor="t" anchorCtr="0">
            <a:noAutofit/>
          </a:bodyPr>
          <a:lstStyle/>
          <a:p>
            <a:pPr>
              <a:lnSpc>
                <a:spcPct val="100000"/>
              </a:lnSpc>
              <a:spcBef>
                <a:spcPts val="1200"/>
              </a:spcBef>
            </a:pPr>
            <a:r>
              <a:rPr lang="uk-UA" sz="2600" dirty="0"/>
              <a:t>У випадках та порядку, визначених законом, адміністративне провадження повністю або частково здійснюється адміністративним органом в автоматичному режимі (</a:t>
            </a:r>
            <a:r>
              <a:rPr lang="uk-UA" sz="2600" b="1" dirty="0"/>
              <a:t>за допомогою програмних засобів, без втручання людини</a:t>
            </a:r>
            <a:r>
              <a:rPr lang="uk-UA" sz="2600" dirty="0"/>
              <a:t>).</a:t>
            </a:r>
            <a:endParaRPr sz="2600" dirty="0"/>
          </a:p>
          <a:p>
            <a:pPr>
              <a:lnSpc>
                <a:spcPct val="100000"/>
              </a:lnSpc>
              <a:spcBef>
                <a:spcPts val="1200"/>
              </a:spcBef>
            </a:pPr>
            <a:r>
              <a:rPr lang="uk-UA" sz="2600" dirty="0"/>
              <a:t>Адміністративний орган зобов’язаний вживати заходів для розгляду справ в автоматичному режимі.</a:t>
            </a:r>
            <a:endParaRPr sz="2600" dirty="0"/>
          </a:p>
          <a:p>
            <a:pPr>
              <a:lnSpc>
                <a:spcPct val="100000"/>
              </a:lnSpc>
              <a:spcBef>
                <a:spcPts val="1200"/>
              </a:spcBef>
            </a:pPr>
            <a:r>
              <a:rPr lang="uk-UA" sz="2600" b="1" dirty="0"/>
              <a:t>Адміністративний орган несе відповідальність за адміністративні акти, прийняті в автоматичному режимі</a:t>
            </a:r>
            <a:r>
              <a:rPr lang="uk-UA" sz="2600" dirty="0"/>
              <a:t>.</a:t>
            </a:r>
          </a:p>
          <a:p>
            <a:pPr>
              <a:lnSpc>
                <a:spcPct val="100000"/>
              </a:lnSpc>
              <a:spcBef>
                <a:spcPts val="1200"/>
              </a:spcBef>
            </a:pPr>
            <a:r>
              <a:rPr lang="uk-UA" i="1" dirty="0"/>
              <a:t>Важливі питання (консультування/допомога; </a:t>
            </a:r>
            <a:r>
              <a:rPr lang="uk-UA" b="1" i="1" dirty="0"/>
              <a:t>обґрунтування відмовних/негативних актів; зазначення порядку оскарження</a:t>
            </a:r>
            <a:r>
              <a:rPr lang="uk-UA" i="1" dirty="0"/>
              <a:t>)</a:t>
            </a:r>
            <a:endParaRPr i="1" dirty="0"/>
          </a:p>
          <a:p>
            <a:pPr indent="-228514">
              <a:buNone/>
            </a:pPr>
            <a:endParaRPr sz="2800" dirty="0"/>
          </a:p>
        </p:txBody>
      </p:sp>
      <p:sp>
        <p:nvSpPr>
          <p:cNvPr id="641" name="Google Shape;641;p54"/>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5"/>
          <p:cNvSpPr txBox="1">
            <a:spLocks noGrp="1"/>
          </p:cNvSpPr>
          <p:nvPr>
            <p:ph type="title"/>
          </p:nvPr>
        </p:nvSpPr>
        <p:spPr>
          <a:xfrm>
            <a:off x="344557" y="274639"/>
            <a:ext cx="10780643" cy="1275866"/>
          </a:xfrm>
          <a:prstGeom prst="rect">
            <a:avLst/>
          </a:prstGeom>
          <a:noFill/>
          <a:ln>
            <a:noFill/>
          </a:ln>
        </p:spPr>
        <p:txBody>
          <a:bodyPr spcFirstLastPara="1" wrap="square" lIns="91391" tIns="45683" rIns="91391" bIns="45683" anchor="ctr" anchorCtr="0">
            <a:noAutofit/>
          </a:bodyPr>
          <a:lstStyle/>
          <a:p>
            <a:r>
              <a:rPr lang="uk-UA" sz="3600" dirty="0"/>
              <a:t>Розгляд та вирішення справи </a:t>
            </a:r>
            <a:br>
              <a:rPr lang="uk-UA" sz="3600" dirty="0"/>
            </a:br>
            <a:r>
              <a:rPr lang="uk-UA" sz="3600" dirty="0"/>
              <a:t>ІЗ  ЗАСЛУХОВУВАННЯМ УЧАСНИКІВ (1)</a:t>
            </a:r>
            <a:endParaRPr dirty="0"/>
          </a:p>
        </p:txBody>
      </p:sp>
      <p:sp>
        <p:nvSpPr>
          <p:cNvPr id="647" name="Google Shape;647;p55"/>
          <p:cNvSpPr txBox="1">
            <a:spLocks noGrp="1"/>
          </p:cNvSpPr>
          <p:nvPr>
            <p:ph type="body" idx="1"/>
          </p:nvPr>
        </p:nvSpPr>
        <p:spPr>
          <a:xfrm>
            <a:off x="755375" y="1992924"/>
            <a:ext cx="11025809" cy="4053728"/>
          </a:xfrm>
          <a:prstGeom prst="rect">
            <a:avLst/>
          </a:prstGeom>
          <a:noFill/>
          <a:ln>
            <a:noFill/>
          </a:ln>
        </p:spPr>
        <p:txBody>
          <a:bodyPr spcFirstLastPara="1" wrap="square" lIns="91391" tIns="45683" rIns="91391" bIns="45683" anchor="t" anchorCtr="0">
            <a:noAutofit/>
          </a:bodyPr>
          <a:lstStyle/>
          <a:p>
            <a:pPr>
              <a:lnSpc>
                <a:spcPct val="100000"/>
              </a:lnSpc>
              <a:spcBef>
                <a:spcPts val="1800"/>
              </a:spcBef>
            </a:pPr>
            <a:r>
              <a:rPr lang="uk-UA" sz="2300" dirty="0"/>
              <a:t>Учасник провадження має право бути заслуханим адміністративним органом до прийняття рішення у справі, </a:t>
            </a:r>
            <a:r>
              <a:rPr lang="uk-UA" sz="2300" b="1" dirty="0"/>
              <a:t>якщо таке рішення може негативно вплинути </a:t>
            </a:r>
            <a:r>
              <a:rPr lang="uk-UA" sz="2300" dirty="0"/>
              <a:t>на його право, свободу чи законний інтерес, крім випадків, передбачених цим Законом.</a:t>
            </a:r>
          </a:p>
          <a:p>
            <a:pPr>
              <a:lnSpc>
                <a:spcPct val="100000"/>
              </a:lnSpc>
            </a:pPr>
            <a:endParaRPr lang="uk-UA" sz="2300" dirty="0"/>
          </a:p>
          <a:p>
            <a:pPr>
              <a:lnSpc>
                <a:spcPct val="100000"/>
              </a:lnSpc>
            </a:pPr>
            <a:endParaRPr lang="uk-UA" dirty="0"/>
          </a:p>
          <a:p>
            <a:pPr indent="-228514">
              <a:buNone/>
            </a:pPr>
            <a:endParaRPr lang="uk-UA" dirty="0"/>
          </a:p>
        </p:txBody>
      </p:sp>
      <p:sp>
        <p:nvSpPr>
          <p:cNvPr id="648" name="Google Shape;648;p55"/>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5"/>
          <p:cNvSpPr txBox="1">
            <a:spLocks noGrp="1"/>
          </p:cNvSpPr>
          <p:nvPr>
            <p:ph type="title"/>
          </p:nvPr>
        </p:nvSpPr>
        <p:spPr>
          <a:xfrm>
            <a:off x="344557" y="274639"/>
            <a:ext cx="10780643" cy="1275866"/>
          </a:xfrm>
          <a:prstGeom prst="rect">
            <a:avLst/>
          </a:prstGeom>
          <a:noFill/>
          <a:ln>
            <a:noFill/>
          </a:ln>
        </p:spPr>
        <p:txBody>
          <a:bodyPr spcFirstLastPara="1" wrap="square" lIns="91391" tIns="45683" rIns="91391" bIns="45683" anchor="ctr" anchorCtr="0">
            <a:noAutofit/>
          </a:bodyPr>
          <a:lstStyle/>
          <a:p>
            <a:r>
              <a:rPr lang="uk-UA" sz="3600" dirty="0"/>
              <a:t>Розгляд та вирішення справи </a:t>
            </a:r>
            <a:br>
              <a:rPr lang="uk-UA" sz="3600" dirty="0"/>
            </a:br>
            <a:r>
              <a:rPr lang="uk-UA" sz="3600" dirty="0"/>
              <a:t>ІЗ  ЗАСЛУХОВУВАННЯМ УЧАСНИКІВ (2)</a:t>
            </a:r>
            <a:endParaRPr dirty="0"/>
          </a:p>
        </p:txBody>
      </p:sp>
      <p:sp>
        <p:nvSpPr>
          <p:cNvPr id="647" name="Google Shape;647;p55"/>
          <p:cNvSpPr txBox="1">
            <a:spLocks noGrp="1"/>
          </p:cNvSpPr>
          <p:nvPr>
            <p:ph type="body" idx="1"/>
          </p:nvPr>
        </p:nvSpPr>
        <p:spPr>
          <a:xfrm>
            <a:off x="755375" y="1992924"/>
            <a:ext cx="11025809" cy="4053728"/>
          </a:xfrm>
          <a:prstGeom prst="rect">
            <a:avLst/>
          </a:prstGeom>
          <a:noFill/>
          <a:ln>
            <a:noFill/>
          </a:ln>
        </p:spPr>
        <p:txBody>
          <a:bodyPr spcFirstLastPara="1" wrap="square" lIns="91391" tIns="45683" rIns="91391" bIns="45683" anchor="t" anchorCtr="0">
            <a:noAutofit/>
          </a:bodyPr>
          <a:lstStyle/>
          <a:p>
            <a:pPr>
              <a:spcBef>
                <a:spcPts val="1200"/>
              </a:spcBef>
            </a:pPr>
            <a:r>
              <a:rPr lang="uk-UA" sz="2300" b="1" dirty="0"/>
              <a:t>Заслуховування </a:t>
            </a:r>
            <a:r>
              <a:rPr lang="uk-UA" sz="2300" b="1" u="sng" dirty="0"/>
              <a:t>не проводиться</a:t>
            </a:r>
            <a:r>
              <a:rPr lang="uk-UA" sz="2300" dirty="0"/>
              <a:t>, якщо:</a:t>
            </a:r>
          </a:p>
          <a:p>
            <a:pPr>
              <a:buNone/>
            </a:pPr>
            <a:r>
              <a:rPr lang="uk-UA" sz="2300" dirty="0"/>
              <a:t>	1) необхідно вжити негайних заходів для запобігання заподіянню шкоди;</a:t>
            </a:r>
          </a:p>
          <a:p>
            <a:pPr>
              <a:buNone/>
            </a:pPr>
            <a:r>
              <a:rPr lang="uk-UA" sz="2300" dirty="0"/>
              <a:t>	2) відповідно до законодавства вимагається негайне прийняття рішення;</a:t>
            </a:r>
          </a:p>
          <a:p>
            <a:pPr>
              <a:buNone/>
            </a:pPr>
            <a:r>
              <a:rPr lang="uk-UA" sz="2300" dirty="0"/>
              <a:t>	3) адміністративний орган приймає відповідний адміністративний акт в автоматичному режимі;</a:t>
            </a:r>
          </a:p>
          <a:p>
            <a:pPr>
              <a:buNone/>
            </a:pPr>
            <a:r>
              <a:rPr lang="uk-UA" sz="2300" dirty="0"/>
              <a:t>	4) прохання заявника є очевидно безпідставним.</a:t>
            </a:r>
            <a:endParaRPr dirty="0"/>
          </a:p>
          <a:p>
            <a:pPr indent="-228514">
              <a:buNone/>
            </a:pPr>
            <a:endParaRPr dirty="0"/>
          </a:p>
        </p:txBody>
      </p:sp>
      <p:sp>
        <p:nvSpPr>
          <p:cNvPr id="648" name="Google Shape;648;p55"/>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6"/>
          <p:cNvSpPr txBox="1">
            <a:spLocks noGrp="1"/>
          </p:cNvSpPr>
          <p:nvPr>
            <p:ph type="title"/>
          </p:nvPr>
        </p:nvSpPr>
        <p:spPr>
          <a:xfrm>
            <a:off x="470454" y="367404"/>
            <a:ext cx="8229600" cy="706090"/>
          </a:xfrm>
          <a:prstGeom prst="rect">
            <a:avLst/>
          </a:prstGeom>
          <a:noFill/>
          <a:ln>
            <a:noFill/>
          </a:ln>
        </p:spPr>
        <p:txBody>
          <a:bodyPr spcFirstLastPara="1" wrap="square" lIns="91391" tIns="45683" rIns="91391" bIns="45683" anchor="ctr" anchorCtr="0">
            <a:noAutofit/>
          </a:bodyPr>
          <a:lstStyle/>
          <a:p>
            <a:r>
              <a:rPr lang="uk-UA" dirty="0"/>
              <a:t>Слухання у справі</a:t>
            </a:r>
            <a:endParaRPr dirty="0"/>
          </a:p>
        </p:txBody>
      </p:sp>
      <p:sp>
        <p:nvSpPr>
          <p:cNvPr id="661" name="Google Shape;661;p56"/>
          <p:cNvSpPr txBox="1">
            <a:spLocks noGrp="1"/>
          </p:cNvSpPr>
          <p:nvPr>
            <p:ph type="body" idx="1"/>
          </p:nvPr>
        </p:nvSpPr>
        <p:spPr>
          <a:xfrm>
            <a:off x="728871" y="1205949"/>
            <a:ext cx="11184834" cy="5300869"/>
          </a:xfrm>
          <a:prstGeom prst="rect">
            <a:avLst/>
          </a:prstGeom>
          <a:noFill/>
          <a:ln>
            <a:noFill/>
          </a:ln>
        </p:spPr>
        <p:txBody>
          <a:bodyPr spcFirstLastPara="1" wrap="square" lIns="91391" tIns="45683" rIns="91391" bIns="45683" anchor="t" anchorCtr="0">
            <a:noAutofit/>
          </a:bodyPr>
          <a:lstStyle/>
          <a:p>
            <a:pPr>
              <a:lnSpc>
                <a:spcPct val="100000"/>
              </a:lnSpc>
              <a:spcBef>
                <a:spcPts val="1200"/>
              </a:spcBef>
            </a:pPr>
            <a:r>
              <a:rPr lang="uk-UA" b="1" dirty="0"/>
              <a:t>Може</a:t>
            </a:r>
            <a:r>
              <a:rPr lang="uk-UA" dirty="0"/>
              <a:t> проводитися </a:t>
            </a:r>
            <a:r>
              <a:rPr lang="uk-UA" b="1" dirty="0"/>
              <a:t>з метою забезпечення належного, об’єктивного, швидкого з’ясування обставин справи</a:t>
            </a:r>
            <a:r>
              <a:rPr lang="uk-UA" dirty="0"/>
              <a:t>. </a:t>
            </a:r>
            <a:endParaRPr dirty="0"/>
          </a:p>
          <a:p>
            <a:pPr>
              <a:lnSpc>
                <a:spcPct val="100000"/>
              </a:lnSpc>
              <a:spcBef>
                <a:spcPts val="1200"/>
              </a:spcBef>
            </a:pPr>
            <a:r>
              <a:rPr lang="uk-UA" dirty="0"/>
              <a:t>Проводиться за рішенням адміністративного органу. В т.ч. за клопотанням учасника, за умови </a:t>
            </a:r>
            <a:r>
              <a:rPr lang="uk-UA" b="1" dirty="0"/>
              <a:t>наявності в учасників протилежних інтересів</a:t>
            </a:r>
            <a:r>
              <a:rPr lang="uk-UA" dirty="0"/>
              <a:t>; в інших випадках, передбачених законом.</a:t>
            </a:r>
            <a:endParaRPr dirty="0"/>
          </a:p>
          <a:p>
            <a:pPr>
              <a:lnSpc>
                <a:spcPct val="100000"/>
              </a:lnSpc>
              <a:spcBef>
                <a:spcPts val="1200"/>
              </a:spcBef>
            </a:pPr>
            <a:r>
              <a:rPr lang="uk-UA" dirty="0"/>
              <a:t>Слухання не проводиться:</a:t>
            </a:r>
            <a:endParaRPr dirty="0"/>
          </a:p>
          <a:p>
            <a:pPr>
              <a:lnSpc>
                <a:spcPct val="100000"/>
              </a:lnSpc>
              <a:spcBef>
                <a:spcPts val="1200"/>
              </a:spcBef>
              <a:buNone/>
            </a:pPr>
            <a:r>
              <a:rPr lang="uk-UA" dirty="0"/>
              <a:t>	- у випадках, коли не проводиться і заслуховування;</a:t>
            </a:r>
            <a:endParaRPr dirty="0"/>
          </a:p>
          <a:p>
            <a:pPr>
              <a:lnSpc>
                <a:spcPct val="100000"/>
              </a:lnSpc>
              <a:spcBef>
                <a:spcPts val="1200"/>
              </a:spcBef>
              <a:buNone/>
            </a:pPr>
            <a:r>
              <a:rPr lang="uk-UA" dirty="0"/>
              <a:t>	- якщо всі учасники провадження відмовилися від участі у слуханні;</a:t>
            </a:r>
            <a:endParaRPr dirty="0"/>
          </a:p>
          <a:p>
            <a:pPr>
              <a:lnSpc>
                <a:spcPct val="100000"/>
              </a:lnSpc>
              <a:spcBef>
                <a:spcPts val="1200"/>
              </a:spcBef>
              <a:buNone/>
            </a:pPr>
            <a:r>
              <a:rPr lang="uk-UA" dirty="0"/>
              <a:t>	- якщо воно може бути замінено іншими діями, що передбачають належне заслуховування учасників.</a:t>
            </a:r>
            <a:endParaRPr dirty="0"/>
          </a:p>
        </p:txBody>
      </p:sp>
      <p:sp>
        <p:nvSpPr>
          <p:cNvPr id="662" name="Google Shape;662;p56"/>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24167"/>
            <a:ext cx="10352856" cy="720080"/>
          </a:xfrm>
        </p:spPr>
        <p:txBody>
          <a:bodyPr/>
          <a:lstStyle/>
          <a:p>
            <a:r>
              <a:rPr lang="uk-UA" sz="3600" dirty="0"/>
              <a:t>Зупинення провадження. </a:t>
            </a:r>
            <a:r>
              <a:rPr lang="uk-UA" sz="3600" u="sng" dirty="0"/>
              <a:t>Обов'язково</a:t>
            </a:r>
          </a:p>
        </p:txBody>
      </p:sp>
      <p:sp>
        <p:nvSpPr>
          <p:cNvPr id="3" name="Содержимое 2"/>
          <p:cNvSpPr>
            <a:spLocks noGrp="1"/>
          </p:cNvSpPr>
          <p:nvPr>
            <p:ph idx="1"/>
          </p:nvPr>
        </p:nvSpPr>
        <p:spPr>
          <a:xfrm>
            <a:off x="346363" y="1385455"/>
            <a:ext cx="11610109" cy="4740709"/>
          </a:xfrm>
        </p:spPr>
        <p:txBody>
          <a:bodyPr/>
          <a:lstStyle/>
          <a:p>
            <a:r>
              <a:rPr lang="uk-UA" dirty="0"/>
              <a:t>Адміністративний орган </a:t>
            </a:r>
            <a:r>
              <a:rPr lang="uk-UA" b="1" u="sng" dirty="0"/>
              <a:t>зупиняє</a:t>
            </a:r>
            <a:r>
              <a:rPr lang="uk-UA" dirty="0"/>
              <a:t> провадження, у тому числі на вимогу особи, у разі:</a:t>
            </a:r>
          </a:p>
          <a:p>
            <a:r>
              <a:rPr lang="uk-UA" dirty="0"/>
              <a:t>смерті учасника - фізичної особи,  злиття, приєднання, поділу, перетворення </a:t>
            </a:r>
            <a:r>
              <a:rPr lang="uk-UA" dirty="0" err="1"/>
              <a:t>юр</a:t>
            </a:r>
            <a:r>
              <a:rPr lang="uk-UA" dirty="0"/>
              <a:t>. особи (якщо правовідносини допускають правонаступництво – </a:t>
            </a:r>
            <a:r>
              <a:rPr lang="uk-UA" b="1" dirty="0"/>
              <a:t>до встановлення правонаступника</a:t>
            </a:r>
            <a:r>
              <a:rPr lang="uk-UA" dirty="0"/>
              <a:t>);</a:t>
            </a:r>
          </a:p>
          <a:p>
            <a:r>
              <a:rPr lang="uk-UA" dirty="0"/>
              <a:t>необхідності призначення, заміни законного представника учасника (до</a:t>
            </a:r>
            <a:r>
              <a:rPr lang="uk-UA" b="1" dirty="0"/>
              <a:t> вступу законного представника</a:t>
            </a:r>
            <a:r>
              <a:rPr lang="uk-UA" dirty="0"/>
              <a:t>);</a:t>
            </a:r>
          </a:p>
          <a:p>
            <a:r>
              <a:rPr lang="uk-UA" dirty="0"/>
              <a:t>об’єктивної неможливості розгляду справи </a:t>
            </a:r>
            <a:r>
              <a:rPr lang="uk-UA" b="1" dirty="0"/>
              <a:t>до вирішення іншої справи</a:t>
            </a:r>
            <a:r>
              <a:rPr lang="uk-UA" dirty="0"/>
              <a:t>, яка розглядається судом або іншим органом;</a:t>
            </a:r>
          </a:p>
          <a:p>
            <a:r>
              <a:rPr lang="uk-UA" dirty="0"/>
              <a:t>звернення всіх учасників провадження у справі за скаргою з клопотанням (спільною заявою) про надання часу </a:t>
            </a:r>
            <a:r>
              <a:rPr lang="uk-UA" b="1" dirty="0"/>
              <a:t>для примирення.</a:t>
            </a:r>
          </a:p>
        </p:txBody>
      </p:sp>
    </p:spTree>
    <p:extLst>
      <p:ext uri="{BB962C8B-B14F-4D97-AF65-F5344CB8AC3E}">
        <p14:creationId xmlns:p14="http://schemas.microsoft.com/office/powerpoint/2010/main" val="2254617753"/>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363" y="482456"/>
            <a:ext cx="10210800" cy="562074"/>
          </a:xfrm>
        </p:spPr>
        <p:txBody>
          <a:bodyPr/>
          <a:lstStyle/>
          <a:p>
            <a:r>
              <a:rPr lang="uk-UA" sz="3600" dirty="0"/>
              <a:t>Зупинення провадження. </a:t>
            </a:r>
            <a:r>
              <a:rPr lang="uk-UA" sz="3600" u="sng" dirty="0"/>
              <a:t>Можливо</a:t>
            </a:r>
          </a:p>
        </p:txBody>
      </p:sp>
      <p:sp>
        <p:nvSpPr>
          <p:cNvPr id="3" name="Содержимое 2"/>
          <p:cNvSpPr>
            <a:spLocks noGrp="1"/>
          </p:cNvSpPr>
          <p:nvPr>
            <p:ph idx="1"/>
          </p:nvPr>
        </p:nvSpPr>
        <p:spPr>
          <a:xfrm>
            <a:off x="845126" y="1296649"/>
            <a:ext cx="11139055" cy="5217443"/>
          </a:xfrm>
        </p:spPr>
        <p:txBody>
          <a:bodyPr/>
          <a:lstStyle/>
          <a:p>
            <a:pPr marL="50800" indent="0">
              <a:spcBef>
                <a:spcPts val="1200"/>
              </a:spcBef>
              <a:buNone/>
            </a:pPr>
            <a:r>
              <a:rPr lang="uk-UA" dirty="0"/>
              <a:t>Адміністративний орган </a:t>
            </a:r>
            <a:r>
              <a:rPr lang="uk-UA" b="1" u="sng" dirty="0"/>
              <a:t>може зупинити</a:t>
            </a:r>
            <a:r>
              <a:rPr lang="uk-UA" u="sng" dirty="0"/>
              <a:t> </a:t>
            </a:r>
            <a:r>
              <a:rPr lang="uk-UA" dirty="0"/>
              <a:t>провадження, у тому числі за заявою особи, у разі:</a:t>
            </a:r>
          </a:p>
          <a:p>
            <a:pPr>
              <a:spcBef>
                <a:spcPts val="1200"/>
              </a:spcBef>
              <a:buNone/>
            </a:pPr>
            <a:r>
              <a:rPr lang="uk-UA" dirty="0"/>
              <a:t>	1) хвороби учасника провадження (довідка), що перешкоджає прибуттю в адмін. орган, якщо особиста участь особи визнана обов’язковою (до одужання особи);</a:t>
            </a:r>
          </a:p>
          <a:p>
            <a:pPr>
              <a:spcBef>
                <a:spcPts val="1200"/>
              </a:spcBef>
              <a:buNone/>
            </a:pPr>
            <a:r>
              <a:rPr lang="uk-UA" dirty="0"/>
              <a:t>	2) перебування учасника у довгостроковому відрядженні, якщо особиста участь буде визнана обов’язковою;</a:t>
            </a:r>
          </a:p>
          <a:p>
            <a:pPr>
              <a:spcBef>
                <a:spcPts val="1200"/>
              </a:spcBef>
              <a:buNone/>
            </a:pPr>
            <a:r>
              <a:rPr lang="uk-UA" dirty="0"/>
              <a:t>	3) перебування учасника на строковій військовій службі або на альтернативній (невійськовій) службі за межами місця проживання (до припинення служби);</a:t>
            </a:r>
          </a:p>
          <a:p>
            <a:pPr>
              <a:spcBef>
                <a:spcPts val="1200"/>
              </a:spcBef>
              <a:buNone/>
            </a:pPr>
            <a:r>
              <a:rPr lang="uk-UA" dirty="0"/>
              <a:t>	4) призначення органом експертизи – до її результатів;</a:t>
            </a:r>
          </a:p>
          <a:p>
            <a:pPr>
              <a:spcBef>
                <a:spcPts val="1200"/>
              </a:spcBef>
              <a:buNone/>
            </a:pPr>
            <a:r>
              <a:rPr lang="uk-UA" dirty="0"/>
              <a:t>	5) інших обставин, що перешкоджають вирішенню справи.. </a:t>
            </a:r>
          </a:p>
        </p:txBody>
      </p:sp>
    </p:spTree>
    <p:extLst>
      <p:ext uri="{BB962C8B-B14F-4D97-AF65-F5344CB8AC3E}">
        <p14:creationId xmlns:p14="http://schemas.microsoft.com/office/powerpoint/2010/main" val="3716698308"/>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1b61dcb38b5_0_80"/>
          <p:cNvSpPr txBox="1"/>
          <p:nvPr/>
        </p:nvSpPr>
        <p:spPr>
          <a:xfrm>
            <a:off x="882870" y="467286"/>
            <a:ext cx="10632266" cy="3725561"/>
          </a:xfrm>
          <a:prstGeom prst="rect">
            <a:avLst/>
          </a:prstGeom>
          <a:noFill/>
          <a:ln>
            <a:noFill/>
          </a:ln>
        </p:spPr>
        <p:txBody>
          <a:bodyPr spcFirstLastPara="1" wrap="square" lIns="91391" tIns="45683" rIns="91391" bIns="45683" anchor="t" anchorCtr="0">
            <a:spAutoFit/>
          </a:bodyPr>
          <a:lstStyle/>
          <a:p>
            <a:pPr algn="just"/>
            <a:r>
              <a:rPr lang="uk-UA" sz="2800" b="1" dirty="0">
                <a:solidFill>
                  <a:srgbClr val="0067AF"/>
                </a:solidFill>
                <a:latin typeface="Century Gothic"/>
                <a:ea typeface="Century Gothic"/>
                <a:cs typeface="Century Gothic"/>
                <a:sym typeface="Century Gothic"/>
              </a:rPr>
              <a:t>Завдання: «Питання щодо потреби заслуховування» (1)</a:t>
            </a:r>
            <a:endParaRPr dirty="0"/>
          </a:p>
          <a:p>
            <a:pPr algn="just"/>
            <a:endParaRPr sz="1000" dirty="0">
              <a:solidFill>
                <a:srgbClr val="0067AF"/>
              </a:solidFill>
              <a:latin typeface="Century Gothic"/>
              <a:ea typeface="Century Gothic"/>
              <a:cs typeface="Century Gothic"/>
              <a:sym typeface="Century Gothic"/>
            </a:endParaRPr>
          </a:p>
          <a:p>
            <a:r>
              <a:rPr lang="uk-UA" sz="2400" b="1" dirty="0">
                <a:latin typeface="Century Gothic"/>
                <a:ea typeface="Century Gothic"/>
                <a:cs typeface="Century Gothic"/>
                <a:sym typeface="Century Gothic"/>
              </a:rPr>
              <a:t>Проаналізуйте наведені нижче рішення і висловіть позицію щодо необхідності заслуховування учасників адміністративної процедури при прийнятті цих рішень. Наведіть обґрунтування.</a:t>
            </a:r>
            <a:endParaRPr dirty="0"/>
          </a:p>
          <a:p>
            <a:endParaRPr sz="1000" dirty="0">
              <a:latin typeface="Century Gothic"/>
              <a:ea typeface="Century Gothic"/>
              <a:cs typeface="Century Gothic"/>
              <a:sym typeface="Century Gothic"/>
            </a:endParaRPr>
          </a:p>
          <a:p>
            <a:endParaRPr lang="uk-UA" sz="2400" dirty="0">
              <a:latin typeface="Century Gothic"/>
              <a:ea typeface="Century Gothic"/>
              <a:cs typeface="Century Gothic"/>
              <a:sym typeface="Century Gothic"/>
            </a:endParaRPr>
          </a:p>
          <a:p>
            <a:r>
              <a:rPr lang="uk-UA" sz="2400" dirty="0">
                <a:latin typeface="Century Gothic"/>
                <a:ea typeface="Century Gothic"/>
                <a:cs typeface="Century Gothic"/>
                <a:sym typeface="Century Gothic"/>
              </a:rPr>
              <a:t>1. Тимчасова заборона діяльності хімічного комбінату в зоні надзвичайної екологічної ситуації.</a:t>
            </a:r>
            <a:endParaRPr dirty="0"/>
          </a:p>
          <a:p>
            <a:endParaRPr sz="1000" dirty="0">
              <a:latin typeface="Century Gothic"/>
              <a:ea typeface="Century Gothic"/>
              <a:cs typeface="Century Gothic"/>
              <a:sym typeface="Century Gothic"/>
            </a:endParaRPr>
          </a:p>
          <a:p>
            <a:pPr>
              <a:lnSpc>
                <a:spcPct val="107000"/>
              </a:lnSpc>
            </a:pPr>
            <a:r>
              <a:rPr lang="uk-UA" sz="2400" dirty="0">
                <a:latin typeface="Century Gothic"/>
                <a:ea typeface="Century Gothic"/>
                <a:cs typeface="Century Gothic"/>
                <a:sym typeface="Century Gothic"/>
              </a:rPr>
              <a:t> </a:t>
            </a:r>
            <a:endParaRPr sz="2400" dirty="0">
              <a:latin typeface="Century Gothic"/>
              <a:ea typeface="Century Gothic"/>
              <a:cs typeface="Century Gothic"/>
              <a:sym typeface="Century Gothic"/>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08da317a88_0_0"/>
          <p:cNvSpPr txBox="1">
            <a:spLocks noGrp="1"/>
          </p:cNvSpPr>
          <p:nvPr>
            <p:ph type="ctrTitle"/>
          </p:nvPr>
        </p:nvSpPr>
        <p:spPr>
          <a:xfrm>
            <a:off x="540048" y="591945"/>
            <a:ext cx="10125906" cy="666124"/>
          </a:xfrm>
          <a:prstGeom prst="rect">
            <a:avLst/>
          </a:prstGeom>
        </p:spPr>
        <p:txBody>
          <a:bodyPr spcFirstLastPara="1" wrap="square" lIns="91391" tIns="45683" rIns="91391" bIns="45683" anchor="b" anchorCtr="0">
            <a:noAutofit/>
          </a:bodyPr>
          <a:lstStyle/>
          <a:p>
            <a:pPr>
              <a:buClr>
                <a:schemeClr val="dk1"/>
              </a:buClr>
              <a:buSzPts val="1100"/>
            </a:pPr>
            <a:r>
              <a:rPr lang="ru-RU" sz="3200" dirty="0"/>
              <a:t>Про </a:t>
            </a:r>
            <a:r>
              <a:rPr lang="ru-RU" sz="3200" dirty="0" err="1"/>
              <a:t>що</a:t>
            </a:r>
            <a:r>
              <a:rPr lang="ru-RU" sz="3200" dirty="0"/>
              <a:t> ЗАП? </a:t>
            </a:r>
            <a:r>
              <a:rPr lang="ru-RU" sz="3200" u="sng" dirty="0"/>
              <a:t>Приклад</a:t>
            </a:r>
            <a:r>
              <a:rPr lang="ru-RU" sz="3200" dirty="0"/>
              <a:t>. «</a:t>
            </a:r>
            <a:r>
              <a:rPr lang="ru-RU" sz="3200" dirty="0" err="1"/>
              <a:t>Чорнобильська</a:t>
            </a:r>
            <a:r>
              <a:rPr lang="ru-RU" sz="3200" dirty="0"/>
              <a:t> </a:t>
            </a:r>
            <a:r>
              <a:rPr lang="ru-RU" sz="3200" dirty="0" err="1"/>
              <a:t>пенсія</a:t>
            </a:r>
            <a:r>
              <a:rPr lang="ru-RU" sz="3200" dirty="0"/>
              <a:t>»</a:t>
            </a:r>
            <a:endParaRPr sz="3200" dirty="0"/>
          </a:p>
        </p:txBody>
      </p:sp>
      <p:sp>
        <p:nvSpPr>
          <p:cNvPr id="151" name="Google Shape;151;g208da317a88_0_0"/>
          <p:cNvSpPr txBox="1">
            <a:spLocks noGrp="1"/>
          </p:cNvSpPr>
          <p:nvPr>
            <p:ph type="subTitle" idx="1"/>
          </p:nvPr>
        </p:nvSpPr>
        <p:spPr>
          <a:xfrm>
            <a:off x="1031969" y="1544725"/>
            <a:ext cx="10352004" cy="4494600"/>
          </a:xfrm>
          <a:prstGeom prst="rect">
            <a:avLst/>
          </a:prstGeom>
        </p:spPr>
        <p:txBody>
          <a:bodyPr spcFirstLastPara="1" wrap="square" lIns="91391" tIns="45683" rIns="91391" bIns="45683" anchor="t" anchorCtr="0">
            <a:noAutofit/>
          </a:bodyPr>
          <a:lstStyle/>
          <a:p>
            <a:pPr algn="l"/>
            <a:r>
              <a:rPr lang="uk-UA" sz="2300" dirty="0"/>
              <a:t>Пенсіонер прийшов у відділення банку за черговою виплатою своєї пенсії «чорнобильця». Однак йому виплачують кошти у значно меншому розмірі. Банк причин не знає. </a:t>
            </a:r>
          </a:p>
          <a:p>
            <a:pPr algn="l"/>
            <a:r>
              <a:rPr lang="uk-UA" sz="2300" dirty="0"/>
              <a:t>	Пенсіонер сам йде до управління ПФУ з'ясовувати причини і дізнається, що йому змінено вид пенсії (з пільгової на звичайну).  На думку ПФУ при первинному призначенні пенсії кілька років тому була допущена </a:t>
            </a:r>
            <a:r>
              <a:rPr lang="uk-UA" sz="2300" dirty="0" err="1"/>
              <a:t>“помилка”</a:t>
            </a:r>
            <a:r>
              <a:rPr lang="uk-UA" sz="2300" dirty="0"/>
              <a:t> в обрахунку періоду для призначення пільгової пенсії. </a:t>
            </a:r>
          </a:p>
          <a:p>
            <a:pPr algn="l"/>
            <a:r>
              <a:rPr lang="uk-UA" sz="2300" dirty="0"/>
              <a:t>	</a:t>
            </a:r>
            <a:r>
              <a:rPr lang="uk-UA" sz="2300" dirty="0" err="1"/>
              <a:t>“Помилка”</a:t>
            </a:r>
            <a:r>
              <a:rPr lang="uk-UA" sz="2300" dirty="0"/>
              <a:t> виявлена в результаті перевірки органом ПФУ вищого рівня та отримання нових вказівок щодо застосування певних норм.</a:t>
            </a:r>
            <a:endParaRPr lang="uk-UA" dirty="0"/>
          </a:p>
          <a:p>
            <a:pPr algn="l"/>
            <a:r>
              <a:rPr lang="uk-UA" i="1" dirty="0"/>
              <a:t>	Ваша оцінка ситуації з точки зору процедури?</a:t>
            </a:r>
            <a:endParaRPr lang="uk-UA" dirty="0"/>
          </a:p>
          <a:p>
            <a:pPr algn="l">
              <a:buSzPts val="1100"/>
            </a:pPr>
            <a:endParaRPr dirty="0">
              <a:solidFill>
                <a:schemeClr val="dk1"/>
              </a:solidFill>
              <a:latin typeface="Arial"/>
              <a:ea typeface="Arial"/>
              <a:cs typeface="Arial"/>
              <a:sym typeface="Arial"/>
            </a:endParaRPr>
          </a:p>
          <a:p>
            <a:endParaRPr dirty="0"/>
          </a:p>
        </p:txBody>
      </p:sp>
    </p:spTree>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1b61dcb38b5_0_80"/>
          <p:cNvSpPr txBox="1"/>
          <p:nvPr/>
        </p:nvSpPr>
        <p:spPr>
          <a:xfrm>
            <a:off x="908094" y="467287"/>
            <a:ext cx="10556590" cy="3785577"/>
          </a:xfrm>
          <a:prstGeom prst="rect">
            <a:avLst/>
          </a:prstGeom>
          <a:noFill/>
          <a:ln>
            <a:noFill/>
          </a:ln>
        </p:spPr>
        <p:txBody>
          <a:bodyPr spcFirstLastPara="1" wrap="square" lIns="91391" tIns="45683" rIns="91391" bIns="45683" anchor="t" anchorCtr="0">
            <a:spAutoFit/>
          </a:bodyPr>
          <a:lstStyle/>
          <a:p>
            <a:pPr algn="just"/>
            <a:r>
              <a:rPr lang="uk-UA" sz="2800" b="1" dirty="0">
                <a:solidFill>
                  <a:srgbClr val="0067AF"/>
                </a:solidFill>
                <a:latin typeface="Century Gothic"/>
                <a:ea typeface="Century Gothic"/>
                <a:cs typeface="Century Gothic"/>
                <a:sym typeface="Century Gothic"/>
              </a:rPr>
              <a:t>Завдання: «Питання щодо потреби заслуховування»  (2)</a:t>
            </a:r>
            <a:endParaRPr dirty="0"/>
          </a:p>
          <a:p>
            <a:pPr algn="just"/>
            <a:endParaRPr sz="1000" dirty="0">
              <a:solidFill>
                <a:srgbClr val="0067AF"/>
              </a:solidFill>
              <a:latin typeface="Century Gothic"/>
              <a:ea typeface="Century Gothic"/>
              <a:cs typeface="Century Gothic"/>
              <a:sym typeface="Century Gothic"/>
            </a:endParaRPr>
          </a:p>
          <a:p>
            <a:r>
              <a:rPr lang="uk-UA" sz="2400" b="1" dirty="0">
                <a:latin typeface="Century Gothic"/>
                <a:ea typeface="Century Gothic"/>
                <a:cs typeface="Century Gothic"/>
                <a:sym typeface="Century Gothic"/>
              </a:rPr>
              <a:t>Проаналізуйте наведені нижче рішення і висловіть позицію щодо необхідності заслуховування учасників адміністративної процедури при прийнятті цих рішень. Наведіть обґрунтування.</a:t>
            </a:r>
            <a:endParaRPr dirty="0"/>
          </a:p>
          <a:p>
            <a:endParaRPr sz="1000" dirty="0">
              <a:latin typeface="Century Gothic"/>
              <a:ea typeface="Century Gothic"/>
              <a:cs typeface="Century Gothic"/>
              <a:sym typeface="Century Gothic"/>
            </a:endParaRPr>
          </a:p>
          <a:p>
            <a:endParaRPr lang="uk-UA" sz="1000" dirty="0">
              <a:latin typeface="Century Gothic"/>
              <a:ea typeface="Century Gothic"/>
              <a:cs typeface="Century Gothic"/>
              <a:sym typeface="Century Gothic"/>
            </a:endParaRPr>
          </a:p>
          <a:p>
            <a:endParaRPr lang="uk-UA" sz="1000" dirty="0">
              <a:latin typeface="Century Gothic"/>
              <a:ea typeface="Century Gothic"/>
              <a:cs typeface="Century Gothic"/>
              <a:sym typeface="Century Gothic"/>
            </a:endParaRPr>
          </a:p>
          <a:p>
            <a:endParaRPr sz="1000" dirty="0">
              <a:latin typeface="Century Gothic"/>
              <a:ea typeface="Century Gothic"/>
              <a:cs typeface="Century Gothic"/>
              <a:sym typeface="Century Gothic"/>
            </a:endParaRPr>
          </a:p>
          <a:p>
            <a:r>
              <a:rPr lang="uk-UA" sz="2400" dirty="0">
                <a:latin typeface="Century Gothic"/>
                <a:ea typeface="Century Gothic"/>
                <a:cs typeface="Century Gothic"/>
                <a:sym typeface="Century Gothic"/>
              </a:rPr>
              <a:t>2. Управління Національної поліції планує видати громадянину України дозвіл на  придбання, зберігання і носіння мисливської </a:t>
            </a:r>
            <a:r>
              <a:rPr lang="uk-UA" sz="2400" dirty="0" err="1">
                <a:latin typeface="Century Gothic"/>
                <a:ea typeface="Century Gothic"/>
                <a:cs typeface="Century Gothic"/>
                <a:sym typeface="Century Gothic"/>
              </a:rPr>
              <a:t>гладкоствольної</a:t>
            </a:r>
            <a:r>
              <a:rPr lang="uk-UA" sz="2400" dirty="0">
                <a:latin typeface="Century Gothic"/>
                <a:ea typeface="Century Gothic"/>
                <a:cs typeface="Century Gothic"/>
                <a:sym typeface="Century Gothic"/>
              </a:rPr>
              <a:t> зброї.</a:t>
            </a:r>
            <a:endParaRPr sz="2400" dirty="0">
              <a:latin typeface="Century Gothic"/>
              <a:ea typeface="Century Gothic"/>
              <a:cs typeface="Century Gothic"/>
              <a:sym typeface="Century Gothic"/>
            </a:endParaRPr>
          </a:p>
          <a:p>
            <a:endParaRPr sz="1000" dirty="0">
              <a:latin typeface="Century Gothic"/>
              <a:ea typeface="Century Gothic"/>
              <a:cs typeface="Century Gothic"/>
              <a:sym typeface="Century Gothic"/>
            </a:endParaRP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1b61dcb38b5_0_80"/>
          <p:cNvSpPr txBox="1"/>
          <p:nvPr/>
        </p:nvSpPr>
        <p:spPr>
          <a:xfrm>
            <a:off x="939624" y="467286"/>
            <a:ext cx="10600735" cy="3633228"/>
          </a:xfrm>
          <a:prstGeom prst="rect">
            <a:avLst/>
          </a:prstGeom>
          <a:noFill/>
          <a:ln>
            <a:noFill/>
          </a:ln>
        </p:spPr>
        <p:txBody>
          <a:bodyPr spcFirstLastPara="1" wrap="square" lIns="91391" tIns="45683" rIns="91391" bIns="45683" anchor="t" anchorCtr="0">
            <a:spAutoFit/>
          </a:bodyPr>
          <a:lstStyle/>
          <a:p>
            <a:pPr algn="just"/>
            <a:r>
              <a:rPr lang="uk-UA" sz="2800" b="1" dirty="0">
                <a:solidFill>
                  <a:srgbClr val="0067AF"/>
                </a:solidFill>
                <a:latin typeface="Century Gothic"/>
                <a:ea typeface="Century Gothic"/>
                <a:cs typeface="Century Gothic"/>
                <a:sym typeface="Century Gothic"/>
              </a:rPr>
              <a:t>Завдання: «Питання щодо потреби заслуховування» (3)</a:t>
            </a:r>
            <a:endParaRPr dirty="0"/>
          </a:p>
          <a:p>
            <a:pPr algn="just"/>
            <a:endParaRPr sz="1000" dirty="0">
              <a:solidFill>
                <a:srgbClr val="0067AF"/>
              </a:solidFill>
              <a:latin typeface="Century Gothic"/>
              <a:ea typeface="Century Gothic"/>
              <a:cs typeface="Century Gothic"/>
              <a:sym typeface="Century Gothic"/>
            </a:endParaRPr>
          </a:p>
          <a:p>
            <a:r>
              <a:rPr lang="uk-UA" sz="2400" b="1" dirty="0">
                <a:latin typeface="Century Gothic"/>
                <a:ea typeface="Century Gothic"/>
                <a:cs typeface="Century Gothic"/>
                <a:sym typeface="Century Gothic"/>
              </a:rPr>
              <a:t>Проаналізуйте наведені нижче рішення і висловіть позицію щодо необхідності заслуховування учасників адміністративної процедури при прийнятті цих рішень. Наведіть обґрунтування.</a:t>
            </a:r>
            <a:endParaRPr dirty="0"/>
          </a:p>
          <a:p>
            <a:endParaRPr sz="1000" dirty="0">
              <a:latin typeface="Century Gothic"/>
              <a:ea typeface="Century Gothic"/>
              <a:cs typeface="Century Gothic"/>
              <a:sym typeface="Century Gothic"/>
            </a:endParaRPr>
          </a:p>
          <a:p>
            <a:endParaRPr lang="uk-UA" sz="1000" dirty="0">
              <a:latin typeface="Century Gothic"/>
              <a:ea typeface="Century Gothic"/>
              <a:cs typeface="Century Gothic"/>
              <a:sym typeface="Century Gothic"/>
            </a:endParaRPr>
          </a:p>
          <a:p>
            <a:endParaRPr lang="uk-UA" sz="1000" dirty="0">
              <a:latin typeface="Century Gothic"/>
              <a:ea typeface="Century Gothic"/>
              <a:cs typeface="Century Gothic"/>
              <a:sym typeface="Century Gothic"/>
            </a:endParaRPr>
          </a:p>
          <a:p>
            <a:endParaRPr sz="1000" dirty="0">
              <a:latin typeface="Century Gothic"/>
              <a:ea typeface="Century Gothic"/>
              <a:cs typeface="Century Gothic"/>
              <a:sym typeface="Century Gothic"/>
            </a:endParaRPr>
          </a:p>
          <a:p>
            <a:r>
              <a:rPr lang="uk-UA" sz="2400" dirty="0">
                <a:latin typeface="Century Gothic"/>
                <a:ea typeface="Century Gothic"/>
                <a:cs typeface="Century Gothic"/>
                <a:sym typeface="Century Gothic"/>
              </a:rPr>
              <a:t>3. Міністерство охорони здоров’я відмовило 15-річному громадянину у видачі ліцензії на здійснення медичної практики.</a:t>
            </a:r>
            <a:endParaRPr sz="2400" dirty="0">
              <a:latin typeface="Century Gothic"/>
              <a:ea typeface="Century Gothic"/>
              <a:cs typeface="Century Gothic"/>
              <a:sym typeface="Century Gothic"/>
            </a:endParaRPr>
          </a:p>
          <a:p>
            <a:pPr>
              <a:lnSpc>
                <a:spcPct val="107000"/>
              </a:lnSpc>
            </a:pPr>
            <a:r>
              <a:rPr lang="uk-UA" sz="2400" dirty="0">
                <a:latin typeface="Century Gothic"/>
                <a:ea typeface="Century Gothic"/>
                <a:cs typeface="Century Gothic"/>
                <a:sym typeface="Century Gothic"/>
              </a:rPr>
              <a:t> </a:t>
            </a:r>
            <a:endParaRPr sz="2400" dirty="0">
              <a:latin typeface="Century Gothic"/>
              <a:ea typeface="Century Gothic"/>
              <a:cs typeface="Century Gothic"/>
              <a:sym typeface="Century Gothic"/>
            </a:endParaRPr>
          </a:p>
        </p:txBody>
      </p:sp>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01"/>
          <p:cNvSpPr txBox="1">
            <a:spLocks noGrp="1"/>
          </p:cNvSpPr>
          <p:nvPr>
            <p:ph type="title"/>
          </p:nvPr>
        </p:nvSpPr>
        <p:spPr>
          <a:xfrm>
            <a:off x="450576" y="386628"/>
            <a:ext cx="9744066" cy="895989"/>
          </a:xfrm>
          <a:prstGeom prst="rect">
            <a:avLst/>
          </a:prstGeom>
          <a:noFill/>
          <a:ln>
            <a:noFill/>
          </a:ln>
        </p:spPr>
        <p:txBody>
          <a:bodyPr spcFirstLastPara="1" wrap="square" lIns="91391" tIns="45683" rIns="91391" bIns="45683" anchor="ctr" anchorCtr="0">
            <a:noAutofit/>
          </a:bodyPr>
          <a:lstStyle/>
          <a:p>
            <a:r>
              <a:rPr lang="uk-UA" sz="3200" u="sng" dirty="0"/>
              <a:t>Кейс «Пенсіонерка і помилка в довідці»</a:t>
            </a:r>
            <a:endParaRPr lang="uk-UA" sz="3200" dirty="0"/>
          </a:p>
        </p:txBody>
      </p:sp>
      <p:sp>
        <p:nvSpPr>
          <p:cNvPr id="924" name="Google Shape;924;p101"/>
          <p:cNvSpPr txBox="1">
            <a:spLocks noGrp="1"/>
          </p:cNvSpPr>
          <p:nvPr>
            <p:ph type="body" idx="1"/>
          </p:nvPr>
        </p:nvSpPr>
        <p:spPr>
          <a:xfrm>
            <a:off x="779390" y="1229162"/>
            <a:ext cx="10837788" cy="4376877"/>
          </a:xfrm>
          <a:prstGeom prst="rect">
            <a:avLst/>
          </a:prstGeom>
          <a:noFill/>
          <a:ln>
            <a:noFill/>
          </a:ln>
        </p:spPr>
        <p:txBody>
          <a:bodyPr spcFirstLastPara="1" wrap="square" lIns="91391" tIns="45683" rIns="91391" bIns="45683" anchor="t" anchorCtr="0">
            <a:noAutofit/>
          </a:bodyPr>
          <a:lstStyle/>
          <a:p>
            <a:pPr>
              <a:lnSpc>
                <a:spcPct val="100000"/>
              </a:lnSpc>
            </a:pPr>
            <a:r>
              <a:rPr lang="uk-UA" dirty="0"/>
              <a:t>Особі Ю. зателефонували з управління ПФУ з попередженням, що їй буде припинено виплату пенсії у зв’язку з виявленою розбіжністю у написанні двох букв у «по-батькові» її довідці РНОКПП порівняно з інформацією в паспорті. Особа вже отримувала пенсію більше 15 років. Пенсіонерці в телефонному режимі повідомили, що їй потрібно самостійно поїхати в податкову службу за новою довідкою, яку потім треба надати в орган ПФУ. Пенсіонерка виконала вимоги ПФУ, попри проблеми з громадським транспортом у сільській місцевості, де вона проживає, а також карантинними обмеженнями (це відбувалося у розпал пандемії covid-19).</a:t>
            </a:r>
          </a:p>
          <a:p>
            <a:r>
              <a:rPr lang="uk-UA" b="1" i="1" dirty="0"/>
              <a:t>Надайте оцінку ситуації відповідно до ЗАП. </a:t>
            </a:r>
            <a:endParaRPr lang="uk-UA" b="1" dirty="0"/>
          </a:p>
          <a:p>
            <a:pPr>
              <a:lnSpc>
                <a:spcPct val="100000"/>
              </a:lnSpc>
            </a:pPr>
            <a:endParaRPr sz="2500" b="1" dirty="0"/>
          </a:p>
        </p:txBody>
      </p:sp>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9"/>
          <p:cNvSpPr txBox="1">
            <a:spLocks noGrp="1"/>
          </p:cNvSpPr>
          <p:nvPr>
            <p:ph type="ctrTitle"/>
          </p:nvPr>
        </p:nvSpPr>
        <p:spPr>
          <a:xfrm>
            <a:off x="1524002" y="3278188"/>
            <a:ext cx="9144000" cy="609600"/>
          </a:xfrm>
          <a:prstGeom prst="rect">
            <a:avLst/>
          </a:prstGeom>
          <a:noFill/>
          <a:ln>
            <a:noFill/>
          </a:ln>
        </p:spPr>
        <p:txBody>
          <a:bodyPr spcFirstLastPara="1" wrap="square" lIns="91391" tIns="45683" rIns="91391" bIns="45683" anchor="b" anchorCtr="0">
            <a:noAutofit/>
          </a:bodyPr>
          <a:lstStyle/>
          <a:p>
            <a:endParaRPr dirty="0"/>
          </a:p>
        </p:txBody>
      </p:sp>
      <p:sp>
        <p:nvSpPr>
          <p:cNvPr id="668" name="Google Shape;668;p59"/>
          <p:cNvSpPr txBox="1">
            <a:spLocks noGrp="1"/>
          </p:cNvSpPr>
          <p:nvPr>
            <p:ph type="subTitle" idx="1"/>
          </p:nvPr>
        </p:nvSpPr>
        <p:spPr>
          <a:xfrm>
            <a:off x="1499938" y="4200611"/>
            <a:ext cx="9144000" cy="720307"/>
          </a:xfrm>
          <a:prstGeom prst="rect">
            <a:avLst/>
          </a:prstGeom>
          <a:noFill/>
          <a:ln>
            <a:noFill/>
          </a:ln>
        </p:spPr>
        <p:txBody>
          <a:bodyPr spcFirstLastPara="1" wrap="square" lIns="91391" tIns="45683" rIns="91391" bIns="45683" anchor="t" anchorCtr="0">
            <a:noAutofit/>
          </a:bodyPr>
          <a:lstStyle/>
          <a:p>
            <a:endParaRPr dirty="0"/>
          </a:p>
        </p:txBody>
      </p:sp>
      <p:pic>
        <p:nvPicPr>
          <p:cNvPr id="669" name="Google Shape;669;p5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4813300"/>
          </a:xfrm>
          <a:prstGeom prst="rect">
            <a:avLst/>
          </a:prstGeom>
          <a:noFill/>
          <a:ln>
            <a:noFill/>
          </a:ln>
        </p:spPr>
      </p:pic>
      <p:sp>
        <p:nvSpPr>
          <p:cNvPr id="670" name="Google Shape;670;p59"/>
          <p:cNvSpPr txBox="1"/>
          <p:nvPr/>
        </p:nvSpPr>
        <p:spPr>
          <a:xfrm>
            <a:off x="565820" y="1232621"/>
            <a:ext cx="1033668" cy="3154710"/>
          </a:xfrm>
          <a:prstGeom prst="rect">
            <a:avLst/>
          </a:prstGeom>
          <a:noFill/>
          <a:ln>
            <a:noFill/>
          </a:ln>
        </p:spPr>
        <p:txBody>
          <a:bodyPr spcFirstLastPara="1" wrap="square" lIns="91391" tIns="45683" rIns="91391" bIns="45683" anchor="t" anchorCtr="0">
            <a:spAutoFit/>
          </a:bodyPr>
          <a:lstStyle/>
          <a:p>
            <a:pPr algn="ctr"/>
            <a:r>
              <a:rPr lang="uk-UA" sz="19900" b="1" dirty="0">
                <a:solidFill>
                  <a:srgbClr val="8CC34C"/>
                </a:solidFill>
                <a:latin typeface="Century Gothic"/>
                <a:sym typeface="Century Gothic"/>
              </a:rPr>
              <a:t>5</a:t>
            </a:r>
            <a:endParaRPr sz="19900" b="1" dirty="0">
              <a:solidFill>
                <a:srgbClr val="8CC34C"/>
              </a:solidFill>
            </a:endParaRPr>
          </a:p>
        </p:txBody>
      </p:sp>
      <p:sp>
        <p:nvSpPr>
          <p:cNvPr id="671" name="Google Shape;671;p59"/>
          <p:cNvSpPr txBox="1"/>
          <p:nvPr/>
        </p:nvSpPr>
        <p:spPr>
          <a:xfrm>
            <a:off x="2021982" y="1860443"/>
            <a:ext cx="9809448" cy="1200329"/>
          </a:xfrm>
          <a:prstGeom prst="rect">
            <a:avLst/>
          </a:prstGeom>
          <a:noFill/>
          <a:ln>
            <a:noFill/>
          </a:ln>
        </p:spPr>
        <p:txBody>
          <a:bodyPr spcFirstLastPara="1" wrap="square" lIns="91391" tIns="45683" rIns="91391" bIns="45683" anchor="t" anchorCtr="0">
            <a:spAutoFit/>
          </a:bodyPr>
          <a:lstStyle/>
          <a:p>
            <a:r>
              <a:rPr lang="uk-UA" sz="3600" b="1" dirty="0">
                <a:solidFill>
                  <a:srgbClr val="595959"/>
                </a:solidFill>
                <a:latin typeface="Century Gothic"/>
                <a:ea typeface="Century Gothic"/>
                <a:cs typeface="Century Gothic"/>
                <a:sym typeface="Century Gothic"/>
              </a:rPr>
              <a:t>Адміністративний акт, його форма, структура, правила чинності</a:t>
            </a:r>
            <a:endParaRPr sz="13800" b="1" dirty="0">
              <a:solidFill>
                <a:srgbClr val="595959"/>
              </a:solidFill>
            </a:endParaRPr>
          </a:p>
        </p:txBody>
      </p:sp>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60"/>
          <p:cNvSpPr txBox="1">
            <a:spLocks noGrp="1"/>
          </p:cNvSpPr>
          <p:nvPr>
            <p:ph type="title"/>
          </p:nvPr>
        </p:nvSpPr>
        <p:spPr>
          <a:xfrm>
            <a:off x="397293" y="274638"/>
            <a:ext cx="11622339" cy="683906"/>
          </a:xfrm>
          <a:prstGeom prst="rect">
            <a:avLst/>
          </a:prstGeom>
          <a:noFill/>
          <a:ln>
            <a:noFill/>
          </a:ln>
        </p:spPr>
        <p:txBody>
          <a:bodyPr spcFirstLastPara="1" wrap="square" lIns="91391" tIns="45683" rIns="91391" bIns="45683" anchor="ctr" anchorCtr="0">
            <a:noAutofit/>
          </a:bodyPr>
          <a:lstStyle/>
          <a:p>
            <a:r>
              <a:rPr lang="uk-UA" sz="3400" dirty="0"/>
              <a:t>Адміністративний акт. Ключові норми та новели</a:t>
            </a:r>
            <a:endParaRPr sz="3400" dirty="0"/>
          </a:p>
        </p:txBody>
      </p:sp>
      <p:sp>
        <p:nvSpPr>
          <p:cNvPr id="678" name="Google Shape;678;p60"/>
          <p:cNvSpPr txBox="1">
            <a:spLocks noGrp="1"/>
          </p:cNvSpPr>
          <p:nvPr>
            <p:ph type="body" idx="1"/>
          </p:nvPr>
        </p:nvSpPr>
        <p:spPr>
          <a:xfrm>
            <a:off x="794585" y="1229710"/>
            <a:ext cx="10945331" cy="5079610"/>
          </a:xfrm>
          <a:prstGeom prst="rect">
            <a:avLst/>
          </a:prstGeom>
          <a:noFill/>
          <a:ln>
            <a:noFill/>
          </a:ln>
        </p:spPr>
        <p:txBody>
          <a:bodyPr spcFirstLastPara="1" wrap="square" lIns="91391" tIns="45683" rIns="91391" bIns="45683" anchor="t" anchorCtr="0">
            <a:noAutofit/>
          </a:bodyPr>
          <a:lstStyle/>
          <a:p>
            <a:pPr>
              <a:spcBef>
                <a:spcPts val="1200"/>
              </a:spcBef>
            </a:pPr>
            <a:r>
              <a:rPr lang="uk-UA" sz="2500" b="1" dirty="0"/>
              <a:t>За загальним правилом – у письмовій формі</a:t>
            </a:r>
            <a:r>
              <a:rPr lang="uk-UA" sz="2500" dirty="0"/>
              <a:t> (паперовій,  електронній)</a:t>
            </a:r>
            <a:endParaRPr sz="2500" dirty="0"/>
          </a:p>
          <a:p>
            <a:pPr>
              <a:spcBef>
                <a:spcPts val="1200"/>
              </a:spcBef>
            </a:pPr>
            <a:r>
              <a:rPr lang="uk-UA" sz="2500" b="1" dirty="0"/>
              <a:t>Усні</a:t>
            </a:r>
            <a:r>
              <a:rPr lang="uk-UA" sz="2500" dirty="0"/>
              <a:t> (у випадках передбачених законом)– на вимогу особи мають бути підтверджені письмово</a:t>
            </a:r>
            <a:endParaRPr sz="2500" dirty="0"/>
          </a:p>
          <a:p>
            <a:pPr>
              <a:spcBef>
                <a:spcPts val="1200"/>
              </a:spcBef>
            </a:pPr>
            <a:r>
              <a:rPr lang="uk-UA" sz="2500" b="1" u="sng" dirty="0"/>
              <a:t>Для негативних актів, обов'язкове</a:t>
            </a:r>
            <a:r>
              <a:rPr lang="uk-UA" sz="2500" b="1" dirty="0"/>
              <a:t>:</a:t>
            </a:r>
            <a:endParaRPr sz="2500" b="1" dirty="0"/>
          </a:p>
          <a:p>
            <a:pPr>
              <a:spcBef>
                <a:spcPts val="1200"/>
              </a:spcBef>
              <a:buNone/>
            </a:pPr>
            <a:r>
              <a:rPr lang="uk-UA" sz="2500" b="1" dirty="0"/>
              <a:t>	- </a:t>
            </a:r>
            <a:r>
              <a:rPr lang="uk-UA" sz="2500" b="1" u="sng" dirty="0"/>
              <a:t>мотивування</a:t>
            </a:r>
            <a:endParaRPr sz="2500" b="1" u="sng" dirty="0"/>
          </a:p>
          <a:p>
            <a:pPr>
              <a:spcBef>
                <a:spcPts val="1200"/>
              </a:spcBef>
              <a:buNone/>
            </a:pPr>
            <a:r>
              <a:rPr lang="uk-UA" sz="2500" b="1" dirty="0"/>
              <a:t>	- </a:t>
            </a:r>
            <a:r>
              <a:rPr lang="uk-UA" sz="2500" b="1" u="sng" dirty="0"/>
              <a:t>зазначення порядку оскарження</a:t>
            </a:r>
            <a:endParaRPr sz="2500" b="1" u="sng" dirty="0"/>
          </a:p>
          <a:p>
            <a:pPr>
              <a:spcBef>
                <a:spcPts val="1200"/>
              </a:spcBef>
            </a:pPr>
            <a:r>
              <a:rPr lang="uk-UA" sz="2500" dirty="0"/>
              <a:t>Набрання чинності – з моменту </a:t>
            </a:r>
            <a:r>
              <a:rPr lang="uk-UA" sz="2500" b="1" dirty="0"/>
              <a:t>доведення до відома особи</a:t>
            </a:r>
            <a:endParaRPr lang="uk-UA" sz="2500" dirty="0"/>
          </a:p>
          <a:p>
            <a:pPr>
              <a:spcBef>
                <a:spcPts val="1200"/>
              </a:spcBef>
            </a:pPr>
            <a:r>
              <a:rPr lang="ru-RU" sz="2500" b="1" dirty="0" err="1"/>
              <a:t>Відсутність</a:t>
            </a:r>
            <a:r>
              <a:rPr lang="ru-RU" sz="2500" b="1" dirty="0"/>
              <a:t> </a:t>
            </a:r>
            <a:r>
              <a:rPr lang="ru-RU" sz="2500" b="1" dirty="0" err="1"/>
              <a:t>мотивувальної</a:t>
            </a:r>
            <a:r>
              <a:rPr lang="ru-RU" sz="2500" b="1" dirty="0"/>
              <a:t> </a:t>
            </a:r>
            <a:r>
              <a:rPr lang="ru-RU" sz="2500" b="1" dirty="0" err="1"/>
              <a:t>частини</a:t>
            </a:r>
            <a:r>
              <a:rPr lang="ru-RU" sz="2500" b="1" dirty="0"/>
              <a:t> – </a:t>
            </a:r>
            <a:r>
              <a:rPr lang="ru-RU" sz="2500" b="1" dirty="0" err="1"/>
              <a:t>підстава</a:t>
            </a:r>
            <a:r>
              <a:rPr lang="ru-RU" sz="2500" b="1" dirty="0"/>
              <a:t> для </a:t>
            </a:r>
            <a:r>
              <a:rPr lang="ru-RU" sz="2500" b="1" dirty="0" err="1"/>
              <a:t>скасування</a:t>
            </a:r>
            <a:r>
              <a:rPr lang="ru-RU" sz="2500" b="1" dirty="0"/>
              <a:t> </a:t>
            </a:r>
            <a:r>
              <a:rPr lang="ru-RU" sz="2500" dirty="0"/>
              <a:t>(у </a:t>
            </a:r>
            <a:r>
              <a:rPr lang="ru-RU" sz="2500" dirty="0" err="1"/>
              <a:t>разі</a:t>
            </a:r>
            <a:r>
              <a:rPr lang="ru-RU" sz="2500" dirty="0"/>
              <a:t> </a:t>
            </a:r>
            <a:r>
              <a:rPr lang="ru-RU" sz="2500" dirty="0" err="1"/>
              <a:t>оскарження</a:t>
            </a:r>
            <a:r>
              <a:rPr lang="ru-RU" sz="2500" dirty="0"/>
              <a:t>).</a:t>
            </a:r>
            <a:endParaRPr sz="2800" dirty="0"/>
          </a:p>
          <a:p>
            <a:pPr indent="-228514">
              <a:buNone/>
            </a:pPr>
            <a:endParaRPr sz="2800" dirty="0"/>
          </a:p>
        </p:txBody>
      </p:sp>
      <p:sp>
        <p:nvSpPr>
          <p:cNvPr id="679" name="Google Shape;679;p60"/>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62"/>
          <p:cNvSpPr txBox="1">
            <a:spLocks noGrp="1"/>
          </p:cNvSpPr>
          <p:nvPr>
            <p:ph type="title"/>
          </p:nvPr>
        </p:nvSpPr>
        <p:spPr>
          <a:xfrm>
            <a:off x="291277" y="360918"/>
            <a:ext cx="10456237" cy="1017308"/>
          </a:xfrm>
          <a:prstGeom prst="rect">
            <a:avLst/>
          </a:prstGeom>
          <a:noFill/>
          <a:ln>
            <a:noFill/>
          </a:ln>
        </p:spPr>
        <p:txBody>
          <a:bodyPr spcFirstLastPara="1" wrap="square" lIns="91391" tIns="45683" rIns="91391" bIns="45683" anchor="ctr" anchorCtr="0">
            <a:noAutofit/>
          </a:bodyPr>
          <a:lstStyle/>
          <a:p>
            <a:r>
              <a:rPr lang="uk-UA" sz="3200" dirty="0"/>
              <a:t>Зміст (структура) адміністративного акта</a:t>
            </a:r>
            <a:endParaRPr dirty="0"/>
          </a:p>
        </p:txBody>
      </p:sp>
      <p:sp>
        <p:nvSpPr>
          <p:cNvPr id="685" name="Google Shape;685;p62"/>
          <p:cNvSpPr txBox="1">
            <a:spLocks noGrp="1"/>
          </p:cNvSpPr>
          <p:nvPr>
            <p:ph type="body" idx="1"/>
          </p:nvPr>
        </p:nvSpPr>
        <p:spPr>
          <a:xfrm>
            <a:off x="477080" y="1368448"/>
            <a:ext cx="11463130" cy="4996256"/>
          </a:xfrm>
          <a:prstGeom prst="rect">
            <a:avLst/>
          </a:prstGeom>
          <a:noFill/>
          <a:ln>
            <a:noFill/>
          </a:ln>
        </p:spPr>
        <p:txBody>
          <a:bodyPr spcFirstLastPara="1" wrap="square" lIns="91391" tIns="45683" rIns="91391" bIns="45683" anchor="t" anchorCtr="0">
            <a:noAutofit/>
          </a:bodyPr>
          <a:lstStyle/>
          <a:p>
            <a:pPr>
              <a:spcBef>
                <a:spcPts val="600"/>
              </a:spcBef>
            </a:pPr>
            <a:r>
              <a:rPr lang="uk-UA" b="1" dirty="0"/>
              <a:t>Вступна</a:t>
            </a:r>
            <a:r>
              <a:rPr lang="uk-UA" dirty="0"/>
              <a:t> частина: найменування адмін. органу, дата прийняття АА, його реєстраційний номер, відомості в обсязі, достатньому для встановлення особи адресата АА, та його контактні дані.</a:t>
            </a:r>
            <a:endParaRPr dirty="0"/>
          </a:p>
          <a:p>
            <a:pPr>
              <a:spcBef>
                <a:spcPts val="600"/>
              </a:spcBef>
            </a:pPr>
            <a:r>
              <a:rPr lang="uk-UA" b="1" dirty="0"/>
              <a:t>Мотивувальна</a:t>
            </a:r>
            <a:r>
              <a:rPr lang="uk-UA" dirty="0"/>
              <a:t> частина: пояснює чому саме таке рішення (детальні вимоги – ст. 72 ЗАП). Обов'язкова для </a:t>
            </a:r>
            <a:r>
              <a:rPr lang="uk-UA" dirty="0" err="1"/>
              <a:t>для</a:t>
            </a:r>
            <a:r>
              <a:rPr lang="uk-UA" dirty="0"/>
              <a:t> негативного АА.</a:t>
            </a:r>
            <a:endParaRPr dirty="0"/>
          </a:p>
          <a:p>
            <a:pPr>
              <a:spcBef>
                <a:spcPts val="600"/>
              </a:spcBef>
            </a:pPr>
            <a:r>
              <a:rPr lang="uk-UA" b="1" dirty="0"/>
              <a:t>Резолютивна</a:t>
            </a:r>
            <a:r>
              <a:rPr lang="uk-UA" dirty="0"/>
              <a:t> частина: суть прийнятого рішення. </a:t>
            </a:r>
            <a:endParaRPr dirty="0"/>
          </a:p>
          <a:p>
            <a:pPr>
              <a:spcBef>
                <a:spcPts val="600"/>
              </a:spcBef>
              <a:buNone/>
            </a:pPr>
            <a:r>
              <a:rPr lang="uk-UA" dirty="0"/>
              <a:t>	- За потреби: додаткові положення.</a:t>
            </a:r>
          </a:p>
          <a:p>
            <a:pPr>
              <a:spcBef>
                <a:spcPts val="600"/>
              </a:spcBef>
            </a:pPr>
            <a:r>
              <a:rPr lang="ru-RU" b="1" dirty="0" err="1"/>
              <a:t>Заключна</a:t>
            </a:r>
            <a:r>
              <a:rPr lang="ru-RU" dirty="0"/>
              <a:t> </a:t>
            </a:r>
            <a:r>
              <a:rPr lang="ru-RU" dirty="0" err="1"/>
              <a:t>частина</a:t>
            </a:r>
            <a:r>
              <a:rPr lang="ru-RU" dirty="0"/>
              <a:t>, в т.ч.: </a:t>
            </a:r>
          </a:p>
          <a:p>
            <a:pPr>
              <a:buNone/>
            </a:pPr>
            <a:r>
              <a:rPr lang="ru-RU" dirty="0"/>
              <a:t>	- строк </a:t>
            </a:r>
            <a:r>
              <a:rPr lang="ru-RU" dirty="0" err="1"/>
              <a:t>набрання</a:t>
            </a:r>
            <a:r>
              <a:rPr lang="ru-RU" dirty="0"/>
              <a:t> </a:t>
            </a:r>
            <a:r>
              <a:rPr lang="ru-RU" dirty="0" err="1"/>
              <a:t>чинності</a:t>
            </a:r>
            <a:r>
              <a:rPr lang="ru-RU" dirty="0"/>
              <a:t> та </a:t>
            </a:r>
            <a:r>
              <a:rPr lang="ru-RU" dirty="0" err="1"/>
              <a:t>спосіб</a:t>
            </a:r>
            <a:r>
              <a:rPr lang="ru-RU" dirty="0"/>
              <a:t> </a:t>
            </a:r>
            <a:r>
              <a:rPr lang="ru-RU" dirty="0" err="1"/>
              <a:t>визначення</a:t>
            </a:r>
            <a:r>
              <a:rPr lang="ru-RU" dirty="0"/>
              <a:t> такого строку </a:t>
            </a:r>
          </a:p>
          <a:p>
            <a:pPr>
              <a:buNone/>
            </a:pPr>
            <a:r>
              <a:rPr lang="ru-RU" dirty="0"/>
              <a:t>	- в негативному </a:t>
            </a:r>
            <a:r>
              <a:rPr lang="ru-RU" dirty="0" err="1"/>
              <a:t>акті</a:t>
            </a:r>
            <a:r>
              <a:rPr lang="ru-RU" dirty="0"/>
              <a:t> - строки </a:t>
            </a:r>
            <a:r>
              <a:rPr lang="ru-RU" dirty="0" err="1"/>
              <a:t>і</a:t>
            </a:r>
            <a:r>
              <a:rPr lang="ru-RU" dirty="0"/>
              <a:t> порядок </a:t>
            </a:r>
            <a:r>
              <a:rPr lang="ru-RU" dirty="0" err="1"/>
              <a:t>його</a:t>
            </a:r>
            <a:r>
              <a:rPr lang="ru-RU" dirty="0"/>
              <a:t> </a:t>
            </a:r>
            <a:r>
              <a:rPr lang="ru-RU" dirty="0" err="1"/>
              <a:t>оскарження</a:t>
            </a:r>
            <a:r>
              <a:rPr lang="ru-RU" dirty="0"/>
              <a:t> (в т.ч. </a:t>
            </a:r>
            <a:r>
              <a:rPr lang="ru-RU" b="1" dirty="0" err="1"/>
              <a:t>найменування</a:t>
            </a:r>
            <a:r>
              <a:rPr lang="ru-RU" b="1" dirty="0"/>
              <a:t> та </a:t>
            </a:r>
            <a:r>
              <a:rPr lang="ru-RU" b="1" dirty="0" err="1"/>
              <a:t>місцезнаходження</a:t>
            </a:r>
            <a:r>
              <a:rPr lang="ru-RU" b="1" dirty="0"/>
              <a:t> </a:t>
            </a:r>
            <a:r>
              <a:rPr lang="ru-RU" b="1" dirty="0" err="1"/>
              <a:t>адмін</a:t>
            </a:r>
            <a:r>
              <a:rPr lang="ru-RU" b="1" dirty="0"/>
              <a:t>. органу, </a:t>
            </a:r>
            <a:r>
              <a:rPr lang="ru-RU" b="1" dirty="0" err="1"/>
              <a:t>який</a:t>
            </a:r>
            <a:r>
              <a:rPr lang="ru-RU" b="1" dirty="0"/>
              <a:t> </a:t>
            </a:r>
            <a:r>
              <a:rPr lang="ru-RU" b="1" dirty="0" err="1"/>
              <a:t>є</a:t>
            </a:r>
            <a:r>
              <a:rPr lang="ru-RU" b="1" dirty="0"/>
              <a:t> </a:t>
            </a:r>
            <a:r>
              <a:rPr lang="ru-RU" b="1" dirty="0" err="1"/>
              <a:t>суб’єктом</a:t>
            </a:r>
            <a:r>
              <a:rPr lang="ru-RU" b="1" dirty="0"/>
              <a:t> </a:t>
            </a:r>
            <a:r>
              <a:rPr lang="ru-RU" b="1" dirty="0" err="1"/>
              <a:t>розгляду</a:t>
            </a:r>
            <a:r>
              <a:rPr lang="ru-RU" b="1" dirty="0"/>
              <a:t> </a:t>
            </a:r>
            <a:r>
              <a:rPr lang="ru-RU" b="1" dirty="0" err="1"/>
              <a:t>скарги</a:t>
            </a:r>
            <a:r>
              <a:rPr lang="ru-RU" dirty="0"/>
              <a:t>; вид суду, до </a:t>
            </a:r>
            <a:r>
              <a:rPr lang="ru-RU" dirty="0" err="1"/>
              <a:t>якого</a:t>
            </a:r>
            <a:r>
              <a:rPr lang="ru-RU" dirty="0"/>
              <a:t> </a:t>
            </a:r>
            <a:r>
              <a:rPr lang="ru-RU" dirty="0" err="1"/>
              <a:t>можна</a:t>
            </a:r>
            <a:r>
              <a:rPr lang="ru-RU" dirty="0"/>
              <a:t> подати </a:t>
            </a:r>
            <a:r>
              <a:rPr lang="ru-RU" dirty="0" err="1"/>
              <a:t>позов</a:t>
            </a:r>
            <a:r>
              <a:rPr lang="ru-RU" dirty="0"/>
              <a:t>). </a:t>
            </a:r>
          </a:p>
          <a:p>
            <a:pPr>
              <a:spcBef>
                <a:spcPts val="600"/>
              </a:spcBef>
            </a:pPr>
            <a:endParaRPr dirty="0"/>
          </a:p>
          <a:p>
            <a:pPr>
              <a:spcBef>
                <a:spcPts val="600"/>
              </a:spcBef>
              <a:buNone/>
            </a:pPr>
            <a:r>
              <a:rPr lang="uk-UA" dirty="0"/>
              <a:t>	</a:t>
            </a:r>
            <a:endParaRPr dirty="0"/>
          </a:p>
        </p:txBody>
      </p:sp>
      <p:sp>
        <p:nvSpPr>
          <p:cNvPr id="686" name="Google Shape;686;p62"/>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64"/>
          <p:cNvSpPr txBox="1">
            <a:spLocks noGrp="1"/>
          </p:cNvSpPr>
          <p:nvPr>
            <p:ph type="title"/>
          </p:nvPr>
        </p:nvSpPr>
        <p:spPr>
          <a:xfrm>
            <a:off x="278297" y="274638"/>
            <a:ext cx="11569147" cy="851797"/>
          </a:xfrm>
          <a:prstGeom prst="rect">
            <a:avLst/>
          </a:prstGeom>
          <a:noFill/>
          <a:ln>
            <a:noFill/>
          </a:ln>
        </p:spPr>
        <p:txBody>
          <a:bodyPr spcFirstLastPara="1" wrap="square" lIns="91391" tIns="45683" rIns="91391" bIns="45683" anchor="ctr" anchorCtr="0">
            <a:noAutofit/>
          </a:bodyPr>
          <a:lstStyle/>
          <a:p>
            <a:r>
              <a:rPr lang="uk-UA" sz="3200" dirty="0"/>
              <a:t>Мотивування (обґрунтування) адмін. акта</a:t>
            </a:r>
            <a:endParaRPr dirty="0"/>
          </a:p>
        </p:txBody>
      </p:sp>
      <p:sp>
        <p:nvSpPr>
          <p:cNvPr id="699" name="Google Shape;699;p64"/>
          <p:cNvSpPr txBox="1">
            <a:spLocks noGrp="1"/>
          </p:cNvSpPr>
          <p:nvPr>
            <p:ph type="body" idx="1"/>
          </p:nvPr>
        </p:nvSpPr>
        <p:spPr>
          <a:xfrm>
            <a:off x="424071" y="1268763"/>
            <a:ext cx="11410120" cy="4857403"/>
          </a:xfrm>
          <a:prstGeom prst="rect">
            <a:avLst/>
          </a:prstGeom>
          <a:noFill/>
          <a:ln>
            <a:noFill/>
          </a:ln>
        </p:spPr>
        <p:txBody>
          <a:bodyPr spcFirstLastPara="1" wrap="square" lIns="91391" tIns="45683" rIns="91391" bIns="45683" anchor="t" anchorCtr="0">
            <a:noAutofit/>
          </a:bodyPr>
          <a:lstStyle/>
          <a:p>
            <a:pPr lvl="0"/>
            <a:r>
              <a:rPr lang="uk-UA" dirty="0"/>
              <a:t>АА, прийнятий у письмовій формі, або усний АА, підтверджений у письмовій формі, повинен мати мотивувальну частину (крім передбачених випадків.</a:t>
            </a:r>
            <a:endParaRPr dirty="0"/>
          </a:p>
          <a:p>
            <a:r>
              <a:rPr lang="uk-UA" b="1" dirty="0"/>
              <a:t>Мотивування (обґрунтування) не вимагається, </a:t>
            </a:r>
            <a:r>
              <a:rPr lang="uk-UA" b="1" u="sng" dirty="0"/>
              <a:t>якщо</a:t>
            </a:r>
            <a:r>
              <a:rPr lang="uk-UA" b="1" dirty="0"/>
              <a:t>:</a:t>
            </a:r>
            <a:endParaRPr b="1" dirty="0"/>
          </a:p>
          <a:p>
            <a:pPr>
              <a:buNone/>
            </a:pPr>
            <a:r>
              <a:rPr lang="uk-UA" dirty="0"/>
              <a:t>	1) АО задовольнив заяву, при цьому акт не стосується прав, свобод чи законних інтересів інших осіб;</a:t>
            </a:r>
            <a:endParaRPr dirty="0"/>
          </a:p>
          <a:p>
            <a:pPr>
              <a:buNone/>
            </a:pPr>
            <a:r>
              <a:rPr lang="uk-UA" dirty="0"/>
              <a:t>	2) АО під час здійснення інспекційних (контрольних, наглядових) повноважень не виявив порушень.</a:t>
            </a:r>
            <a:endParaRPr dirty="0"/>
          </a:p>
          <a:p>
            <a:r>
              <a:rPr lang="uk-UA" dirty="0"/>
              <a:t>Обґрунтування акта повинно забезпечувати особі можливість правильно його зрозуміти та реалізувати своє право на оскарження.</a:t>
            </a:r>
            <a:endParaRPr dirty="0"/>
          </a:p>
          <a:p>
            <a:r>
              <a:rPr lang="uk-UA" b="1" dirty="0"/>
              <a:t>Відсутність мотивувальної частини - має наслідки, встановлені ЗАП (такий акт скасовується).</a:t>
            </a:r>
            <a:endParaRPr b="1" dirty="0"/>
          </a:p>
        </p:txBody>
      </p:sp>
      <p:sp>
        <p:nvSpPr>
          <p:cNvPr id="700" name="Google Shape;700;p64"/>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5"/>
          <p:cNvSpPr txBox="1">
            <a:spLocks noGrp="1"/>
          </p:cNvSpPr>
          <p:nvPr>
            <p:ph type="title"/>
          </p:nvPr>
        </p:nvSpPr>
        <p:spPr>
          <a:xfrm>
            <a:off x="265044" y="314397"/>
            <a:ext cx="11171582" cy="838544"/>
          </a:xfrm>
          <a:prstGeom prst="rect">
            <a:avLst/>
          </a:prstGeom>
          <a:noFill/>
          <a:ln>
            <a:noFill/>
          </a:ln>
        </p:spPr>
        <p:txBody>
          <a:bodyPr spcFirstLastPara="1" wrap="square" lIns="91391" tIns="45683" rIns="91391" bIns="45683" anchor="ctr" anchorCtr="0">
            <a:noAutofit/>
          </a:bodyPr>
          <a:lstStyle/>
          <a:p>
            <a:r>
              <a:rPr lang="uk-UA" sz="3600" dirty="0"/>
              <a:t>Набрання чинності адміністративним актом</a:t>
            </a:r>
            <a:endParaRPr dirty="0"/>
          </a:p>
        </p:txBody>
      </p:sp>
      <p:sp>
        <p:nvSpPr>
          <p:cNvPr id="706" name="Google Shape;706;p65"/>
          <p:cNvSpPr txBox="1">
            <a:spLocks noGrp="1"/>
          </p:cNvSpPr>
          <p:nvPr>
            <p:ph type="body" idx="1"/>
          </p:nvPr>
        </p:nvSpPr>
        <p:spPr>
          <a:xfrm>
            <a:off x="932810" y="1400000"/>
            <a:ext cx="10803041" cy="4464918"/>
          </a:xfrm>
          <a:prstGeom prst="rect">
            <a:avLst/>
          </a:prstGeom>
          <a:noFill/>
          <a:ln>
            <a:noFill/>
          </a:ln>
        </p:spPr>
        <p:txBody>
          <a:bodyPr spcFirstLastPara="1" wrap="square" lIns="91391" tIns="45683" rIns="91391" bIns="45683" anchor="t" anchorCtr="0">
            <a:noAutofit/>
          </a:bodyPr>
          <a:lstStyle/>
          <a:p>
            <a:pPr>
              <a:spcBef>
                <a:spcPts val="1800"/>
              </a:spcBef>
            </a:pPr>
            <a:r>
              <a:rPr lang="uk-UA" sz="2500" dirty="0"/>
              <a:t>Адміністративний акт набирає чинності стосовно учасника адміністративного провадження </a:t>
            </a:r>
            <a:r>
              <a:rPr lang="uk-UA" sz="2500" b="1" dirty="0"/>
              <a:t>з дня доведення його до відома відповідної особи</a:t>
            </a:r>
            <a:r>
              <a:rPr lang="uk-UA" sz="2500" dirty="0"/>
              <a:t>, якщо інший строк набрання ним чинності не передбачено законом або самим адміністративним актом.</a:t>
            </a:r>
            <a:endParaRPr sz="2500" dirty="0"/>
          </a:p>
          <a:p>
            <a:pPr>
              <a:spcBef>
                <a:spcPts val="1800"/>
              </a:spcBef>
            </a:pPr>
            <a:r>
              <a:rPr lang="uk-UA" sz="2500" dirty="0" err="1"/>
              <a:t>Недоведення</a:t>
            </a:r>
            <a:r>
              <a:rPr lang="uk-UA" sz="2500" dirty="0"/>
              <a:t> адміністративним органом адміністративного акта до відома особи в установленому порядку є підставою для продовження строку оскарження такого акта (ч. 5  ст. 75)</a:t>
            </a:r>
            <a:endParaRPr sz="2500" dirty="0"/>
          </a:p>
          <a:p>
            <a:pPr>
              <a:buNone/>
            </a:pPr>
            <a:endParaRPr sz="2500" dirty="0"/>
          </a:p>
        </p:txBody>
      </p:sp>
      <p:sp>
        <p:nvSpPr>
          <p:cNvPr id="707" name="Google Shape;707;p65"/>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6"/>
          <p:cNvSpPr txBox="1">
            <a:spLocks noGrp="1"/>
          </p:cNvSpPr>
          <p:nvPr>
            <p:ph type="title"/>
          </p:nvPr>
        </p:nvSpPr>
        <p:spPr>
          <a:xfrm>
            <a:off x="178905" y="248132"/>
            <a:ext cx="10820400" cy="812041"/>
          </a:xfrm>
          <a:prstGeom prst="rect">
            <a:avLst/>
          </a:prstGeom>
          <a:noFill/>
          <a:ln>
            <a:noFill/>
          </a:ln>
        </p:spPr>
        <p:txBody>
          <a:bodyPr spcFirstLastPara="1" wrap="square" lIns="91391" tIns="45683" rIns="91391" bIns="45683" anchor="ctr" anchorCtr="0">
            <a:noAutofit/>
          </a:bodyPr>
          <a:lstStyle/>
          <a:p>
            <a:r>
              <a:rPr lang="uk-UA" sz="3600" dirty="0"/>
              <a:t>Порядок доведення АА до відома особи</a:t>
            </a:r>
            <a:endParaRPr dirty="0"/>
          </a:p>
        </p:txBody>
      </p:sp>
      <p:sp>
        <p:nvSpPr>
          <p:cNvPr id="713" name="Google Shape;713;p66"/>
          <p:cNvSpPr txBox="1">
            <a:spLocks noGrp="1"/>
          </p:cNvSpPr>
          <p:nvPr>
            <p:ph type="body" idx="1"/>
          </p:nvPr>
        </p:nvSpPr>
        <p:spPr>
          <a:xfrm>
            <a:off x="715618" y="1213523"/>
            <a:ext cx="11158331" cy="5217443"/>
          </a:xfrm>
          <a:prstGeom prst="rect">
            <a:avLst/>
          </a:prstGeom>
          <a:noFill/>
          <a:ln>
            <a:noFill/>
          </a:ln>
        </p:spPr>
        <p:txBody>
          <a:bodyPr spcFirstLastPara="1" wrap="square" lIns="91391" tIns="45683" rIns="91391" bIns="45683" anchor="t" anchorCtr="0">
            <a:noAutofit/>
          </a:bodyPr>
          <a:lstStyle/>
          <a:p>
            <a:r>
              <a:rPr lang="uk-UA" sz="2200" b="1" dirty="0"/>
              <a:t>Спосіб доведення визначається АО, якщо прямо не встановлений </a:t>
            </a:r>
            <a:r>
              <a:rPr lang="uk-UA" sz="2200" b="1" u="sng" dirty="0"/>
              <a:t>законом</a:t>
            </a:r>
            <a:r>
              <a:rPr lang="uk-UA" sz="2200" dirty="0"/>
              <a:t>.</a:t>
            </a:r>
            <a:endParaRPr dirty="0"/>
          </a:p>
          <a:p>
            <a:r>
              <a:rPr lang="uk-UA" sz="2200" dirty="0"/>
              <a:t>Доведення АА до відома особи здійснюється шляхом:</a:t>
            </a:r>
            <a:endParaRPr dirty="0"/>
          </a:p>
          <a:p>
            <a:pPr>
              <a:buNone/>
            </a:pPr>
            <a:r>
              <a:rPr lang="uk-UA" sz="2200" dirty="0"/>
              <a:t>1) вручення акта або надсилання його поштою (рекомендованим листом з повідомленням про вручення);</a:t>
            </a:r>
            <a:endParaRPr dirty="0"/>
          </a:p>
          <a:p>
            <a:pPr>
              <a:buNone/>
            </a:pPr>
            <a:r>
              <a:rPr lang="uk-UA" sz="2200" dirty="0"/>
              <a:t>2) надсилання на адресу електронної пошти чи передачі з використанням інших засобів телекомунікаційного зв’язку;</a:t>
            </a:r>
            <a:endParaRPr dirty="0"/>
          </a:p>
          <a:p>
            <a:pPr>
              <a:buNone/>
            </a:pPr>
            <a:r>
              <a:rPr lang="uk-UA" sz="2200" dirty="0"/>
              <a:t>3) публічного оголошення, оприлюднення згідно з вимогами законодавства;</a:t>
            </a:r>
            <a:endParaRPr dirty="0"/>
          </a:p>
          <a:p>
            <a:pPr>
              <a:buNone/>
            </a:pPr>
            <a:r>
              <a:rPr lang="uk-UA" sz="2200" dirty="0"/>
              <a:t>4) усного повідомлення у випадках, передбачених законом.</a:t>
            </a:r>
            <a:endParaRPr dirty="0"/>
          </a:p>
          <a:p>
            <a:r>
              <a:rPr lang="uk-UA" sz="2200" dirty="0"/>
              <a:t>АА, що стосується великої кількості осіб, доводиться до їх відома через офіційний веб-сайт АО та/або шляхом публікації у друкованих ЗМІ із зазначенням суті рішення, порядку ознайомлення з актом та порядку оскарження.</a:t>
            </a:r>
            <a:endParaRPr dirty="0"/>
          </a:p>
        </p:txBody>
      </p:sp>
      <p:sp>
        <p:nvSpPr>
          <p:cNvPr id="714" name="Google Shape;714;p66"/>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67"/>
          <p:cNvSpPr txBox="1">
            <a:spLocks noGrp="1"/>
          </p:cNvSpPr>
          <p:nvPr>
            <p:ph type="title"/>
          </p:nvPr>
        </p:nvSpPr>
        <p:spPr>
          <a:xfrm>
            <a:off x="265043" y="393907"/>
            <a:ext cx="10277062" cy="562074"/>
          </a:xfrm>
          <a:prstGeom prst="rect">
            <a:avLst/>
          </a:prstGeom>
          <a:noFill/>
          <a:ln>
            <a:noFill/>
          </a:ln>
        </p:spPr>
        <p:txBody>
          <a:bodyPr spcFirstLastPara="1" wrap="square" lIns="91391" tIns="45683" rIns="91391" bIns="45683" anchor="ctr" anchorCtr="0">
            <a:noAutofit/>
          </a:bodyPr>
          <a:lstStyle/>
          <a:p>
            <a:r>
              <a:rPr lang="uk-UA" sz="3200" dirty="0"/>
              <a:t>Порядок доведення АА до відома особи</a:t>
            </a:r>
            <a:endParaRPr dirty="0"/>
          </a:p>
        </p:txBody>
      </p:sp>
      <p:sp>
        <p:nvSpPr>
          <p:cNvPr id="720" name="Google Shape;720;p67"/>
          <p:cNvSpPr txBox="1">
            <a:spLocks noGrp="1"/>
          </p:cNvSpPr>
          <p:nvPr>
            <p:ph type="body" idx="1"/>
          </p:nvPr>
        </p:nvSpPr>
        <p:spPr>
          <a:xfrm>
            <a:off x="569845" y="1179443"/>
            <a:ext cx="11463131" cy="5314122"/>
          </a:xfrm>
          <a:prstGeom prst="rect">
            <a:avLst/>
          </a:prstGeom>
          <a:noFill/>
          <a:ln>
            <a:noFill/>
          </a:ln>
        </p:spPr>
        <p:txBody>
          <a:bodyPr spcFirstLastPara="1" wrap="square" lIns="91391" tIns="45683" rIns="91391" bIns="45683" anchor="t" anchorCtr="0">
            <a:noAutofit/>
          </a:bodyPr>
          <a:lstStyle/>
          <a:p>
            <a:pPr>
              <a:spcBef>
                <a:spcPts val="1800"/>
              </a:spcBef>
            </a:pPr>
            <a:r>
              <a:rPr lang="uk-UA" dirty="0"/>
              <a:t>Якщо особа не зазначила спосіб доведення АА до її відома, акт надсилається за адресою її зареєстрованого місця проживання (перебування), місцезнаходження … </a:t>
            </a:r>
            <a:endParaRPr dirty="0"/>
          </a:p>
          <a:p>
            <a:pPr>
              <a:spcBef>
                <a:spcPts val="1800"/>
              </a:spcBef>
            </a:pPr>
            <a:r>
              <a:rPr lang="uk-UA" dirty="0"/>
              <a:t>Якщо час отримання адміністративного акта, надісланого поштою, електронною поштою або переданого з використанням інших засобів телекомунікаційного зв’язку, не зафіксовано, такий адміністративний акт </a:t>
            </a:r>
            <a:r>
              <a:rPr lang="uk-UA" b="1" dirty="0"/>
              <a:t>вважається доведеним</a:t>
            </a:r>
            <a:r>
              <a:rPr lang="uk-UA" dirty="0"/>
              <a:t> до відома особи </a:t>
            </a:r>
            <a:r>
              <a:rPr lang="uk-UA" b="1" dirty="0"/>
              <a:t>на п’ятий календарний день</a:t>
            </a:r>
            <a:r>
              <a:rPr lang="uk-UA" dirty="0"/>
              <a:t> з дня його надсилання </a:t>
            </a:r>
            <a:r>
              <a:rPr lang="uk-UA" dirty="0" err="1"/>
              <a:t>адмінорганом</a:t>
            </a:r>
            <a:r>
              <a:rPr lang="uk-UA" dirty="0"/>
              <a:t>, крім випадків, якщо </a:t>
            </a:r>
            <a:r>
              <a:rPr lang="uk-UA" dirty="0" err="1"/>
              <a:t>адмінакт</a:t>
            </a:r>
            <a:r>
              <a:rPr lang="uk-UA" dirty="0"/>
              <a:t> не надійшов або надійшов пізніше. </a:t>
            </a:r>
            <a:endParaRPr dirty="0"/>
          </a:p>
          <a:p>
            <a:pPr>
              <a:spcBef>
                <a:spcPts val="1800"/>
              </a:spcBef>
            </a:pPr>
            <a:r>
              <a:rPr lang="uk-UA" dirty="0"/>
              <a:t>За потреби, обов’язок доказування факту і часу доведення адміністративного акта до відома особи покладається на адміністративний орган.</a:t>
            </a:r>
            <a:endParaRPr dirty="0"/>
          </a:p>
        </p:txBody>
      </p:sp>
      <p:sp>
        <p:nvSpPr>
          <p:cNvPr id="721" name="Google Shape;721;p67"/>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4B9FF0-3270-19FC-E0C3-4620F67A4A3E}"/>
              </a:ext>
            </a:extLst>
          </p:cNvPr>
          <p:cNvSpPr>
            <a:spLocks noGrp="1"/>
          </p:cNvSpPr>
          <p:nvPr>
            <p:ph type="title"/>
          </p:nvPr>
        </p:nvSpPr>
        <p:spPr>
          <a:xfrm>
            <a:off x="866335" y="741082"/>
            <a:ext cx="10877166" cy="688819"/>
          </a:xfrm>
        </p:spPr>
        <p:txBody>
          <a:bodyPr/>
          <a:lstStyle/>
          <a:p>
            <a:pPr>
              <a:lnSpc>
                <a:spcPct val="93000"/>
              </a:lnSpc>
            </a:pPr>
            <a:r>
              <a:rPr lang="ru-RU" sz="3400" b="1" spc="40" dirty="0" err="1">
                <a:solidFill>
                  <a:srgbClr val="034EA2"/>
                </a:solidFill>
                <a:cs typeface="Calibri" pitchFamily="34" charset="0"/>
              </a:rPr>
              <a:t>Оцінка</a:t>
            </a:r>
            <a:r>
              <a:rPr lang="ru-RU" sz="3400" b="1" spc="40" dirty="0">
                <a:solidFill>
                  <a:srgbClr val="034EA2"/>
                </a:solidFill>
                <a:cs typeface="Calibri" pitchFamily="34" charset="0"/>
              </a:rPr>
              <a:t> </a:t>
            </a:r>
            <a:r>
              <a:rPr lang="ru-RU" sz="3400" b="1" spc="40" dirty="0" err="1">
                <a:solidFill>
                  <a:srgbClr val="034EA2"/>
                </a:solidFill>
                <a:cs typeface="Calibri" pitchFamily="34" charset="0"/>
              </a:rPr>
              <a:t>з</a:t>
            </a:r>
            <a:r>
              <a:rPr lang="ru-RU" sz="3400" b="1" spc="40" dirty="0">
                <a:solidFill>
                  <a:srgbClr val="034EA2"/>
                </a:solidFill>
                <a:cs typeface="Calibri" pitchFamily="34" charset="0"/>
              </a:rPr>
              <a:t> точки </a:t>
            </a:r>
            <a:r>
              <a:rPr lang="ru-RU" sz="3400" b="1" spc="40" dirty="0" err="1">
                <a:solidFill>
                  <a:srgbClr val="034EA2"/>
                </a:solidFill>
                <a:cs typeface="Calibri" pitchFamily="34" charset="0"/>
              </a:rPr>
              <a:t>зору</a:t>
            </a:r>
            <a:r>
              <a:rPr lang="ru-RU" sz="3400" b="1" spc="40" dirty="0">
                <a:solidFill>
                  <a:srgbClr val="034EA2"/>
                </a:solidFill>
                <a:cs typeface="Calibri" pitchFamily="34" charset="0"/>
              </a:rPr>
              <a:t> </a:t>
            </a:r>
            <a:r>
              <a:rPr lang="ru-RU" sz="3400" b="1" spc="40" dirty="0" err="1">
                <a:solidFill>
                  <a:srgbClr val="034EA2"/>
                </a:solidFill>
                <a:cs typeface="Calibri" pitchFamily="34" charset="0"/>
              </a:rPr>
              <a:t>процедури</a:t>
            </a:r>
            <a:endParaRPr lang="en-US" sz="3400" b="1" spc="40" dirty="0">
              <a:solidFill>
                <a:srgbClr val="034EA2"/>
              </a:solidFill>
              <a:cs typeface="Calibri" pitchFamily="34" charset="0"/>
            </a:endParaRPr>
          </a:p>
        </p:txBody>
      </p:sp>
      <p:sp>
        <p:nvSpPr>
          <p:cNvPr id="3" name="TextBox 2">
            <a:extLst>
              <a:ext uri="{FF2B5EF4-FFF2-40B4-BE49-F238E27FC236}">
                <a16:creationId xmlns="" xmlns:a16="http://schemas.microsoft.com/office/drawing/2014/main" id="{702F94F4-5E4F-A6CB-007E-A677F57FFE6C}"/>
              </a:ext>
            </a:extLst>
          </p:cNvPr>
          <p:cNvSpPr txBox="1"/>
          <p:nvPr/>
        </p:nvSpPr>
        <p:spPr>
          <a:xfrm>
            <a:off x="1098508" y="1655125"/>
            <a:ext cx="10214092" cy="4031873"/>
          </a:xfrm>
          <a:prstGeom prst="rect">
            <a:avLst/>
          </a:prstGeom>
          <a:noFill/>
        </p:spPr>
        <p:txBody>
          <a:bodyPr wrap="square" rtlCol="0">
            <a:spAutoFit/>
          </a:bodyPr>
          <a:lstStyle/>
          <a:p>
            <a:pPr lvl="0" defTabSz="1133688">
              <a:buClrTx/>
            </a:pPr>
            <a:r>
              <a:rPr lang="uk-UA" sz="2400" b="1" kern="1200" dirty="0">
                <a:solidFill>
                  <a:prstClr val="black"/>
                </a:solidFill>
                <a:latin typeface="Century Gothic" pitchFamily="34" charset="0"/>
                <a:ea typeface="+mn-ea"/>
                <a:cs typeface="Arial" pitchFamily="34" charset="0"/>
              </a:rPr>
              <a:t>Особу не залучили до </a:t>
            </a:r>
            <a:r>
              <a:rPr lang="ru-RU" sz="2400" b="1" kern="1200" dirty="0" err="1">
                <a:solidFill>
                  <a:prstClr val="black"/>
                </a:solidFill>
                <a:latin typeface="Century Gothic" pitchFamily="34" charset="0"/>
                <a:ea typeface="+mn-ea"/>
                <a:cs typeface="Arial" pitchFamily="34" charset="0"/>
              </a:rPr>
              <a:t>участ</a:t>
            </a:r>
            <a:r>
              <a:rPr lang="uk-UA" sz="2400" b="1" kern="1200" dirty="0">
                <a:solidFill>
                  <a:prstClr val="black"/>
                </a:solidFill>
                <a:latin typeface="Century Gothic" pitchFamily="34" charset="0"/>
                <a:ea typeface="+mn-ea"/>
                <a:cs typeface="Arial" pitchFamily="34" charset="0"/>
              </a:rPr>
              <a:t>і </a:t>
            </a:r>
            <a:r>
              <a:rPr lang="uk-UA" sz="2400" kern="1200" dirty="0">
                <a:solidFill>
                  <a:prstClr val="black"/>
                </a:solidFill>
                <a:latin typeface="Century Gothic" pitchFamily="34" charset="0"/>
                <a:ea typeface="+mn-ea"/>
                <a:cs typeface="Arial" pitchFamily="34" charset="0"/>
              </a:rPr>
              <a:t>у</a:t>
            </a:r>
            <a:r>
              <a:rPr lang="uk-UA" sz="2400" b="1" kern="1200" dirty="0">
                <a:solidFill>
                  <a:prstClr val="black"/>
                </a:solidFill>
                <a:latin typeface="Century Gothic" pitchFamily="34" charset="0"/>
                <a:ea typeface="+mn-ea"/>
                <a:cs typeface="Arial" pitchFamily="34" charset="0"/>
              </a:rPr>
              <a:t> </a:t>
            </a:r>
            <a:r>
              <a:rPr lang="uk-UA" sz="2400" kern="1200" dirty="0">
                <a:solidFill>
                  <a:prstClr val="black"/>
                </a:solidFill>
                <a:latin typeface="Century Gothic" pitchFamily="34" charset="0"/>
                <a:ea typeface="+mn-ea"/>
                <a:cs typeface="Arial" pitchFamily="34" charset="0"/>
              </a:rPr>
              <a:t>розгляді її справи, зокрема:</a:t>
            </a:r>
          </a:p>
          <a:p>
            <a:pPr lvl="0" defTabSz="1133688">
              <a:buClrTx/>
            </a:pPr>
            <a:endParaRPr lang="uk-UA" sz="2400" i="1" kern="1200" baseline="30000" dirty="0">
              <a:solidFill>
                <a:prstClr val="black"/>
              </a:solidFill>
              <a:latin typeface="Century Gothic" pitchFamily="34" charset="0"/>
              <a:ea typeface="+mn-ea"/>
              <a:cs typeface="Arial" pitchFamily="34" charset="0"/>
            </a:endParaRPr>
          </a:p>
          <a:p>
            <a:pPr lvl="0" defTabSz="1133688">
              <a:buClrTx/>
              <a:buFont typeface="Arial" pitchFamily="34" charset="0"/>
              <a:buChar char="•"/>
            </a:pPr>
            <a:r>
              <a:rPr lang="uk-UA" sz="2400" kern="1200" dirty="0">
                <a:solidFill>
                  <a:prstClr val="black"/>
                </a:solidFill>
                <a:latin typeface="Century Gothic" pitchFamily="34" charset="0"/>
                <a:ea typeface="+mn-ea"/>
                <a:cs typeface="Arial" pitchFamily="34" charset="0"/>
              </a:rPr>
              <a:t> </a:t>
            </a:r>
            <a:r>
              <a:rPr lang="uk-UA" sz="2400" b="1" kern="1200" dirty="0">
                <a:solidFill>
                  <a:prstClr val="black"/>
                </a:solidFill>
                <a:latin typeface="Century Gothic" pitchFamily="34" charset="0"/>
                <a:ea typeface="+mn-ea"/>
                <a:cs typeface="Arial" pitchFamily="34" charset="0"/>
              </a:rPr>
              <a:t>не повідомили </a:t>
            </a:r>
            <a:r>
              <a:rPr lang="uk-UA" sz="2400" kern="1200" dirty="0">
                <a:solidFill>
                  <a:prstClr val="black"/>
                </a:solidFill>
                <a:latin typeface="Century Gothic" pitchFamily="34" charset="0"/>
                <a:ea typeface="+mn-ea"/>
                <a:cs typeface="Arial" pitchFamily="34" charset="0"/>
              </a:rPr>
              <a:t>про ініціювання справи / провадження, що стосується прав цієї особи</a:t>
            </a:r>
          </a:p>
          <a:p>
            <a:pPr lvl="0" defTabSz="1133688">
              <a:buClrTx/>
              <a:buFont typeface="Arial" pitchFamily="34" charset="0"/>
              <a:buChar char="•"/>
            </a:pPr>
            <a:endParaRPr lang="uk-UA" sz="2400" kern="1200" baseline="30000" dirty="0">
              <a:solidFill>
                <a:prstClr val="black"/>
              </a:solidFill>
              <a:latin typeface="Century Gothic" pitchFamily="34" charset="0"/>
              <a:ea typeface="+mn-ea"/>
              <a:cs typeface="Arial" pitchFamily="34" charset="0"/>
            </a:endParaRPr>
          </a:p>
          <a:p>
            <a:pPr lvl="0" defTabSz="1133688">
              <a:buClrTx/>
              <a:buFont typeface="Arial" pitchFamily="34" charset="0"/>
              <a:buChar char="•"/>
            </a:pPr>
            <a:r>
              <a:rPr lang="uk-UA" sz="2400" kern="1200" dirty="0">
                <a:solidFill>
                  <a:prstClr val="black"/>
                </a:solidFill>
                <a:latin typeface="Century Gothic" pitchFamily="34" charset="0"/>
                <a:ea typeface="+mn-ea"/>
                <a:cs typeface="Arial" pitchFamily="34" charset="0"/>
              </a:rPr>
              <a:t> </a:t>
            </a:r>
            <a:r>
              <a:rPr lang="uk-UA" sz="2400" b="1" kern="1200" dirty="0">
                <a:solidFill>
                  <a:prstClr val="black"/>
                </a:solidFill>
                <a:latin typeface="Century Gothic" pitchFamily="34" charset="0"/>
                <a:ea typeface="+mn-ea"/>
                <a:cs typeface="Arial" pitchFamily="34" charset="0"/>
              </a:rPr>
              <a:t>не надали можливості бути вислуханою </a:t>
            </a:r>
            <a:r>
              <a:rPr lang="uk-UA" sz="2400" kern="1200" dirty="0">
                <a:solidFill>
                  <a:prstClr val="black"/>
                </a:solidFill>
                <a:latin typeface="Century Gothic" pitchFamily="34" charset="0"/>
                <a:ea typeface="+mn-ea"/>
                <a:cs typeface="Arial" pitchFamily="34" charset="0"/>
              </a:rPr>
              <a:t>(викласти свою позицію та аргументи, надати додаткові докази)</a:t>
            </a:r>
          </a:p>
          <a:p>
            <a:pPr lvl="0" defTabSz="1133688">
              <a:buClrTx/>
            </a:pPr>
            <a:endParaRPr lang="uk-UA" sz="2400" kern="1200" baseline="30000" dirty="0">
              <a:solidFill>
                <a:prstClr val="black"/>
              </a:solidFill>
              <a:latin typeface="Century Gothic" pitchFamily="34" charset="0"/>
              <a:ea typeface="+mn-ea"/>
              <a:cs typeface="Arial" pitchFamily="34" charset="0"/>
            </a:endParaRPr>
          </a:p>
          <a:p>
            <a:pPr lvl="0" defTabSz="1133688">
              <a:buClrTx/>
            </a:pPr>
            <a:r>
              <a:rPr lang="uk-UA" sz="2400" kern="1200" dirty="0">
                <a:solidFill>
                  <a:prstClr val="black"/>
                </a:solidFill>
                <a:latin typeface="Century Gothic" pitchFamily="34" charset="0"/>
                <a:ea typeface="+mn-ea"/>
                <a:cs typeface="Arial" pitchFamily="34" charset="0"/>
              </a:rPr>
              <a:t>Особі навіть </a:t>
            </a:r>
            <a:r>
              <a:rPr lang="uk-UA" sz="2400" b="1" kern="1200" dirty="0">
                <a:solidFill>
                  <a:prstClr val="black"/>
                </a:solidFill>
                <a:latin typeface="Century Gothic" pitchFamily="34" charset="0"/>
                <a:ea typeface="+mn-ea"/>
                <a:cs typeface="Arial" pitchFamily="34" charset="0"/>
              </a:rPr>
              <a:t>не надали рішення </a:t>
            </a:r>
            <a:r>
              <a:rPr lang="uk-UA" sz="2400" kern="1200" dirty="0">
                <a:solidFill>
                  <a:prstClr val="black"/>
                </a:solidFill>
                <a:latin typeface="Century Gothic" pitchFamily="34" charset="0"/>
                <a:ea typeface="+mn-ea"/>
                <a:cs typeface="Arial" pitchFamily="34" charset="0"/>
              </a:rPr>
              <a:t>(не надіслали), в т.ч. - вчасно та у належній формі </a:t>
            </a:r>
            <a:r>
              <a:rPr lang="uk-UA" sz="2400" b="1" kern="1200" dirty="0">
                <a:solidFill>
                  <a:prstClr val="black"/>
                </a:solidFill>
                <a:latin typeface="Century Gothic" pitchFamily="34" charset="0"/>
                <a:ea typeface="+mn-ea"/>
                <a:cs typeface="Arial" pitchFamily="34" charset="0"/>
              </a:rPr>
              <a:t>не повідомили мотивів </a:t>
            </a:r>
            <a:r>
              <a:rPr lang="uk-UA" sz="2400" kern="1200" dirty="0">
                <a:solidFill>
                  <a:prstClr val="black"/>
                </a:solidFill>
                <a:latin typeface="Century Gothic" pitchFamily="34" charset="0"/>
                <a:ea typeface="+mn-ea"/>
                <a:cs typeface="Arial" pitchFamily="34" charset="0"/>
              </a:rPr>
              <a:t>нового рішення</a:t>
            </a:r>
          </a:p>
          <a:p>
            <a:pPr lvl="0" defTabSz="1133688">
              <a:buClrTx/>
            </a:pPr>
            <a:endParaRPr lang="uk-UA" sz="2400" kern="1200" baseline="30000" dirty="0">
              <a:solidFill>
                <a:prstClr val="black"/>
              </a:solidFill>
              <a:latin typeface="Century Gothic" pitchFamily="34" charset="0"/>
              <a:ea typeface="+mn-ea"/>
              <a:cs typeface="Arial" pitchFamily="34" charset="0"/>
            </a:endParaRPr>
          </a:p>
          <a:p>
            <a:pPr lvl="0" defTabSz="1133688">
              <a:buClrTx/>
              <a:buFont typeface="Arial" pitchFamily="34" charset="0"/>
              <a:buChar char="•"/>
            </a:pPr>
            <a:r>
              <a:rPr lang="uk-UA" sz="2400" kern="1200" dirty="0">
                <a:solidFill>
                  <a:prstClr val="black"/>
                </a:solidFill>
                <a:latin typeface="Century Gothic" pitchFamily="34" charset="0"/>
                <a:ea typeface="+mn-ea"/>
                <a:cs typeface="Arial" pitchFamily="34" charset="0"/>
              </a:rPr>
              <a:t> </a:t>
            </a:r>
            <a:r>
              <a:rPr lang="uk-UA" sz="2400" b="1" kern="1200" dirty="0">
                <a:solidFill>
                  <a:prstClr val="black"/>
                </a:solidFill>
                <a:latin typeface="Century Gothic" pitchFamily="34" charset="0"/>
                <a:ea typeface="+mn-ea"/>
                <a:cs typeface="Arial" pitchFamily="34" charset="0"/>
              </a:rPr>
              <a:t>не повідомили порядку та строків його оскарження </a:t>
            </a:r>
            <a:endParaRPr lang="ru-RU" sz="2400" b="1" kern="1200" baseline="30000" dirty="0">
              <a:solidFill>
                <a:prstClr val="black"/>
              </a:solidFill>
              <a:latin typeface="Century Gothic" pitchFamily="34" charset="0"/>
              <a:ea typeface="+mn-ea"/>
              <a:cs typeface="Arial" pitchFamily="34" charset="0"/>
            </a:endParaRPr>
          </a:p>
        </p:txBody>
      </p:sp>
    </p:spTree>
    <p:extLst>
      <p:ext uri="{BB962C8B-B14F-4D97-AF65-F5344CB8AC3E}">
        <p14:creationId xmlns:p14="http://schemas.microsoft.com/office/powerpoint/2010/main" val="196075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313" y="406399"/>
            <a:ext cx="11106000" cy="1082432"/>
          </a:xfrm>
        </p:spPr>
        <p:txBody>
          <a:bodyPr>
            <a:noAutofit/>
          </a:bodyPr>
          <a:lstStyle/>
          <a:p>
            <a:r>
              <a:rPr lang="uk-UA" sz="3200" dirty="0">
                <a:solidFill>
                  <a:schemeClr val="accent5"/>
                </a:solidFill>
              </a:rPr>
              <a:t>Тест</a:t>
            </a:r>
            <a:r>
              <a:rPr lang="uk-UA" sz="3200" b="0" dirty="0">
                <a:solidFill>
                  <a:schemeClr val="accent5"/>
                </a:solidFill>
                <a:effectLst>
                  <a:outerShdw blurRad="38100" dist="38100" dir="2700000" algn="tl">
                    <a:srgbClr val="000000">
                      <a:alpha val="43137"/>
                    </a:srgbClr>
                  </a:outerShdw>
                </a:effectLst>
              </a:rPr>
              <a:t> </a:t>
            </a:r>
            <a:r>
              <a:rPr lang="uk-UA" sz="3200" dirty="0"/>
              <a:t>1. З якого моменту, за загальним правилом, адміністративний акт набуває чинності (за ЗАП)?</a:t>
            </a:r>
            <a:endParaRPr lang="ru-RU" sz="3200" b="0" dirty="0">
              <a:solidFill>
                <a:schemeClr val="accent5"/>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95313" y="2074985"/>
            <a:ext cx="11106000" cy="3430328"/>
          </a:xfrm>
        </p:spPr>
        <p:txBody>
          <a:bodyPr/>
          <a:lstStyle/>
          <a:p>
            <a:pPr>
              <a:spcBef>
                <a:spcPts val="1800"/>
              </a:spcBef>
              <a:buNone/>
            </a:pPr>
            <a:r>
              <a:rPr lang="uk-UA" sz="2800" dirty="0"/>
              <a:t>1) Прийняття адміністративного акта.</a:t>
            </a:r>
          </a:p>
          <a:p>
            <a:pPr>
              <a:spcBef>
                <a:spcPts val="1800"/>
              </a:spcBef>
              <a:buNone/>
            </a:pPr>
            <a:r>
              <a:rPr lang="uk-UA" sz="2800" dirty="0"/>
              <a:t>2) Належного оформлення.</a:t>
            </a:r>
          </a:p>
          <a:p>
            <a:pPr>
              <a:spcBef>
                <a:spcPts val="1800"/>
              </a:spcBef>
              <a:buNone/>
            </a:pPr>
            <a:r>
              <a:rPr lang="uk-UA" sz="2800" dirty="0"/>
              <a:t>3) Внесення до системи електронного документообігу</a:t>
            </a:r>
          </a:p>
          <a:p>
            <a:pPr>
              <a:spcBef>
                <a:spcPts val="1800"/>
              </a:spcBef>
              <a:buNone/>
            </a:pPr>
            <a:r>
              <a:rPr lang="uk-UA" sz="2800" dirty="0"/>
              <a:t>4) Доведення до відома особи.</a:t>
            </a:r>
          </a:p>
          <a:p>
            <a:pPr marL="0" indent="0">
              <a:buNone/>
            </a:pPr>
            <a:endParaRPr lang="ru-RU" dirty="0"/>
          </a:p>
        </p:txBody>
      </p:sp>
    </p:spTree>
    <p:extLst>
      <p:ext uri="{BB962C8B-B14F-4D97-AF65-F5344CB8AC3E}">
        <p14:creationId xmlns:p14="http://schemas.microsoft.com/office/powerpoint/2010/main" val="128904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313" y="406399"/>
            <a:ext cx="11106000" cy="1082432"/>
          </a:xfrm>
        </p:spPr>
        <p:txBody>
          <a:bodyPr>
            <a:noAutofit/>
          </a:bodyPr>
          <a:lstStyle/>
          <a:p>
            <a:r>
              <a:rPr lang="uk-UA" sz="3200" dirty="0">
                <a:solidFill>
                  <a:schemeClr val="accent5"/>
                </a:solidFill>
              </a:rPr>
              <a:t>Тест</a:t>
            </a:r>
            <a:r>
              <a:rPr lang="uk-UA" sz="3200" b="0" dirty="0">
                <a:solidFill>
                  <a:schemeClr val="accent5"/>
                </a:solidFill>
                <a:effectLst>
                  <a:outerShdw blurRad="38100" dist="38100" dir="2700000" algn="tl">
                    <a:srgbClr val="000000">
                      <a:alpha val="43137"/>
                    </a:srgbClr>
                  </a:outerShdw>
                </a:effectLst>
              </a:rPr>
              <a:t> </a:t>
            </a:r>
            <a:r>
              <a:rPr lang="uk-UA" sz="3200" dirty="0"/>
              <a:t>2. Який адміністративний акт НЕ потребує викладення мотивів (обґрунтування)?</a:t>
            </a:r>
            <a:endParaRPr lang="ru-RU" sz="3200" b="0" dirty="0">
              <a:solidFill>
                <a:schemeClr val="accent5"/>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95313" y="1721595"/>
            <a:ext cx="11106000" cy="4029667"/>
          </a:xfrm>
        </p:spPr>
        <p:txBody>
          <a:bodyPr/>
          <a:lstStyle/>
          <a:p>
            <a:pPr>
              <a:spcBef>
                <a:spcPts val="1200"/>
              </a:spcBef>
              <a:buNone/>
            </a:pPr>
            <a:r>
              <a:rPr lang="uk-UA" sz="2600" dirty="0"/>
              <a:t>1) Акт, яким до особи застосовано адміністративне стягнення (накладено штраф).</a:t>
            </a:r>
          </a:p>
          <a:p>
            <a:pPr>
              <a:spcBef>
                <a:spcPts val="1200"/>
              </a:spcBef>
              <a:buNone/>
            </a:pPr>
            <a:r>
              <a:rPr lang="uk-UA" sz="2600" dirty="0"/>
              <a:t>2) Акт за результатами інспекційної перевірки, яким особу зобов’язано усунути виявлені порушення.</a:t>
            </a:r>
          </a:p>
          <a:p>
            <a:pPr>
              <a:spcBef>
                <a:spcPts val="1200"/>
              </a:spcBef>
              <a:buNone/>
            </a:pPr>
            <a:r>
              <a:rPr lang="uk-UA" sz="2600" dirty="0"/>
              <a:t>3) Акт, яким задоволено заяву особу про реєстрацію транспортного засобу.</a:t>
            </a:r>
          </a:p>
          <a:p>
            <a:pPr>
              <a:spcBef>
                <a:spcPts val="1200"/>
              </a:spcBef>
              <a:buNone/>
            </a:pPr>
            <a:r>
              <a:rPr lang="uk-UA" sz="2600" dirty="0"/>
              <a:t>4) Акт про відкликання ліцензії у зв’язку з порушенням суб’єктом господарювання ліцензійних умов.</a:t>
            </a:r>
          </a:p>
          <a:p>
            <a:pPr marL="0" indent="0">
              <a:buNone/>
            </a:pPr>
            <a:endParaRPr lang="ru-RU" dirty="0"/>
          </a:p>
        </p:txBody>
      </p:sp>
    </p:spTree>
    <p:extLst>
      <p:ext uri="{BB962C8B-B14F-4D97-AF65-F5344CB8AC3E}">
        <p14:creationId xmlns:p14="http://schemas.microsoft.com/office/powerpoint/2010/main" val="128904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193AB8B-6450-7819-5CAA-C994C94E163C}"/>
              </a:ext>
            </a:extLst>
          </p:cNvPr>
          <p:cNvSpPr>
            <a:spLocks noGrp="1"/>
          </p:cNvSpPr>
          <p:nvPr>
            <p:ph type="ctrTitle"/>
          </p:nvPr>
        </p:nvSpPr>
        <p:spPr/>
        <p:txBody>
          <a:bodyPr/>
          <a:lstStyle/>
          <a:p>
            <a:endParaRPr lang="ru-RU" dirty="0"/>
          </a:p>
        </p:txBody>
      </p:sp>
      <p:pic>
        <p:nvPicPr>
          <p:cNvPr id="5" name="Рисунок 4">
            <a:extLst>
              <a:ext uri="{FF2B5EF4-FFF2-40B4-BE49-F238E27FC236}">
                <a16:creationId xmlns="" xmlns:a16="http://schemas.microsoft.com/office/drawing/2014/main" id="{DFC22721-E60F-367F-B25F-5A20AD9293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0016"/>
            <a:ext cx="12192000" cy="4813300"/>
          </a:xfrm>
          <a:prstGeom prst="rect">
            <a:avLst/>
          </a:prstGeom>
        </p:spPr>
      </p:pic>
      <p:sp>
        <p:nvSpPr>
          <p:cNvPr id="6" name="TextBox 5">
            <a:extLst>
              <a:ext uri="{FF2B5EF4-FFF2-40B4-BE49-F238E27FC236}">
                <a16:creationId xmlns="" xmlns:a16="http://schemas.microsoft.com/office/drawing/2014/main" id="{593BE9C5-07EA-A1F4-C580-8B9021D78D69}"/>
              </a:ext>
            </a:extLst>
          </p:cNvPr>
          <p:cNvSpPr txBox="1"/>
          <p:nvPr/>
        </p:nvSpPr>
        <p:spPr>
          <a:xfrm>
            <a:off x="171450" y="1471156"/>
            <a:ext cx="1852842" cy="2646878"/>
          </a:xfrm>
          <a:prstGeom prst="rect">
            <a:avLst/>
          </a:prstGeom>
          <a:noFill/>
        </p:spPr>
        <p:txBody>
          <a:bodyPr wrap="square" lIns="91406" tIns="45704" rIns="91406" bIns="45704">
            <a:spAutoFit/>
          </a:bodyPr>
          <a:lstStyle/>
          <a:p>
            <a:pPr algn="ctr"/>
            <a:r>
              <a:rPr lang="uk-UA" sz="16600" b="1" dirty="0">
                <a:solidFill>
                  <a:srgbClr val="8CC34C"/>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6</a:t>
            </a:r>
            <a:endParaRPr lang="ru-RU" sz="19900" b="1" dirty="0">
              <a:solidFill>
                <a:srgbClr val="8CC34C"/>
              </a:solidFill>
              <a:effectLst>
                <a:outerShdw blurRad="38100" dist="38100" dir="2700000" algn="tl">
                  <a:srgbClr val="000000">
                    <a:alpha val="43137"/>
                  </a:srgbClr>
                </a:outerShdw>
              </a:effectLst>
            </a:endParaRPr>
          </a:p>
        </p:txBody>
      </p:sp>
      <p:sp>
        <p:nvSpPr>
          <p:cNvPr id="7" name="TextBox 6">
            <a:extLst>
              <a:ext uri="{FF2B5EF4-FFF2-40B4-BE49-F238E27FC236}">
                <a16:creationId xmlns="" xmlns:a16="http://schemas.microsoft.com/office/drawing/2014/main" id="{CCC09089-7AF3-63C8-B141-4D89C19562AC}"/>
              </a:ext>
            </a:extLst>
          </p:cNvPr>
          <p:cNvSpPr txBox="1"/>
          <p:nvPr/>
        </p:nvSpPr>
        <p:spPr>
          <a:xfrm>
            <a:off x="1849952" y="1630155"/>
            <a:ext cx="9906000" cy="1815849"/>
          </a:xfrm>
          <a:prstGeom prst="rect">
            <a:avLst/>
          </a:prstGeom>
          <a:noFill/>
        </p:spPr>
        <p:txBody>
          <a:bodyPr wrap="square" lIns="91406" tIns="45704" rIns="91406" bIns="45704">
            <a:spAutoFit/>
          </a:bodyPr>
          <a:lstStyle/>
          <a:p>
            <a:endParaRPr lang="uk-UA" sz="4400" b="1" dirty="0">
              <a:solidFill>
                <a:schemeClr val="tx1">
                  <a:lumMod val="65000"/>
                  <a:lumOff val="35000"/>
                </a:schemeClr>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endParaRPr>
          </a:p>
          <a:p>
            <a:r>
              <a:rPr lang="uk-UA" sz="4800" b="1" dirty="0">
                <a:solidFill>
                  <a:schemeClr val="tx1">
                    <a:lumMod val="65000"/>
                    <a:lumOff val="35000"/>
                  </a:schemeClr>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Адміністративне оскарження </a:t>
            </a:r>
          </a:p>
          <a:p>
            <a:pPr algn="ctr"/>
            <a:endParaRPr lang="uk-UA" sz="2000" b="1" dirty="0">
              <a:solidFill>
                <a:srgbClr val="0070C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3788775"/>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318222" y="503381"/>
            <a:ext cx="11106000" cy="937492"/>
          </a:xfrm>
        </p:spPr>
        <p:txBody>
          <a:bodyPr/>
          <a:lstStyle/>
          <a:p>
            <a:r>
              <a:rPr lang="uk-UA" sz="3600" dirty="0"/>
              <a:t>Позитиви належного адмін. оскарження</a:t>
            </a:r>
          </a:p>
        </p:txBody>
      </p:sp>
      <p:sp>
        <p:nvSpPr>
          <p:cNvPr id="294915" name="Rectangle 3"/>
          <p:cNvSpPr>
            <a:spLocks noGrp="1" noChangeArrowheads="1"/>
          </p:cNvSpPr>
          <p:nvPr>
            <p:ph type="body" idx="1"/>
          </p:nvPr>
        </p:nvSpPr>
        <p:spPr>
          <a:xfrm>
            <a:off x="1413164" y="1846841"/>
            <a:ext cx="10274294" cy="4351200"/>
          </a:xfrm>
        </p:spPr>
        <p:txBody>
          <a:bodyPr/>
          <a:lstStyle/>
          <a:p>
            <a:pPr>
              <a:lnSpc>
                <a:spcPct val="100000"/>
              </a:lnSpc>
              <a:spcBef>
                <a:spcPts val="1800"/>
              </a:spcBef>
            </a:pPr>
            <a:r>
              <a:rPr lang="uk-UA" sz="2600" dirty="0"/>
              <a:t>Дешевше і для особи, і для держави</a:t>
            </a:r>
          </a:p>
          <a:p>
            <a:pPr>
              <a:lnSpc>
                <a:spcPct val="100000"/>
              </a:lnSpc>
              <a:spcBef>
                <a:spcPts val="1800"/>
              </a:spcBef>
            </a:pPr>
            <a:r>
              <a:rPr lang="uk-UA" sz="2600" dirty="0"/>
              <a:t>Оперативніше до результату</a:t>
            </a:r>
          </a:p>
          <a:p>
            <a:pPr>
              <a:lnSpc>
                <a:spcPct val="100000"/>
              </a:lnSpc>
              <a:spcBef>
                <a:spcPts val="1800"/>
              </a:spcBef>
            </a:pPr>
            <a:r>
              <a:rPr lang="uk-UA" sz="2600" dirty="0"/>
              <a:t>Простіше</a:t>
            </a:r>
          </a:p>
          <a:p>
            <a:pPr>
              <a:lnSpc>
                <a:spcPct val="100000"/>
              </a:lnSpc>
              <a:spcBef>
                <a:spcPts val="1800"/>
              </a:spcBef>
            </a:pPr>
            <a:r>
              <a:rPr lang="uk-UA" sz="2600" dirty="0"/>
              <a:t>Розвантажує судову систему від простіших справ</a:t>
            </a:r>
          </a:p>
          <a:p>
            <a:pPr>
              <a:lnSpc>
                <a:spcPct val="100000"/>
              </a:lnSpc>
              <a:spcBef>
                <a:spcPts val="1800"/>
              </a:spcBef>
            </a:pPr>
            <a:r>
              <a:rPr lang="uk-UA" sz="2600" dirty="0"/>
              <a:t>Можливість оскарження і законності адміністративного акта, </a:t>
            </a:r>
            <a:r>
              <a:rPr lang="uk-UA" sz="2600" i="1" dirty="0"/>
              <a:t>і його доцільності </a:t>
            </a:r>
          </a:p>
          <a:p>
            <a:pPr>
              <a:lnSpc>
                <a:spcPct val="100000"/>
              </a:lnSpc>
              <a:spcBef>
                <a:spcPts val="1800"/>
              </a:spcBef>
            </a:pPr>
            <a:endParaRPr lang="uk-UA" sz="2600" i="1" dirty="0"/>
          </a:p>
        </p:txBody>
      </p:sp>
    </p:spTree>
    <p:extLst>
      <p:ext uri="{BB962C8B-B14F-4D97-AF65-F5344CB8AC3E}">
        <p14:creationId xmlns:p14="http://schemas.microsoft.com/office/powerpoint/2010/main" val="3438693023"/>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063" y="314397"/>
            <a:ext cx="11436627" cy="812040"/>
          </a:xfrm>
        </p:spPr>
        <p:txBody>
          <a:bodyPr/>
          <a:lstStyle/>
          <a:p>
            <a:r>
              <a:rPr lang="uk-UA" sz="3600" dirty="0"/>
              <a:t>Ключові новели </a:t>
            </a:r>
            <a:r>
              <a:rPr lang="be-BY" sz="3600" dirty="0"/>
              <a:t>адміноскарження</a:t>
            </a:r>
            <a:endParaRPr lang="uk-UA" sz="3600" dirty="0"/>
          </a:p>
        </p:txBody>
      </p:sp>
      <p:sp>
        <p:nvSpPr>
          <p:cNvPr id="3" name="Содержимое 2"/>
          <p:cNvSpPr>
            <a:spLocks noGrp="1"/>
          </p:cNvSpPr>
          <p:nvPr>
            <p:ph idx="1"/>
          </p:nvPr>
        </p:nvSpPr>
        <p:spPr>
          <a:xfrm>
            <a:off x="981906" y="1293510"/>
            <a:ext cx="10918546" cy="4904772"/>
          </a:xfrm>
        </p:spPr>
        <p:txBody>
          <a:bodyPr/>
          <a:lstStyle/>
          <a:p>
            <a:pPr>
              <a:spcBef>
                <a:spcPts val="1200"/>
              </a:spcBef>
            </a:pPr>
            <a:r>
              <a:rPr lang="uk-UA" sz="2600" b="1" dirty="0"/>
              <a:t>Спеціальний суб'єкт розгляду скарг</a:t>
            </a:r>
            <a:r>
              <a:rPr lang="uk-UA" sz="2600" dirty="0"/>
              <a:t>. Колегіальність. Можливість залучення громадськості</a:t>
            </a:r>
          </a:p>
          <a:p>
            <a:pPr>
              <a:spcBef>
                <a:spcPts val="1200"/>
              </a:spcBef>
            </a:pPr>
            <a:r>
              <a:rPr lang="uk-UA" sz="2600" dirty="0"/>
              <a:t>Подання скарги через адміністративний орган, адміністративний акт якого оскаржується</a:t>
            </a:r>
          </a:p>
          <a:p>
            <a:pPr>
              <a:spcBef>
                <a:spcPts val="1200"/>
              </a:spcBef>
            </a:pPr>
            <a:r>
              <a:rPr lang="uk-UA" sz="2600" b="1" dirty="0"/>
              <a:t>Зупинення</a:t>
            </a:r>
            <a:r>
              <a:rPr lang="uk-UA" sz="2600" dirty="0"/>
              <a:t> </a:t>
            </a:r>
            <a:r>
              <a:rPr lang="uk-UA" sz="2600" b="1" dirty="0"/>
              <a:t>оскаржуваного адмін. акта за клопотанням скаржника </a:t>
            </a:r>
            <a:r>
              <a:rPr lang="uk-UA" sz="2600" dirty="0"/>
              <a:t>(</a:t>
            </a:r>
            <a:r>
              <a:rPr lang="uk-UA" sz="2600" b="1" dirty="0"/>
              <a:t>крім випадків передбачених законом</a:t>
            </a:r>
            <a:r>
              <a:rPr lang="uk-UA" sz="2600" dirty="0"/>
              <a:t>)</a:t>
            </a:r>
          </a:p>
          <a:p>
            <a:pPr>
              <a:spcBef>
                <a:spcPts val="1200"/>
              </a:spcBef>
            </a:pPr>
            <a:r>
              <a:rPr lang="uk-UA" sz="2600" dirty="0"/>
              <a:t>Обмеження оскарження процедурних рішень і дій</a:t>
            </a:r>
          </a:p>
          <a:p>
            <a:pPr>
              <a:spcBef>
                <a:spcPts val="1200"/>
              </a:spcBef>
            </a:pPr>
            <a:r>
              <a:rPr lang="uk-UA" sz="2600" b="1" dirty="0"/>
              <a:t>Одна інстанція</a:t>
            </a:r>
            <a:r>
              <a:rPr lang="uk-UA" sz="2600" dirty="0"/>
              <a:t> для адміністративного оскарження за загальним правилом</a:t>
            </a:r>
          </a:p>
          <a:p>
            <a:pPr>
              <a:spcBef>
                <a:spcPts val="1200"/>
              </a:spcBef>
            </a:pPr>
            <a:r>
              <a:rPr lang="uk-UA" sz="2600" dirty="0"/>
              <a:t>Можливість </a:t>
            </a:r>
            <a:r>
              <a:rPr lang="uk-UA" sz="2600" b="1" dirty="0"/>
              <a:t>примирення</a:t>
            </a:r>
            <a:r>
              <a:rPr lang="uk-UA" sz="2600" dirty="0"/>
              <a:t> між </a:t>
            </a:r>
            <a:r>
              <a:rPr lang="uk-UA" sz="2600" i="1" dirty="0"/>
              <a:t>учасниками</a:t>
            </a:r>
          </a:p>
          <a:p>
            <a:endParaRPr lang="uk-UA" sz="2800" dirty="0"/>
          </a:p>
          <a:p>
            <a:endParaRPr lang="uk-UA" sz="2800" dirty="0"/>
          </a:p>
        </p:txBody>
      </p:sp>
      <p:sp>
        <p:nvSpPr>
          <p:cNvPr id="5" name="Прямоугольник 4">
            <a:extLst>
              <a:ext uri="{FF2B5EF4-FFF2-40B4-BE49-F238E27FC236}">
                <a16:creationId xmlns="" xmlns:a16="http://schemas.microsoft.com/office/drawing/2014/main" id="{C45A3E1F-FCAE-18B6-C126-F8AF17DE4817}"/>
              </a:ext>
            </a:extLst>
          </p:cNvPr>
          <p:cNvSpPr/>
          <p:nvPr/>
        </p:nvSpPr>
        <p:spPr>
          <a:xfrm>
            <a:off x="2" y="6431738"/>
            <a:ext cx="1058779" cy="216568"/>
          </a:xfrm>
          <a:prstGeom prst="rect">
            <a:avLst/>
          </a:prstGeom>
          <a:solidFill>
            <a:srgbClr val="808000"/>
          </a:solidFill>
          <a:ln>
            <a:solidFill>
              <a:srgbClr val="808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rtlCol="0" anchor="ctr"/>
          <a:lstStyle/>
          <a:p>
            <a:pPr algn="ctr"/>
            <a:endParaRPr lang="ru-RU" dirty="0"/>
          </a:p>
        </p:txBody>
      </p:sp>
    </p:spTree>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71"/>
          <p:cNvSpPr txBox="1">
            <a:spLocks noGrp="1"/>
          </p:cNvSpPr>
          <p:nvPr>
            <p:ph type="title"/>
          </p:nvPr>
        </p:nvSpPr>
        <p:spPr>
          <a:xfrm>
            <a:off x="218661" y="195124"/>
            <a:ext cx="10682293" cy="922114"/>
          </a:xfrm>
          <a:prstGeom prst="rect">
            <a:avLst/>
          </a:prstGeom>
          <a:noFill/>
          <a:ln>
            <a:noFill/>
          </a:ln>
        </p:spPr>
        <p:txBody>
          <a:bodyPr spcFirstLastPara="1" wrap="square" lIns="91391" tIns="45683" rIns="91391" bIns="45683" anchor="ctr" anchorCtr="0">
            <a:noAutofit/>
          </a:bodyPr>
          <a:lstStyle/>
          <a:p>
            <a:r>
              <a:rPr lang="uk-UA" dirty="0"/>
              <a:t>Суб’єкт розгляду скарги </a:t>
            </a:r>
            <a:r>
              <a:rPr lang="uk-UA" b="0" dirty="0"/>
              <a:t>(4 варіанти)</a:t>
            </a:r>
            <a:endParaRPr b="0" dirty="0"/>
          </a:p>
        </p:txBody>
      </p:sp>
      <p:sp>
        <p:nvSpPr>
          <p:cNvPr id="745" name="Google Shape;745;p71"/>
          <p:cNvSpPr txBox="1">
            <a:spLocks noGrp="1"/>
          </p:cNvSpPr>
          <p:nvPr>
            <p:ph type="body" idx="1"/>
          </p:nvPr>
        </p:nvSpPr>
        <p:spPr>
          <a:xfrm>
            <a:off x="768627" y="1147734"/>
            <a:ext cx="11277600" cy="4713387"/>
          </a:xfrm>
          <a:prstGeom prst="rect">
            <a:avLst/>
          </a:prstGeom>
          <a:noFill/>
          <a:ln>
            <a:noFill/>
          </a:ln>
        </p:spPr>
        <p:txBody>
          <a:bodyPr spcFirstLastPara="1" wrap="square" lIns="91391" tIns="45683" rIns="91391" bIns="45683" anchor="t" anchorCtr="0">
            <a:noAutofit/>
          </a:bodyPr>
          <a:lstStyle/>
          <a:p>
            <a:pPr>
              <a:lnSpc>
                <a:spcPct val="100000"/>
              </a:lnSpc>
              <a:spcBef>
                <a:spcPts val="1800"/>
              </a:spcBef>
              <a:buNone/>
            </a:pPr>
            <a:r>
              <a:rPr lang="uk-UA" sz="2600" dirty="0"/>
              <a:t>1. Суб’єкт розгляду скарг, передбачений (спеціальним) законом.</a:t>
            </a:r>
          </a:p>
          <a:p>
            <a:pPr>
              <a:lnSpc>
                <a:spcPct val="100000"/>
              </a:lnSpc>
              <a:spcBef>
                <a:spcPts val="1800"/>
              </a:spcBef>
              <a:buNone/>
            </a:pPr>
            <a:r>
              <a:rPr lang="uk-UA" sz="2600" dirty="0"/>
              <a:t>2. Адміністративний орган вищого рівня. </a:t>
            </a:r>
            <a:endParaRPr sz="2600" dirty="0"/>
          </a:p>
          <a:p>
            <a:pPr>
              <a:lnSpc>
                <a:spcPct val="100000"/>
              </a:lnSpc>
              <a:spcBef>
                <a:spcPts val="1800"/>
              </a:spcBef>
              <a:buNone/>
            </a:pPr>
            <a:r>
              <a:rPr lang="uk-UA" sz="2600" dirty="0"/>
              <a:t>3. … щодо здійснення ОМС делегованого повноваження - ЦОВВ, що реалізує відповідну державну політику.</a:t>
            </a:r>
            <a:endParaRPr sz="2600" dirty="0"/>
          </a:p>
          <a:p>
            <a:pPr>
              <a:lnSpc>
                <a:spcPct val="100000"/>
              </a:lnSpc>
              <a:spcBef>
                <a:spcPts val="1800"/>
              </a:spcBef>
              <a:buNone/>
            </a:pPr>
            <a:r>
              <a:rPr lang="uk-UA" sz="2600" dirty="0"/>
              <a:t>4. У разі відсутності адміністративного органу вищого рівня – той самий адміністративний орган -  якщо при ньому утворено комісію з розгляду скарг. </a:t>
            </a:r>
            <a:endParaRPr sz="2600" dirty="0"/>
          </a:p>
          <a:p>
            <a:pPr>
              <a:lnSpc>
                <a:spcPct val="100000"/>
              </a:lnSpc>
              <a:spcBef>
                <a:spcPts val="1800"/>
              </a:spcBef>
              <a:buNone/>
            </a:pPr>
            <a:endParaRPr lang="ru-RU" sz="1200" i="1" dirty="0"/>
          </a:p>
          <a:p>
            <a:pPr>
              <a:lnSpc>
                <a:spcPct val="100000"/>
              </a:lnSpc>
              <a:spcBef>
                <a:spcPts val="1800"/>
              </a:spcBef>
              <a:buNone/>
            </a:pPr>
            <a:r>
              <a:rPr lang="en-US" sz="2500" i="1" dirty="0"/>
              <a:t>NB</a:t>
            </a:r>
            <a:r>
              <a:rPr lang="ru-RU" sz="2500" i="1" dirty="0"/>
              <a:t>: 2-3 </a:t>
            </a:r>
            <a:r>
              <a:rPr lang="ru-RU" sz="2500" i="1" dirty="0" err="1"/>
              <a:t>теж</a:t>
            </a:r>
            <a:r>
              <a:rPr lang="ru-RU" sz="2500" i="1" dirty="0"/>
              <a:t> </a:t>
            </a:r>
            <a:r>
              <a:rPr lang="uk-UA" i="1" dirty="0"/>
              <a:t>може утворити комісію з розгляду скарг</a:t>
            </a:r>
            <a:endParaRPr i="1" dirty="0"/>
          </a:p>
        </p:txBody>
      </p:sp>
      <p:sp>
        <p:nvSpPr>
          <p:cNvPr id="746" name="Google Shape;746;p71"/>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686" y="354152"/>
            <a:ext cx="8229600" cy="634082"/>
          </a:xfrm>
        </p:spPr>
        <p:txBody>
          <a:bodyPr/>
          <a:lstStyle/>
          <a:p>
            <a:r>
              <a:rPr lang="uk-UA" sz="3600" dirty="0"/>
              <a:t>Комісія з розгляду скарг </a:t>
            </a:r>
          </a:p>
        </p:txBody>
      </p:sp>
      <p:sp>
        <p:nvSpPr>
          <p:cNvPr id="3" name="Содержимое 2"/>
          <p:cNvSpPr>
            <a:spLocks noGrp="1"/>
          </p:cNvSpPr>
          <p:nvPr>
            <p:ph idx="1"/>
          </p:nvPr>
        </p:nvSpPr>
        <p:spPr>
          <a:xfrm>
            <a:off x="926676" y="1033670"/>
            <a:ext cx="10934021" cy="5299623"/>
          </a:xfrm>
        </p:spPr>
        <p:txBody>
          <a:bodyPr/>
          <a:lstStyle/>
          <a:p>
            <a:pPr>
              <a:spcBef>
                <a:spcPts val="1800"/>
              </a:spcBef>
            </a:pPr>
            <a:r>
              <a:rPr lang="uk-UA" dirty="0"/>
              <a:t>До складу, крім посадових осіб АО, </a:t>
            </a:r>
            <a:r>
              <a:rPr lang="uk-UA" b="1" dirty="0"/>
              <a:t>можуть включатися представники інститутів громадянського суспільства </a:t>
            </a:r>
            <a:r>
              <a:rPr lang="uk-UA" dirty="0"/>
              <a:t>у кількості, що не перевищує третини її загального складу. </a:t>
            </a:r>
          </a:p>
          <a:p>
            <a:pPr>
              <a:spcBef>
                <a:spcPts val="1800"/>
              </a:spcBef>
            </a:pPr>
            <a:r>
              <a:rPr lang="uk-UA" dirty="0"/>
              <a:t>Рішення комісії оформлюється висновком, який має </a:t>
            </a:r>
            <a:r>
              <a:rPr lang="uk-UA" b="1" dirty="0"/>
              <a:t>рекомендаційний</a:t>
            </a:r>
            <a:r>
              <a:rPr lang="uk-UA" dirty="0"/>
              <a:t> характер. Але є обов’язковим для розгляду керівником (іншою уповноваженою особою) відповідного АО. </a:t>
            </a:r>
          </a:p>
          <a:p>
            <a:pPr>
              <a:spcBef>
                <a:spcPts val="1800"/>
              </a:spcBef>
            </a:pPr>
            <a:r>
              <a:rPr lang="uk-UA" dirty="0"/>
              <a:t>Остаточне рішення щодо скарги приймається АО. </a:t>
            </a:r>
          </a:p>
          <a:p>
            <a:pPr>
              <a:spcBef>
                <a:spcPts val="1800"/>
              </a:spcBef>
            </a:pPr>
            <a:r>
              <a:rPr lang="uk-UA" dirty="0"/>
              <a:t>Неврахування висновку комісії обґрунтовується.</a:t>
            </a:r>
          </a:p>
          <a:p>
            <a:pPr>
              <a:spcBef>
                <a:spcPts val="1800"/>
              </a:spcBef>
            </a:pPr>
            <a:r>
              <a:rPr lang="uk-UA" dirty="0"/>
              <a:t>Інші питання формування та організації діяльності комісій визначаються адміністративними органами, що утворюють такі комісії, з урахуванням примірного положення про комісію з розгляду скарг, затвердженого КМУ.</a:t>
            </a:r>
          </a:p>
        </p:txBody>
      </p:sp>
      <p:sp>
        <p:nvSpPr>
          <p:cNvPr id="5" name="Прямоугольник 4">
            <a:extLst>
              <a:ext uri="{FF2B5EF4-FFF2-40B4-BE49-F238E27FC236}">
                <a16:creationId xmlns="" xmlns:a16="http://schemas.microsoft.com/office/drawing/2014/main" id="{7775E897-508A-8665-1716-CA00FDD6829A}"/>
              </a:ext>
            </a:extLst>
          </p:cNvPr>
          <p:cNvSpPr/>
          <p:nvPr/>
        </p:nvSpPr>
        <p:spPr>
          <a:xfrm>
            <a:off x="2" y="6431738"/>
            <a:ext cx="1058779" cy="216568"/>
          </a:xfrm>
          <a:prstGeom prst="rect">
            <a:avLst/>
          </a:prstGeom>
          <a:solidFill>
            <a:srgbClr val="808000"/>
          </a:solidFill>
          <a:ln>
            <a:solidFill>
              <a:srgbClr val="808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rtlCol="0" anchor="ctr"/>
          <a:lstStyle/>
          <a:p>
            <a:pPr algn="ctr"/>
            <a:endParaRPr lang="ru-RU" dirty="0"/>
          </a:p>
        </p:txBody>
      </p:sp>
    </p:spTree>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101" y="400677"/>
            <a:ext cx="9387449" cy="634082"/>
          </a:xfrm>
        </p:spPr>
        <p:txBody>
          <a:bodyPr/>
          <a:lstStyle/>
          <a:p>
            <a:r>
              <a:rPr lang="uk-UA" dirty="0"/>
              <a:t>Строк і порядок подання скарги</a:t>
            </a:r>
          </a:p>
        </p:txBody>
      </p:sp>
      <p:sp>
        <p:nvSpPr>
          <p:cNvPr id="3" name="Содержимое 2"/>
          <p:cNvSpPr>
            <a:spLocks noGrp="1"/>
          </p:cNvSpPr>
          <p:nvPr>
            <p:ph idx="1"/>
          </p:nvPr>
        </p:nvSpPr>
        <p:spPr>
          <a:xfrm>
            <a:off x="927654" y="1179512"/>
            <a:ext cx="11158331" cy="5145435"/>
          </a:xfrm>
        </p:spPr>
        <p:txBody>
          <a:bodyPr/>
          <a:lstStyle/>
          <a:p>
            <a:pPr>
              <a:spcBef>
                <a:spcPts val="1800"/>
              </a:spcBef>
            </a:pPr>
            <a:r>
              <a:rPr lang="uk-UA" sz="2600" b="1" dirty="0"/>
              <a:t>30 календарних днів </a:t>
            </a:r>
            <a:r>
              <a:rPr lang="uk-UA" sz="2600" dirty="0"/>
              <a:t>з дня доведення адміністративного акта до відома учасника провадження. Або з дня, коли інша особа  дізналася або мала дізнатися про адмін. акт. </a:t>
            </a:r>
          </a:p>
          <a:p>
            <a:pPr>
              <a:spcBef>
                <a:spcPts val="1800"/>
              </a:spcBef>
            </a:pPr>
            <a:r>
              <a:rPr lang="uk-UA" sz="2600" dirty="0"/>
              <a:t>Законами можуть встановлюватися інші строки подання скарги.</a:t>
            </a:r>
          </a:p>
          <a:p>
            <a:pPr>
              <a:spcBef>
                <a:spcPts val="1800"/>
              </a:spcBef>
            </a:pPr>
            <a:r>
              <a:rPr lang="uk-UA" sz="2600" b="1" dirty="0"/>
              <a:t>Скарга подається до адміністративного органу, що прийняв адміністративний акт</a:t>
            </a:r>
            <a:r>
              <a:rPr lang="uk-UA" sz="2600" dirty="0"/>
              <a:t>, процедурне рішення та/або вчинив процедурну дію чи допустив бездіяльність, що </a:t>
            </a:r>
            <a:r>
              <a:rPr lang="uk-UA" sz="2600" dirty="0" err="1"/>
              <a:t>оскаржується</a:t>
            </a:r>
            <a:r>
              <a:rPr lang="uk-UA" sz="2600" dirty="0"/>
              <a:t>.</a:t>
            </a:r>
          </a:p>
          <a:p>
            <a:pPr>
              <a:spcBef>
                <a:spcPts val="1800"/>
              </a:spcBef>
            </a:pPr>
            <a:r>
              <a:rPr lang="uk-UA" sz="2600" dirty="0"/>
              <a:t>Цей АО не пізніше наступного дня передає/надсилає скаргу і матеріали справи суб’єкту розгляду скарги.</a:t>
            </a:r>
          </a:p>
        </p:txBody>
      </p:sp>
      <p:sp>
        <p:nvSpPr>
          <p:cNvPr id="5" name="Прямоугольник 4">
            <a:extLst>
              <a:ext uri="{FF2B5EF4-FFF2-40B4-BE49-F238E27FC236}">
                <a16:creationId xmlns="" xmlns:a16="http://schemas.microsoft.com/office/drawing/2014/main" id="{51295B95-2E19-9997-EBCC-A2F9043D1B67}"/>
              </a:ext>
            </a:extLst>
          </p:cNvPr>
          <p:cNvSpPr/>
          <p:nvPr/>
        </p:nvSpPr>
        <p:spPr>
          <a:xfrm>
            <a:off x="2" y="6431738"/>
            <a:ext cx="1058779" cy="216568"/>
          </a:xfrm>
          <a:prstGeom prst="rect">
            <a:avLst/>
          </a:prstGeom>
          <a:solidFill>
            <a:srgbClr val="808000"/>
          </a:solidFill>
          <a:ln>
            <a:solidFill>
              <a:srgbClr val="808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rtlCol="0" anchor="ctr"/>
          <a:lstStyle/>
          <a:p>
            <a:pPr algn="ctr"/>
            <a:endParaRPr lang="ru-RU" dirty="0"/>
          </a:p>
        </p:txBody>
      </p:sp>
    </p:spTree>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220" y="579437"/>
            <a:ext cx="9587345" cy="922114"/>
          </a:xfrm>
        </p:spPr>
        <p:txBody>
          <a:bodyPr/>
          <a:lstStyle/>
          <a:p>
            <a:r>
              <a:rPr lang="uk-UA" sz="3600" dirty="0"/>
              <a:t>Наслідки подання скарги </a:t>
            </a:r>
            <a:br>
              <a:rPr lang="uk-UA" sz="3600" dirty="0"/>
            </a:br>
            <a:r>
              <a:rPr lang="uk-UA" sz="3600" dirty="0"/>
              <a:t>та початок провадження за скаргою</a:t>
            </a:r>
          </a:p>
        </p:txBody>
      </p:sp>
      <p:sp>
        <p:nvSpPr>
          <p:cNvPr id="3" name="Содержимое 2"/>
          <p:cNvSpPr>
            <a:spLocks noGrp="1"/>
          </p:cNvSpPr>
          <p:nvPr>
            <p:ph idx="1"/>
          </p:nvPr>
        </p:nvSpPr>
        <p:spPr>
          <a:xfrm>
            <a:off x="540329" y="1967347"/>
            <a:ext cx="11430000" cy="4172673"/>
          </a:xfrm>
        </p:spPr>
        <p:txBody>
          <a:bodyPr/>
          <a:lstStyle/>
          <a:p>
            <a:pPr>
              <a:spcBef>
                <a:spcPts val="1800"/>
              </a:spcBef>
            </a:pPr>
            <a:r>
              <a:rPr lang="uk-UA" b="1" dirty="0"/>
              <a:t>Подання скарги за клопотанням скаржника зупиняє дію адміністративного акта, що </a:t>
            </a:r>
            <a:r>
              <a:rPr lang="uk-UA" b="1" dirty="0" err="1"/>
              <a:t>оскаржується</a:t>
            </a:r>
            <a:r>
              <a:rPr lang="uk-UA" b="1" dirty="0"/>
              <a:t>, </a:t>
            </a:r>
          </a:p>
          <a:p>
            <a:pPr>
              <a:spcBef>
                <a:spcPts val="1800"/>
              </a:spcBef>
              <a:buNone/>
            </a:pPr>
            <a:r>
              <a:rPr lang="uk-UA" b="1" dirty="0"/>
              <a:t>	</a:t>
            </a:r>
            <a:r>
              <a:rPr lang="uk-UA" i="1" dirty="0"/>
              <a:t>крім випадків, передбачених законом.</a:t>
            </a:r>
          </a:p>
          <a:p>
            <a:pPr>
              <a:spcBef>
                <a:spcPts val="1800"/>
              </a:spcBef>
            </a:pPr>
            <a:r>
              <a:rPr lang="uk-UA" dirty="0"/>
              <a:t>Суб’єкт розгляду скарги може об’єднати в одне провадження декілька справ із скаргами того самого скаржника або скарги кількох скаржників з того самого питання (предмета).</a:t>
            </a:r>
          </a:p>
          <a:p>
            <a:pPr>
              <a:spcBef>
                <a:spcPts val="1800"/>
              </a:spcBef>
            </a:pPr>
            <a:r>
              <a:rPr lang="uk-UA" dirty="0"/>
              <a:t>Реєстрація скарги та повідомлення скаржнику про її надходження здійснюються в порядку, визначеному ЗАП для заяв.</a:t>
            </a:r>
          </a:p>
        </p:txBody>
      </p:sp>
    </p:spTree>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438" y="444506"/>
            <a:ext cx="8229600" cy="634082"/>
          </a:xfrm>
        </p:spPr>
        <p:txBody>
          <a:bodyPr/>
          <a:lstStyle/>
          <a:p>
            <a:r>
              <a:rPr lang="uk-UA" dirty="0"/>
              <a:t>Рішення за скаргою (1)</a:t>
            </a:r>
          </a:p>
        </p:txBody>
      </p:sp>
      <p:sp>
        <p:nvSpPr>
          <p:cNvPr id="3" name="Содержимое 2"/>
          <p:cNvSpPr>
            <a:spLocks noGrp="1"/>
          </p:cNvSpPr>
          <p:nvPr>
            <p:ph idx="1"/>
          </p:nvPr>
        </p:nvSpPr>
        <p:spPr>
          <a:xfrm>
            <a:off x="730292" y="1384044"/>
            <a:ext cx="11011133" cy="5073427"/>
          </a:xfrm>
        </p:spPr>
        <p:txBody>
          <a:bodyPr/>
          <a:lstStyle/>
          <a:p>
            <a:pPr>
              <a:spcBef>
                <a:spcPts val="2400"/>
              </a:spcBef>
            </a:pPr>
            <a:r>
              <a:rPr lang="uk-UA" dirty="0"/>
              <a:t>Якщо усунення порушення не потребує додаткових процедурних дій, суб’єкт розгляду скарги, який має повноваження щодо вирішення справи по суті, </a:t>
            </a:r>
            <a:r>
              <a:rPr lang="uk-UA" b="1" dirty="0"/>
              <a:t>зобов’язаний самостійно прийняти відповідний адміністративний акт</a:t>
            </a:r>
            <a:r>
              <a:rPr lang="uk-UA" dirty="0"/>
              <a:t>.</a:t>
            </a:r>
          </a:p>
          <a:p>
            <a:pPr>
              <a:spcBef>
                <a:spcPts val="2400"/>
              </a:spcBef>
            </a:pPr>
            <a:r>
              <a:rPr lang="uk-UA" dirty="0"/>
              <a:t>Суб’єкт розгляду скарги скасовує повністю або частково адміністративний акт у разі порушення норм матеріального права, </a:t>
            </a:r>
            <a:r>
              <a:rPr lang="uk-UA" b="1" dirty="0"/>
              <a:t>істотного порушення процедури</a:t>
            </a:r>
            <a:r>
              <a:rPr lang="uk-UA" dirty="0"/>
              <a:t> (включаючи компетенцію) або неправильного чи неповного встановлення обставин справи, що призвело до прийняття протиправного адміністративного акта.</a:t>
            </a:r>
          </a:p>
        </p:txBody>
      </p:sp>
      <p:sp>
        <p:nvSpPr>
          <p:cNvPr id="5" name="Прямоугольник 4">
            <a:extLst>
              <a:ext uri="{FF2B5EF4-FFF2-40B4-BE49-F238E27FC236}">
                <a16:creationId xmlns="" xmlns:a16="http://schemas.microsoft.com/office/drawing/2014/main" id="{D0DA8700-FDF7-7C0E-66E9-A8F698FEADEA}"/>
              </a:ext>
            </a:extLst>
          </p:cNvPr>
          <p:cNvSpPr/>
          <p:nvPr/>
        </p:nvSpPr>
        <p:spPr>
          <a:xfrm>
            <a:off x="2" y="6431738"/>
            <a:ext cx="1058779" cy="216568"/>
          </a:xfrm>
          <a:prstGeom prst="rect">
            <a:avLst/>
          </a:prstGeom>
          <a:solidFill>
            <a:srgbClr val="808000"/>
          </a:solidFill>
          <a:ln>
            <a:solidFill>
              <a:srgbClr val="808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rtlCol="0" anchor="ctr"/>
          <a:lstStyle/>
          <a:p>
            <a:pPr algn="ctr"/>
            <a:endParaRPr lang="ru-RU" dirty="0"/>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08da317a88_0_0"/>
          <p:cNvSpPr txBox="1">
            <a:spLocks noGrp="1"/>
          </p:cNvSpPr>
          <p:nvPr>
            <p:ph type="ctrTitle"/>
          </p:nvPr>
        </p:nvSpPr>
        <p:spPr>
          <a:xfrm>
            <a:off x="767114" y="726955"/>
            <a:ext cx="10745734" cy="709083"/>
          </a:xfrm>
          <a:prstGeom prst="rect">
            <a:avLst/>
          </a:prstGeom>
        </p:spPr>
        <p:txBody>
          <a:bodyPr spcFirstLastPara="1" wrap="square" lIns="91391" tIns="45683" rIns="91391" bIns="45683" anchor="b" anchorCtr="0">
            <a:noAutofit/>
          </a:bodyPr>
          <a:lstStyle/>
          <a:p>
            <a:pPr algn="l">
              <a:buClr>
                <a:schemeClr val="dk1"/>
              </a:buClr>
              <a:buSzPts val="1100"/>
            </a:pPr>
            <a:r>
              <a:rPr lang="ru-RU" sz="3200" u="sng" dirty="0"/>
              <a:t>Приклад 2</a:t>
            </a:r>
            <a:r>
              <a:rPr lang="ru-RU" sz="3200" dirty="0"/>
              <a:t>. «Законна </a:t>
            </a:r>
            <a:r>
              <a:rPr lang="ru-RU" sz="3200" dirty="0" err="1"/>
              <a:t>забудова</a:t>
            </a:r>
            <a:r>
              <a:rPr lang="ru-RU" sz="3200" dirty="0"/>
              <a:t>». </a:t>
            </a:r>
            <a:br>
              <a:rPr lang="ru-RU" sz="3200" dirty="0"/>
            </a:br>
            <a:r>
              <a:rPr lang="ru-RU" sz="3200" b="0" dirty="0"/>
              <a:t>У </a:t>
            </a:r>
            <a:r>
              <a:rPr lang="ru-RU" sz="3200" b="0" dirty="0" err="1"/>
              <a:t>чому</a:t>
            </a:r>
            <a:r>
              <a:rPr lang="ru-RU" sz="3200" b="0" dirty="0"/>
              <a:t> </a:t>
            </a:r>
            <a:r>
              <a:rPr lang="ru-RU" sz="3200" b="0" dirty="0" err="1"/>
              <a:t>схожість</a:t>
            </a:r>
            <a:r>
              <a:rPr lang="ru-RU" sz="3200" b="0" dirty="0"/>
              <a:t> </a:t>
            </a:r>
            <a:r>
              <a:rPr lang="ru-RU" sz="3200" b="0" dirty="0" err="1"/>
              <a:t>і</a:t>
            </a:r>
            <a:r>
              <a:rPr lang="ru-RU" sz="3200" b="0" dirty="0"/>
              <a:t> кейсом 1? </a:t>
            </a:r>
            <a:endParaRPr sz="3200" b="0" dirty="0"/>
          </a:p>
        </p:txBody>
      </p:sp>
      <p:sp>
        <p:nvSpPr>
          <p:cNvPr id="151" name="Google Shape;151;g208da317a88_0_0"/>
          <p:cNvSpPr txBox="1">
            <a:spLocks noGrp="1"/>
          </p:cNvSpPr>
          <p:nvPr>
            <p:ph type="subTitle" idx="1"/>
          </p:nvPr>
        </p:nvSpPr>
        <p:spPr>
          <a:xfrm>
            <a:off x="1031969" y="1525130"/>
            <a:ext cx="10162902" cy="4494600"/>
          </a:xfrm>
          <a:prstGeom prst="rect">
            <a:avLst/>
          </a:prstGeom>
        </p:spPr>
        <p:txBody>
          <a:bodyPr spcFirstLastPara="1" wrap="square" lIns="91391" tIns="45683" rIns="91391" bIns="45683" anchor="t" anchorCtr="0">
            <a:noAutofit/>
          </a:bodyPr>
          <a:lstStyle/>
          <a:p>
            <a:pPr algn="l">
              <a:buSzPts val="1100"/>
            </a:pPr>
            <a:endParaRPr dirty="0">
              <a:solidFill>
                <a:schemeClr val="dk1"/>
              </a:solidFill>
              <a:latin typeface="Arial"/>
              <a:ea typeface="Arial"/>
              <a:cs typeface="Arial"/>
              <a:sym typeface="Arial"/>
            </a:endParaRPr>
          </a:p>
          <a:p>
            <a:endParaRPr dirty="0"/>
          </a:p>
        </p:txBody>
      </p:sp>
      <p:pic>
        <p:nvPicPr>
          <p:cNvPr id="4" name="Рисунок 3" descr="Мерія проведе службове розслідування через скандальне будівництво на Новому  Львові - ZAXID.NET"/>
          <p:cNvPicPr/>
          <p:nvPr/>
        </p:nvPicPr>
        <p:blipFill>
          <a:blip r:embed="rId3" cstate="print"/>
          <a:srcRect/>
          <a:stretch>
            <a:fillRect/>
          </a:stretch>
        </p:blipFill>
        <p:spPr bwMode="auto">
          <a:xfrm>
            <a:off x="781055" y="1791438"/>
            <a:ext cx="4960073" cy="3414113"/>
          </a:xfrm>
          <a:prstGeom prst="rect">
            <a:avLst/>
          </a:prstGeom>
          <a:noFill/>
          <a:ln w="9525">
            <a:noFill/>
            <a:miter lim="800000"/>
            <a:headEnd/>
            <a:tailEnd/>
          </a:ln>
        </p:spPr>
      </p:pic>
      <p:pic>
        <p:nvPicPr>
          <p:cNvPr id="5" name="Рисунок 4" descr="Рівняни вимагають зупинити скандальне будівництво в історичній частині  центру міста | Четверта влада"/>
          <p:cNvPicPr/>
          <p:nvPr/>
        </p:nvPicPr>
        <p:blipFill>
          <a:blip r:embed="rId4" cstate="print"/>
          <a:srcRect/>
          <a:stretch>
            <a:fillRect/>
          </a:stretch>
        </p:blipFill>
        <p:spPr bwMode="auto">
          <a:xfrm>
            <a:off x="6178733" y="2521131"/>
            <a:ext cx="4666161" cy="3095370"/>
          </a:xfrm>
          <a:prstGeom prst="rect">
            <a:avLst/>
          </a:prstGeom>
          <a:noFill/>
          <a:ln w="9525">
            <a:noFill/>
            <a:miter lim="800000"/>
            <a:headEnd/>
            <a:tailEnd/>
          </a:ln>
        </p:spPr>
      </p:pic>
    </p:spTree>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438" y="444506"/>
            <a:ext cx="8229600" cy="634082"/>
          </a:xfrm>
        </p:spPr>
        <p:txBody>
          <a:bodyPr/>
          <a:lstStyle/>
          <a:p>
            <a:r>
              <a:rPr lang="uk-UA" dirty="0"/>
              <a:t>Рішення за скаргою (2)</a:t>
            </a:r>
          </a:p>
        </p:txBody>
      </p:sp>
      <p:sp>
        <p:nvSpPr>
          <p:cNvPr id="3" name="Содержимое 2"/>
          <p:cNvSpPr>
            <a:spLocks noGrp="1"/>
          </p:cNvSpPr>
          <p:nvPr>
            <p:ph idx="1"/>
          </p:nvPr>
        </p:nvSpPr>
        <p:spPr>
          <a:xfrm>
            <a:off x="810073" y="1384044"/>
            <a:ext cx="10659818" cy="5073427"/>
          </a:xfrm>
        </p:spPr>
        <p:txBody>
          <a:bodyPr/>
          <a:lstStyle/>
          <a:p>
            <a:pPr>
              <a:spcBef>
                <a:spcPts val="2400"/>
              </a:spcBef>
            </a:pPr>
            <a:r>
              <a:rPr lang="uk-UA" dirty="0"/>
              <a:t>У разі якщо адміністративний акт </a:t>
            </a:r>
            <a:r>
              <a:rPr lang="uk-UA" b="1" dirty="0"/>
              <a:t>не містить мотивувальної частини</a:t>
            </a:r>
            <a:r>
              <a:rPr lang="uk-UA" dirty="0"/>
              <a:t>, у випадку, якщо відповідно до ЗАП вона є обов’язковою, такий акт </a:t>
            </a:r>
            <a:r>
              <a:rPr lang="uk-UA" b="1" dirty="0"/>
              <a:t>скасовується</a:t>
            </a:r>
            <a:r>
              <a:rPr lang="uk-UA" dirty="0"/>
              <a:t>.</a:t>
            </a:r>
          </a:p>
          <a:p>
            <a:pPr>
              <a:spcBef>
                <a:spcPts val="2400"/>
              </a:spcBef>
            </a:pPr>
            <a:r>
              <a:rPr lang="uk-UA" dirty="0"/>
              <a:t>У випадках, передбачених законом, якщо рішення за скаргою на адміністративний акт не прийнято та/або не доведено до відома скаржника у строк та в порядку, визначених законом, скарга вважається повністю задоволеною з дня, наступного за днем закінчення визначеного строку. </a:t>
            </a:r>
            <a:r>
              <a:rPr lang="uk-UA" b="1" dirty="0"/>
              <a:t>(</a:t>
            </a:r>
            <a:r>
              <a:rPr lang="uk-UA" b="1" dirty="0" err="1"/>
              <a:t>“мовчазна</a:t>
            </a:r>
            <a:r>
              <a:rPr lang="uk-UA" b="1" dirty="0"/>
              <a:t> </a:t>
            </a:r>
            <a:r>
              <a:rPr lang="uk-UA" b="1" dirty="0" err="1"/>
              <a:t>згода”</a:t>
            </a:r>
            <a:r>
              <a:rPr lang="uk-UA" b="1" dirty="0"/>
              <a:t>)</a:t>
            </a:r>
            <a:endParaRPr lang="uk-UA" dirty="0"/>
          </a:p>
          <a:p>
            <a:endParaRPr lang="uk-UA" dirty="0"/>
          </a:p>
        </p:txBody>
      </p:sp>
      <p:sp>
        <p:nvSpPr>
          <p:cNvPr id="5" name="Прямоугольник 4">
            <a:extLst>
              <a:ext uri="{FF2B5EF4-FFF2-40B4-BE49-F238E27FC236}">
                <a16:creationId xmlns="" xmlns:a16="http://schemas.microsoft.com/office/drawing/2014/main" id="{D0DA8700-FDF7-7C0E-66E9-A8F698FEADEA}"/>
              </a:ext>
            </a:extLst>
          </p:cNvPr>
          <p:cNvSpPr/>
          <p:nvPr/>
        </p:nvSpPr>
        <p:spPr>
          <a:xfrm>
            <a:off x="2" y="6431738"/>
            <a:ext cx="1058779" cy="216568"/>
          </a:xfrm>
          <a:prstGeom prst="rect">
            <a:avLst/>
          </a:prstGeom>
          <a:solidFill>
            <a:srgbClr val="808000"/>
          </a:solidFill>
          <a:ln>
            <a:solidFill>
              <a:srgbClr val="808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rtlCol="0" anchor="ctr"/>
          <a:lstStyle/>
          <a:p>
            <a:pPr algn="ctr"/>
            <a:endParaRPr lang="ru-RU" dirty="0"/>
          </a:p>
        </p:txBody>
      </p:sp>
    </p:spTree>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79"/>
          <p:cNvSpPr txBox="1">
            <a:spLocks noGrp="1"/>
          </p:cNvSpPr>
          <p:nvPr>
            <p:ph type="ctrTitle"/>
          </p:nvPr>
        </p:nvSpPr>
        <p:spPr>
          <a:xfrm>
            <a:off x="1524002" y="3278188"/>
            <a:ext cx="9144000" cy="609600"/>
          </a:xfrm>
          <a:prstGeom prst="rect">
            <a:avLst/>
          </a:prstGeom>
          <a:noFill/>
          <a:ln>
            <a:noFill/>
          </a:ln>
        </p:spPr>
        <p:txBody>
          <a:bodyPr spcFirstLastPara="1" wrap="square" lIns="91391" tIns="45683" rIns="91391" bIns="45683" anchor="b" anchorCtr="0">
            <a:noAutofit/>
          </a:bodyPr>
          <a:lstStyle/>
          <a:p>
            <a:endParaRPr dirty="0"/>
          </a:p>
        </p:txBody>
      </p:sp>
      <p:sp>
        <p:nvSpPr>
          <p:cNvPr id="781" name="Google Shape;781;p79"/>
          <p:cNvSpPr txBox="1">
            <a:spLocks noGrp="1"/>
          </p:cNvSpPr>
          <p:nvPr>
            <p:ph type="subTitle" idx="1"/>
          </p:nvPr>
        </p:nvSpPr>
        <p:spPr>
          <a:xfrm>
            <a:off x="1499938" y="4200611"/>
            <a:ext cx="9144000" cy="720307"/>
          </a:xfrm>
          <a:prstGeom prst="rect">
            <a:avLst/>
          </a:prstGeom>
          <a:noFill/>
          <a:ln>
            <a:noFill/>
          </a:ln>
        </p:spPr>
        <p:txBody>
          <a:bodyPr spcFirstLastPara="1" wrap="square" lIns="91391" tIns="45683" rIns="91391" bIns="45683" anchor="t" anchorCtr="0">
            <a:noAutofit/>
          </a:bodyPr>
          <a:lstStyle/>
          <a:p>
            <a:endParaRPr dirty="0"/>
          </a:p>
        </p:txBody>
      </p:sp>
      <p:pic>
        <p:nvPicPr>
          <p:cNvPr id="782" name="Google Shape;782;p7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4813300"/>
          </a:xfrm>
          <a:prstGeom prst="rect">
            <a:avLst/>
          </a:prstGeom>
          <a:noFill/>
          <a:ln>
            <a:noFill/>
          </a:ln>
        </p:spPr>
      </p:pic>
      <p:sp>
        <p:nvSpPr>
          <p:cNvPr id="783" name="Google Shape;783;p79"/>
          <p:cNvSpPr txBox="1"/>
          <p:nvPr/>
        </p:nvSpPr>
        <p:spPr>
          <a:xfrm>
            <a:off x="565820" y="1471159"/>
            <a:ext cx="1033668" cy="3154710"/>
          </a:xfrm>
          <a:prstGeom prst="rect">
            <a:avLst/>
          </a:prstGeom>
          <a:noFill/>
          <a:ln>
            <a:noFill/>
          </a:ln>
        </p:spPr>
        <p:txBody>
          <a:bodyPr spcFirstLastPara="1" wrap="square" lIns="91391" tIns="45683" rIns="91391" bIns="45683" anchor="t" anchorCtr="0">
            <a:spAutoFit/>
          </a:bodyPr>
          <a:lstStyle/>
          <a:p>
            <a:pPr algn="ctr"/>
            <a:r>
              <a:rPr lang="uk-UA" sz="19900" b="1" dirty="0">
                <a:solidFill>
                  <a:srgbClr val="8CC34C"/>
                </a:solidFill>
                <a:latin typeface="Century Gothic"/>
                <a:sym typeface="Century Gothic"/>
              </a:rPr>
              <a:t>7</a:t>
            </a:r>
            <a:endParaRPr sz="19900" b="1" dirty="0">
              <a:solidFill>
                <a:srgbClr val="8CC34C"/>
              </a:solidFill>
            </a:endParaRPr>
          </a:p>
        </p:txBody>
      </p:sp>
      <p:sp>
        <p:nvSpPr>
          <p:cNvPr id="784" name="Google Shape;784;p79"/>
          <p:cNvSpPr txBox="1"/>
          <p:nvPr/>
        </p:nvSpPr>
        <p:spPr>
          <a:xfrm>
            <a:off x="1770191" y="2337520"/>
            <a:ext cx="9809448" cy="707811"/>
          </a:xfrm>
          <a:prstGeom prst="rect">
            <a:avLst/>
          </a:prstGeom>
          <a:noFill/>
          <a:ln>
            <a:noFill/>
          </a:ln>
        </p:spPr>
        <p:txBody>
          <a:bodyPr spcFirstLastPara="1" wrap="square" lIns="91391" tIns="45683" rIns="91391" bIns="45683" anchor="t" anchorCtr="0">
            <a:spAutoFit/>
          </a:bodyPr>
          <a:lstStyle/>
          <a:p>
            <a:r>
              <a:rPr lang="uk-UA" sz="4000" b="1" dirty="0">
                <a:solidFill>
                  <a:srgbClr val="595959"/>
                </a:solidFill>
                <a:latin typeface="Century Gothic"/>
                <a:ea typeface="Century Gothic"/>
                <a:cs typeface="Century Gothic"/>
                <a:sym typeface="Century Gothic"/>
              </a:rPr>
              <a:t>Виконання адміністративного акта</a:t>
            </a:r>
            <a:endParaRPr sz="148000" b="1" dirty="0">
              <a:solidFill>
                <a:srgbClr val="595959"/>
              </a:solidFill>
            </a:endParaRPr>
          </a:p>
        </p:txBody>
      </p:sp>
    </p:spTree>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80"/>
          <p:cNvSpPr txBox="1">
            <a:spLocks noGrp="1"/>
          </p:cNvSpPr>
          <p:nvPr>
            <p:ph type="title"/>
          </p:nvPr>
        </p:nvSpPr>
        <p:spPr>
          <a:xfrm>
            <a:off x="523460" y="486672"/>
            <a:ext cx="8229600" cy="922114"/>
          </a:xfrm>
          <a:prstGeom prst="rect">
            <a:avLst/>
          </a:prstGeom>
          <a:noFill/>
          <a:ln>
            <a:noFill/>
          </a:ln>
        </p:spPr>
        <p:txBody>
          <a:bodyPr spcFirstLastPara="1" wrap="square" lIns="91391" tIns="45683" rIns="91391" bIns="45683" anchor="ctr" anchorCtr="0">
            <a:noAutofit/>
          </a:bodyPr>
          <a:lstStyle/>
          <a:p>
            <a:r>
              <a:rPr lang="uk-UA" sz="3600" dirty="0"/>
              <a:t>Ключові положення щодо виконання адміністративних актів</a:t>
            </a:r>
            <a:endParaRPr dirty="0"/>
          </a:p>
        </p:txBody>
      </p:sp>
      <p:sp>
        <p:nvSpPr>
          <p:cNvPr id="791" name="Google Shape;791;p80"/>
          <p:cNvSpPr txBox="1">
            <a:spLocks noGrp="1"/>
          </p:cNvSpPr>
          <p:nvPr>
            <p:ph type="body" idx="1"/>
          </p:nvPr>
        </p:nvSpPr>
        <p:spPr>
          <a:xfrm>
            <a:off x="728871" y="1749288"/>
            <a:ext cx="11052313" cy="4376877"/>
          </a:xfrm>
          <a:prstGeom prst="rect">
            <a:avLst/>
          </a:prstGeom>
          <a:noFill/>
          <a:ln>
            <a:noFill/>
          </a:ln>
        </p:spPr>
        <p:txBody>
          <a:bodyPr spcFirstLastPara="1" wrap="square" lIns="91391" tIns="45683" rIns="91391" bIns="45683" anchor="t" anchorCtr="0">
            <a:noAutofit/>
          </a:bodyPr>
          <a:lstStyle/>
          <a:p>
            <a:pPr>
              <a:spcBef>
                <a:spcPts val="1200"/>
              </a:spcBef>
            </a:pPr>
            <a:r>
              <a:rPr lang="uk-UA" sz="2300" dirty="0"/>
              <a:t>За загальним правилом, адміністративні акти виконуються добровільно</a:t>
            </a:r>
            <a:endParaRPr dirty="0"/>
          </a:p>
          <a:p>
            <a:pPr>
              <a:spcBef>
                <a:spcPts val="1200"/>
              </a:spcBef>
            </a:pPr>
            <a:r>
              <a:rPr lang="uk-UA" sz="2300" dirty="0"/>
              <a:t>Адміністративні органи за ЗАП отримують повноваження щодо примусового виконання своїх адміністративних актів</a:t>
            </a:r>
            <a:endParaRPr dirty="0"/>
          </a:p>
          <a:p>
            <a:pPr>
              <a:spcBef>
                <a:spcPts val="1200"/>
              </a:spcBef>
            </a:pPr>
            <a:r>
              <a:rPr lang="uk-UA" sz="2300" dirty="0"/>
              <a:t>Грошові стягнення – і надалі стягуються не за ЗАП, а за законодавством про виконавче провадження (виконавчою службою)</a:t>
            </a:r>
            <a:endParaRPr dirty="0"/>
          </a:p>
          <a:p>
            <a:pPr>
              <a:spcBef>
                <a:spcPts val="1200"/>
              </a:spcBef>
            </a:pPr>
            <a:r>
              <a:rPr lang="uk-UA" sz="2300" dirty="0"/>
              <a:t>Перед застосуванням заходів впливу – </a:t>
            </a:r>
            <a:r>
              <a:rPr lang="uk-UA" sz="2300" b="1" dirty="0"/>
              <a:t>попередження</a:t>
            </a:r>
            <a:r>
              <a:rPr lang="uk-UA" sz="2300" dirty="0"/>
              <a:t> і можливість добровільного виконання</a:t>
            </a:r>
            <a:endParaRPr dirty="0"/>
          </a:p>
          <a:p>
            <a:pPr>
              <a:spcBef>
                <a:spcPts val="1200"/>
              </a:spcBef>
            </a:pPr>
            <a:r>
              <a:rPr lang="uk-UA" sz="2300" dirty="0"/>
              <a:t>Захист особи можливістю оскарження: 1) самого </a:t>
            </a:r>
            <a:r>
              <a:rPr lang="uk-UA" sz="2300" dirty="0" err="1"/>
              <a:t>адмінакта</a:t>
            </a:r>
            <a:r>
              <a:rPr lang="uk-UA" sz="2300" dirty="0"/>
              <a:t>, в т.ч. в судовому порядку; 2) заходів впливу</a:t>
            </a:r>
            <a:endParaRPr dirty="0"/>
          </a:p>
        </p:txBody>
      </p:sp>
      <p:sp>
        <p:nvSpPr>
          <p:cNvPr id="792" name="Google Shape;792;p80"/>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83"/>
          <p:cNvSpPr txBox="1">
            <a:spLocks noGrp="1"/>
          </p:cNvSpPr>
          <p:nvPr>
            <p:ph type="title"/>
          </p:nvPr>
        </p:nvSpPr>
        <p:spPr>
          <a:xfrm>
            <a:off x="470454" y="460170"/>
            <a:ext cx="8229600" cy="850106"/>
          </a:xfrm>
          <a:prstGeom prst="rect">
            <a:avLst/>
          </a:prstGeom>
          <a:noFill/>
          <a:ln>
            <a:noFill/>
          </a:ln>
        </p:spPr>
        <p:txBody>
          <a:bodyPr spcFirstLastPara="1" wrap="square" lIns="91391" tIns="45683" rIns="91391" bIns="45683" anchor="ctr" anchorCtr="0">
            <a:noAutofit/>
          </a:bodyPr>
          <a:lstStyle/>
          <a:p>
            <a:r>
              <a:rPr lang="uk-UA" dirty="0"/>
              <a:t>Заходи впливу</a:t>
            </a:r>
            <a:endParaRPr dirty="0"/>
          </a:p>
        </p:txBody>
      </p:sp>
      <p:sp>
        <p:nvSpPr>
          <p:cNvPr id="798" name="Google Shape;798;p83"/>
          <p:cNvSpPr txBox="1">
            <a:spLocks noGrp="1"/>
          </p:cNvSpPr>
          <p:nvPr>
            <p:ph type="body" idx="1"/>
          </p:nvPr>
        </p:nvSpPr>
        <p:spPr>
          <a:xfrm>
            <a:off x="490332" y="1323529"/>
            <a:ext cx="11501372" cy="5001419"/>
          </a:xfrm>
          <a:prstGeom prst="rect">
            <a:avLst/>
          </a:prstGeom>
          <a:noFill/>
          <a:ln>
            <a:noFill/>
          </a:ln>
        </p:spPr>
        <p:txBody>
          <a:bodyPr spcFirstLastPara="1" wrap="square" lIns="91391" tIns="45683" rIns="91391" bIns="45683" anchor="t" anchorCtr="0">
            <a:noAutofit/>
          </a:bodyPr>
          <a:lstStyle/>
          <a:p>
            <a:pPr>
              <a:buNone/>
            </a:pPr>
            <a:r>
              <a:rPr lang="uk-UA" sz="2800" dirty="0"/>
              <a:t>1) </a:t>
            </a:r>
            <a:r>
              <a:rPr lang="uk-UA" b="1" dirty="0"/>
              <a:t>виконання дій за рахунок зобов’язаної особи </a:t>
            </a:r>
            <a:r>
              <a:rPr lang="uk-UA" dirty="0"/>
              <a:t>— адресата адміністративного акта (з відшкодуванням / в т.ч. </a:t>
            </a:r>
            <a:r>
              <a:rPr lang="uk-UA" dirty="0" err="1"/>
              <a:t>“збільшеним”</a:t>
            </a:r>
            <a:r>
              <a:rPr lang="uk-UA" dirty="0"/>
              <a:t>)</a:t>
            </a:r>
            <a:endParaRPr dirty="0"/>
          </a:p>
          <a:p>
            <a:pPr>
              <a:buNone/>
            </a:pPr>
            <a:r>
              <a:rPr lang="uk-UA" dirty="0"/>
              <a:t>2) </a:t>
            </a:r>
            <a:r>
              <a:rPr lang="uk-UA" b="1" dirty="0"/>
              <a:t>грошове стягнення </a:t>
            </a:r>
            <a:r>
              <a:rPr lang="uk-UA" dirty="0"/>
              <a:t>(якщо передбачена актом дія не може бути виконана іншою особою. З можливістю повторного застосування)</a:t>
            </a:r>
            <a:endParaRPr dirty="0"/>
          </a:p>
          <a:p>
            <a:pPr>
              <a:buNone/>
            </a:pPr>
            <a:r>
              <a:rPr lang="uk-UA" dirty="0"/>
              <a:t>3) </a:t>
            </a:r>
            <a:r>
              <a:rPr lang="uk-UA" b="1" dirty="0"/>
              <a:t>безпосередній вплив</a:t>
            </a:r>
            <a:endParaRPr b="1" dirty="0"/>
          </a:p>
          <a:p>
            <a:pPr>
              <a:spcBef>
                <a:spcPts val="1200"/>
              </a:spcBef>
            </a:pPr>
            <a:r>
              <a:rPr lang="uk-UA" dirty="0"/>
              <a:t>Захід впливу повинен </a:t>
            </a:r>
            <a:r>
              <a:rPr lang="uk-UA" b="1" dirty="0"/>
              <a:t>відповідати меті</a:t>
            </a:r>
            <a:r>
              <a:rPr lang="uk-UA" dirty="0"/>
              <a:t>, з якою необхідно виконати АА. Збитки особи та суспільства повинні бути мінімальними.</a:t>
            </a:r>
            <a:endParaRPr dirty="0"/>
          </a:p>
          <a:p>
            <a:pPr>
              <a:spcBef>
                <a:spcPts val="1200"/>
              </a:spcBef>
            </a:pPr>
            <a:r>
              <a:rPr lang="uk-UA" dirty="0"/>
              <a:t>Заходи впливу призначаються у разі невиконання зобов’язаною особою відповідних обов’язків у строк, визначений у </a:t>
            </a:r>
            <a:r>
              <a:rPr lang="uk-UA" b="1" dirty="0"/>
              <a:t>попередженні</a:t>
            </a:r>
            <a:r>
              <a:rPr lang="uk-UA" dirty="0"/>
              <a:t>. </a:t>
            </a:r>
            <a:endParaRPr dirty="0"/>
          </a:p>
          <a:p>
            <a:pPr>
              <a:spcBef>
                <a:spcPts val="1200"/>
              </a:spcBef>
            </a:pPr>
            <a:r>
              <a:rPr lang="uk-UA" dirty="0"/>
              <a:t>Захід впливу – це не захід відповідальності. У нього інша мета (спонукати до виконання АА; виконати АА)</a:t>
            </a:r>
            <a:endParaRPr dirty="0"/>
          </a:p>
          <a:p>
            <a:pPr indent="-228514">
              <a:buNone/>
            </a:pPr>
            <a:endParaRPr dirty="0"/>
          </a:p>
          <a:p>
            <a:pPr indent="-228514">
              <a:buNone/>
            </a:pPr>
            <a:endParaRPr dirty="0"/>
          </a:p>
        </p:txBody>
      </p:sp>
      <p:sp>
        <p:nvSpPr>
          <p:cNvPr id="799" name="Google Shape;799;p83"/>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84"/>
          <p:cNvSpPr txBox="1">
            <a:spLocks noGrp="1"/>
          </p:cNvSpPr>
          <p:nvPr>
            <p:ph type="title"/>
          </p:nvPr>
        </p:nvSpPr>
        <p:spPr>
          <a:xfrm>
            <a:off x="530088" y="368424"/>
            <a:ext cx="11343862" cy="864096"/>
          </a:xfrm>
          <a:prstGeom prst="rect">
            <a:avLst/>
          </a:prstGeom>
          <a:noFill/>
          <a:ln>
            <a:noFill/>
          </a:ln>
        </p:spPr>
        <p:txBody>
          <a:bodyPr spcFirstLastPara="1" wrap="square" lIns="91391" tIns="45683" rIns="91391" bIns="45683" anchor="ctr" anchorCtr="0">
            <a:noAutofit/>
          </a:bodyPr>
          <a:lstStyle/>
          <a:p>
            <a:r>
              <a:rPr lang="uk-UA" sz="3500" dirty="0"/>
              <a:t>Попередження про застосування заходів впливу</a:t>
            </a:r>
            <a:endParaRPr sz="3500" dirty="0"/>
          </a:p>
        </p:txBody>
      </p:sp>
      <p:sp>
        <p:nvSpPr>
          <p:cNvPr id="805" name="Google Shape;805;p84"/>
          <p:cNvSpPr txBox="1">
            <a:spLocks noGrp="1"/>
          </p:cNvSpPr>
          <p:nvPr>
            <p:ph type="body" idx="1"/>
          </p:nvPr>
        </p:nvSpPr>
        <p:spPr>
          <a:xfrm>
            <a:off x="384313" y="1397295"/>
            <a:ext cx="11582400" cy="5073427"/>
          </a:xfrm>
          <a:prstGeom prst="rect">
            <a:avLst/>
          </a:prstGeom>
          <a:noFill/>
          <a:ln>
            <a:noFill/>
          </a:ln>
        </p:spPr>
        <p:txBody>
          <a:bodyPr spcFirstLastPara="1" wrap="square" lIns="91391" tIns="45683" rIns="91391" bIns="45683" anchor="t" anchorCtr="0">
            <a:noAutofit/>
          </a:bodyPr>
          <a:lstStyle/>
          <a:p>
            <a:pPr>
              <a:spcBef>
                <a:spcPts val="1200"/>
              </a:spcBef>
            </a:pPr>
            <a:r>
              <a:rPr lang="uk-UA" dirty="0"/>
              <a:t>Зобов’язана особа має бути попереджена про застосування заходів впливу.</a:t>
            </a:r>
            <a:endParaRPr dirty="0"/>
          </a:p>
          <a:p>
            <a:pPr>
              <a:spcBef>
                <a:spcPts val="1200"/>
              </a:spcBef>
            </a:pPr>
            <a:r>
              <a:rPr lang="uk-UA" b="1" dirty="0"/>
              <a:t>Попередження повинно містити:</a:t>
            </a:r>
            <a:endParaRPr b="1" dirty="0"/>
          </a:p>
          <a:p>
            <a:pPr>
              <a:spcBef>
                <a:spcPts val="1200"/>
              </a:spcBef>
              <a:buNone/>
            </a:pPr>
            <a:r>
              <a:rPr lang="uk-UA" dirty="0"/>
              <a:t>1) </a:t>
            </a:r>
            <a:r>
              <a:rPr lang="uk-UA" b="1" dirty="0"/>
              <a:t>строк</a:t>
            </a:r>
            <a:r>
              <a:rPr lang="uk-UA" dirty="0"/>
              <a:t> протягом якого особа може виконати зобов’язання добровільно;</a:t>
            </a:r>
            <a:endParaRPr dirty="0"/>
          </a:p>
          <a:p>
            <a:pPr>
              <a:spcBef>
                <a:spcPts val="1200"/>
              </a:spcBef>
              <a:buNone/>
            </a:pPr>
            <a:r>
              <a:rPr lang="uk-UA" dirty="0"/>
              <a:t>2) </a:t>
            </a:r>
            <a:r>
              <a:rPr lang="uk-UA" b="1" dirty="0"/>
              <a:t>кошторис</a:t>
            </a:r>
            <a:r>
              <a:rPr lang="uk-UA" dirty="0"/>
              <a:t> витрат, які будуть стягнуті із зобов’язаної особи у разі невиконання АА у добровільному порядку. </a:t>
            </a:r>
            <a:endParaRPr dirty="0"/>
          </a:p>
          <a:p>
            <a:pPr>
              <a:spcBef>
                <a:spcPts val="1200"/>
              </a:spcBef>
              <a:buNone/>
            </a:pPr>
            <a:r>
              <a:rPr lang="uk-UA" dirty="0"/>
              <a:t>	Зазначається, що такі витрати можуть бути більшими;</a:t>
            </a:r>
            <a:endParaRPr dirty="0"/>
          </a:p>
          <a:p>
            <a:pPr>
              <a:spcBef>
                <a:spcPts val="1200"/>
              </a:spcBef>
              <a:buNone/>
            </a:pPr>
            <a:r>
              <a:rPr lang="uk-UA" dirty="0"/>
              <a:t>3) </a:t>
            </a:r>
            <a:r>
              <a:rPr lang="uk-UA" b="1" dirty="0"/>
              <a:t>види заходів впливу</a:t>
            </a:r>
            <a:r>
              <a:rPr lang="uk-UA" dirty="0"/>
              <a:t>, які можуть бути застосовані.</a:t>
            </a:r>
            <a:endParaRPr dirty="0"/>
          </a:p>
          <a:p>
            <a:pPr>
              <a:lnSpc>
                <a:spcPct val="100000"/>
              </a:lnSpc>
              <a:spcBef>
                <a:spcPts val="1200"/>
              </a:spcBef>
            </a:pPr>
            <a:r>
              <a:rPr lang="uk-UA" dirty="0"/>
              <a:t>Попередження складається в письмовій формі та вручається зобов’язаній особі у порядку, встановленому для доведення до відома АА.</a:t>
            </a:r>
            <a:endParaRPr dirty="0"/>
          </a:p>
        </p:txBody>
      </p:sp>
      <p:sp>
        <p:nvSpPr>
          <p:cNvPr id="806" name="Google Shape;806;p84"/>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85"/>
          <p:cNvSpPr txBox="1">
            <a:spLocks noGrp="1"/>
          </p:cNvSpPr>
          <p:nvPr>
            <p:ph type="title"/>
          </p:nvPr>
        </p:nvSpPr>
        <p:spPr>
          <a:xfrm>
            <a:off x="430697" y="420414"/>
            <a:ext cx="11280155" cy="1114474"/>
          </a:xfrm>
          <a:prstGeom prst="rect">
            <a:avLst/>
          </a:prstGeom>
          <a:noFill/>
          <a:ln>
            <a:noFill/>
          </a:ln>
        </p:spPr>
        <p:txBody>
          <a:bodyPr spcFirstLastPara="1" wrap="square" lIns="91391" tIns="45683" rIns="91391" bIns="45683" anchor="ctr" anchorCtr="0">
            <a:noAutofit/>
          </a:bodyPr>
          <a:lstStyle/>
          <a:p>
            <a:r>
              <a:rPr lang="ru-RU" sz="2800" b="0" dirty="0"/>
              <a:t/>
            </a:r>
            <a:br>
              <a:rPr lang="ru-RU" sz="2800" b="0" dirty="0"/>
            </a:br>
            <a:r>
              <a:rPr lang="ru-RU" sz="2800" dirty="0"/>
              <a:t>Тест 1. </a:t>
            </a:r>
            <a:r>
              <a:rPr lang="uk-UA" sz="2800" dirty="0"/>
              <a:t>Який орган забезпечує примусове виконання адміністративного акта, за загальним правилом (за ЗАП)? </a:t>
            </a:r>
            <a:br>
              <a:rPr lang="uk-UA" sz="2800" dirty="0"/>
            </a:br>
            <a:endParaRPr sz="2800" dirty="0"/>
          </a:p>
        </p:txBody>
      </p:sp>
      <p:sp>
        <p:nvSpPr>
          <p:cNvPr id="812" name="Google Shape;812;p85"/>
          <p:cNvSpPr txBox="1">
            <a:spLocks noGrp="1"/>
          </p:cNvSpPr>
          <p:nvPr>
            <p:ph type="body" idx="1"/>
          </p:nvPr>
        </p:nvSpPr>
        <p:spPr>
          <a:xfrm>
            <a:off x="463826" y="1541419"/>
            <a:ext cx="11304104" cy="4925644"/>
          </a:xfrm>
          <a:prstGeom prst="rect">
            <a:avLst/>
          </a:prstGeom>
          <a:noFill/>
          <a:ln>
            <a:noFill/>
          </a:ln>
        </p:spPr>
        <p:txBody>
          <a:bodyPr spcFirstLastPara="1" wrap="square" lIns="91391" tIns="45683" rIns="91391" bIns="45683" anchor="t" anchorCtr="0">
            <a:noAutofit/>
          </a:bodyPr>
          <a:lstStyle/>
          <a:p>
            <a:pPr>
              <a:buNone/>
            </a:pPr>
            <a:endParaRPr sz="900" dirty="0"/>
          </a:p>
          <a:p>
            <a:pPr>
              <a:spcBef>
                <a:spcPts val="2400"/>
              </a:spcBef>
              <a:buNone/>
            </a:pPr>
            <a:r>
              <a:rPr lang="uk-UA" sz="2800" dirty="0"/>
              <a:t>1) Адміністративний орган, який прийняв адмін. акт.</a:t>
            </a:r>
          </a:p>
          <a:p>
            <a:pPr>
              <a:spcBef>
                <a:spcPts val="2400"/>
              </a:spcBef>
              <a:buNone/>
            </a:pPr>
            <a:r>
              <a:rPr lang="uk-UA" sz="2800" dirty="0"/>
              <a:t>2) Адміністративний орган вищого рівня.</a:t>
            </a:r>
          </a:p>
          <a:p>
            <a:pPr>
              <a:spcBef>
                <a:spcPts val="2400"/>
              </a:spcBef>
              <a:buNone/>
            </a:pPr>
            <a:r>
              <a:rPr lang="uk-UA" sz="2800" dirty="0"/>
              <a:t>3) Поліція.</a:t>
            </a:r>
          </a:p>
          <a:p>
            <a:pPr>
              <a:spcBef>
                <a:spcPts val="2400"/>
              </a:spcBef>
              <a:buNone/>
            </a:pPr>
            <a:r>
              <a:rPr lang="uk-UA" sz="2800" dirty="0"/>
              <a:t>4) Адміністративний суд.</a:t>
            </a:r>
          </a:p>
          <a:p>
            <a:pPr>
              <a:buNone/>
            </a:pPr>
            <a:endParaRPr lang="uk-UA" sz="2800" dirty="0"/>
          </a:p>
          <a:p>
            <a:pPr indent="-228514">
              <a:buNone/>
            </a:pPr>
            <a:endParaRPr sz="2800" dirty="0"/>
          </a:p>
        </p:txBody>
      </p:sp>
    </p:spTree>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85"/>
          <p:cNvSpPr txBox="1">
            <a:spLocks noGrp="1"/>
          </p:cNvSpPr>
          <p:nvPr>
            <p:ph type="title"/>
          </p:nvPr>
        </p:nvSpPr>
        <p:spPr>
          <a:xfrm>
            <a:off x="430697" y="420414"/>
            <a:ext cx="11280155" cy="1114474"/>
          </a:xfrm>
          <a:prstGeom prst="rect">
            <a:avLst/>
          </a:prstGeom>
          <a:noFill/>
          <a:ln>
            <a:noFill/>
          </a:ln>
        </p:spPr>
        <p:txBody>
          <a:bodyPr spcFirstLastPara="1" wrap="square" lIns="91391" tIns="45683" rIns="91391" bIns="45683" anchor="ctr" anchorCtr="0">
            <a:noAutofit/>
          </a:bodyPr>
          <a:lstStyle/>
          <a:p>
            <a:r>
              <a:rPr lang="ru-RU" sz="2800" b="0" dirty="0"/>
              <a:t/>
            </a:r>
            <a:br>
              <a:rPr lang="ru-RU" sz="2800" b="0" dirty="0"/>
            </a:br>
            <a:r>
              <a:rPr lang="ru-RU" sz="2800" dirty="0"/>
              <a:t>Тест 2. Яка </a:t>
            </a:r>
            <a:r>
              <a:rPr lang="ru-RU" sz="2800" dirty="0" err="1"/>
              <a:t>дія</a:t>
            </a:r>
            <a:r>
              <a:rPr lang="ru-RU" sz="2800" dirty="0"/>
              <a:t> </a:t>
            </a:r>
            <a:r>
              <a:rPr lang="ru-RU" sz="2800" dirty="0" err="1"/>
              <a:t>є</a:t>
            </a:r>
            <a:r>
              <a:rPr lang="ru-RU" sz="2800" dirty="0"/>
              <a:t> </a:t>
            </a:r>
            <a:r>
              <a:rPr lang="ru-RU" sz="2800" dirty="0" err="1"/>
              <a:t>обов’язковою</a:t>
            </a:r>
            <a:r>
              <a:rPr lang="ru-RU" sz="2800" dirty="0"/>
              <a:t> перед </a:t>
            </a:r>
            <a:r>
              <a:rPr lang="ru-RU" sz="2800" dirty="0" err="1"/>
              <a:t>застосуванням</a:t>
            </a:r>
            <a:r>
              <a:rPr lang="ru-RU" sz="2800" dirty="0"/>
              <a:t> </a:t>
            </a:r>
            <a:r>
              <a:rPr lang="ru-RU" sz="2800" dirty="0" err="1"/>
              <a:t>заходів</a:t>
            </a:r>
            <a:r>
              <a:rPr lang="ru-RU" sz="2800" dirty="0"/>
              <a:t> </a:t>
            </a:r>
            <a:r>
              <a:rPr lang="ru-RU" sz="2800" dirty="0" err="1"/>
              <a:t>впливу</a:t>
            </a:r>
            <a:r>
              <a:rPr lang="ru-RU" sz="2800" dirty="0"/>
              <a:t> при </a:t>
            </a:r>
            <a:r>
              <a:rPr lang="ru-RU" sz="2800" dirty="0" err="1"/>
              <a:t>примусовому</a:t>
            </a:r>
            <a:r>
              <a:rPr lang="ru-RU" sz="2800" dirty="0"/>
              <a:t> </a:t>
            </a:r>
            <a:r>
              <a:rPr lang="ru-RU" sz="2800" dirty="0" err="1"/>
              <a:t>виконанні</a:t>
            </a:r>
            <a:r>
              <a:rPr lang="ru-RU" sz="2800" dirty="0"/>
              <a:t> </a:t>
            </a:r>
            <a:r>
              <a:rPr lang="ru-RU" sz="2800" dirty="0" err="1"/>
              <a:t>адмін</a:t>
            </a:r>
            <a:r>
              <a:rPr lang="ru-RU" sz="2800" dirty="0"/>
              <a:t>. </a:t>
            </a:r>
            <a:r>
              <a:rPr lang="ru-RU" sz="2800" dirty="0" err="1"/>
              <a:t>актів</a:t>
            </a:r>
            <a:r>
              <a:rPr lang="ru-RU" sz="2800" dirty="0"/>
              <a:t> (за ЗАП)?</a:t>
            </a:r>
            <a:br>
              <a:rPr lang="ru-RU" sz="2800" dirty="0"/>
            </a:br>
            <a:endParaRPr sz="2800" dirty="0"/>
          </a:p>
        </p:txBody>
      </p:sp>
      <p:sp>
        <p:nvSpPr>
          <p:cNvPr id="812" name="Google Shape;812;p85"/>
          <p:cNvSpPr txBox="1">
            <a:spLocks noGrp="1"/>
          </p:cNvSpPr>
          <p:nvPr>
            <p:ph type="body" idx="1"/>
          </p:nvPr>
        </p:nvSpPr>
        <p:spPr>
          <a:xfrm>
            <a:off x="463826" y="1541419"/>
            <a:ext cx="11304104" cy="4925644"/>
          </a:xfrm>
          <a:prstGeom prst="rect">
            <a:avLst/>
          </a:prstGeom>
          <a:noFill/>
          <a:ln>
            <a:noFill/>
          </a:ln>
        </p:spPr>
        <p:txBody>
          <a:bodyPr spcFirstLastPara="1" wrap="square" lIns="91391" tIns="45683" rIns="91391" bIns="45683" anchor="t" anchorCtr="0">
            <a:noAutofit/>
          </a:bodyPr>
          <a:lstStyle/>
          <a:p>
            <a:pPr>
              <a:buNone/>
            </a:pPr>
            <a:endParaRPr sz="900" dirty="0"/>
          </a:p>
          <a:p>
            <a:pPr>
              <a:lnSpc>
                <a:spcPct val="100000"/>
              </a:lnSpc>
              <a:spcBef>
                <a:spcPts val="1800"/>
              </a:spcBef>
              <a:buNone/>
            </a:pPr>
            <a:r>
              <a:rPr lang="uk-UA" sz="2600" dirty="0"/>
              <a:t>1) Направити повідомлення про застосування заходів впливу до державної виконавчої служби</a:t>
            </a:r>
          </a:p>
          <a:p>
            <a:pPr>
              <a:lnSpc>
                <a:spcPct val="100000"/>
              </a:lnSpc>
              <a:spcBef>
                <a:spcPts val="1800"/>
              </a:spcBef>
              <a:buNone/>
            </a:pPr>
            <a:r>
              <a:rPr lang="uk-UA" sz="2600" dirty="0"/>
              <a:t>2) Підготувати проект постанови про застосування грошового стягнення </a:t>
            </a:r>
          </a:p>
          <a:p>
            <a:pPr>
              <a:lnSpc>
                <a:spcPct val="100000"/>
              </a:lnSpc>
              <a:spcBef>
                <a:spcPts val="1800"/>
              </a:spcBef>
              <a:buNone/>
            </a:pPr>
            <a:r>
              <a:rPr lang="uk-UA" sz="2600" dirty="0"/>
              <a:t>3) Попередити зобов’язану особу про застосування заходів впливу та надати час для добровільного виконання.</a:t>
            </a:r>
          </a:p>
          <a:p>
            <a:pPr>
              <a:lnSpc>
                <a:spcPct val="100000"/>
              </a:lnSpc>
              <a:spcBef>
                <a:spcPts val="1800"/>
              </a:spcBef>
              <a:buNone/>
            </a:pPr>
            <a:r>
              <a:rPr lang="uk-UA" sz="2600" dirty="0"/>
              <a:t>4) Надіслати зобов’язаній особі чітку інформацію про банківські реквізити для сплати грошового стягнення.</a:t>
            </a:r>
          </a:p>
          <a:p>
            <a:pPr indent="-228514">
              <a:buNone/>
            </a:pPr>
            <a:endParaRPr sz="2800" dirty="0"/>
          </a:p>
        </p:txBody>
      </p:sp>
    </p:spTree>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87"/>
          <p:cNvSpPr txBox="1">
            <a:spLocks noGrp="1"/>
          </p:cNvSpPr>
          <p:nvPr>
            <p:ph type="ctrTitle"/>
          </p:nvPr>
        </p:nvSpPr>
        <p:spPr>
          <a:xfrm>
            <a:off x="1524002" y="3278188"/>
            <a:ext cx="9144000" cy="609600"/>
          </a:xfrm>
          <a:prstGeom prst="rect">
            <a:avLst/>
          </a:prstGeom>
          <a:noFill/>
          <a:ln>
            <a:noFill/>
          </a:ln>
        </p:spPr>
        <p:txBody>
          <a:bodyPr spcFirstLastPara="1" wrap="square" lIns="91391" tIns="45683" rIns="91391" bIns="45683" anchor="b" anchorCtr="0">
            <a:noAutofit/>
          </a:bodyPr>
          <a:lstStyle/>
          <a:p>
            <a:endParaRPr dirty="0"/>
          </a:p>
        </p:txBody>
      </p:sp>
      <p:sp>
        <p:nvSpPr>
          <p:cNvPr id="830" name="Google Shape;830;p87"/>
          <p:cNvSpPr txBox="1">
            <a:spLocks noGrp="1"/>
          </p:cNvSpPr>
          <p:nvPr>
            <p:ph type="subTitle" idx="1"/>
          </p:nvPr>
        </p:nvSpPr>
        <p:spPr>
          <a:xfrm>
            <a:off x="1499938" y="4200611"/>
            <a:ext cx="9144000" cy="720307"/>
          </a:xfrm>
          <a:prstGeom prst="rect">
            <a:avLst/>
          </a:prstGeom>
          <a:noFill/>
          <a:ln>
            <a:noFill/>
          </a:ln>
        </p:spPr>
        <p:txBody>
          <a:bodyPr spcFirstLastPara="1" wrap="square" lIns="91391" tIns="45683" rIns="91391" bIns="45683" anchor="t" anchorCtr="0">
            <a:noAutofit/>
          </a:bodyPr>
          <a:lstStyle/>
          <a:p>
            <a:endParaRPr dirty="0"/>
          </a:p>
        </p:txBody>
      </p:sp>
      <p:pic>
        <p:nvPicPr>
          <p:cNvPr id="831" name="Google Shape;831;p8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4813300"/>
          </a:xfrm>
          <a:prstGeom prst="rect">
            <a:avLst/>
          </a:prstGeom>
          <a:noFill/>
          <a:ln>
            <a:noFill/>
          </a:ln>
        </p:spPr>
      </p:pic>
      <p:sp>
        <p:nvSpPr>
          <p:cNvPr id="832" name="Google Shape;832;p87"/>
          <p:cNvSpPr txBox="1"/>
          <p:nvPr/>
        </p:nvSpPr>
        <p:spPr>
          <a:xfrm>
            <a:off x="151350" y="1179611"/>
            <a:ext cx="2308073" cy="3154710"/>
          </a:xfrm>
          <a:prstGeom prst="rect">
            <a:avLst/>
          </a:prstGeom>
          <a:noFill/>
          <a:ln>
            <a:noFill/>
          </a:ln>
        </p:spPr>
        <p:txBody>
          <a:bodyPr spcFirstLastPara="1" wrap="square" lIns="91391" tIns="45683" rIns="91391" bIns="45683" anchor="t" anchorCtr="0">
            <a:spAutoFit/>
          </a:bodyPr>
          <a:lstStyle/>
          <a:p>
            <a:pPr algn="ctr"/>
            <a:r>
              <a:rPr lang="uk-UA" sz="19900" b="1" dirty="0">
                <a:solidFill>
                  <a:srgbClr val="8CC34C"/>
                </a:solidFill>
                <a:latin typeface="Century Gothic"/>
                <a:sym typeface="Century Gothic"/>
              </a:rPr>
              <a:t>8</a:t>
            </a:r>
            <a:endParaRPr sz="19900" b="1" dirty="0">
              <a:solidFill>
                <a:srgbClr val="8CC34C"/>
              </a:solidFill>
            </a:endParaRPr>
          </a:p>
        </p:txBody>
      </p:sp>
      <p:sp>
        <p:nvSpPr>
          <p:cNvPr id="833" name="Google Shape;833;p87"/>
          <p:cNvSpPr txBox="1"/>
          <p:nvPr/>
        </p:nvSpPr>
        <p:spPr>
          <a:xfrm>
            <a:off x="3031908" y="1833939"/>
            <a:ext cx="9001066" cy="1200254"/>
          </a:xfrm>
          <a:prstGeom prst="rect">
            <a:avLst/>
          </a:prstGeom>
          <a:noFill/>
          <a:ln>
            <a:noFill/>
          </a:ln>
        </p:spPr>
        <p:txBody>
          <a:bodyPr spcFirstLastPara="1" wrap="square" lIns="91391" tIns="45683" rIns="91391" bIns="45683" anchor="t" anchorCtr="0">
            <a:spAutoFit/>
          </a:bodyPr>
          <a:lstStyle/>
          <a:p>
            <a:r>
              <a:rPr lang="uk-UA" sz="3600" b="1" dirty="0">
                <a:solidFill>
                  <a:srgbClr val="595959"/>
                </a:solidFill>
                <a:latin typeface="Century Gothic"/>
                <a:ea typeface="Century Gothic"/>
                <a:cs typeface="Century Gothic"/>
                <a:sym typeface="Century Gothic"/>
              </a:rPr>
              <a:t>Відкликання або визнання недійсним адміністративного акта</a:t>
            </a:r>
            <a:endParaRPr sz="322400" b="1" dirty="0">
              <a:solidFill>
                <a:srgbClr val="595959"/>
              </a:solidFill>
            </a:endParaRPr>
          </a:p>
        </p:txBody>
      </p:sp>
    </p:spTree>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89"/>
          <p:cNvSpPr txBox="1">
            <a:spLocks noGrp="1"/>
          </p:cNvSpPr>
          <p:nvPr>
            <p:ph type="title"/>
          </p:nvPr>
        </p:nvSpPr>
        <p:spPr>
          <a:xfrm>
            <a:off x="642730" y="367403"/>
            <a:ext cx="8229600" cy="778098"/>
          </a:xfrm>
          <a:prstGeom prst="rect">
            <a:avLst/>
          </a:prstGeom>
          <a:noFill/>
          <a:ln>
            <a:noFill/>
          </a:ln>
        </p:spPr>
        <p:txBody>
          <a:bodyPr spcFirstLastPara="1" wrap="square" lIns="91391" tIns="45683" rIns="91391" bIns="45683" anchor="ctr" anchorCtr="0">
            <a:noAutofit/>
          </a:bodyPr>
          <a:lstStyle/>
          <a:p>
            <a:r>
              <a:rPr lang="uk-UA" sz="4400" dirty="0"/>
              <a:t>Для чого? </a:t>
            </a:r>
            <a:endParaRPr dirty="0"/>
          </a:p>
        </p:txBody>
      </p:sp>
      <p:sp>
        <p:nvSpPr>
          <p:cNvPr id="847" name="Google Shape;847;p89"/>
          <p:cNvSpPr txBox="1">
            <a:spLocks noGrp="1"/>
          </p:cNvSpPr>
          <p:nvPr>
            <p:ph type="body" idx="1"/>
          </p:nvPr>
        </p:nvSpPr>
        <p:spPr>
          <a:xfrm>
            <a:off x="938948" y="1268763"/>
            <a:ext cx="10745734" cy="4857403"/>
          </a:xfrm>
          <a:prstGeom prst="rect">
            <a:avLst/>
          </a:prstGeom>
          <a:noFill/>
          <a:ln>
            <a:noFill/>
          </a:ln>
        </p:spPr>
        <p:txBody>
          <a:bodyPr spcFirstLastPara="1" wrap="square" lIns="91391" tIns="45683" rIns="91391" bIns="45683" anchor="t" anchorCtr="0">
            <a:noAutofit/>
          </a:bodyPr>
          <a:lstStyle/>
          <a:p>
            <a:pPr>
              <a:spcBef>
                <a:spcPts val="1800"/>
              </a:spcBef>
            </a:pPr>
            <a:r>
              <a:rPr lang="uk-UA" sz="2600" dirty="0"/>
              <a:t>Питання припинення дії адміністративних актів потребує врегулювання. </a:t>
            </a:r>
            <a:endParaRPr sz="2600" dirty="0"/>
          </a:p>
          <a:p>
            <a:pPr>
              <a:spcBef>
                <a:spcPts val="1800"/>
              </a:spcBef>
            </a:pPr>
            <a:r>
              <a:rPr lang="uk-UA" sz="2600" dirty="0"/>
              <a:t>Насамперед для відновлення законності, якщо йдеться про протиправні акти</a:t>
            </a:r>
            <a:endParaRPr sz="2600" dirty="0"/>
          </a:p>
          <a:p>
            <a:pPr>
              <a:spcBef>
                <a:spcPts val="1800"/>
              </a:spcBef>
            </a:pPr>
            <a:r>
              <a:rPr lang="uk-UA" sz="2600" dirty="0"/>
              <a:t>Переважно для реалізації, захисту прав особи, якщо йдеться про правомірні акти. А також в публічних інтересах</a:t>
            </a:r>
            <a:endParaRPr sz="2600" dirty="0"/>
          </a:p>
          <a:p>
            <a:pPr>
              <a:spcBef>
                <a:spcPts val="1800"/>
              </a:spcBef>
            </a:pPr>
            <a:r>
              <a:rPr lang="uk-UA" sz="2600" dirty="0"/>
              <a:t>Для впорядкування механізмів та  законодавства, що навіть на рівні термінології є дуже різноманітною (</a:t>
            </a:r>
            <a:r>
              <a:rPr lang="uk-UA" sz="2600" dirty="0" err="1"/>
              <a:t>“анулювання”</a:t>
            </a:r>
            <a:r>
              <a:rPr lang="uk-UA" sz="2600" dirty="0"/>
              <a:t>, </a:t>
            </a:r>
            <a:r>
              <a:rPr lang="uk-UA" sz="2600" dirty="0" err="1"/>
              <a:t>“визнання</a:t>
            </a:r>
            <a:r>
              <a:rPr lang="uk-UA" sz="2600" dirty="0"/>
              <a:t> </a:t>
            </a:r>
            <a:r>
              <a:rPr lang="uk-UA" sz="2600" dirty="0" err="1"/>
              <a:t>нечинним”</a:t>
            </a:r>
            <a:r>
              <a:rPr lang="uk-UA" sz="2600" dirty="0"/>
              <a:t>, </a:t>
            </a:r>
            <a:r>
              <a:rPr lang="uk-UA" sz="2600" dirty="0" err="1"/>
              <a:t>“визнання</a:t>
            </a:r>
            <a:r>
              <a:rPr lang="uk-UA" sz="2600" dirty="0"/>
              <a:t> </a:t>
            </a:r>
            <a:r>
              <a:rPr lang="uk-UA" sz="2600" dirty="0" err="1"/>
              <a:t>незаконним”</a:t>
            </a:r>
            <a:r>
              <a:rPr lang="uk-UA" sz="2600" dirty="0"/>
              <a:t> тощо). Але бракувало насамперед процедури </a:t>
            </a:r>
            <a:endParaRPr sz="2600" dirty="0"/>
          </a:p>
        </p:txBody>
      </p:sp>
      <p:sp>
        <p:nvSpPr>
          <p:cNvPr id="848" name="Google Shape;848;p89"/>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88"/>
          <p:cNvSpPr txBox="1"/>
          <p:nvPr/>
        </p:nvSpPr>
        <p:spPr>
          <a:xfrm>
            <a:off x="625966" y="376239"/>
            <a:ext cx="10978938" cy="5447570"/>
          </a:xfrm>
          <a:prstGeom prst="rect">
            <a:avLst/>
          </a:prstGeom>
          <a:noFill/>
          <a:ln>
            <a:noFill/>
          </a:ln>
        </p:spPr>
        <p:txBody>
          <a:bodyPr spcFirstLastPara="1" wrap="square" lIns="91391" tIns="45683" rIns="91391" bIns="45683" anchor="t" anchorCtr="0">
            <a:spAutoFit/>
          </a:bodyPr>
          <a:lstStyle/>
          <a:p>
            <a:r>
              <a:rPr lang="uk-UA" sz="3600" b="1" u="sng" dirty="0">
                <a:solidFill>
                  <a:srgbClr val="0067AF"/>
                </a:solidFill>
                <a:latin typeface="Century Gothic"/>
                <a:ea typeface="Century Gothic"/>
                <a:cs typeface="Century Gothic"/>
                <a:sym typeface="Century Gothic"/>
              </a:rPr>
              <a:t>Приклад</a:t>
            </a:r>
            <a:r>
              <a:rPr lang="uk-UA" sz="3600" b="1" dirty="0">
                <a:solidFill>
                  <a:srgbClr val="0067AF"/>
                </a:solidFill>
                <a:latin typeface="Century Gothic"/>
                <a:ea typeface="Century Gothic"/>
                <a:cs typeface="Century Gothic"/>
                <a:sym typeface="Century Gothic"/>
              </a:rPr>
              <a:t>: «Євро 2012»</a:t>
            </a:r>
            <a:endParaRPr sz="3600" dirty="0">
              <a:solidFill>
                <a:srgbClr val="0067AF"/>
              </a:solidFill>
              <a:latin typeface="Century Gothic"/>
              <a:ea typeface="Century Gothic"/>
              <a:cs typeface="Century Gothic"/>
              <a:sym typeface="Century Gothic"/>
            </a:endParaRPr>
          </a:p>
          <a:p>
            <a:endParaRPr sz="2600" dirty="0">
              <a:latin typeface="Century Gothic"/>
              <a:ea typeface="Century Gothic"/>
              <a:cs typeface="Century Gothic"/>
              <a:sym typeface="Century Gothic"/>
            </a:endParaRPr>
          </a:p>
          <a:p>
            <a:r>
              <a:rPr lang="uk-UA" sz="2600" dirty="0">
                <a:latin typeface="Century Gothic"/>
                <a:ea typeface="Century Gothic"/>
                <a:cs typeface="Century Gothic"/>
                <a:sym typeface="Century Gothic"/>
              </a:rPr>
              <a:t>Суб’єкт господарювання, маючи всі дозвільні документи, необхідні для побудови торговельного центру поблизу Олімпійського стадіону, почав будівництво. Згодом країна отримала право на проведення чемпіонату Європи з футболу. </a:t>
            </a:r>
            <a:endParaRPr sz="2600" dirty="0"/>
          </a:p>
          <a:p>
            <a:r>
              <a:rPr lang="uk-UA" sz="2600" dirty="0">
                <a:latin typeface="Century Gothic"/>
                <a:ea typeface="Century Gothic"/>
                <a:cs typeface="Century Gothic"/>
                <a:sym typeface="Century Gothic"/>
              </a:rPr>
              <a:t>УЄФА вимагало від влади, щоб біля стадіону не було торговельного центру із мотивів забезпечення безпеки під час проведення футбольних матчів. </a:t>
            </a:r>
            <a:endParaRPr sz="2600" dirty="0">
              <a:latin typeface="Century Gothic"/>
              <a:ea typeface="Century Gothic"/>
              <a:cs typeface="Century Gothic"/>
              <a:sym typeface="Century Gothic"/>
            </a:endParaRPr>
          </a:p>
          <a:p>
            <a:endParaRPr sz="2600" b="1" dirty="0">
              <a:latin typeface="Century Gothic"/>
              <a:ea typeface="Century Gothic"/>
              <a:cs typeface="Century Gothic"/>
              <a:sym typeface="Century Gothic"/>
            </a:endParaRPr>
          </a:p>
          <a:p>
            <a:r>
              <a:rPr lang="uk-UA" sz="2600" b="1" dirty="0">
                <a:latin typeface="Century Gothic"/>
                <a:ea typeface="Century Gothic"/>
                <a:cs typeface="Century Gothic"/>
                <a:sym typeface="Century Gothic"/>
              </a:rPr>
              <a:t>Чи вправі була місцева влада (місцева рада) відкликати свої раніше прийняті рішення, посилаючись на публічний інтерес у справі (якби діяв ЗАП)?</a:t>
            </a:r>
            <a:endParaRPr sz="2600" b="1" dirty="0">
              <a:latin typeface="Century Gothic"/>
              <a:ea typeface="Century Gothic"/>
              <a:cs typeface="Century Gothic"/>
              <a:sym typeface="Century Gothic"/>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9"/>
          <p:cNvSpPr txBox="1">
            <a:spLocks noGrp="1"/>
          </p:cNvSpPr>
          <p:nvPr>
            <p:ph type="title"/>
          </p:nvPr>
        </p:nvSpPr>
        <p:spPr>
          <a:xfrm>
            <a:off x="522368" y="476607"/>
            <a:ext cx="8934615" cy="706090"/>
          </a:xfrm>
          <a:prstGeom prst="rect">
            <a:avLst/>
          </a:prstGeom>
          <a:noFill/>
          <a:ln>
            <a:noFill/>
          </a:ln>
        </p:spPr>
        <p:txBody>
          <a:bodyPr spcFirstLastPara="1" wrap="square" lIns="91391" tIns="45683" rIns="91391" bIns="45683" anchor="ctr" anchorCtr="0">
            <a:noAutofit/>
          </a:bodyPr>
          <a:lstStyle/>
          <a:p>
            <a:r>
              <a:rPr lang="uk-UA" sz="3800" dirty="0"/>
              <a:t>Отже. Ключові новели ЗАП (суть):</a:t>
            </a:r>
            <a:endParaRPr sz="3800" dirty="0"/>
          </a:p>
        </p:txBody>
      </p:sp>
      <p:sp>
        <p:nvSpPr>
          <p:cNvPr id="123" name="Google Shape;123;p9"/>
          <p:cNvSpPr txBox="1">
            <a:spLocks noGrp="1"/>
          </p:cNvSpPr>
          <p:nvPr>
            <p:ph type="body" idx="1"/>
          </p:nvPr>
        </p:nvSpPr>
        <p:spPr>
          <a:xfrm>
            <a:off x="538845" y="1403144"/>
            <a:ext cx="11168743" cy="4965001"/>
          </a:xfrm>
          <a:prstGeom prst="rect">
            <a:avLst/>
          </a:prstGeom>
          <a:noFill/>
          <a:ln>
            <a:noFill/>
          </a:ln>
        </p:spPr>
        <p:txBody>
          <a:bodyPr spcFirstLastPara="1" wrap="square" lIns="91391" tIns="45683" rIns="91391" bIns="45683" anchor="t" anchorCtr="0">
            <a:noAutofit/>
          </a:bodyPr>
          <a:lstStyle/>
          <a:p>
            <a:pPr>
              <a:spcBef>
                <a:spcPts val="2400"/>
              </a:spcBef>
            </a:pPr>
            <a:r>
              <a:rPr lang="uk-UA" sz="2600" dirty="0">
                <a:latin typeface="Century Gothic"/>
                <a:ea typeface="Century Gothic"/>
                <a:cs typeface="Century Gothic"/>
                <a:sym typeface="Century Gothic"/>
              </a:rPr>
              <a:t>Не повинно бути (негативного) рішення про особу, без її </a:t>
            </a:r>
            <a:r>
              <a:rPr lang="uk-UA" sz="2600" b="1" dirty="0">
                <a:latin typeface="Century Gothic"/>
                <a:ea typeface="Century Gothic"/>
                <a:cs typeface="Century Gothic"/>
                <a:sym typeface="Century Gothic"/>
              </a:rPr>
              <a:t>залучення</a:t>
            </a:r>
            <a:endParaRPr sz="2600" b="1" dirty="0"/>
          </a:p>
          <a:p>
            <a:pPr>
              <a:spcBef>
                <a:spcPts val="2400"/>
              </a:spcBef>
            </a:pPr>
            <a:r>
              <a:rPr lang="uk-UA" sz="2600" dirty="0">
                <a:latin typeface="Century Gothic"/>
                <a:ea typeface="Century Gothic"/>
                <a:cs typeface="Century Gothic"/>
                <a:sym typeface="Century Gothic"/>
              </a:rPr>
              <a:t>Орієнтація на </a:t>
            </a:r>
            <a:r>
              <a:rPr lang="uk-UA" sz="2600" b="1" dirty="0">
                <a:latin typeface="Century Gothic"/>
                <a:ea typeface="Century Gothic"/>
                <a:cs typeface="Century Gothic"/>
                <a:sym typeface="Century Gothic"/>
              </a:rPr>
              <a:t>позитивний результат</a:t>
            </a:r>
            <a:r>
              <a:rPr lang="uk-UA" sz="2600" dirty="0">
                <a:latin typeface="Century Gothic"/>
                <a:ea typeface="Century Gothic"/>
                <a:cs typeface="Century Gothic"/>
                <a:sym typeface="Century Gothic"/>
              </a:rPr>
              <a:t>, навіть якщо треба рухатися довше</a:t>
            </a:r>
            <a:endParaRPr sz="2600" dirty="0"/>
          </a:p>
          <a:p>
            <a:pPr>
              <a:spcBef>
                <a:spcPts val="2400"/>
              </a:spcBef>
            </a:pPr>
            <a:r>
              <a:rPr lang="uk-UA" sz="2600" dirty="0">
                <a:latin typeface="Century Gothic"/>
                <a:ea typeface="Century Gothic"/>
                <a:cs typeface="Century Gothic"/>
                <a:sym typeface="Century Gothic"/>
              </a:rPr>
              <a:t>Максимальна </a:t>
            </a:r>
            <a:r>
              <a:rPr lang="uk-UA" sz="2600" b="1" dirty="0">
                <a:latin typeface="Century Gothic"/>
                <a:ea typeface="Century Gothic"/>
                <a:cs typeface="Century Gothic"/>
                <a:sym typeface="Century Gothic"/>
              </a:rPr>
              <a:t>збалансованість</a:t>
            </a:r>
            <a:r>
              <a:rPr lang="uk-UA" sz="2600" dirty="0">
                <a:latin typeface="Century Gothic"/>
                <a:ea typeface="Century Gothic"/>
                <a:cs typeface="Century Gothic"/>
                <a:sym typeface="Century Gothic"/>
              </a:rPr>
              <a:t> рішень публічної адміністрації (інтересів особи/приватних осіб та публічних інтересів)</a:t>
            </a:r>
          </a:p>
          <a:p>
            <a:pPr>
              <a:spcBef>
                <a:spcPts val="2400"/>
              </a:spcBef>
            </a:pPr>
            <a:r>
              <a:rPr lang="uk-UA" sz="2600" dirty="0">
                <a:latin typeface="Century Gothic"/>
                <a:sym typeface="Century Gothic"/>
              </a:rPr>
              <a:t>АЛЕ: лідируюча роль та відповідальність адміністративного органу</a:t>
            </a:r>
            <a:endParaRPr sz="2600" dirty="0"/>
          </a:p>
          <a:p>
            <a:pPr indent="-228514">
              <a:spcBef>
                <a:spcPts val="2400"/>
              </a:spcBef>
              <a:buNone/>
            </a:pPr>
            <a:endParaRPr sz="3200" dirty="0">
              <a:latin typeface="Century Gothic"/>
              <a:ea typeface="Century Gothic"/>
              <a:cs typeface="Century Gothic"/>
              <a:sym typeface="Century Gothic"/>
            </a:endParaRPr>
          </a:p>
          <a:p>
            <a:pPr indent="-228514">
              <a:spcBef>
                <a:spcPts val="2400"/>
              </a:spcBef>
              <a:buNone/>
            </a:pPr>
            <a:endParaRPr sz="3200" dirty="0">
              <a:latin typeface="Century Gothic"/>
              <a:ea typeface="Century Gothic"/>
              <a:cs typeface="Century Gothic"/>
              <a:sym typeface="Century Gothic"/>
            </a:endParaRPr>
          </a:p>
          <a:p>
            <a:pPr indent="-228514">
              <a:buNone/>
            </a:pPr>
            <a:endParaRPr sz="3200" dirty="0">
              <a:latin typeface="Century Gothic"/>
              <a:ea typeface="Century Gothic"/>
              <a:cs typeface="Century Gothic"/>
              <a:sym typeface="Century Gothic"/>
            </a:endParaRPr>
          </a:p>
        </p:txBody>
      </p:sp>
      <p:sp>
        <p:nvSpPr>
          <p:cNvPr id="124" name="Google Shape;124;p9"/>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90"/>
          <p:cNvSpPr txBox="1">
            <a:spLocks noGrp="1"/>
          </p:cNvSpPr>
          <p:nvPr>
            <p:ph type="title"/>
          </p:nvPr>
        </p:nvSpPr>
        <p:spPr>
          <a:xfrm>
            <a:off x="457199" y="393908"/>
            <a:ext cx="10767391" cy="706090"/>
          </a:xfrm>
          <a:prstGeom prst="rect">
            <a:avLst/>
          </a:prstGeom>
          <a:noFill/>
          <a:ln>
            <a:noFill/>
          </a:ln>
        </p:spPr>
        <p:txBody>
          <a:bodyPr spcFirstLastPara="1" wrap="square" lIns="91391" tIns="45683" rIns="91391" bIns="45683" anchor="ctr" anchorCtr="0">
            <a:noAutofit/>
          </a:bodyPr>
          <a:lstStyle/>
          <a:p>
            <a:r>
              <a:rPr lang="uk-UA" dirty="0"/>
              <a:t>Ключові новели і застереження</a:t>
            </a:r>
            <a:endParaRPr dirty="0"/>
          </a:p>
        </p:txBody>
      </p:sp>
      <p:sp>
        <p:nvSpPr>
          <p:cNvPr id="854" name="Google Shape;854;p90"/>
          <p:cNvSpPr txBox="1">
            <a:spLocks noGrp="1"/>
          </p:cNvSpPr>
          <p:nvPr>
            <p:ph type="body" idx="1"/>
          </p:nvPr>
        </p:nvSpPr>
        <p:spPr>
          <a:xfrm>
            <a:off x="636105" y="1350034"/>
            <a:ext cx="11145077" cy="5001419"/>
          </a:xfrm>
          <a:prstGeom prst="rect">
            <a:avLst/>
          </a:prstGeom>
          <a:noFill/>
          <a:ln>
            <a:noFill/>
          </a:ln>
        </p:spPr>
        <p:txBody>
          <a:bodyPr spcFirstLastPara="1" wrap="square" lIns="91391" tIns="45683" rIns="91391" bIns="45683" anchor="t" anchorCtr="0">
            <a:noAutofit/>
          </a:bodyPr>
          <a:lstStyle/>
          <a:p>
            <a:pPr>
              <a:spcBef>
                <a:spcPts val="1800"/>
              </a:spcBef>
            </a:pPr>
            <a:r>
              <a:rPr lang="uk-UA" sz="2600" dirty="0"/>
              <a:t>Термінологічне розмежування механізмів для припинення дії </a:t>
            </a:r>
            <a:r>
              <a:rPr lang="uk-UA" sz="2600" b="1" dirty="0"/>
              <a:t>правомірних</a:t>
            </a:r>
            <a:r>
              <a:rPr lang="uk-UA" sz="2600" dirty="0"/>
              <a:t> і </a:t>
            </a:r>
            <a:r>
              <a:rPr lang="uk-UA" sz="2600" b="1" dirty="0"/>
              <a:t>протиправних</a:t>
            </a:r>
            <a:r>
              <a:rPr lang="uk-UA" sz="2600" dirty="0"/>
              <a:t> актів</a:t>
            </a:r>
            <a:endParaRPr sz="2600" dirty="0"/>
          </a:p>
          <a:p>
            <a:pPr>
              <a:spcBef>
                <a:spcPts val="1800"/>
              </a:spcBef>
            </a:pPr>
            <a:r>
              <a:rPr lang="uk-UA" sz="2600" dirty="0"/>
              <a:t>Це механізми, що застосовуються, як правило, після збігу строків на адміністративне та судове оскарження</a:t>
            </a:r>
            <a:endParaRPr sz="2600" dirty="0"/>
          </a:p>
          <a:p>
            <a:pPr>
              <a:spcBef>
                <a:spcPts val="1800"/>
              </a:spcBef>
            </a:pPr>
            <a:r>
              <a:rPr lang="uk-UA" sz="2600" dirty="0"/>
              <a:t>Вони застосовуються не довільно/свавільно, а </a:t>
            </a:r>
            <a:r>
              <a:rPr lang="uk-UA" sz="2600" b="1" dirty="0"/>
              <a:t>за повноцінною процедурою ЗАП </a:t>
            </a:r>
            <a:r>
              <a:rPr lang="uk-UA" sz="2600" dirty="0"/>
              <a:t>(як для прийняття адміністративного акта)</a:t>
            </a:r>
            <a:endParaRPr sz="2600" dirty="0"/>
          </a:p>
          <a:p>
            <a:pPr>
              <a:spcBef>
                <a:spcPts val="1800"/>
              </a:spcBef>
            </a:pPr>
            <a:r>
              <a:rPr lang="uk-UA" sz="2600" dirty="0"/>
              <a:t>Є строки давності </a:t>
            </a:r>
            <a:endParaRPr sz="2600" dirty="0"/>
          </a:p>
          <a:p>
            <a:pPr>
              <a:spcBef>
                <a:spcPts val="1800"/>
              </a:spcBef>
            </a:pPr>
            <a:r>
              <a:rPr lang="uk-UA" sz="2600" dirty="0"/>
              <a:t>І навіть при протиправних актах є увага до прав та законних інтересів особи – правило “захисту довіри” </a:t>
            </a:r>
            <a:endParaRPr sz="2600" dirty="0"/>
          </a:p>
          <a:p>
            <a:pPr>
              <a:buNone/>
            </a:pPr>
            <a:endParaRPr sz="3200" dirty="0"/>
          </a:p>
        </p:txBody>
      </p:sp>
      <p:sp>
        <p:nvSpPr>
          <p:cNvPr id="855" name="Google Shape;855;p90"/>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91"/>
          <p:cNvSpPr txBox="1">
            <a:spLocks noGrp="1"/>
          </p:cNvSpPr>
          <p:nvPr>
            <p:ph type="title"/>
          </p:nvPr>
        </p:nvSpPr>
        <p:spPr>
          <a:xfrm>
            <a:off x="530087" y="274641"/>
            <a:ext cx="11555896" cy="918057"/>
          </a:xfrm>
          <a:prstGeom prst="rect">
            <a:avLst/>
          </a:prstGeom>
          <a:noFill/>
          <a:ln>
            <a:noFill/>
          </a:ln>
        </p:spPr>
        <p:txBody>
          <a:bodyPr spcFirstLastPara="1" wrap="square" lIns="91391" tIns="45683" rIns="91391" bIns="45683" anchor="ctr" anchorCtr="0">
            <a:noAutofit/>
          </a:bodyPr>
          <a:lstStyle/>
          <a:p>
            <a:r>
              <a:rPr lang="uk-UA" sz="3600" dirty="0"/>
              <a:t>Механізми припинення дії адмін. акта</a:t>
            </a:r>
            <a:endParaRPr sz="3600" dirty="0"/>
          </a:p>
        </p:txBody>
      </p:sp>
      <p:sp>
        <p:nvSpPr>
          <p:cNvPr id="861" name="Google Shape;861;p91"/>
          <p:cNvSpPr txBox="1">
            <a:spLocks noGrp="1"/>
          </p:cNvSpPr>
          <p:nvPr>
            <p:ph type="body" idx="1"/>
          </p:nvPr>
        </p:nvSpPr>
        <p:spPr>
          <a:xfrm>
            <a:off x="742124" y="1337849"/>
            <a:ext cx="11105321" cy="4829667"/>
          </a:xfrm>
          <a:prstGeom prst="rect">
            <a:avLst/>
          </a:prstGeom>
          <a:noFill/>
          <a:ln>
            <a:noFill/>
          </a:ln>
        </p:spPr>
        <p:txBody>
          <a:bodyPr spcFirstLastPara="1" wrap="square" lIns="91391" tIns="45683" rIns="91391" bIns="45683" anchor="t" anchorCtr="0">
            <a:noAutofit/>
          </a:bodyPr>
          <a:lstStyle/>
          <a:p>
            <a:pPr>
              <a:lnSpc>
                <a:spcPct val="100000"/>
              </a:lnSpc>
              <a:spcBef>
                <a:spcPts val="1800"/>
              </a:spcBef>
            </a:pPr>
            <a:r>
              <a:rPr lang="uk-UA" sz="2600" dirty="0"/>
              <a:t>Адміністративний акт є чинним доки його не виконано або не закінчиться строк його дії. Або може бути:</a:t>
            </a:r>
            <a:endParaRPr sz="2600" dirty="0"/>
          </a:p>
          <a:p>
            <a:pPr>
              <a:lnSpc>
                <a:spcPct val="100000"/>
              </a:lnSpc>
              <a:spcBef>
                <a:spcPts val="1800"/>
              </a:spcBef>
              <a:buNone/>
            </a:pPr>
            <a:r>
              <a:rPr lang="uk-UA" sz="2600" dirty="0"/>
              <a:t>	- </a:t>
            </a:r>
            <a:r>
              <a:rPr lang="uk-UA" sz="2600" b="1" dirty="0"/>
              <a:t>протиправний акт - скасовано</a:t>
            </a:r>
            <a:r>
              <a:rPr lang="uk-UA" sz="2600" dirty="0"/>
              <a:t> </a:t>
            </a:r>
            <a:r>
              <a:rPr lang="uk-UA" sz="2600" b="1" dirty="0"/>
              <a:t>в порядку </a:t>
            </a:r>
            <a:r>
              <a:rPr lang="uk-UA" sz="2600" b="1" dirty="0" err="1"/>
              <a:t>адмін</a:t>
            </a:r>
            <a:r>
              <a:rPr lang="uk-UA" sz="2600" b="1" dirty="0"/>
              <a:t> оскарження або судом</a:t>
            </a:r>
            <a:endParaRPr sz="2600" dirty="0"/>
          </a:p>
          <a:p>
            <a:pPr>
              <a:lnSpc>
                <a:spcPct val="100000"/>
              </a:lnSpc>
              <a:spcBef>
                <a:spcPts val="1800"/>
              </a:spcBef>
              <a:buNone/>
            </a:pPr>
            <a:r>
              <a:rPr lang="uk-UA" sz="2600" dirty="0"/>
              <a:t>	- </a:t>
            </a:r>
            <a:r>
              <a:rPr lang="uk-UA" sz="2600" b="1" u="sng" dirty="0"/>
              <a:t>правомірний</a:t>
            </a:r>
            <a:r>
              <a:rPr lang="uk-UA" sz="2600" dirty="0"/>
              <a:t> </a:t>
            </a:r>
            <a:r>
              <a:rPr lang="uk-UA" sz="2600" b="1" dirty="0"/>
              <a:t>акт</a:t>
            </a:r>
            <a:r>
              <a:rPr lang="uk-UA" sz="2600" dirty="0"/>
              <a:t> - </a:t>
            </a:r>
            <a:r>
              <a:rPr lang="uk-UA" sz="2600" b="1" u="sng" dirty="0"/>
              <a:t>відкликано</a:t>
            </a:r>
            <a:r>
              <a:rPr lang="uk-UA" sz="2600" b="1" dirty="0"/>
              <a:t> адміністративним органом</a:t>
            </a:r>
            <a:r>
              <a:rPr lang="uk-UA" sz="2600" dirty="0"/>
              <a:t>, що його прийняв</a:t>
            </a:r>
            <a:endParaRPr sz="2600" dirty="0"/>
          </a:p>
          <a:p>
            <a:pPr>
              <a:lnSpc>
                <a:spcPct val="100000"/>
              </a:lnSpc>
              <a:spcBef>
                <a:spcPts val="1800"/>
              </a:spcBef>
              <a:buNone/>
            </a:pPr>
            <a:r>
              <a:rPr lang="uk-UA" sz="2600" dirty="0"/>
              <a:t>	- </a:t>
            </a:r>
            <a:r>
              <a:rPr lang="uk-UA" sz="2600" b="1" u="sng" dirty="0"/>
              <a:t>протиправний</a:t>
            </a:r>
            <a:r>
              <a:rPr lang="uk-UA" sz="2600" dirty="0"/>
              <a:t> </a:t>
            </a:r>
            <a:r>
              <a:rPr lang="uk-UA" sz="2600" b="1" dirty="0"/>
              <a:t>акт</a:t>
            </a:r>
            <a:r>
              <a:rPr lang="uk-UA" sz="2600" dirty="0"/>
              <a:t> - </a:t>
            </a:r>
            <a:r>
              <a:rPr lang="uk-UA" sz="2600" b="1" u="sng" dirty="0"/>
              <a:t>визнано недійсним</a:t>
            </a:r>
            <a:r>
              <a:rPr lang="uk-UA" sz="2600" u="sng" dirty="0"/>
              <a:t> </a:t>
            </a:r>
            <a:r>
              <a:rPr lang="uk-UA" sz="2600" dirty="0"/>
              <a:t>адміністративним органом, що його прийняв</a:t>
            </a:r>
            <a:endParaRPr sz="2600" dirty="0"/>
          </a:p>
          <a:p>
            <a:pPr>
              <a:lnSpc>
                <a:spcPct val="100000"/>
              </a:lnSpc>
              <a:spcBef>
                <a:spcPts val="0"/>
              </a:spcBef>
              <a:buNone/>
            </a:pPr>
            <a:r>
              <a:rPr lang="uk-UA" sz="900" dirty="0"/>
              <a:t>	</a:t>
            </a:r>
            <a:endParaRPr dirty="0"/>
          </a:p>
        </p:txBody>
      </p:sp>
      <p:sp>
        <p:nvSpPr>
          <p:cNvPr id="862" name="Google Shape;862;p91"/>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92"/>
          <p:cNvSpPr txBox="1">
            <a:spLocks noGrp="1"/>
          </p:cNvSpPr>
          <p:nvPr>
            <p:ph type="title"/>
          </p:nvPr>
        </p:nvSpPr>
        <p:spPr>
          <a:xfrm>
            <a:off x="477080" y="340900"/>
            <a:ext cx="11052313" cy="1116840"/>
          </a:xfrm>
          <a:prstGeom prst="rect">
            <a:avLst/>
          </a:prstGeom>
          <a:noFill/>
          <a:ln>
            <a:noFill/>
          </a:ln>
        </p:spPr>
        <p:txBody>
          <a:bodyPr spcFirstLastPara="1" wrap="square" lIns="91391" tIns="45683" rIns="91391" bIns="45683" anchor="ctr" anchorCtr="0">
            <a:noAutofit/>
          </a:bodyPr>
          <a:lstStyle/>
          <a:p>
            <a:r>
              <a:rPr lang="uk-UA" sz="3600" dirty="0"/>
              <a:t>Умови правомірності адміністративного акта</a:t>
            </a:r>
            <a:endParaRPr dirty="0"/>
          </a:p>
        </p:txBody>
      </p:sp>
      <p:sp>
        <p:nvSpPr>
          <p:cNvPr id="868" name="Google Shape;868;p92"/>
          <p:cNvSpPr txBox="1">
            <a:spLocks noGrp="1"/>
          </p:cNvSpPr>
          <p:nvPr>
            <p:ph type="body" idx="1"/>
          </p:nvPr>
        </p:nvSpPr>
        <p:spPr>
          <a:xfrm>
            <a:off x="724156" y="1656521"/>
            <a:ext cx="11136540" cy="4498217"/>
          </a:xfrm>
          <a:prstGeom prst="rect">
            <a:avLst/>
          </a:prstGeom>
          <a:noFill/>
          <a:ln>
            <a:noFill/>
          </a:ln>
        </p:spPr>
        <p:txBody>
          <a:bodyPr spcFirstLastPara="1" wrap="square" lIns="91391" tIns="45683" rIns="91391" bIns="45683" anchor="t" anchorCtr="0">
            <a:noAutofit/>
          </a:bodyPr>
          <a:lstStyle/>
          <a:p>
            <a:pPr>
              <a:lnSpc>
                <a:spcPct val="100000"/>
              </a:lnSpc>
              <a:spcBef>
                <a:spcPts val="1200"/>
              </a:spcBef>
            </a:pPr>
            <a:r>
              <a:rPr lang="uk-UA" sz="2600" dirty="0"/>
              <a:t>Адміністративний акт є </a:t>
            </a:r>
            <a:r>
              <a:rPr lang="uk-UA" sz="2600" b="1" dirty="0"/>
              <a:t>правомірним</a:t>
            </a:r>
            <a:r>
              <a:rPr lang="uk-UA" sz="2600" dirty="0"/>
              <a:t>, якщо він:</a:t>
            </a:r>
            <a:endParaRPr sz="2600" dirty="0"/>
          </a:p>
          <a:p>
            <a:pPr>
              <a:lnSpc>
                <a:spcPct val="100000"/>
              </a:lnSpc>
              <a:spcBef>
                <a:spcPts val="1200"/>
              </a:spcBef>
              <a:buNone/>
            </a:pPr>
            <a:r>
              <a:rPr lang="uk-UA" sz="2600" dirty="0"/>
              <a:t>1) прийнятий компетентним адміністративним органом; </a:t>
            </a:r>
            <a:endParaRPr sz="2600" dirty="0"/>
          </a:p>
          <a:p>
            <a:pPr>
              <a:lnSpc>
                <a:spcPct val="100000"/>
              </a:lnSpc>
              <a:spcBef>
                <a:spcPts val="1200"/>
              </a:spcBef>
              <a:buNone/>
            </a:pPr>
            <a:r>
              <a:rPr lang="uk-UA" sz="2600" dirty="0"/>
              <a:t>2) відповідно до закону, що діяв на момент прийняття акта.</a:t>
            </a:r>
            <a:endParaRPr sz="2600" dirty="0"/>
          </a:p>
          <a:p>
            <a:pPr>
              <a:lnSpc>
                <a:spcPct val="100000"/>
              </a:lnSpc>
              <a:spcBef>
                <a:spcPts val="0"/>
              </a:spcBef>
              <a:buNone/>
            </a:pPr>
            <a:endParaRPr sz="2000" dirty="0"/>
          </a:p>
        </p:txBody>
      </p:sp>
      <p:sp>
        <p:nvSpPr>
          <p:cNvPr id="869" name="Google Shape;869;p92"/>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93"/>
          <p:cNvSpPr txBox="1">
            <a:spLocks noGrp="1"/>
          </p:cNvSpPr>
          <p:nvPr>
            <p:ph type="title"/>
          </p:nvPr>
        </p:nvSpPr>
        <p:spPr>
          <a:xfrm>
            <a:off x="462792" y="1731616"/>
            <a:ext cx="3883922" cy="2880140"/>
          </a:xfrm>
          <a:prstGeom prst="rect">
            <a:avLst/>
          </a:prstGeom>
          <a:noFill/>
          <a:ln>
            <a:noFill/>
          </a:ln>
        </p:spPr>
        <p:txBody>
          <a:bodyPr spcFirstLastPara="1" wrap="square" lIns="91391" tIns="45683" rIns="91391" bIns="45683" anchor="ctr" anchorCtr="0">
            <a:noAutofit/>
          </a:bodyPr>
          <a:lstStyle/>
          <a:p>
            <a:r>
              <a:rPr lang="uk-UA" dirty="0"/>
              <a:t>Наслідки процедурних порушень</a:t>
            </a:r>
            <a:endParaRPr dirty="0"/>
          </a:p>
        </p:txBody>
      </p:sp>
      <p:sp>
        <p:nvSpPr>
          <p:cNvPr id="875" name="Google Shape;875;p93"/>
          <p:cNvSpPr txBox="1">
            <a:spLocks noGrp="1"/>
          </p:cNvSpPr>
          <p:nvPr>
            <p:ph type="body" idx="1"/>
          </p:nvPr>
        </p:nvSpPr>
        <p:spPr>
          <a:xfrm>
            <a:off x="4452730" y="887896"/>
            <a:ext cx="7620000" cy="5327374"/>
          </a:xfrm>
          <a:prstGeom prst="rect">
            <a:avLst/>
          </a:prstGeom>
          <a:noFill/>
          <a:ln>
            <a:noFill/>
          </a:ln>
        </p:spPr>
        <p:txBody>
          <a:bodyPr spcFirstLastPara="1" wrap="square" lIns="91391" tIns="45683" rIns="91391" bIns="45683" anchor="t" anchorCtr="0">
            <a:noAutofit/>
          </a:bodyPr>
          <a:lstStyle/>
          <a:p>
            <a:pPr marL="50781" indent="0">
              <a:lnSpc>
                <a:spcPct val="100000"/>
              </a:lnSpc>
              <a:spcBef>
                <a:spcPts val="0"/>
              </a:spcBef>
              <a:buNone/>
            </a:pPr>
            <a:r>
              <a:rPr lang="uk-UA" sz="3600" dirty="0"/>
              <a:t>Порушення адміністративним органом передбаченої законом адміністративної процедури, якщо воно не</a:t>
            </a:r>
            <a:r>
              <a:rPr lang="uk-UA" sz="3600" b="1" dirty="0"/>
              <a:t> вплинуло </a:t>
            </a:r>
            <a:r>
              <a:rPr lang="uk-UA" sz="3600" dirty="0"/>
              <a:t>і</a:t>
            </a:r>
            <a:r>
              <a:rPr lang="uk-UA" sz="3600" b="1" dirty="0"/>
              <a:t> </a:t>
            </a:r>
            <a:r>
              <a:rPr lang="uk-UA" sz="3600" dirty="0"/>
              <a:t>не</a:t>
            </a:r>
            <a:r>
              <a:rPr lang="uk-UA" sz="3600" b="1" dirty="0"/>
              <a:t> могло вплинути на правомірність вирішення </a:t>
            </a:r>
            <a:r>
              <a:rPr lang="uk-UA" sz="3600" dirty="0"/>
              <a:t>справи по суті, не спричиняє протиправності адміністративного акта.</a:t>
            </a:r>
            <a:endParaRPr dirty="0"/>
          </a:p>
        </p:txBody>
      </p:sp>
      <p:sp>
        <p:nvSpPr>
          <p:cNvPr id="876" name="Google Shape;876;p93"/>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95"/>
          <p:cNvSpPr txBox="1">
            <a:spLocks noGrp="1"/>
          </p:cNvSpPr>
          <p:nvPr>
            <p:ph type="title"/>
          </p:nvPr>
        </p:nvSpPr>
        <p:spPr>
          <a:xfrm>
            <a:off x="277259" y="459408"/>
            <a:ext cx="11477417" cy="10513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uk-UA" sz="3600" dirty="0"/>
              <a:t>Загальні умови відкликання, визнання недійсним адмін. акта</a:t>
            </a:r>
            <a:endParaRPr dirty="0"/>
          </a:p>
        </p:txBody>
      </p:sp>
      <p:sp>
        <p:nvSpPr>
          <p:cNvPr id="882" name="Google Shape;882;p95"/>
          <p:cNvSpPr txBox="1">
            <a:spLocks noGrp="1"/>
          </p:cNvSpPr>
          <p:nvPr>
            <p:ph type="body" idx="1"/>
          </p:nvPr>
        </p:nvSpPr>
        <p:spPr>
          <a:xfrm>
            <a:off x="767114" y="1616764"/>
            <a:ext cx="10974311" cy="4611137"/>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uk-UA" b="1" dirty="0"/>
              <a:t>Адміністративний орган враховує:</a:t>
            </a:r>
            <a:endParaRPr dirty="0"/>
          </a:p>
          <a:p>
            <a:pPr marL="457200" lvl="0" indent="-406400" algn="l" rtl="0">
              <a:lnSpc>
                <a:spcPct val="90000"/>
              </a:lnSpc>
              <a:spcBef>
                <a:spcPts val="1000"/>
              </a:spcBef>
              <a:spcAft>
                <a:spcPts val="0"/>
              </a:spcAft>
              <a:buSzPts val="2800"/>
              <a:buNone/>
            </a:pPr>
            <a:r>
              <a:rPr lang="uk-UA" dirty="0"/>
              <a:t>1) наслідки відкликання або визнання адміністративного акта недійсним для особи (тобто на шкоду особи чи на користь особи);</a:t>
            </a:r>
            <a:endParaRPr dirty="0"/>
          </a:p>
          <a:p>
            <a:pPr marL="457200" lvl="0" indent="-406400" algn="l" rtl="0">
              <a:lnSpc>
                <a:spcPct val="90000"/>
              </a:lnSpc>
              <a:spcBef>
                <a:spcPts val="1000"/>
              </a:spcBef>
              <a:spcAft>
                <a:spcPts val="0"/>
              </a:spcAft>
              <a:buSzPts val="2800"/>
              <a:buNone/>
            </a:pPr>
            <a:r>
              <a:rPr lang="uk-UA" dirty="0"/>
              <a:t>2) істотність причин для цього, зокрема час, що минув після прийняття адміністративного акта;</a:t>
            </a:r>
            <a:endParaRPr dirty="0"/>
          </a:p>
          <a:p>
            <a:pPr marL="457200" lvl="0" indent="-406400" algn="l" rtl="0">
              <a:lnSpc>
                <a:spcPct val="90000"/>
              </a:lnSpc>
              <a:spcBef>
                <a:spcPts val="1000"/>
              </a:spcBef>
              <a:spcAft>
                <a:spcPts val="0"/>
              </a:spcAft>
              <a:buSzPts val="2800"/>
              <a:buNone/>
            </a:pPr>
            <a:r>
              <a:rPr lang="uk-UA" dirty="0"/>
              <a:t>3) інші обставини, що стосуються справи.</a:t>
            </a:r>
            <a:endParaRPr dirty="0"/>
          </a:p>
          <a:p>
            <a:pPr marL="50800" lvl="0" indent="0" algn="l" rtl="0">
              <a:lnSpc>
                <a:spcPct val="90000"/>
              </a:lnSpc>
              <a:spcBef>
                <a:spcPts val="1000"/>
              </a:spcBef>
              <a:spcAft>
                <a:spcPts val="0"/>
              </a:spcAft>
              <a:buSzPts val="2800"/>
              <a:buNone/>
            </a:pPr>
            <a:endParaRPr sz="1200" dirty="0"/>
          </a:p>
          <a:p>
            <a:pPr marL="50800" lvl="0" indent="0" algn="l" rtl="0">
              <a:lnSpc>
                <a:spcPct val="90000"/>
              </a:lnSpc>
              <a:spcBef>
                <a:spcPts val="1000"/>
              </a:spcBef>
              <a:spcAft>
                <a:spcPts val="0"/>
              </a:spcAft>
              <a:buSzPts val="2800"/>
              <a:buNone/>
            </a:pPr>
            <a:r>
              <a:rPr lang="uk-UA" dirty="0"/>
              <a:t>Відкликання або визнання недійсним адміністративного акта на користь однієї особи </a:t>
            </a:r>
            <a:r>
              <a:rPr lang="uk-UA" b="1" dirty="0"/>
              <a:t>та на шкоду іншій особі</a:t>
            </a:r>
            <a:r>
              <a:rPr lang="uk-UA" dirty="0"/>
              <a:t> має відповідати вимогам ЗАП, що регулюють відкликання або визнання АА недійсним на шкоду особі.</a:t>
            </a:r>
            <a:endParaRPr dirty="0"/>
          </a:p>
          <a:p>
            <a:pPr marL="457200" lvl="0" indent="-406400" algn="l" rtl="0">
              <a:lnSpc>
                <a:spcPct val="90000"/>
              </a:lnSpc>
              <a:spcBef>
                <a:spcPts val="1000"/>
              </a:spcBef>
              <a:spcAft>
                <a:spcPts val="0"/>
              </a:spcAft>
              <a:buSzPts val="2800"/>
              <a:buFont typeface="Century Gothic"/>
              <a:buNone/>
            </a:pPr>
            <a:endParaRPr sz="2800" dirty="0"/>
          </a:p>
        </p:txBody>
      </p:sp>
      <p:sp>
        <p:nvSpPr>
          <p:cNvPr id="883" name="Google Shape;883;p95"/>
          <p:cNvSpPr/>
          <p:nvPr/>
        </p:nvSpPr>
        <p:spPr>
          <a:xfrm>
            <a:off x="0"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96"/>
          <p:cNvSpPr txBox="1">
            <a:spLocks noGrp="1"/>
          </p:cNvSpPr>
          <p:nvPr>
            <p:ph type="title"/>
          </p:nvPr>
        </p:nvSpPr>
        <p:spPr>
          <a:xfrm>
            <a:off x="343522" y="340138"/>
            <a:ext cx="11106000" cy="786298"/>
          </a:xfrm>
          <a:prstGeom prst="rect">
            <a:avLst/>
          </a:prstGeom>
          <a:noFill/>
          <a:ln>
            <a:noFill/>
          </a:ln>
        </p:spPr>
        <p:txBody>
          <a:bodyPr spcFirstLastPara="1" wrap="square" lIns="91391" tIns="45683" rIns="91391" bIns="45683" anchor="ctr" anchorCtr="0">
            <a:noAutofit/>
          </a:bodyPr>
          <a:lstStyle/>
          <a:p>
            <a:r>
              <a:rPr lang="uk-UA" sz="3600" dirty="0"/>
              <a:t>Довіра особи</a:t>
            </a:r>
            <a:endParaRPr sz="3600" dirty="0"/>
          </a:p>
        </p:txBody>
      </p:sp>
      <p:sp>
        <p:nvSpPr>
          <p:cNvPr id="889" name="Google Shape;889;p96"/>
          <p:cNvSpPr txBox="1">
            <a:spLocks noGrp="1"/>
          </p:cNvSpPr>
          <p:nvPr>
            <p:ph type="body" idx="1"/>
          </p:nvPr>
        </p:nvSpPr>
        <p:spPr>
          <a:xfrm>
            <a:off x="779388" y="1280258"/>
            <a:ext cx="10850063" cy="4713387"/>
          </a:xfrm>
          <a:prstGeom prst="rect">
            <a:avLst/>
          </a:prstGeom>
          <a:noFill/>
          <a:ln>
            <a:noFill/>
          </a:ln>
        </p:spPr>
        <p:txBody>
          <a:bodyPr spcFirstLastPara="1" wrap="square" lIns="91391" tIns="45683" rIns="91391" bIns="45683" anchor="t" anchorCtr="0">
            <a:noAutofit/>
          </a:bodyPr>
          <a:lstStyle/>
          <a:p>
            <a:pPr marL="50781" indent="0">
              <a:lnSpc>
                <a:spcPct val="100000"/>
              </a:lnSpc>
              <a:spcBef>
                <a:spcPts val="0"/>
              </a:spcBef>
            </a:pPr>
            <a:r>
              <a:rPr lang="uk-UA" sz="2600" dirty="0"/>
              <a:t> Довіра особи ґрунтується на її праві вчиняти дії на підставі адміністративного акта без урахування того, що такий акт може бути відкликано або визнано недійсним у майбутньому.</a:t>
            </a:r>
            <a:endParaRPr sz="2600" dirty="0"/>
          </a:p>
          <a:p>
            <a:pPr marL="50781" indent="0">
              <a:lnSpc>
                <a:spcPct val="100000"/>
              </a:lnSpc>
              <a:spcBef>
                <a:spcPts val="0"/>
              </a:spcBef>
            </a:pPr>
            <a:endParaRPr sz="2600" dirty="0"/>
          </a:p>
          <a:p>
            <a:pPr marL="50781" indent="0">
              <a:lnSpc>
                <a:spcPct val="100000"/>
              </a:lnSpc>
              <a:spcBef>
                <a:spcPts val="0"/>
              </a:spcBef>
            </a:pPr>
            <a:r>
              <a:rPr lang="uk-UA" sz="2600" dirty="0"/>
              <a:t> Особа, будучи переконана, що адміністративний акт залишиться чинним, </a:t>
            </a:r>
            <a:r>
              <a:rPr lang="uk-UA" sz="2600" b="1" dirty="0"/>
              <a:t>використала або розпорядилася коштами чи майном</a:t>
            </a:r>
            <a:r>
              <a:rPr lang="uk-UA" sz="2600" dirty="0"/>
              <a:t>, отриманими на підставі такого адміністративного акта, чи </a:t>
            </a:r>
            <a:r>
              <a:rPr lang="uk-UA" sz="2600" b="1" dirty="0"/>
              <a:t>змінила в інший спосіб свій уклад життя </a:t>
            </a:r>
            <a:r>
              <a:rPr lang="uk-UA" sz="2600" i="1" dirty="0"/>
              <a:t>(й інтерес особи щодо збереження чинності акта переважає публічний інтерес щодо припинення його дії).</a:t>
            </a:r>
            <a:endParaRPr sz="2600" dirty="0"/>
          </a:p>
          <a:p>
            <a:pPr indent="-228514" algn="just">
              <a:buNone/>
            </a:pPr>
            <a:endParaRPr dirty="0"/>
          </a:p>
        </p:txBody>
      </p:sp>
      <p:sp>
        <p:nvSpPr>
          <p:cNvPr id="890" name="Google Shape;890;p96"/>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98"/>
          <p:cNvSpPr txBox="1">
            <a:spLocks noGrp="1"/>
          </p:cNvSpPr>
          <p:nvPr>
            <p:ph type="title"/>
          </p:nvPr>
        </p:nvSpPr>
        <p:spPr>
          <a:xfrm>
            <a:off x="291548" y="254901"/>
            <a:ext cx="11741426" cy="850106"/>
          </a:xfrm>
          <a:prstGeom prst="rect">
            <a:avLst/>
          </a:prstGeom>
          <a:noFill/>
          <a:ln>
            <a:noFill/>
          </a:ln>
        </p:spPr>
        <p:txBody>
          <a:bodyPr spcFirstLastPara="1" wrap="square" lIns="91391" tIns="45683" rIns="91391" bIns="45683" anchor="ctr" anchorCtr="0">
            <a:noAutofit/>
          </a:bodyPr>
          <a:lstStyle/>
          <a:p>
            <a:r>
              <a:rPr lang="uk-UA" sz="3200" dirty="0"/>
              <a:t>Відкликання правомірного адміністративного акта </a:t>
            </a:r>
            <a:endParaRPr dirty="0"/>
          </a:p>
        </p:txBody>
      </p:sp>
      <p:sp>
        <p:nvSpPr>
          <p:cNvPr id="903" name="Google Shape;903;p98"/>
          <p:cNvSpPr txBox="1">
            <a:spLocks noGrp="1"/>
          </p:cNvSpPr>
          <p:nvPr>
            <p:ph type="body" idx="1"/>
          </p:nvPr>
        </p:nvSpPr>
        <p:spPr>
          <a:xfrm>
            <a:off x="988043" y="1172151"/>
            <a:ext cx="10825514" cy="5347919"/>
          </a:xfrm>
          <a:prstGeom prst="rect">
            <a:avLst/>
          </a:prstGeom>
          <a:noFill/>
          <a:ln>
            <a:noFill/>
          </a:ln>
        </p:spPr>
        <p:txBody>
          <a:bodyPr spcFirstLastPara="1" wrap="square" lIns="91391" tIns="45683" rIns="91391" bIns="45683" anchor="t" anchorCtr="0">
            <a:noAutofit/>
          </a:bodyPr>
          <a:lstStyle/>
          <a:p>
            <a:pPr marL="50781" indent="0">
              <a:spcBef>
                <a:spcPts val="1800"/>
              </a:spcBef>
              <a:buNone/>
            </a:pPr>
            <a:r>
              <a:rPr lang="uk-UA" sz="2600" b="1" dirty="0"/>
              <a:t>Може</a:t>
            </a:r>
            <a:r>
              <a:rPr lang="uk-UA" sz="2600" dirty="0"/>
              <a:t> бути відкликаний </a:t>
            </a:r>
            <a:r>
              <a:rPr lang="uk-UA" sz="2600" b="1" dirty="0"/>
              <a:t>на шкоду особі</a:t>
            </a:r>
            <a:r>
              <a:rPr lang="uk-UA" sz="2600" dirty="0"/>
              <a:t>, якщо:</a:t>
            </a:r>
            <a:endParaRPr sz="2600" dirty="0"/>
          </a:p>
          <a:p>
            <a:pPr>
              <a:spcBef>
                <a:spcPts val="1800"/>
              </a:spcBef>
              <a:buNone/>
            </a:pPr>
            <a:r>
              <a:rPr lang="uk-UA" sz="2600" dirty="0"/>
              <a:t>1) це передбачено законом;</a:t>
            </a:r>
            <a:endParaRPr sz="2600" dirty="0"/>
          </a:p>
          <a:p>
            <a:pPr>
              <a:spcBef>
                <a:spcPts val="1800"/>
              </a:spcBef>
              <a:buNone/>
            </a:pPr>
            <a:r>
              <a:rPr lang="uk-UA" sz="2600" dirty="0"/>
              <a:t>2) особа не виконала обов’язки, які виникли у зв’язку з прийняттям адміністративного акта;</a:t>
            </a:r>
            <a:endParaRPr sz="2600" dirty="0"/>
          </a:p>
          <a:p>
            <a:pPr>
              <a:spcBef>
                <a:spcPts val="1800"/>
              </a:spcBef>
              <a:buNone/>
            </a:pPr>
            <a:r>
              <a:rPr lang="uk-UA" sz="2600" dirty="0"/>
              <a:t>3) особа зі своєї вини не виконала обов’язку щодо інформування про істотну зміну фактичних обставин, на підставі яких прийнято акт;</a:t>
            </a:r>
            <a:endParaRPr sz="2600" dirty="0"/>
          </a:p>
          <a:p>
            <a:pPr>
              <a:spcBef>
                <a:spcPts val="1800"/>
              </a:spcBef>
              <a:buNone/>
            </a:pPr>
            <a:r>
              <a:rPr lang="uk-UA" sz="2600" dirty="0"/>
              <a:t>4) відкликання здійснюється з мотивів суспільної необхідності за умови попереднього і повного відшкодування особі збитків …</a:t>
            </a:r>
            <a:endParaRPr sz="2600" dirty="0"/>
          </a:p>
        </p:txBody>
      </p:sp>
      <p:sp>
        <p:nvSpPr>
          <p:cNvPr id="904" name="Google Shape;904;p98"/>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99"/>
          <p:cNvSpPr txBox="1">
            <a:spLocks noGrp="1"/>
          </p:cNvSpPr>
          <p:nvPr>
            <p:ph type="title"/>
          </p:nvPr>
        </p:nvSpPr>
        <p:spPr>
          <a:xfrm>
            <a:off x="357811" y="116632"/>
            <a:ext cx="9863335" cy="1380864"/>
          </a:xfrm>
          <a:prstGeom prst="rect">
            <a:avLst/>
          </a:prstGeom>
          <a:noFill/>
          <a:ln>
            <a:noFill/>
          </a:ln>
        </p:spPr>
        <p:txBody>
          <a:bodyPr spcFirstLastPara="1" wrap="square" lIns="91391" tIns="45683" rIns="91391" bIns="45683" anchor="ctr" anchorCtr="0">
            <a:noAutofit/>
          </a:bodyPr>
          <a:lstStyle/>
          <a:p>
            <a:r>
              <a:rPr lang="uk-UA" sz="3600" dirty="0"/>
              <a:t>Визнання протиправного адміністративного акта недійсним</a:t>
            </a:r>
            <a:endParaRPr sz="4800" dirty="0"/>
          </a:p>
        </p:txBody>
      </p:sp>
      <p:sp>
        <p:nvSpPr>
          <p:cNvPr id="910" name="Google Shape;910;p99"/>
          <p:cNvSpPr txBox="1">
            <a:spLocks noGrp="1"/>
          </p:cNvSpPr>
          <p:nvPr>
            <p:ph type="body" idx="1"/>
          </p:nvPr>
        </p:nvSpPr>
        <p:spPr>
          <a:xfrm>
            <a:off x="437323" y="1643269"/>
            <a:ext cx="11463131" cy="4353745"/>
          </a:xfrm>
          <a:prstGeom prst="rect">
            <a:avLst/>
          </a:prstGeom>
          <a:noFill/>
          <a:ln>
            <a:noFill/>
          </a:ln>
        </p:spPr>
        <p:txBody>
          <a:bodyPr spcFirstLastPara="1" wrap="square" lIns="91391" tIns="45683" rIns="91391" bIns="45683" anchor="t" anchorCtr="0">
            <a:noAutofit/>
          </a:bodyPr>
          <a:lstStyle/>
          <a:p>
            <a:r>
              <a:rPr lang="uk-UA" dirty="0"/>
              <a:t>Протиправний адмін. акт визнається недійсним, у тому числі із зворотною дією в часі, якщо інше не передбачено законом.</a:t>
            </a:r>
            <a:endParaRPr dirty="0"/>
          </a:p>
          <a:p>
            <a:r>
              <a:rPr lang="uk-UA" dirty="0"/>
              <a:t>Протиправний адмін. акт, що не порушує права, свободи чи законні інтереси інших осіб, не завдає їм шкоди, не використовується та не створює умов для вчинення адміністративного або кримінального правопорушення, не може бути визнаний адміністративним органом недійсним на шкоду особі, якщо особа, будучи переконана, що адміністративний акт залишиться чинним, </a:t>
            </a:r>
            <a:r>
              <a:rPr lang="uk-UA" b="1" dirty="0"/>
              <a:t>використала або розпорядилася коштами чи майном, отриманими на підставі такого адміністративного акта, чи змінила в інший спосіб свій уклад життя</a:t>
            </a:r>
            <a:r>
              <a:rPr lang="uk-UA" dirty="0"/>
              <a:t>, і її законний інтерес (довіра) щодо збереження чинності АА переважає публічний інтерес у визнанні акта недійсним. </a:t>
            </a:r>
            <a:endParaRPr dirty="0"/>
          </a:p>
        </p:txBody>
      </p:sp>
      <p:sp>
        <p:nvSpPr>
          <p:cNvPr id="911" name="Google Shape;911;p99"/>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00"/>
          <p:cNvSpPr txBox="1">
            <a:spLocks noGrp="1"/>
          </p:cNvSpPr>
          <p:nvPr>
            <p:ph type="title"/>
          </p:nvPr>
        </p:nvSpPr>
        <p:spPr>
          <a:xfrm>
            <a:off x="415002" y="309138"/>
            <a:ext cx="9677805" cy="1143000"/>
          </a:xfrm>
          <a:prstGeom prst="rect">
            <a:avLst/>
          </a:prstGeom>
          <a:noFill/>
          <a:ln>
            <a:noFill/>
          </a:ln>
        </p:spPr>
        <p:txBody>
          <a:bodyPr spcFirstLastPara="1" wrap="square" lIns="91391" tIns="45683" rIns="91391" bIns="45683" anchor="ctr" anchorCtr="0">
            <a:noAutofit/>
          </a:bodyPr>
          <a:lstStyle/>
          <a:p>
            <a:r>
              <a:rPr lang="uk-UA" sz="3600" dirty="0"/>
              <a:t>Визнання протиправного адміністративного акта недійсним </a:t>
            </a:r>
            <a:endParaRPr sz="3600" dirty="0"/>
          </a:p>
        </p:txBody>
      </p:sp>
      <p:sp>
        <p:nvSpPr>
          <p:cNvPr id="917" name="Google Shape;917;p100"/>
          <p:cNvSpPr txBox="1">
            <a:spLocks noGrp="1"/>
          </p:cNvSpPr>
          <p:nvPr>
            <p:ph type="body" idx="1"/>
          </p:nvPr>
        </p:nvSpPr>
        <p:spPr>
          <a:xfrm>
            <a:off x="675863" y="1533806"/>
            <a:ext cx="11304105" cy="4857403"/>
          </a:xfrm>
          <a:prstGeom prst="rect">
            <a:avLst/>
          </a:prstGeom>
          <a:noFill/>
          <a:ln>
            <a:noFill/>
          </a:ln>
        </p:spPr>
        <p:txBody>
          <a:bodyPr spcFirstLastPara="1" wrap="square" lIns="91391" tIns="45683" rIns="91391" bIns="45683" anchor="t" anchorCtr="0">
            <a:noAutofit/>
          </a:bodyPr>
          <a:lstStyle/>
          <a:p>
            <a:pPr marL="50781" indent="0">
              <a:buNone/>
            </a:pPr>
            <a:r>
              <a:rPr lang="uk-UA" sz="2100" dirty="0"/>
              <a:t>Особа не може посилатися на законний інтерес (довіру), якщо:</a:t>
            </a:r>
            <a:endParaRPr dirty="0"/>
          </a:p>
          <a:p>
            <a:pPr>
              <a:buNone/>
            </a:pPr>
            <a:r>
              <a:rPr lang="uk-UA" sz="2100" dirty="0"/>
              <a:t>1) </a:t>
            </a:r>
            <a:r>
              <a:rPr lang="uk-UA" sz="2100" b="1" dirty="0"/>
              <a:t>не закінчився строк звернення до адміністративного суду </a:t>
            </a:r>
            <a:r>
              <a:rPr lang="uk-UA" sz="2100" dirty="0"/>
              <a:t>із позовною заявою щодо адміністративного акта, а також якщо не завершено розгляд відповідної судової справи;</a:t>
            </a:r>
            <a:endParaRPr dirty="0"/>
          </a:p>
          <a:p>
            <a:pPr>
              <a:buNone/>
            </a:pPr>
            <a:r>
              <a:rPr lang="uk-UA" sz="2100" dirty="0"/>
              <a:t>2) </a:t>
            </a:r>
            <a:r>
              <a:rPr lang="uk-UA" sz="2100" b="1" dirty="0"/>
              <a:t>особа не виконала обов’язків</a:t>
            </a:r>
            <a:r>
              <a:rPr lang="uk-UA" sz="2100" dirty="0"/>
              <a:t>, що виникли у зв’язку з прийняттям адміністративного акта;</a:t>
            </a:r>
            <a:endParaRPr dirty="0"/>
          </a:p>
          <a:p>
            <a:pPr>
              <a:buNone/>
            </a:pPr>
            <a:r>
              <a:rPr lang="uk-UA" sz="2100" dirty="0"/>
              <a:t>3) </a:t>
            </a:r>
            <a:r>
              <a:rPr lang="uk-UA" sz="2100" b="1" dirty="0"/>
              <a:t>особа використовує не за призначенням </a:t>
            </a:r>
            <a:r>
              <a:rPr lang="uk-UA" sz="2100" dirty="0"/>
              <a:t>передані їй на підставі адміністративного акта кошти чи майно;</a:t>
            </a:r>
            <a:endParaRPr dirty="0"/>
          </a:p>
          <a:p>
            <a:pPr>
              <a:buNone/>
            </a:pPr>
            <a:r>
              <a:rPr lang="uk-UA" sz="2100" dirty="0"/>
              <a:t>4) </a:t>
            </a:r>
            <a:r>
              <a:rPr lang="uk-UA" sz="2100" b="1" dirty="0"/>
              <a:t>особа знала про протиправність </a:t>
            </a:r>
            <a:r>
              <a:rPr lang="uk-UA" sz="2100" dirty="0"/>
              <a:t>адміністративного акта чи не знала, але мала знати про це;</a:t>
            </a:r>
            <a:endParaRPr dirty="0"/>
          </a:p>
          <a:p>
            <a:pPr>
              <a:buNone/>
            </a:pPr>
            <a:r>
              <a:rPr lang="uk-UA" sz="2100" dirty="0"/>
              <a:t>5) адміністративний акт прийнято </a:t>
            </a:r>
            <a:r>
              <a:rPr lang="uk-UA" sz="2100" b="1" dirty="0"/>
              <a:t>на підставі поданої особою недостовірної чи неповної інформації</a:t>
            </a:r>
            <a:r>
              <a:rPr lang="uk-UA" sz="2100" dirty="0"/>
              <a:t> або внаслідок обману, погрози чи іншого протиправного впливу на адміністративний орган.</a:t>
            </a:r>
            <a:endParaRPr dirty="0"/>
          </a:p>
        </p:txBody>
      </p:sp>
      <p:sp>
        <p:nvSpPr>
          <p:cNvPr id="918" name="Google Shape;918;p100"/>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01"/>
          <p:cNvSpPr txBox="1">
            <a:spLocks noGrp="1"/>
          </p:cNvSpPr>
          <p:nvPr>
            <p:ph type="title"/>
          </p:nvPr>
        </p:nvSpPr>
        <p:spPr>
          <a:xfrm>
            <a:off x="450576" y="262408"/>
            <a:ext cx="9744066" cy="1367611"/>
          </a:xfrm>
          <a:prstGeom prst="rect">
            <a:avLst/>
          </a:prstGeom>
          <a:noFill/>
          <a:ln>
            <a:noFill/>
          </a:ln>
        </p:spPr>
        <p:txBody>
          <a:bodyPr spcFirstLastPara="1" wrap="square" lIns="91391" tIns="45683" rIns="91391" bIns="45683" anchor="ctr" anchorCtr="0">
            <a:noAutofit/>
          </a:bodyPr>
          <a:lstStyle/>
          <a:p>
            <a:r>
              <a:rPr lang="uk-UA" sz="3600" dirty="0"/>
              <a:t>Визнання протиправного адміністративного акта недійсним</a:t>
            </a:r>
            <a:endParaRPr sz="3600" dirty="0"/>
          </a:p>
        </p:txBody>
      </p:sp>
      <p:sp>
        <p:nvSpPr>
          <p:cNvPr id="924" name="Google Shape;924;p101"/>
          <p:cNvSpPr txBox="1">
            <a:spLocks noGrp="1"/>
          </p:cNvSpPr>
          <p:nvPr>
            <p:ph type="body" idx="1"/>
          </p:nvPr>
        </p:nvSpPr>
        <p:spPr>
          <a:xfrm>
            <a:off x="601419" y="1603513"/>
            <a:ext cx="11181455" cy="4376877"/>
          </a:xfrm>
          <a:prstGeom prst="rect">
            <a:avLst/>
          </a:prstGeom>
          <a:noFill/>
          <a:ln>
            <a:noFill/>
          </a:ln>
        </p:spPr>
        <p:txBody>
          <a:bodyPr spcFirstLastPara="1" wrap="square" lIns="91391" tIns="45683" rIns="91391" bIns="45683" anchor="t" anchorCtr="0">
            <a:noAutofit/>
          </a:bodyPr>
          <a:lstStyle/>
          <a:p>
            <a:pPr>
              <a:spcBef>
                <a:spcPts val="1800"/>
              </a:spcBef>
            </a:pPr>
            <a:r>
              <a:rPr lang="uk-UA" dirty="0"/>
              <a:t>Протиправний АА може бути визнано недійсним протягом </a:t>
            </a:r>
            <a:r>
              <a:rPr lang="uk-UA" b="1" dirty="0"/>
              <a:t>трьох місяців з дня</a:t>
            </a:r>
            <a:r>
              <a:rPr lang="uk-UA" dirty="0"/>
              <a:t>, коли адміністративному органу стало відомо про факти, що можуть бути підставою для визнання АА недійсним, але не пізніше </a:t>
            </a:r>
            <a:r>
              <a:rPr lang="uk-UA" b="1" dirty="0"/>
              <a:t>трьох років з дня прийняття акта</a:t>
            </a:r>
            <a:r>
              <a:rPr lang="uk-UA" dirty="0"/>
              <a:t>, а щодо АА, який потребує виконання, – не пізніше </a:t>
            </a:r>
            <a:r>
              <a:rPr lang="uk-UA" b="1" dirty="0"/>
              <a:t>трьох ро</a:t>
            </a:r>
            <a:r>
              <a:rPr lang="uk-UA" dirty="0"/>
              <a:t>ків з дня завершення його виконання.</a:t>
            </a:r>
            <a:endParaRPr dirty="0"/>
          </a:p>
          <a:p>
            <a:pPr>
              <a:spcBef>
                <a:spcPts val="1800"/>
              </a:spcBef>
            </a:pPr>
            <a:r>
              <a:rPr lang="uk-UA" dirty="0"/>
              <a:t>Цей </a:t>
            </a:r>
            <a:r>
              <a:rPr lang="uk-UA" b="1" dirty="0"/>
              <a:t>строк, не застосовується до протиправного АА, що використовується або створює умови для вчинення дисциплінарного, адміністративного та/або кримінального правопорушення</a:t>
            </a:r>
            <a:r>
              <a:rPr lang="uk-UA" dirty="0"/>
              <a:t>. Такий акт визнається недійсним незалежно від дати його прийняття або завершення виконання.</a:t>
            </a:r>
            <a:endParaRPr dirty="0"/>
          </a:p>
        </p:txBody>
      </p:sp>
      <p:sp>
        <p:nvSpPr>
          <p:cNvPr id="925" name="Google Shape;925;p101"/>
          <p:cNvSpPr/>
          <p:nvPr/>
        </p:nvSpPr>
        <p:spPr>
          <a:xfrm>
            <a:off x="2" y="6431738"/>
            <a:ext cx="1058779" cy="216568"/>
          </a:xfrm>
          <a:prstGeom prst="rect">
            <a:avLst/>
          </a:prstGeom>
          <a:solidFill>
            <a:srgbClr val="808000"/>
          </a:solidFill>
          <a:ln w="25400" cap="flat" cmpd="sng">
            <a:solidFill>
              <a:srgbClr val="808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391" tIns="45683" rIns="91391" bIns="45683" anchor="ctr" anchorCtr="0">
            <a:noAutofit/>
          </a:bodyPr>
          <a:lstStyle/>
          <a:p>
            <a:pPr algn="ctr"/>
            <a:endParaRPr dirty="0">
              <a:solidFill>
                <a:schemeClr val="lt1"/>
              </a:solidFill>
            </a:endParaRPr>
          </a:p>
        </p:txBody>
      </p:sp>
    </p:spTree>
  </p:cSld>
  <p:clrMapOvr>
    <a:masterClrMapping/>
  </p:clrMapOvr>
  <p:transition spd="slow">
    <p:fade/>
  </p:transition>
</p:sld>
</file>

<file path=ppt/theme/theme1.xml><?xml version="1.0" encoding="utf-8"?>
<a:theme xmlns:a="http://schemas.openxmlformats.org/drawingml/2006/main" name="4_Тема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PAR_temp</Template>
  <TotalTime>17912</TotalTime>
  <Words>6746</Words>
  <Application>Microsoft Office PowerPoint</Application>
  <PresentationFormat>Произвольный</PresentationFormat>
  <Paragraphs>810</Paragraphs>
  <Slides>111</Slides>
  <Notes>80</Notes>
  <HiddenSlides>0</HiddenSlides>
  <MMClips>0</MMClips>
  <ScaleCrop>false</ScaleCrop>
  <HeadingPairs>
    <vt:vector size="4" baseType="variant">
      <vt:variant>
        <vt:lpstr>Тема</vt:lpstr>
      </vt:variant>
      <vt:variant>
        <vt:i4>1</vt:i4>
      </vt:variant>
      <vt:variant>
        <vt:lpstr>Заголовки слайдов</vt:lpstr>
      </vt:variant>
      <vt:variant>
        <vt:i4>111</vt:i4>
      </vt:variant>
    </vt:vector>
  </HeadingPairs>
  <TitlesOfParts>
    <vt:vector size="112" baseType="lpstr">
      <vt:lpstr>4_Тема Office</vt:lpstr>
      <vt:lpstr>Презентация PowerPoint</vt:lpstr>
      <vt:lpstr>Презентация PowerPoint</vt:lpstr>
      <vt:lpstr>Давайте познайомимося ближче</vt:lpstr>
      <vt:lpstr>Правила нашої взаємодії</vt:lpstr>
      <vt:lpstr>Презентация PowerPoint</vt:lpstr>
      <vt:lpstr>Про що ЗАП? Приклад. «Чорнобильська пенсія»</vt:lpstr>
      <vt:lpstr>Оцінка з точки зору процедури</vt:lpstr>
      <vt:lpstr>Приклад 2. «Законна забудова».  У чому схожість і кейсом 1? </vt:lpstr>
      <vt:lpstr>Отже. Ключові новели ЗАП (суть):</vt:lpstr>
      <vt:lpstr>Преамбула ЗАП</vt:lpstr>
      <vt:lpstr>Предмет ЗАП</vt:lpstr>
      <vt:lpstr>Адміністративний орган (АО)</vt:lpstr>
      <vt:lpstr>Деякі види/приклади “функціональних” адміністративних органів</vt:lpstr>
      <vt:lpstr>Адміністративний акт (АА)</vt:lpstr>
      <vt:lpstr>ЗАП не поширюється:</vt:lpstr>
      <vt:lpstr>Проблеми, які призначений вирішити ЗАП</vt:lpstr>
      <vt:lpstr>Як є сьогодні?</vt:lpstr>
      <vt:lpstr>Цінність ЗАП</vt:lpstr>
      <vt:lpstr>Джерела Ради Європи</vt:lpstr>
      <vt:lpstr>Право на належне адміністрування (Хартія основних прав Європейського Союзу) 07.12.2000. Стаття 41</vt:lpstr>
      <vt:lpstr>Принципи ЗАП / адміністративної процедури (1)  </vt:lpstr>
      <vt:lpstr>Принципи ЗАП / адміністративної процедури (2) </vt:lpstr>
      <vt:lpstr>Ключовий поділ адміністративних актів</vt:lpstr>
      <vt:lpstr>Презентация PowerPoint</vt:lpstr>
      <vt:lpstr>Презентация PowerPoint</vt:lpstr>
      <vt:lpstr>Ключові новели</vt:lpstr>
      <vt:lpstr>Посадова особа АО. Уповноваження. Відводи</vt:lpstr>
      <vt:lpstr>Адміністративна взаємодопомога</vt:lpstr>
      <vt:lpstr>УЧАСНИК АДМІН. ПРОВАДЖЕННЯ = ОСОБА </vt:lpstr>
      <vt:lpstr>Особливості представництва</vt:lpstr>
      <vt:lpstr>Особи, які сприяють  розгляду справи</vt:lpstr>
      <vt:lpstr>Кейс. «Сусідський шум» </vt:lpstr>
      <vt:lpstr>Презентация PowerPoint</vt:lpstr>
      <vt:lpstr>Презентация PowerPoint</vt:lpstr>
      <vt:lpstr>Етапи / стадії адміністративного провадження</vt:lpstr>
      <vt:lpstr>Важливе застереження</vt:lpstr>
      <vt:lpstr>Ключові новели</vt:lpstr>
      <vt:lpstr>Реєстрація заяви</vt:lpstr>
      <vt:lpstr>Залишення заяви без руху (ст. 43)</vt:lpstr>
      <vt:lpstr>Заяви, які не підлягають розгляду (ст. 45)</vt:lpstr>
      <vt:lpstr>Підготовка справи до розгляду та вирішення (крім невідкладного вирішення справи)</vt:lpstr>
      <vt:lpstr>Розгляд клопотань</vt:lpstr>
      <vt:lpstr>Доступ до матеріалів справи (ст. 51)</vt:lpstr>
      <vt:lpstr>Докази</vt:lpstr>
      <vt:lpstr>Кейс «Пенсія і «документи» з окупованих територій»</vt:lpstr>
      <vt:lpstr>Пояснення та зауваження учасника (ст. 54)</vt:lpstr>
      <vt:lpstr>Погодження та висновок (ст. 58). Мовчазна згода</vt:lpstr>
      <vt:lpstr>Питання? Як Ви оцінюєте з точки зору ЗАП п. 46 Положення про порядок призначення житл. Субсидій </vt:lpstr>
      <vt:lpstr>Тест. Як повинен вчинити адміністративний орган в разі подання заявником заяви та документів не в повному обсязі (за ЗАП)?</vt:lpstr>
      <vt:lpstr>Презентация PowerPoint</vt:lpstr>
      <vt:lpstr>НЕВІДКЛАДНИЙ розгляд та вирішення </vt:lpstr>
      <vt:lpstr>Розгляд і вирішення справи у ПИСЬМОВОМУ ПРОВАДЖЕННІ </vt:lpstr>
      <vt:lpstr>Розгляд і вирішення справи В АВТОМАТИЧНОМУ РЕЖИМІ</vt:lpstr>
      <vt:lpstr>Розгляд та вирішення справи  ІЗ  ЗАСЛУХОВУВАННЯМ УЧАСНИКІВ (1)</vt:lpstr>
      <vt:lpstr>Розгляд та вирішення справи  ІЗ  ЗАСЛУХОВУВАННЯМ УЧАСНИКІВ (2)</vt:lpstr>
      <vt:lpstr>Слухання у справі</vt:lpstr>
      <vt:lpstr>Зупинення провадження. Обов'язково</vt:lpstr>
      <vt:lpstr>Зупинення провадження. Можливо</vt:lpstr>
      <vt:lpstr>Презентация PowerPoint</vt:lpstr>
      <vt:lpstr>Презентация PowerPoint</vt:lpstr>
      <vt:lpstr>Презентация PowerPoint</vt:lpstr>
      <vt:lpstr>Кейс «Пенсіонерка і помилка в довідці»</vt:lpstr>
      <vt:lpstr>Презентация PowerPoint</vt:lpstr>
      <vt:lpstr>Адміністративний акт. Ключові норми та новели</vt:lpstr>
      <vt:lpstr>Зміст (структура) адміністративного акта</vt:lpstr>
      <vt:lpstr>Мотивування (обґрунтування) адмін. акта</vt:lpstr>
      <vt:lpstr>Набрання чинності адміністративним актом</vt:lpstr>
      <vt:lpstr>Порядок доведення АА до відома особи</vt:lpstr>
      <vt:lpstr>Порядок доведення АА до відома особи</vt:lpstr>
      <vt:lpstr>Тест 1. З якого моменту, за загальним правилом, адміністративний акт набуває чинності (за ЗАП)?</vt:lpstr>
      <vt:lpstr>Тест 2. Який адміністративний акт НЕ потребує викладення мотивів (обґрунтування)?</vt:lpstr>
      <vt:lpstr>Презентация PowerPoint</vt:lpstr>
      <vt:lpstr>Позитиви належного адмін. оскарження</vt:lpstr>
      <vt:lpstr>Ключові новели адміноскарження</vt:lpstr>
      <vt:lpstr>Суб’єкт розгляду скарги (4 варіанти)</vt:lpstr>
      <vt:lpstr>Комісія з розгляду скарг </vt:lpstr>
      <vt:lpstr>Строк і порядок подання скарги</vt:lpstr>
      <vt:lpstr>Наслідки подання скарги  та початок провадження за скаргою</vt:lpstr>
      <vt:lpstr>Рішення за скаргою (1)</vt:lpstr>
      <vt:lpstr>Рішення за скаргою (2)</vt:lpstr>
      <vt:lpstr>Презентация PowerPoint</vt:lpstr>
      <vt:lpstr>Ключові положення щодо виконання адміністративних актів</vt:lpstr>
      <vt:lpstr>Заходи впливу</vt:lpstr>
      <vt:lpstr>Попередження про застосування заходів впливу</vt:lpstr>
      <vt:lpstr> Тест 1. Який орган забезпечує примусове виконання адміністративного акта, за загальним правилом (за ЗАП)?  </vt:lpstr>
      <vt:lpstr> Тест 2. Яка дія є обов’язковою перед застосуванням заходів впливу при примусовому виконанні адмін. актів (за ЗАП)? </vt:lpstr>
      <vt:lpstr>Презентация PowerPoint</vt:lpstr>
      <vt:lpstr>Для чого? </vt:lpstr>
      <vt:lpstr>Презентация PowerPoint</vt:lpstr>
      <vt:lpstr>Ключові новели і застереження</vt:lpstr>
      <vt:lpstr>Механізми припинення дії адмін. акта</vt:lpstr>
      <vt:lpstr>Умови правомірності адміністративного акта</vt:lpstr>
      <vt:lpstr>Наслідки процедурних порушень</vt:lpstr>
      <vt:lpstr>Загальні умови відкликання, визнання недійсним адмін. акта</vt:lpstr>
      <vt:lpstr>Довіра особи</vt:lpstr>
      <vt:lpstr>Відкликання правомірного адміністративного акта </vt:lpstr>
      <vt:lpstr>Визнання протиправного адміністративного акта недійсним</vt:lpstr>
      <vt:lpstr>Визнання протиправного адміністративного акта недійсним </vt:lpstr>
      <vt:lpstr>Визнання протиправного адміністративного акта недійсним</vt:lpstr>
      <vt:lpstr>Кейс «Допінг»</vt:lpstr>
      <vt:lpstr>Презентация PowerPoint</vt:lpstr>
      <vt:lpstr>Головне правило вирішення колізій</vt:lpstr>
      <vt:lpstr>Суттєві (принципові) колізії і прогалини. Вирішення (1)</vt:lpstr>
      <vt:lpstr>Суттєві (принципові) колізії. Вирішення (2)</vt:lpstr>
      <vt:lpstr>Узгоджуємо зак-во із ЗАП</vt:lpstr>
      <vt:lpstr>Кілька “типових рішень” (1)</vt:lpstr>
      <vt:lpstr>Кілька “типових рішень” (2)</vt:lpstr>
      <vt:lpstr>“Інша адміністративна діяльність”</vt:lpstr>
      <vt:lpstr>Висновки і рекомендації</vt:lpstr>
      <vt:lpstr>Корисні ресурси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Viktor Tymoschuk</dc:creator>
  <cp:lastModifiedBy>User</cp:lastModifiedBy>
  <cp:revision>497</cp:revision>
  <dcterms:created xsi:type="dcterms:W3CDTF">2022-08-15T15:15:09Z</dcterms:created>
  <dcterms:modified xsi:type="dcterms:W3CDTF">2024-01-18T20:12:40Z</dcterms:modified>
</cp:coreProperties>
</file>