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1" r:id="rId5"/>
    <p:sldId id="262" r:id="rId6"/>
    <p:sldId id="260" r:id="rId7"/>
    <p:sldId id="264" r:id="rId8"/>
    <p:sldId id="266" r:id="rId9"/>
    <p:sldId id="269" r:id="rId10"/>
    <p:sldId id="270" r:id="rId11"/>
    <p:sldId id="268" r:id="rId12"/>
    <p:sldId id="271" r:id="rId13"/>
    <p:sldId id="267" r:id="rId14"/>
    <p:sldId id="272" r:id="rId15"/>
    <p:sldId id="273" r:id="rId16"/>
    <p:sldId id="274" r:id="rId17"/>
    <p:sldId id="275" r:id="rId18"/>
    <p:sldId id="279" r:id="rId19"/>
    <p:sldId id="276" r:id="rId20"/>
    <p:sldId id="278" r:id="rId21"/>
    <p:sldId id="280" r:id="rId22"/>
    <p:sldId id="281" r:id="rId23"/>
    <p:sldId id="277" r:id="rId24"/>
    <p:sldId id="283" r:id="rId25"/>
    <p:sldId id="282" r:id="rId26"/>
    <p:sldId id="285" r:id="rId27"/>
    <p:sldId id="284" r:id="rId28"/>
    <p:sldId id="287" r:id="rId29"/>
    <p:sldId id="286" r:id="rId30"/>
    <p:sldId id="289" r:id="rId31"/>
    <p:sldId id="288" r:id="rId32"/>
    <p:sldId id="291" r:id="rId33"/>
    <p:sldId id="292" r:id="rId34"/>
    <p:sldId id="293" r:id="rId35"/>
    <p:sldId id="294" r:id="rId36"/>
    <p:sldId id="290" r:id="rId37"/>
    <p:sldId id="296" r:id="rId38"/>
    <p:sldId id="295" r:id="rId39"/>
    <p:sldId id="298" r:id="rId40"/>
    <p:sldId id="297" r:id="rId41"/>
    <p:sldId id="299" r:id="rId42"/>
    <p:sldId id="301" r:id="rId43"/>
    <p:sldId id="302" r:id="rId44"/>
    <p:sldId id="300" r:id="rId45"/>
    <p:sldId id="303" r:id="rId46"/>
    <p:sldId id="304" r:id="rId47"/>
    <p:sldId id="305" r:id="rId48"/>
    <p:sldId id="306" r:id="rId49"/>
    <p:sldId id="307" r:id="rId50"/>
    <p:sldId id="308" r:id="rId51"/>
    <p:sldId id="309" r:id="rId52"/>
    <p:sldId id="310" r:id="rId53"/>
    <p:sldId id="311" r:id="rId54"/>
    <p:sldId id="313" r:id="rId55"/>
    <p:sldId id="312" r:id="rId56"/>
    <p:sldId id="318" r:id="rId57"/>
    <p:sldId id="317" r:id="rId58"/>
    <p:sldId id="316" r:id="rId59"/>
    <p:sldId id="315" r:id="rId60"/>
    <p:sldId id="314" r:id="rId61"/>
    <p:sldId id="319" r:id="rId62"/>
    <p:sldId id="320" r:id="rId63"/>
    <p:sldId id="321" r:id="rId64"/>
    <p:sldId id="322" r:id="rId65"/>
    <p:sldId id="323" r:id="rId66"/>
    <p:sldId id="325" r:id="rId67"/>
    <p:sldId id="324" r:id="rId68"/>
    <p:sldId id="327" r:id="rId69"/>
    <p:sldId id="326" r:id="rId70"/>
    <p:sldId id="328" r:id="rId71"/>
    <p:sldId id="329" r:id="rId72"/>
    <p:sldId id="330" r:id="rId73"/>
    <p:sldId id="331" r:id="rId74"/>
    <p:sldId id="333" r:id="rId75"/>
    <p:sldId id="332" r:id="rId76"/>
    <p:sldId id="334" r:id="rId77"/>
    <p:sldId id="335" r:id="rId78"/>
    <p:sldId id="336" r:id="rId79"/>
    <p:sldId id="337" r:id="rId80"/>
    <p:sldId id="338" r:id="rId81"/>
    <p:sldId id="340" r:id="rId82"/>
    <p:sldId id="341" r:id="rId83"/>
    <p:sldId id="339" r:id="rId84"/>
    <p:sldId id="342" r:id="rId85"/>
    <p:sldId id="343" r:id="rId86"/>
    <p:sldId id="344" r:id="rId87"/>
    <p:sldId id="345" r:id="rId88"/>
    <p:sldId id="347" r:id="rId89"/>
    <p:sldId id="346"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08C3072-3F3C-43BC-9705-DD38937B7963}"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9141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8C3072-3F3C-43BC-9705-DD38937B7963}"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316580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8C3072-3F3C-43BC-9705-DD38937B7963}"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1576330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8C3072-3F3C-43BC-9705-DD38937B7963}"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93CCF6-C345-40BE-ADB7-7F874B3D72F2}" type="slidenum">
              <a:rPr lang="ru-RU" smtClean="0"/>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447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8C3072-3F3C-43BC-9705-DD38937B7963}"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92012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08C3072-3F3C-43BC-9705-DD38937B7963}"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187502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08C3072-3F3C-43BC-9705-DD38937B7963}"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251196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8C3072-3F3C-43BC-9705-DD38937B7963}"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330373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8C3072-3F3C-43BC-9705-DD38937B7963}"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351692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8C3072-3F3C-43BC-9705-DD38937B7963}"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315492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08C3072-3F3C-43BC-9705-DD38937B7963}"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128383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08C3072-3F3C-43BC-9705-DD38937B7963}"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35965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08C3072-3F3C-43BC-9705-DD38937B7963}" type="datetimeFigureOut">
              <a:rPr lang="ru-RU" smtClean="0"/>
              <a:t>06.03.2024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4917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08C3072-3F3C-43BC-9705-DD38937B7963}"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8664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C3072-3F3C-43BC-9705-DD38937B7963}" type="datetimeFigureOut">
              <a:rPr lang="ru-RU" smtClean="0"/>
              <a:t>06.03.2024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16080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8C3072-3F3C-43BC-9705-DD38937B7963}"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128511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8C3072-3F3C-43BC-9705-DD38937B7963}"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93CCF6-C345-40BE-ADB7-7F874B3D72F2}" type="slidenum">
              <a:rPr lang="ru-RU" smtClean="0"/>
              <a:t>‹#›</a:t>
            </a:fld>
            <a:endParaRPr lang="ru-RU"/>
          </a:p>
        </p:txBody>
      </p:sp>
    </p:spTree>
    <p:extLst>
      <p:ext uri="{BB962C8B-B14F-4D97-AF65-F5344CB8AC3E}">
        <p14:creationId xmlns:p14="http://schemas.microsoft.com/office/powerpoint/2010/main" val="184781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08C3072-3F3C-43BC-9705-DD38937B7963}" type="datetimeFigureOut">
              <a:rPr lang="ru-RU" smtClean="0"/>
              <a:t>06.03.2024</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693CCF6-C345-40BE-ADB7-7F874B3D72F2}" type="slidenum">
              <a:rPr lang="ru-RU" smtClean="0"/>
              <a:t>‹#›</a:t>
            </a:fld>
            <a:endParaRPr lang="ru-RU"/>
          </a:p>
        </p:txBody>
      </p:sp>
    </p:spTree>
    <p:extLst>
      <p:ext uri="{BB962C8B-B14F-4D97-AF65-F5344CB8AC3E}">
        <p14:creationId xmlns:p14="http://schemas.microsoft.com/office/powerpoint/2010/main" val="332022222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0"/>
            <a:ext cx="12192000" cy="1450109"/>
          </a:xfrm>
        </p:spPr>
        <p:txBody>
          <a:bodyPr>
            <a:normAutofit fontScale="90000"/>
          </a:bodyPr>
          <a:lstStyle/>
          <a:p>
            <a:pPr algn="ctr"/>
            <a:r>
              <a:rPr lang="uk-UA" b="1" dirty="0">
                <a:solidFill>
                  <a:srgbClr val="FFFF00"/>
                </a:solidFill>
                <a:highlight>
                  <a:srgbClr val="FF0000"/>
                </a:highlight>
                <a:latin typeface="Times New Roman" panose="02020603050405020304" pitchFamily="18" charset="0"/>
                <a:cs typeface="Times New Roman" panose="02020603050405020304" pitchFamily="18" charset="0"/>
              </a:rPr>
              <a:t>Лекція</a:t>
            </a:r>
            <a:r>
              <a:rPr lang="uk-UA" b="1" dirty="0">
                <a:solidFill>
                  <a:srgbClr val="FFFF00"/>
                </a:solidFill>
                <a:latin typeface="Times New Roman" panose="02020603050405020304" pitchFamily="18" charset="0"/>
                <a:cs typeface="Times New Roman" panose="02020603050405020304" pitchFamily="18" charset="0"/>
              </a:rPr>
              <a:t> 4. Ідеї та </a:t>
            </a:r>
            <a:r>
              <a:rPr lang="uk-UA" b="1" dirty="0" err="1">
                <a:solidFill>
                  <a:srgbClr val="FFFF00"/>
                </a:solidFill>
                <a:latin typeface="Times New Roman" panose="02020603050405020304" pitchFamily="18" charset="0"/>
                <a:cs typeface="Times New Roman" panose="02020603050405020304" pitchFamily="18" charset="0"/>
              </a:rPr>
              <a:t>проєкти</a:t>
            </a:r>
            <a:r>
              <a:rPr lang="uk-UA" b="1" dirty="0">
                <a:solidFill>
                  <a:srgbClr val="FFFF00"/>
                </a:solidFill>
                <a:latin typeface="Times New Roman" panose="02020603050405020304" pitchFamily="18" charset="0"/>
                <a:cs typeface="Times New Roman" panose="02020603050405020304" pitchFamily="18" charset="0"/>
              </a:rPr>
              <a:t> об’єднання Європи у період </a:t>
            </a:r>
            <a:br>
              <a:rPr lang="uk-UA" b="1" dirty="0">
                <a:solidFill>
                  <a:srgbClr val="FFFF00"/>
                </a:solidFill>
                <a:latin typeface="Times New Roman" panose="02020603050405020304" pitchFamily="18" charset="0"/>
                <a:cs typeface="Times New Roman" panose="02020603050405020304" pitchFamily="18" charset="0"/>
              </a:rPr>
            </a:br>
            <a:r>
              <a:rPr lang="uk-UA" b="1" dirty="0">
                <a:solidFill>
                  <a:srgbClr val="FFFF00"/>
                </a:solidFill>
                <a:latin typeface="Times New Roman" panose="02020603050405020304" pitchFamily="18" charset="0"/>
                <a:cs typeface="Times New Roman" panose="02020603050405020304" pitchFamily="18" charset="0"/>
              </a:rPr>
              <a:t>між двома світовими війнами</a:t>
            </a:r>
            <a:endParaRPr lang="ru-RU"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09964"/>
            <a:ext cx="12192000" cy="5648035"/>
          </a:xfrm>
        </p:spPr>
        <p:txBody>
          <a:bodyPr>
            <a:normAutofit lnSpcReduction="10000"/>
          </a:bodyPr>
          <a:lstStyle/>
          <a:p>
            <a:pPr algn="ctr"/>
            <a:r>
              <a:rPr lang="uk-UA" sz="2800" b="1" dirty="0">
                <a:highlight>
                  <a:srgbClr val="800000"/>
                </a:highlight>
                <a:latin typeface="Times New Roman" panose="02020603050405020304" pitchFamily="18" charset="0"/>
                <a:cs typeface="Times New Roman" panose="02020603050405020304" pitchFamily="18" charset="0"/>
              </a:rPr>
              <a:t>Питання для обговорення:</a:t>
            </a:r>
            <a:r>
              <a:rPr lang="en-US" sz="2800" b="1"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a:t>
            </a:r>
          </a:p>
          <a:p>
            <a:pPr algn="just"/>
            <a:r>
              <a:rPr lang="ru-RU" sz="2600" b="1" dirty="0">
                <a:latin typeface="Times New Roman" panose="02020603050405020304" pitchFamily="18" charset="0"/>
                <a:cs typeface="Times New Roman" panose="02020603050405020304" pitchFamily="18" charset="0"/>
              </a:rPr>
              <a:t>1</a:t>
            </a:r>
            <a:r>
              <a:rPr lang="uk-UA" sz="2600" b="1" dirty="0">
                <a:latin typeface="Times New Roman" panose="02020603050405020304" pitchFamily="18" charset="0"/>
                <a:cs typeface="Times New Roman" panose="02020603050405020304" pitchFamily="18" charset="0"/>
              </a:rPr>
              <a:t>.	Проекти об’єднання Європи навколо спільних цінностей. Ідеолог об’єднання Європи Р.</a:t>
            </a:r>
            <a:r>
              <a:rPr lang="en-US" sz="2600" b="1" dirty="0">
                <a:latin typeface="Times New Roman" panose="02020603050405020304" pitchFamily="18" charset="0"/>
                <a:cs typeface="Times New Roman" panose="02020603050405020304" pitchFamily="18" charset="0"/>
              </a:rPr>
              <a:t>-</a:t>
            </a:r>
            <a:r>
              <a:rPr lang="uk-UA" sz="2600" b="1" dirty="0">
                <a:latin typeface="Times New Roman" panose="02020603050405020304" pitchFamily="18" charset="0"/>
                <a:cs typeface="Times New Roman" panose="02020603050405020304" pitchFamily="18" charset="0"/>
              </a:rPr>
              <a:t>Н. </a:t>
            </a:r>
            <a:r>
              <a:rPr lang="uk-UA" sz="2600" b="1" dirty="0" err="1">
                <a:latin typeface="Times New Roman" panose="02020603050405020304" pitchFamily="18" charset="0"/>
                <a:cs typeface="Times New Roman" panose="02020603050405020304" pitchFamily="18" charset="0"/>
              </a:rPr>
              <a:t>Куденгофе-Калергі</a:t>
            </a:r>
            <a:r>
              <a:rPr lang="uk-UA" sz="2600" b="1" dirty="0">
                <a:latin typeface="Times New Roman" panose="02020603050405020304" pitchFamily="18" charset="0"/>
                <a:cs typeface="Times New Roman" panose="02020603050405020304" pitchFamily="18" charset="0"/>
              </a:rPr>
              <a:t> і його ідеї </a:t>
            </a:r>
            <a:r>
              <a:rPr lang="uk-UA" sz="2600" b="1" dirty="0" err="1">
                <a:latin typeface="Times New Roman" panose="02020603050405020304" pitchFamily="18" charset="0"/>
                <a:cs typeface="Times New Roman" panose="02020603050405020304" pitchFamily="18" charset="0"/>
              </a:rPr>
              <a:t>пан’європеїзму</a:t>
            </a:r>
            <a:r>
              <a:rPr lang="uk-UA" sz="2600" b="1" dirty="0">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 </a:t>
            </a:r>
          </a:p>
          <a:p>
            <a:pPr algn="just"/>
            <a:r>
              <a:rPr lang="uk-UA" sz="2600" b="1" dirty="0">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600" b="1" dirty="0" err="1">
                <a:latin typeface="Times New Roman" panose="02020603050405020304" pitchFamily="18" charset="0"/>
                <a:cs typeface="Times New Roman" panose="02020603050405020304" pitchFamily="18" charset="0"/>
              </a:rPr>
              <a:t>Бріана</a:t>
            </a:r>
            <a:r>
              <a:rPr lang="uk-UA" sz="2600" b="1" dirty="0">
                <a:latin typeface="Times New Roman" panose="02020603050405020304" pitchFamily="18" charset="0"/>
                <a:cs typeface="Times New Roman" panose="02020603050405020304" pitchFamily="18" charset="0"/>
              </a:rPr>
              <a:t>» 1930 р. або «Пан-Європа»).</a:t>
            </a:r>
          </a:p>
          <a:p>
            <a:pPr algn="just"/>
            <a:r>
              <a:rPr lang="uk-UA" sz="2600" b="1" dirty="0">
                <a:latin typeface="Times New Roman" panose="02020603050405020304" pitchFamily="18" charset="0"/>
                <a:cs typeface="Times New Roman" panose="02020603050405020304" pitchFamily="18" charset="0"/>
              </a:rPr>
              <a:t>3.	Ставлення СРСР до проєкту А. </a:t>
            </a:r>
            <a:r>
              <a:rPr lang="uk-UA" sz="2600" b="1" dirty="0" err="1">
                <a:latin typeface="Times New Roman" panose="02020603050405020304" pitchFamily="18" charset="0"/>
                <a:cs typeface="Times New Roman" panose="02020603050405020304" pitchFamily="18" charset="0"/>
              </a:rPr>
              <a:t>Бріана</a:t>
            </a:r>
            <a:r>
              <a:rPr lang="uk-UA" sz="2600" b="1" dirty="0">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Ставлення А. Гітлера до ідеї об’єднання Європи. </a:t>
            </a:r>
          </a:p>
          <a:p>
            <a:pPr algn="just"/>
            <a:r>
              <a:rPr lang="uk-UA" sz="2600" b="1" dirty="0">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latin typeface="Times New Roman" panose="02020603050405020304" pitchFamily="18" charset="0"/>
                <a:cs typeface="Times New Roman" panose="02020603050405020304" pitchFamily="18" charset="0"/>
              </a:rPr>
              <a:t>Томаша</a:t>
            </a:r>
            <a:r>
              <a:rPr lang="uk-UA" sz="2600" b="1" dirty="0">
                <a:latin typeface="Times New Roman" panose="02020603050405020304" pitchFamily="18" charset="0"/>
                <a:cs typeface="Times New Roman" panose="02020603050405020304" pitchFamily="18" charset="0"/>
              </a:rPr>
              <a:t> </a:t>
            </a:r>
            <a:r>
              <a:rPr lang="uk-UA" sz="2600" b="1" dirty="0" err="1">
                <a:latin typeface="Times New Roman" panose="02020603050405020304" pitchFamily="18" charset="0"/>
                <a:cs typeface="Times New Roman" panose="02020603050405020304" pitchFamily="18" charset="0"/>
              </a:rPr>
              <a:t>Гарріга</a:t>
            </a:r>
            <a:r>
              <a:rPr lang="uk-UA" sz="2600" b="1" dirty="0">
                <a:latin typeface="Times New Roman" panose="02020603050405020304" pitchFamily="18" charset="0"/>
                <a:cs typeface="Times New Roman" panose="02020603050405020304" pitchFamily="18" charset="0"/>
              </a:rPr>
              <a:t> </a:t>
            </a:r>
            <a:r>
              <a:rPr lang="uk-UA" sz="2600" b="1" dirty="0" err="1">
                <a:latin typeface="Times New Roman" panose="02020603050405020304" pitchFamily="18" charset="0"/>
                <a:cs typeface="Times New Roman" panose="02020603050405020304" pitchFamily="18" charset="0"/>
              </a:rPr>
              <a:t>Масарика</a:t>
            </a:r>
            <a:r>
              <a:rPr lang="uk-UA" sz="2600" b="1"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2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План «Серединної Європи» був тоді одним із перших конкретних проектів інтеграційних об’єднань Європи й відображав зростання агресивних намірів німецьких керівних кіл об’єднати значну частину континенту під своїм верховенством. Він викликав протидію в інших європейських країнах. </a:t>
            </a:r>
          </a:p>
          <a:p>
            <a:pPr marL="36900" indent="0" algn="just">
              <a:buNone/>
            </a:pPr>
            <a:r>
              <a:rPr lang="uk-UA" sz="3200" b="1" dirty="0">
                <a:latin typeface="Times New Roman" panose="02020603050405020304" pitchFamily="18" charset="0"/>
                <a:cs typeface="Times New Roman" panose="02020603050405020304" pitchFamily="18" charset="0"/>
              </a:rPr>
              <a:t>Зокрема, в роки Першої світової війни відродились так звані «середземноморські», чи «латинські», ідеї об’єднання європейських народів. Прихильники «латинської Європи» звертались до традицій античності. До «латино-романської» Європи вони включали країни Середземномор’я.</a:t>
            </a:r>
          </a:p>
        </p:txBody>
      </p:sp>
    </p:spTree>
    <p:extLst>
      <p:ext uri="{BB962C8B-B14F-4D97-AF65-F5344CB8AC3E}">
        <p14:creationId xmlns:p14="http://schemas.microsoft.com/office/powerpoint/2010/main" val="37583278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fontScale="92500" lnSpcReduction="20000"/>
          </a:bodyPr>
          <a:lstStyle/>
          <a:p>
            <a:pPr marL="36900" indent="0" algn="just">
              <a:buNone/>
            </a:pPr>
            <a:r>
              <a:rPr lang="uk-UA" sz="3200" b="1" dirty="0" err="1">
                <a:latin typeface="Times New Roman" panose="02020603050405020304" pitchFamily="18" charset="0"/>
                <a:cs typeface="Times New Roman" panose="02020603050405020304" pitchFamily="18" charset="0"/>
              </a:rPr>
              <a:t>Масарик</a:t>
            </a:r>
            <a:r>
              <a:rPr lang="uk-UA" sz="3200" b="1" dirty="0">
                <a:latin typeface="Times New Roman" panose="02020603050405020304" pitchFamily="18" charset="0"/>
                <a:cs typeface="Times New Roman" panose="02020603050405020304" pitchFamily="18" charset="0"/>
              </a:rPr>
              <a:t> писав, що кожна нація є державотворчою, кожний народ прагне до політичної самобутності, зокрема й малі нації. І питання самостійного розвитку полягає лише в силі національно-визвольної боротьби, волі і спроможності кожної окремої нації на рішучі практичні дії. </a:t>
            </a:r>
          </a:p>
          <a:p>
            <a:pPr marL="36900" indent="0" algn="just">
              <a:buNone/>
            </a:pPr>
            <a:r>
              <a:rPr lang="uk-UA" sz="3200" b="1" dirty="0">
                <a:latin typeface="Times New Roman" panose="02020603050405020304" pitchFamily="18" charset="0"/>
                <a:cs typeface="Times New Roman" panose="02020603050405020304" pitchFamily="18" charset="0"/>
              </a:rPr>
              <a:t>Тому він з особливим переконанням обстоював ідею не культурного, а насамперед політичного єднання в націю. «</a:t>
            </a:r>
            <a:r>
              <a:rPr lang="uk-UA" sz="3200" b="1" dirty="0">
                <a:solidFill>
                  <a:srgbClr val="FFFF00"/>
                </a:solidFill>
                <a:latin typeface="Times New Roman" panose="02020603050405020304" pitchFamily="18" charset="0"/>
                <a:cs typeface="Times New Roman" panose="02020603050405020304" pitchFamily="18" charset="0"/>
              </a:rPr>
              <a:t>Метою кожного з нас є незалежність, але в єдності, наша національна програма — людяність (гуманність). Цій меті має підлягати й наша тактика: гуманності потрібно досягати гуманними засобами — світлим розумом і гарячим серцем, не насильством, а миром, не мечем, а оралом, не кров’ю, а працею, не смертю, а життям, відроджуватися — це наше завдання, в цьому полягає сенс нашої історії, заповіт наших великих предків</a:t>
            </a:r>
            <a:r>
              <a:rPr lang="uk-UA" sz="3200" b="1" dirty="0">
                <a:latin typeface="Times New Roman" panose="02020603050405020304" pitchFamily="18" charset="0"/>
                <a:cs typeface="Times New Roman" panose="02020603050405020304" pitchFamily="18" charset="0"/>
              </a:rPr>
              <a:t>», — так формулює роль і завдання слов’янства на новому етапі історичного процесу </a:t>
            </a:r>
            <a:r>
              <a:rPr lang="uk-UA" sz="3200" b="1" dirty="0" err="1">
                <a:latin typeface="Times New Roman" panose="02020603050405020304" pitchFamily="18" charset="0"/>
                <a:cs typeface="Times New Roman" panose="02020603050405020304" pitchFamily="18" charset="0"/>
              </a:rPr>
              <a:t>Т.Г.Масарик</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02791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3600" b="1" dirty="0">
                <a:latin typeface="Times New Roman" panose="02020603050405020304" pitchFamily="18" charset="0"/>
                <a:cs typeface="Times New Roman" panose="02020603050405020304" pitchFamily="18" charset="0"/>
              </a:rPr>
              <a:t>Під впливом цих ідей і практичної діяльності </a:t>
            </a:r>
            <a:r>
              <a:rPr lang="uk-UA" sz="3600" b="1" dirty="0" err="1">
                <a:latin typeface="Times New Roman" panose="02020603050405020304" pitchFamily="18" charset="0"/>
                <a:cs typeface="Times New Roman" panose="02020603050405020304" pitchFamily="18" charset="0"/>
              </a:rPr>
              <a:t>Масарика</a:t>
            </a:r>
            <a:r>
              <a:rPr lang="uk-UA" sz="3600" b="1" dirty="0">
                <a:latin typeface="Times New Roman" panose="02020603050405020304" pitchFamily="18" charset="0"/>
                <a:cs typeface="Times New Roman" panose="02020603050405020304" pitchFamily="18" charset="0"/>
              </a:rPr>
              <a:t> формувались ідеології національних рухів ХХ століття в Європі: певно, немає такої європейської нації, яка б не відчувала на собі впливу цього видатного політика і теоретика національного питання.</a:t>
            </a:r>
          </a:p>
          <a:p>
            <a:pPr marL="36900" indent="0" algn="just">
              <a:buNone/>
            </a:pPr>
            <a:r>
              <a:rPr lang="uk-UA" sz="3600" b="1" dirty="0">
                <a:latin typeface="Times New Roman" panose="02020603050405020304" pitchFamily="18" charset="0"/>
                <a:cs typeface="Times New Roman" panose="02020603050405020304" pitchFamily="18" charset="0"/>
              </a:rPr>
              <a:t>В самій роботі «Нова Європа» Т.Г. </a:t>
            </a:r>
            <a:r>
              <a:rPr lang="uk-UA" sz="3600" b="1" dirty="0" err="1">
                <a:latin typeface="Times New Roman" panose="02020603050405020304" pitchFamily="18" charset="0"/>
                <a:cs typeface="Times New Roman" panose="02020603050405020304" pitchFamily="18" charset="0"/>
              </a:rPr>
              <a:t>Масарик</a:t>
            </a:r>
            <a:r>
              <a:rPr lang="uk-UA" sz="3600" b="1" dirty="0">
                <a:latin typeface="Times New Roman" panose="02020603050405020304" pitchFamily="18" charset="0"/>
                <a:cs typeface="Times New Roman" panose="02020603050405020304" pitchFamily="18" charset="0"/>
              </a:rPr>
              <a:t> більш детально розглядає майбутнє малих народів і малих держав у контексті повоєнного устрою Європи. По-перше, він ще раз детально обґрунтовує право малих європейських народів на самовизначення — аж до утворення незалежних держав.</a:t>
            </a:r>
          </a:p>
        </p:txBody>
      </p:sp>
    </p:spTree>
    <p:extLst>
      <p:ext uri="{BB962C8B-B14F-4D97-AF65-F5344CB8AC3E}">
        <p14:creationId xmlns:p14="http://schemas.microsoft.com/office/powerpoint/2010/main" val="32303967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2800" b="1" dirty="0">
                <a:solidFill>
                  <a:srgbClr val="FFFF00"/>
                </a:solidFill>
                <a:latin typeface="Times New Roman" panose="02020603050405020304" pitchFamily="18" charset="0"/>
                <a:cs typeface="Times New Roman" panose="02020603050405020304" pitchFamily="18" charset="0"/>
              </a:rPr>
              <a:t>По-друге, перспективним для них </a:t>
            </a:r>
            <a:r>
              <a:rPr lang="uk-UA" sz="2800" b="1" dirty="0" err="1">
                <a:solidFill>
                  <a:srgbClr val="FFFF00"/>
                </a:solidFill>
                <a:latin typeface="Times New Roman" panose="02020603050405020304" pitchFamily="18" charset="0"/>
                <a:cs typeface="Times New Roman" panose="02020603050405020304" pitchFamily="18" charset="0"/>
              </a:rPr>
              <a:t>Масарик</a:t>
            </a:r>
            <a:r>
              <a:rPr lang="uk-UA" sz="2800" b="1" dirty="0">
                <a:solidFill>
                  <a:srgbClr val="FFFF00"/>
                </a:solidFill>
                <a:latin typeface="Times New Roman" panose="02020603050405020304" pitchFamily="18" charset="0"/>
                <a:cs typeface="Times New Roman" panose="02020603050405020304" pitchFamily="18" charset="0"/>
              </a:rPr>
              <a:t> вбачав створення федерації малих народів і малих держав Європи</a:t>
            </a:r>
            <a:r>
              <a:rPr lang="uk-UA" sz="2800" b="1" dirty="0">
                <a:latin typeface="Times New Roman" panose="02020603050405020304" pitchFamily="18" charset="0"/>
                <a:cs typeface="Times New Roman" panose="02020603050405020304" pitchFamily="18" charset="0"/>
              </a:rPr>
              <a:t>. Але він рішуче виступав проти нав’язаної згори федерації: «</a:t>
            </a:r>
            <a:r>
              <a:rPr lang="uk-UA" sz="2800" b="1" dirty="0">
                <a:highlight>
                  <a:srgbClr val="800000"/>
                </a:highlight>
                <a:latin typeface="Times New Roman" panose="02020603050405020304" pitchFamily="18" charset="0"/>
                <a:cs typeface="Times New Roman" panose="02020603050405020304" pitchFamily="18" charset="0"/>
              </a:rPr>
              <a:t>Передумовою справжньої федерації є свобода народів. Федерація і вільні народи самі вирішують, чи бажають вони федеруватися і з ким</a:t>
            </a:r>
            <a:r>
              <a:rPr lang="uk-UA" sz="2800" b="1" dirty="0">
                <a:latin typeface="Times New Roman" panose="02020603050405020304" pitchFamily="18" charset="0"/>
                <a:cs typeface="Times New Roman" panose="02020603050405020304" pitchFamily="18" charset="0"/>
              </a:rPr>
              <a:t>». </a:t>
            </a:r>
          </a:p>
          <a:p>
            <a:pPr marL="36900" indent="0" algn="just">
              <a:buNone/>
            </a:pPr>
            <a:r>
              <a:rPr lang="uk-UA" sz="2800" b="1" dirty="0">
                <a:latin typeface="Times New Roman" panose="02020603050405020304" pitchFamily="18" charset="0"/>
                <a:cs typeface="Times New Roman" panose="02020603050405020304" pitchFamily="18" charset="0"/>
              </a:rPr>
              <a:t>Отже, за цією логікою саме самостійність виступає передумовою федерації, зокрема східноєвропейської або слов’янської. І хоча ця думка прозвучала на захист поневолених народів, що перебували під гнітом Австро-Угорської монархії, вона є однією з основних засад </a:t>
            </a:r>
            <a:r>
              <a:rPr lang="uk-UA" sz="2800" b="1" dirty="0" err="1">
                <a:latin typeface="Times New Roman" panose="02020603050405020304" pitchFamily="18" charset="0"/>
                <a:cs typeface="Times New Roman" panose="02020603050405020304" pitchFamily="18" charset="0"/>
              </a:rPr>
              <a:t>націологічної</a:t>
            </a:r>
            <a:r>
              <a:rPr lang="uk-UA" sz="2800" b="1" dirty="0">
                <a:latin typeface="Times New Roman" panose="02020603050405020304" pitchFamily="18" charset="0"/>
                <a:cs typeface="Times New Roman" panose="02020603050405020304" pitchFamily="18" charset="0"/>
              </a:rPr>
              <a:t> теорії Т. </a:t>
            </a:r>
            <a:r>
              <a:rPr lang="uk-UA" sz="2800" b="1" dirty="0" err="1">
                <a:latin typeface="Times New Roman" panose="02020603050405020304" pitchFamily="18" charset="0"/>
                <a:cs typeface="Times New Roman" panose="02020603050405020304" pitchFamily="18" charset="0"/>
              </a:rPr>
              <a:t>Масарика</a:t>
            </a:r>
            <a:r>
              <a:rPr lang="uk-UA" sz="2800" b="1" dirty="0">
                <a:latin typeface="Times New Roman" panose="02020603050405020304" pitchFamily="18" charset="0"/>
                <a:cs typeface="Times New Roman" panose="02020603050405020304" pitchFamily="18" charset="0"/>
              </a:rPr>
              <a:t>. Адже якщо, наприклад, врахувати, що Росія в національній політиці не відрізнялася, а навпаки, була ще гіршою за Австро-Угорщину, то така теза мала стосуватися усіх поневолених слов’янських народів як у Середній (Центральній), та і у Східній Європі, в тому числі й українців.</a:t>
            </a:r>
          </a:p>
        </p:txBody>
      </p:sp>
    </p:spTree>
    <p:extLst>
      <p:ext uri="{BB962C8B-B14F-4D97-AF65-F5344CB8AC3E}">
        <p14:creationId xmlns:p14="http://schemas.microsoft.com/office/powerpoint/2010/main" val="31241268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Водночас, чеський політик-філософ застерігав від перетворення нових незалежних держав, які неминуче виникнуть після Першої світової війни на руїнах теократичних імперій, насамперед Австро-Угорської, у </a:t>
            </a:r>
            <a:r>
              <a:rPr lang="uk-UA" sz="3200" b="1" dirty="0">
                <a:highlight>
                  <a:srgbClr val="800000"/>
                </a:highlight>
                <a:latin typeface="Times New Roman" panose="02020603050405020304" pitchFamily="18" charset="0"/>
                <a:cs typeface="Times New Roman" panose="02020603050405020304" pitchFamily="18" charset="0"/>
              </a:rPr>
              <a:t>буферну зону між Сходом і Заходом або слов’янський бар’єр перед пангерманізмом</a:t>
            </a:r>
            <a:r>
              <a:rPr lang="uk-UA" sz="3200" b="1" dirty="0">
                <a:latin typeface="Times New Roman" panose="02020603050405020304" pitchFamily="18" charset="0"/>
                <a:cs typeface="Times New Roman" panose="02020603050405020304" pitchFamily="18" charset="0"/>
              </a:rPr>
              <a:t>.</a:t>
            </a:r>
          </a:p>
          <a:p>
            <a:pPr marL="36900" indent="0" algn="just">
              <a:buNone/>
            </a:pP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Масарик</a:t>
            </a:r>
            <a:r>
              <a:rPr lang="uk-UA" sz="3200" b="1" dirty="0">
                <a:latin typeface="Times New Roman" panose="02020603050405020304" pitchFamily="18" charset="0"/>
                <a:cs typeface="Times New Roman" panose="02020603050405020304" pitchFamily="18" charset="0"/>
              </a:rPr>
              <a:t> мріяв про виникнення нової «Центральної Європи», яку творили б народи однієї федеративної держави або об’єднаної федерації держав малих народів від Скандинавії до Середземного моря. Фактично пропонувалося формування міцного союзу невеликих європейських націй і держав, який вчений називав «</a:t>
            </a:r>
            <a:r>
              <a:rPr lang="uk-UA" sz="3200" b="1" dirty="0">
                <a:highlight>
                  <a:srgbClr val="0000FF"/>
                </a:highlight>
                <a:latin typeface="Times New Roman" panose="02020603050405020304" pitchFamily="18" charset="0"/>
                <a:cs typeface="Times New Roman" panose="02020603050405020304" pitchFamily="18" charset="0"/>
              </a:rPr>
              <a:t>Смугою малих народів</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04957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3000" b="1" dirty="0">
                <a:latin typeface="Times New Roman" panose="02020603050405020304" pitchFamily="18" charset="0"/>
                <a:cs typeface="Times New Roman" panose="02020603050405020304" pitchFamily="18" charset="0"/>
              </a:rPr>
              <a:t>На жаль, як відомо, у міжвоєнні роки сформувати нову Центральну Європу або демократичну федерацію чи конфедерацію малим європейським народам не вдалося. Створена за підтримкою Франції Чехословаччиною, Румунією та Югославією на договірній основі в 1921 р. </a:t>
            </a:r>
            <a:r>
              <a:rPr lang="uk-UA" sz="3000" b="1" dirty="0">
                <a:highlight>
                  <a:srgbClr val="800000"/>
                </a:highlight>
                <a:latin typeface="Times New Roman" panose="02020603050405020304" pitchFamily="18" charset="0"/>
                <a:cs typeface="Times New Roman" panose="02020603050405020304" pitchFamily="18" charset="0"/>
              </a:rPr>
              <a:t>Мала Антанта</a:t>
            </a:r>
            <a:r>
              <a:rPr lang="uk-UA" sz="3000" b="1" dirty="0">
                <a:latin typeface="Times New Roman" panose="02020603050405020304" pitchFamily="18" charset="0"/>
                <a:cs typeface="Times New Roman" panose="02020603050405020304" pitchFamily="18" charset="0"/>
              </a:rPr>
              <a:t> охоплювала незначний сегмент центрально- і південно-європейського простору. </a:t>
            </a:r>
          </a:p>
          <a:p>
            <a:pPr marL="36900" indent="0" algn="just">
              <a:buNone/>
            </a:pPr>
            <a:r>
              <a:rPr lang="uk-UA" sz="3000" b="1" dirty="0">
                <a:latin typeface="Times New Roman" panose="02020603050405020304" pitchFamily="18" charset="0"/>
                <a:cs typeface="Times New Roman" panose="02020603050405020304" pitchFamily="18" charset="0"/>
              </a:rPr>
              <a:t>Незважаючи на активні зусилля чехословацької дипломатії, Малу Антанту так і не було трансформовано в 20-30-х роках ХХ ст. у міцне і впливове міждержавне об’єднання. Країни так званої «Смуги малих народів» залишилися буферною зоною між Сходом і Заходом. А їх долю, як і загалом долю малих центральноєвропейський народів, і надалі вирішували великі європейські держави.</a:t>
            </a:r>
          </a:p>
        </p:txBody>
      </p:sp>
    </p:spTree>
    <p:extLst>
      <p:ext uri="{BB962C8B-B14F-4D97-AF65-F5344CB8AC3E}">
        <p14:creationId xmlns:p14="http://schemas.microsoft.com/office/powerpoint/2010/main" val="26038161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2"/>
            <a:ext cx="12192000" cy="434108"/>
          </a:xfrm>
        </p:spPr>
        <p:txBody>
          <a:bodyPr>
            <a:normAutofit fontScale="90000"/>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434110"/>
            <a:ext cx="12192000" cy="6423889"/>
          </a:xfrm>
        </p:spPr>
        <p:txBody>
          <a:bodyPr>
            <a:normAutofit fontScale="92500" lnSpcReduction="10000"/>
          </a:bodyPr>
          <a:lstStyle/>
          <a:p>
            <a:pPr marL="36900" indent="0" algn="ctr">
              <a:buNone/>
            </a:pPr>
            <a:r>
              <a:rPr lang="uk-UA" sz="2800" b="1" dirty="0">
                <a:highlight>
                  <a:srgbClr val="800000"/>
                </a:highlight>
                <a:latin typeface="Times New Roman" panose="02020603050405020304" pitchFamily="18" charset="0"/>
                <a:cs typeface="Times New Roman" panose="02020603050405020304" pitchFamily="18" charset="0"/>
              </a:rPr>
              <a:t>Відтак, для міжвоєнного періоду характерним було: </a:t>
            </a:r>
          </a:p>
          <a:p>
            <a:pPr marL="36900" indent="0" algn="just">
              <a:buNone/>
            </a:pPr>
            <a:r>
              <a:rPr lang="uk-UA" sz="2800" b="1" dirty="0">
                <a:solidFill>
                  <a:srgbClr val="FFFF00"/>
                </a:solidFill>
                <a:latin typeface="Times New Roman" panose="02020603050405020304" pitchFamily="18" charset="0"/>
                <a:cs typeface="Times New Roman" panose="02020603050405020304" pitchFamily="18" charset="0"/>
              </a:rPr>
              <a:t>• ідеологічне обґрунтування потреби створення пан’європейського об’єднання; </a:t>
            </a:r>
          </a:p>
          <a:p>
            <a:pPr marL="36900" indent="0" algn="just">
              <a:buNone/>
            </a:pPr>
            <a:r>
              <a:rPr lang="uk-UA" sz="2800" b="1" dirty="0">
                <a:solidFill>
                  <a:srgbClr val="FFFF00"/>
                </a:solidFill>
                <a:latin typeface="Times New Roman" panose="02020603050405020304" pitchFamily="18" charset="0"/>
                <a:cs typeface="Times New Roman" panose="02020603050405020304" pitchFamily="18" charset="0"/>
              </a:rPr>
              <a:t>• організаційне оформлення ідеї створення пан’європейського об’єднання (Пан’європейський союз та його національні комітети); </a:t>
            </a:r>
          </a:p>
          <a:p>
            <a:pPr marL="36900" indent="0" algn="just">
              <a:buNone/>
            </a:pPr>
            <a:r>
              <a:rPr lang="uk-UA" sz="2800" b="1" dirty="0">
                <a:solidFill>
                  <a:srgbClr val="FFFF00"/>
                </a:solidFill>
                <a:latin typeface="Times New Roman" panose="02020603050405020304" pitchFamily="18" charset="0"/>
                <a:cs typeface="Times New Roman" panose="02020603050405020304" pitchFamily="18" charset="0"/>
              </a:rPr>
              <a:t>• активне обговорення проектів об’єднання Європи на масових зібраннях (Пан’європейські конгреси); </a:t>
            </a:r>
          </a:p>
          <a:p>
            <a:pPr marL="36900" indent="0" algn="just">
              <a:buNone/>
            </a:pPr>
            <a:r>
              <a:rPr lang="uk-UA" sz="2800" b="1" dirty="0">
                <a:solidFill>
                  <a:srgbClr val="FFFF00"/>
                </a:solidFill>
                <a:latin typeface="Times New Roman" panose="02020603050405020304" pitchFamily="18" charset="0"/>
                <a:cs typeface="Times New Roman" panose="02020603050405020304" pitchFamily="18" charset="0"/>
              </a:rPr>
              <a:t>• простежується тенденція до окреслення 2 моделей формування інтеграційних об’єднань: 1) конфедерація з міждержавними органами управління; 2) федерація на основі інтернаціонального уряду. </a:t>
            </a:r>
          </a:p>
          <a:p>
            <a:pPr marL="36900" indent="0" algn="just">
              <a:buNone/>
            </a:pPr>
            <a:r>
              <a:rPr lang="uk-UA" sz="2800" b="1" dirty="0">
                <a:solidFill>
                  <a:srgbClr val="FFFF00"/>
                </a:solidFill>
                <a:latin typeface="Times New Roman" panose="02020603050405020304" pitchFamily="18" charset="0"/>
                <a:cs typeface="Times New Roman" panose="02020603050405020304" pitchFamily="18" charset="0"/>
              </a:rPr>
              <a:t>• паралельно розвиваються й обґрунтовуються проекти загальноєвропейської та регіональних уній</a:t>
            </a:r>
            <a:r>
              <a:rPr lang="uk-UA" sz="2800" b="1" dirty="0">
                <a:latin typeface="Times New Roman" panose="02020603050405020304" pitchFamily="18" charset="0"/>
                <a:cs typeface="Times New Roman" panose="02020603050405020304" pitchFamily="18" charset="0"/>
              </a:rPr>
              <a:t> </a:t>
            </a:r>
            <a:r>
              <a:rPr lang="uk-UA" sz="2800" b="1" dirty="0">
                <a:solidFill>
                  <a:srgbClr val="FFFF00"/>
                </a:solidFill>
                <a:latin typeface="Times New Roman" panose="02020603050405020304" pitchFamily="18" charset="0"/>
                <a:cs typeface="Times New Roman" panose="02020603050405020304" pitchFamily="18" charset="0"/>
              </a:rPr>
              <a:t>(Центрально-європейські країни, Дунайська конфедерація). </a:t>
            </a:r>
          </a:p>
          <a:p>
            <a:pPr marL="36900" indent="0" algn="just">
              <a:buNone/>
            </a:pPr>
            <a:r>
              <a:rPr lang="uk-UA" sz="2800" b="1" i="1" dirty="0">
                <a:highlight>
                  <a:srgbClr val="008000"/>
                </a:highlight>
                <a:latin typeface="Times New Roman" panose="02020603050405020304" pitchFamily="18" charset="0"/>
                <a:cs typeface="Times New Roman" panose="02020603050405020304" pitchFamily="18" charset="0"/>
              </a:rPr>
              <a:t>Водночас, суттєвою перешкодою для просування проектів об’єднання Європи стала світова економічна криза та прихід до влади фашистів, а також потужний сплеск націоналізму.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24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600" b="1" dirty="0">
                <a:latin typeface="Times New Roman" panose="02020603050405020304" pitchFamily="18" charset="0"/>
                <a:cs typeface="Times New Roman" panose="02020603050405020304" pitchFamily="18" charset="0"/>
              </a:rPr>
              <a:t>В Росії відроджувалася «слов’янська ідея», що мала досить стійку традицію в Російській суспільній думці. В липні 1908 р. у Празі відбувся четвертий слов’янський з’їзд. Наступний, п’ятий з’їзд відбувся в Софії в червні 1910 р. </a:t>
            </a:r>
          </a:p>
          <a:p>
            <a:pPr marL="36900" indent="0" algn="just">
              <a:buNone/>
            </a:pPr>
            <a:r>
              <a:rPr lang="uk-UA" sz="3600" b="1" dirty="0">
                <a:latin typeface="Times New Roman" panose="02020603050405020304" pitchFamily="18" charset="0"/>
                <a:cs typeface="Times New Roman" panose="02020603050405020304" pitchFamily="18" charset="0"/>
              </a:rPr>
              <a:t>Провідна роль на цих з’їздах належала учасникам реакційного штибу, які використовували панславізм для пропаганди ідей самодержавства, шовінізму й російського православ’я.</a:t>
            </a:r>
          </a:p>
        </p:txBody>
      </p:sp>
    </p:spTree>
    <p:extLst>
      <p:ext uri="{BB962C8B-B14F-4D97-AF65-F5344CB8AC3E}">
        <p14:creationId xmlns:p14="http://schemas.microsoft.com/office/powerpoint/2010/main" val="373726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Пангерманські проекти, латинська і слов’янська ідеї являли собою різні сторони й варіанти розвитку європейської ідеї на регіональному рівні. </a:t>
            </a:r>
          </a:p>
          <a:p>
            <a:pPr marL="36900" indent="0" algn="just">
              <a:buNone/>
            </a:pPr>
            <a:r>
              <a:rPr lang="uk-UA" sz="3200" b="1" dirty="0">
                <a:latin typeface="Times New Roman" panose="02020603050405020304" pitchFamily="18" charset="0"/>
                <a:cs typeface="Times New Roman" panose="02020603050405020304" pitchFamily="18" charset="0"/>
              </a:rPr>
              <a:t>На цей час зростання суперечностей між європейськими державами й гостре суперництво, що розгорнулось між ними за першість у світі, вже призвели до початку Першої світової війни. </a:t>
            </a:r>
            <a:r>
              <a:rPr lang="uk-UA" sz="3200" b="1" dirty="0">
                <a:solidFill>
                  <a:srgbClr val="FFFF00"/>
                </a:solidFill>
                <a:latin typeface="Times New Roman" panose="02020603050405020304" pitchFamily="18" charset="0"/>
                <a:cs typeface="Times New Roman" panose="02020603050405020304" pitchFamily="18" charset="0"/>
              </a:rPr>
              <a:t>Однак думки про необхідність об’єднання Європи і про його можливі способи європейські інтелектуали висловлювали й далі в дискусіях на зустрічах і зборах, особливо на території нейтральної Швейцарії.</a:t>
            </a:r>
          </a:p>
        </p:txBody>
      </p:sp>
    </p:spTree>
    <p:extLst>
      <p:ext uri="{BB962C8B-B14F-4D97-AF65-F5344CB8AC3E}">
        <p14:creationId xmlns:p14="http://schemas.microsoft.com/office/powerpoint/2010/main" val="152260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600" b="1" dirty="0">
                <a:latin typeface="Times New Roman" panose="02020603050405020304" pitchFamily="18" charset="0"/>
                <a:cs typeface="Times New Roman" panose="02020603050405020304" pitchFamily="18" charset="0"/>
              </a:rPr>
              <a:t>Глибокі протиріччя між провідними європейськими країнами стали причиною Першої світової війни (сучасники називали її Великою війною), котра завдала Європі величезних збитків та людських і моральних втрат. </a:t>
            </a:r>
          </a:p>
          <a:p>
            <a:pPr marL="36900" indent="0" algn="just">
              <a:buNone/>
            </a:pPr>
            <a:r>
              <a:rPr lang="uk-UA" sz="3600" b="1" dirty="0">
                <a:latin typeface="Times New Roman" panose="02020603050405020304" pitchFamily="18" charset="0"/>
                <a:cs typeface="Times New Roman" panose="02020603050405020304" pitchFamily="18" charset="0"/>
              </a:rPr>
              <a:t>В результаті Першої світової війни припинила своє існування низка найбільших монархій: Австро-Угорська, Німецька, Османська та Російська імперії. </a:t>
            </a:r>
            <a:r>
              <a:rPr lang="uk-UA" sz="3600" b="1" dirty="0">
                <a:highlight>
                  <a:srgbClr val="FF0000"/>
                </a:highlight>
                <a:latin typeface="Times New Roman" panose="02020603050405020304" pitchFamily="18" charset="0"/>
                <a:cs typeface="Times New Roman" panose="02020603050405020304" pitchFamily="18" charset="0"/>
              </a:rPr>
              <a:t>З їхнім падінням відійшла в історію ідея об’єднання Європи у формі союзу монархій.</a:t>
            </a:r>
          </a:p>
        </p:txBody>
      </p:sp>
    </p:spTree>
    <p:extLst>
      <p:ext uri="{BB962C8B-B14F-4D97-AF65-F5344CB8AC3E}">
        <p14:creationId xmlns:p14="http://schemas.microsoft.com/office/powerpoint/2010/main" val="178650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Європа була послаблена, її імперії, котрі тривалий час визначали стабільність Віденської системи світоустрою, були зруйновані, а нові держави, що постали на їхніх теренах, були слабкими та нестабільними. </a:t>
            </a:r>
          </a:p>
          <a:p>
            <a:pPr marL="36900" indent="0" algn="just">
              <a:buNone/>
            </a:pPr>
            <a:r>
              <a:rPr lang="uk-UA" sz="3200" b="1" dirty="0">
                <a:latin typeface="Times New Roman" panose="02020603050405020304" pitchFamily="18" charset="0"/>
                <a:cs typeface="Times New Roman" panose="02020603050405020304" pitchFamily="18" charset="0"/>
              </a:rPr>
              <a:t>Ускладнення політичної карти Європи після розпаду імперій не додало їй стабільності та міцності. Населення Європи було деморалізоване розоренням, крахом старих ідеалів та великими людськими втратами, причому це стосувалося не лише переможених країн Четвертного союзу, а й переможців.</a:t>
            </a:r>
          </a:p>
        </p:txBody>
      </p:sp>
    </p:spTree>
    <p:extLst>
      <p:ext uri="{BB962C8B-B14F-4D97-AF65-F5344CB8AC3E}">
        <p14:creationId xmlns:p14="http://schemas.microsoft.com/office/powerpoint/2010/main" val="71417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2800" b="1" dirty="0">
                <a:latin typeface="Times New Roman" panose="02020603050405020304" pitchFamily="18" charset="0"/>
                <a:cs typeface="Times New Roman" panose="02020603050405020304" pitchFamily="18" charset="0"/>
              </a:rPr>
              <a:t>Натомість, після війни значного піднесення зазнали США, котрі поступово відмовилися від традиційної політики ізоляціонізму та демонстрували претензію на більш активну міжнародну позицію, в тому числі прагнули посилити свої позиції у Європі. </a:t>
            </a:r>
          </a:p>
          <a:p>
            <a:pPr marL="36900" indent="0" algn="just">
              <a:buNone/>
            </a:pPr>
            <a:r>
              <a:rPr lang="uk-UA" sz="2800" b="1" dirty="0">
                <a:latin typeface="Times New Roman" panose="02020603050405020304" pitchFamily="18" charset="0"/>
                <a:cs typeface="Times New Roman" panose="02020603050405020304" pitchFamily="18" charset="0"/>
              </a:rPr>
              <a:t>Водночас, на Сході швидкими темпами розвивалася Японія, котра прагнула витіснити європейців із Азійсько-Тихоокеанського регіону, активно використовуючи гасло «Азія для азіатів», протиставляючи азійську культуру та традицію європейській. Ще одним потрясінням для Європи стало встановлення більшовизму на теренах Росії. Росія Романових хоча й вирізнялася своїми традиціями, проте суттєво не порушувала принципів європейського світу й допомагала зберігати своєрідний баланс сил на континенті.</a:t>
            </a:r>
          </a:p>
        </p:txBody>
      </p:sp>
    </p:spTree>
    <p:extLst>
      <p:ext uri="{BB962C8B-B14F-4D97-AF65-F5344CB8AC3E}">
        <p14:creationId xmlns:p14="http://schemas.microsoft.com/office/powerpoint/2010/main" val="42863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3000" b="1" dirty="0">
                <a:latin typeface="Times New Roman" panose="02020603050405020304" pitchFamily="18" charset="0"/>
                <a:cs typeface="Times New Roman" panose="02020603050405020304" pitchFamily="18" charset="0"/>
              </a:rPr>
              <a:t>Новий більшовицький режим декларував докорінно відмінну модель суспільно-політичних та економічних відносин, а також руйнував зв’язки суспільства із церквою. Західний світ сприйняв більшовизм як загрозу і намагався її ліквідувати. </a:t>
            </a:r>
          </a:p>
          <a:p>
            <a:pPr marL="36900" indent="0" algn="just">
              <a:buNone/>
            </a:pPr>
            <a:r>
              <a:rPr lang="uk-UA" sz="3000" b="1" dirty="0">
                <a:latin typeface="Times New Roman" panose="02020603050405020304" pitchFamily="18" charset="0"/>
                <a:cs typeface="Times New Roman" panose="02020603050405020304" pitchFamily="18" charset="0"/>
              </a:rPr>
              <a:t>Значною проблемою були і </a:t>
            </a:r>
            <a:r>
              <a:rPr lang="uk-UA" sz="3000" b="1" dirty="0" err="1">
                <a:latin typeface="Times New Roman" panose="02020603050405020304" pitchFamily="18" charset="0"/>
                <a:cs typeface="Times New Roman" panose="02020603050405020304" pitchFamily="18" charset="0"/>
              </a:rPr>
              <a:t>праворадикальні</a:t>
            </a:r>
            <a:r>
              <a:rPr lang="uk-UA" sz="3000" b="1" dirty="0">
                <a:latin typeface="Times New Roman" panose="02020603050405020304" pitchFamily="18" charset="0"/>
                <a:cs typeface="Times New Roman" panose="02020603050405020304" pitchFamily="18" charset="0"/>
              </a:rPr>
              <a:t> (фашистські та нацистські) рухи на теренах самої старої Європи, котра традиційно декларувала прихильність до демократичних принципів суспільного життя. Ще одним викликом для Європи стали нові тенденції у розвитку економіки, зокрема прискорена індустріалізація та формування світового ринку спонукали до пошуку нових форм господарювання та взаємодії у торговельно-економічній сфері.</a:t>
            </a:r>
          </a:p>
        </p:txBody>
      </p:sp>
    </p:spTree>
    <p:extLst>
      <p:ext uri="{BB962C8B-B14F-4D97-AF65-F5344CB8AC3E}">
        <p14:creationId xmlns:p14="http://schemas.microsoft.com/office/powerpoint/2010/main" val="121118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600" b="1" dirty="0">
                <a:latin typeface="Times New Roman" panose="02020603050405020304" pitchFamily="18" charset="0"/>
                <a:cs typeface="Times New Roman" panose="02020603050405020304" pitchFamily="18" charset="0"/>
              </a:rPr>
              <a:t>Однак, саме тяжкі наслідки війни, зростання конкуренції з боку США та Японії, ідеологічне протистояння із СРСР та низка внутрішніх викликів стали каталізатором для </a:t>
            </a:r>
            <a:r>
              <a:rPr lang="uk-UA" sz="3600" b="1" dirty="0">
                <a:highlight>
                  <a:srgbClr val="FF0000"/>
                </a:highlight>
                <a:latin typeface="Times New Roman" panose="02020603050405020304" pitchFamily="18" charset="0"/>
                <a:cs typeface="Times New Roman" panose="02020603050405020304" pitchFamily="18" charset="0"/>
              </a:rPr>
              <a:t>розвитку ідеї консолідації Європи</a:t>
            </a:r>
            <a:r>
              <a:rPr lang="uk-UA" sz="3600" b="1" dirty="0">
                <a:latin typeface="Times New Roman" panose="02020603050405020304" pitchFamily="18" charset="0"/>
                <a:cs typeface="Times New Roman" panose="02020603050405020304" pitchFamily="18" charset="0"/>
              </a:rPr>
              <a:t>. </a:t>
            </a:r>
          </a:p>
          <a:p>
            <a:pPr marL="36900" indent="0" algn="just">
              <a:buNone/>
            </a:pPr>
            <a:r>
              <a:rPr lang="uk-UA" sz="3600" b="1" dirty="0">
                <a:solidFill>
                  <a:srgbClr val="FFFF00"/>
                </a:solidFill>
                <a:latin typeface="Times New Roman" panose="02020603050405020304" pitchFamily="18" charset="0"/>
                <a:cs typeface="Times New Roman" panose="02020603050405020304" pitchFamily="18" charset="0"/>
              </a:rPr>
              <a:t>Відтак саме на міжвоєнний період припадає процес ідеологічного обґрунтування низки проектів об’єднання Європи, пошук найбільш ефективної моделі такого об’єднання, розробка принципів та головних засад кооперації європейських країн тощо.</a:t>
            </a:r>
          </a:p>
        </p:txBody>
      </p:sp>
    </p:spTree>
    <p:extLst>
      <p:ext uri="{BB962C8B-B14F-4D97-AF65-F5344CB8AC3E}">
        <p14:creationId xmlns:p14="http://schemas.microsoft.com/office/powerpoint/2010/main" val="134029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1" y="1274618"/>
            <a:ext cx="7778283" cy="5583381"/>
          </a:xfrm>
        </p:spPr>
        <p:txBody>
          <a:bodyPr>
            <a:noAutofit/>
          </a:bodyPr>
          <a:lstStyle/>
          <a:p>
            <a:pPr marL="36900" indent="0" algn="just">
              <a:buNone/>
            </a:pPr>
            <a:r>
              <a:rPr lang="uk-UA" sz="3300" b="1" dirty="0">
                <a:latin typeface="Times New Roman" panose="02020603050405020304" pitchFamily="18" charset="0"/>
                <a:cs typeface="Times New Roman" panose="02020603050405020304" pitchFamily="18" charset="0"/>
              </a:rPr>
              <a:t>У 1920-х рр. на авансцену політичної думки в країнах Європи вийшли пан’європейські ідеї. </a:t>
            </a:r>
          </a:p>
          <a:p>
            <a:pPr marL="36900" indent="0" algn="just">
              <a:buNone/>
            </a:pPr>
            <a:r>
              <a:rPr lang="uk-UA" sz="3300" b="1" dirty="0">
                <a:latin typeface="Times New Roman" panose="02020603050405020304" pitchFamily="18" charset="0"/>
                <a:cs typeface="Times New Roman" panose="02020603050405020304" pitchFamily="18" charset="0"/>
              </a:rPr>
              <a:t>Одним із найбільш послідовних ідеологів об’єднання Європи став австрійський граф </a:t>
            </a:r>
            <a:r>
              <a:rPr lang="uk-UA" sz="3300" b="1" dirty="0">
                <a:solidFill>
                  <a:srgbClr val="FFFF00"/>
                </a:solidFill>
                <a:highlight>
                  <a:srgbClr val="FF0000"/>
                </a:highlight>
                <a:latin typeface="Times New Roman" panose="02020603050405020304" pitchFamily="18" charset="0"/>
                <a:cs typeface="Times New Roman" panose="02020603050405020304" pitchFamily="18" charset="0"/>
              </a:rPr>
              <a:t>Ріхард Ніколас </a:t>
            </a:r>
            <a:r>
              <a:rPr lang="uk-UA" sz="3300" b="1" dirty="0" err="1">
                <a:solidFill>
                  <a:srgbClr val="FFFF00"/>
                </a:solidFill>
                <a:highlight>
                  <a:srgbClr val="FF0000"/>
                </a:highlight>
                <a:latin typeface="Times New Roman" panose="02020603050405020304" pitchFamily="18" charset="0"/>
                <a:cs typeface="Times New Roman" panose="02020603050405020304" pitchFamily="18" charset="0"/>
              </a:rPr>
              <a:t>Куденгофе-Калергі</a:t>
            </a:r>
            <a:r>
              <a:rPr lang="uk-UA" sz="3300" b="1" dirty="0">
                <a:latin typeface="Times New Roman" panose="02020603050405020304" pitchFamily="18" charset="0"/>
                <a:cs typeface="Times New Roman" panose="02020603050405020304" pitchFamily="18" charset="0"/>
              </a:rPr>
              <a:t> (нім. </a:t>
            </a:r>
            <a:r>
              <a:rPr lang="uk-UA" sz="3300" b="1" dirty="0" err="1">
                <a:solidFill>
                  <a:srgbClr val="FFFF00"/>
                </a:solidFill>
                <a:latin typeface="Times New Roman" panose="02020603050405020304" pitchFamily="18" charset="0"/>
                <a:cs typeface="Times New Roman" panose="02020603050405020304" pitchFamily="18" charset="0"/>
              </a:rPr>
              <a:t>Richard</a:t>
            </a:r>
            <a:r>
              <a:rPr lang="uk-UA" sz="3300" b="1" dirty="0">
                <a:solidFill>
                  <a:srgbClr val="FFFF00"/>
                </a:solidFill>
                <a:latin typeface="Times New Roman" panose="02020603050405020304" pitchFamily="18" charset="0"/>
                <a:cs typeface="Times New Roman" panose="02020603050405020304" pitchFamily="18" charset="0"/>
              </a:rPr>
              <a:t> </a:t>
            </a:r>
            <a:r>
              <a:rPr lang="uk-UA" sz="3300" b="1" dirty="0" err="1">
                <a:solidFill>
                  <a:srgbClr val="FFFF00"/>
                </a:solidFill>
                <a:latin typeface="Times New Roman" panose="02020603050405020304" pitchFamily="18" charset="0"/>
                <a:cs typeface="Times New Roman" panose="02020603050405020304" pitchFamily="18" charset="0"/>
              </a:rPr>
              <a:t>Nikolaus</a:t>
            </a:r>
            <a:r>
              <a:rPr lang="uk-UA" sz="3300" b="1" dirty="0">
                <a:solidFill>
                  <a:srgbClr val="FFFF00"/>
                </a:solidFill>
                <a:latin typeface="Times New Roman" panose="02020603050405020304" pitchFamily="18" charset="0"/>
                <a:cs typeface="Times New Roman" panose="02020603050405020304" pitchFamily="18" charset="0"/>
              </a:rPr>
              <a:t> </a:t>
            </a:r>
            <a:r>
              <a:rPr lang="uk-UA" sz="3300" b="1" dirty="0" err="1">
                <a:solidFill>
                  <a:srgbClr val="FFFF00"/>
                </a:solidFill>
                <a:latin typeface="Times New Roman" panose="02020603050405020304" pitchFamily="18" charset="0"/>
                <a:cs typeface="Times New Roman" panose="02020603050405020304" pitchFamily="18" charset="0"/>
              </a:rPr>
              <a:t>Coudenhove-Kalergi</a:t>
            </a:r>
            <a:r>
              <a:rPr lang="uk-UA" sz="3300" b="1" dirty="0">
                <a:latin typeface="Times New Roman" panose="02020603050405020304" pitchFamily="18" charset="0"/>
                <a:cs typeface="Times New Roman" panose="02020603050405020304" pitchFamily="18" charset="0"/>
              </a:rPr>
              <a:t>; 16/17.11.1894, Токіо, Японія, — 27.07.1972, </a:t>
            </a:r>
            <a:r>
              <a:rPr lang="uk-UA" sz="3300" b="1" dirty="0" err="1">
                <a:latin typeface="Times New Roman" panose="02020603050405020304" pitchFamily="18" charset="0"/>
                <a:cs typeface="Times New Roman" panose="02020603050405020304" pitchFamily="18" charset="0"/>
              </a:rPr>
              <a:t>Шрунс</a:t>
            </a:r>
            <a:r>
              <a:rPr lang="uk-UA" sz="3300" b="1" dirty="0">
                <a:latin typeface="Times New Roman" panose="02020603050405020304" pitchFamily="18" charset="0"/>
                <a:cs typeface="Times New Roman" panose="02020603050405020304" pitchFamily="18" charset="0"/>
              </a:rPr>
              <a:t>, Австрія).</a:t>
            </a:r>
          </a:p>
        </p:txBody>
      </p:sp>
      <p:pic>
        <p:nvPicPr>
          <p:cNvPr id="2" name="Рисунок 1">
            <a:extLst>
              <a:ext uri="{FF2B5EF4-FFF2-40B4-BE49-F238E27FC236}">
                <a16:creationId xmlns:a16="http://schemas.microsoft.com/office/drawing/2014/main" id="{9BCFA77E-6258-F482-F3C1-C8BEBF83F03D}"/>
              </a:ext>
            </a:extLst>
          </p:cNvPr>
          <p:cNvPicPr>
            <a:picLocks noChangeAspect="1"/>
          </p:cNvPicPr>
          <p:nvPr/>
        </p:nvPicPr>
        <p:blipFill>
          <a:blip r:embed="rId2"/>
          <a:stretch>
            <a:fillRect/>
          </a:stretch>
        </p:blipFill>
        <p:spPr>
          <a:xfrm>
            <a:off x="7878483" y="1274618"/>
            <a:ext cx="4213317" cy="5583382"/>
          </a:xfrm>
          <a:prstGeom prst="rect">
            <a:avLst/>
          </a:prstGeom>
        </p:spPr>
      </p:pic>
    </p:spTree>
    <p:extLst>
      <p:ext uri="{BB962C8B-B14F-4D97-AF65-F5344CB8AC3E}">
        <p14:creationId xmlns:p14="http://schemas.microsoft.com/office/powerpoint/2010/main" val="249001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182255"/>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182257"/>
            <a:ext cx="12192000" cy="5675744"/>
          </a:xfrm>
        </p:spPr>
        <p:txBody>
          <a:bodyPr>
            <a:noAutofit/>
          </a:bodyPr>
          <a:lstStyle/>
          <a:p>
            <a:pPr marL="36900" indent="0" algn="just">
              <a:buNone/>
            </a:pPr>
            <a:r>
              <a:rPr lang="uk-UA" sz="2800" b="1" dirty="0">
                <a:latin typeface="Times New Roman" panose="02020603050405020304" pitchFamily="18" charset="0"/>
                <a:cs typeface="Times New Roman" panose="02020603050405020304" pitchFamily="18" charset="0"/>
              </a:rPr>
              <a:t>Він був сином австро-угорського дипломата </a:t>
            </a:r>
            <a:r>
              <a:rPr lang="uk-UA" sz="2800" b="1" dirty="0" err="1">
                <a:latin typeface="Times New Roman" panose="02020603050405020304" pitchFamily="18" charset="0"/>
                <a:cs typeface="Times New Roman" panose="02020603050405020304" pitchFamily="18" charset="0"/>
              </a:rPr>
              <a:t>Хайнріха</a:t>
            </a:r>
            <a:r>
              <a:rPr lang="uk-UA" sz="2800" b="1" dirty="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Кундехова-Калергі</a:t>
            </a:r>
            <a:r>
              <a:rPr lang="uk-UA" sz="2800" b="1" dirty="0">
                <a:latin typeface="Times New Roman" panose="02020603050405020304" pitchFamily="18" charset="0"/>
                <a:cs typeface="Times New Roman" panose="02020603050405020304" pitchFamily="18" charset="0"/>
              </a:rPr>
              <a:t> із знатного роду нідерландського походження (</a:t>
            </a:r>
            <a:r>
              <a:rPr lang="uk-UA" sz="2800" b="1" dirty="0" err="1">
                <a:latin typeface="Times New Roman" panose="02020603050405020304" pitchFamily="18" charset="0"/>
                <a:cs typeface="Times New Roman" panose="02020603050405020304" pitchFamily="18" charset="0"/>
              </a:rPr>
              <a:t>Куденгофе</a:t>
            </a:r>
            <a:r>
              <a:rPr lang="uk-UA" sz="2800" b="1" dirty="0">
                <a:latin typeface="Times New Roman" panose="02020603050405020304" pitchFamily="18" charset="0"/>
                <a:cs typeface="Times New Roman" panose="02020603050405020304" pitchFamily="18" charset="0"/>
              </a:rPr>
              <a:t>), котрий мав у своєму родоводі греків (</a:t>
            </a:r>
            <a:r>
              <a:rPr lang="uk-UA" sz="2800" b="1" dirty="0" err="1">
                <a:latin typeface="Times New Roman" panose="02020603050405020304" pitchFamily="18" charset="0"/>
                <a:cs typeface="Times New Roman" panose="02020603050405020304" pitchFamily="18" charset="0"/>
              </a:rPr>
              <a:t>Калергі</a:t>
            </a:r>
            <a:r>
              <a:rPr lang="uk-UA" sz="2800" b="1" dirty="0">
                <a:latin typeface="Times New Roman" panose="02020603050405020304" pitchFamily="18" charset="0"/>
                <a:cs typeface="Times New Roman" panose="02020603050405020304" pitchFamily="18" charset="0"/>
              </a:rPr>
              <a:t> – уродженців о. Крит) та японців (мати – японка; за однією з версій гейша </a:t>
            </a:r>
            <a:r>
              <a:rPr lang="uk-UA" sz="2800" b="1" dirty="0" err="1">
                <a:latin typeface="Times New Roman" panose="02020603050405020304" pitchFamily="18" charset="0"/>
                <a:cs typeface="Times New Roman" panose="02020603050405020304" pitchFamily="18" charset="0"/>
              </a:rPr>
              <a:t>Мітсу</a:t>
            </a:r>
            <a:r>
              <a:rPr lang="uk-UA" sz="2800" b="1" dirty="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Аояма</a:t>
            </a:r>
            <a:r>
              <a:rPr lang="uk-UA" sz="2800" b="1" dirty="0">
                <a:latin typeface="Times New Roman" panose="02020603050405020304" pitchFamily="18" charset="0"/>
                <a:cs typeface="Times New Roman" panose="02020603050405020304" pitchFamily="18" charset="0"/>
              </a:rPr>
              <a:t>). </a:t>
            </a:r>
          </a:p>
          <a:p>
            <a:pPr marL="36900" indent="0" algn="just">
              <a:buNone/>
            </a:pPr>
            <a:r>
              <a:rPr lang="uk-UA" sz="2800" b="1" dirty="0">
                <a:latin typeface="Times New Roman" panose="02020603050405020304" pitchFamily="18" charset="0"/>
                <a:cs typeface="Times New Roman" panose="02020603050405020304" pitchFamily="18" charset="0"/>
              </a:rPr>
              <a:t>Родинне генеалогічне древо виростало зі справжніх загальноєвропейських коренів. Родина </a:t>
            </a:r>
            <a:r>
              <a:rPr lang="uk-UA" sz="2800" b="1" dirty="0" err="1">
                <a:latin typeface="Times New Roman" panose="02020603050405020304" pitchFamily="18" charset="0"/>
                <a:cs typeface="Times New Roman" panose="02020603050405020304" pitchFamily="18" charset="0"/>
              </a:rPr>
              <a:t>Куденхови</a:t>
            </a:r>
            <a:r>
              <a:rPr lang="uk-UA" sz="2800" b="1" dirty="0">
                <a:latin typeface="Times New Roman" panose="02020603050405020304" pitchFamily="18" charset="0"/>
                <a:cs typeface="Times New Roman" panose="02020603050405020304" pitchFamily="18" charset="0"/>
              </a:rPr>
              <a:t> були родом з фламандського </a:t>
            </a:r>
            <a:r>
              <a:rPr lang="uk-UA" sz="2800" b="1" dirty="0" err="1">
                <a:latin typeface="Times New Roman" panose="02020603050405020304" pitchFamily="18" charset="0"/>
                <a:cs typeface="Times New Roman" panose="02020603050405020304" pitchFamily="18" charset="0"/>
              </a:rPr>
              <a:t>Брабанту</a:t>
            </a:r>
            <a:r>
              <a:rPr lang="uk-UA" sz="2800" b="1" dirty="0">
                <a:latin typeface="Times New Roman" panose="02020603050405020304" pitchFamily="18" charset="0"/>
                <a:cs typeface="Times New Roman" panose="02020603050405020304" pitchFamily="18" charset="0"/>
              </a:rPr>
              <a:t>. Дворянство вони отримали за участь у хрестовому поході 1099 р. Їхній нащадок граф Ріхард </a:t>
            </a:r>
            <a:r>
              <a:rPr lang="uk-UA" sz="2800" b="1" dirty="0" err="1">
                <a:latin typeface="Times New Roman" panose="02020603050405020304" pitchFamily="18" charset="0"/>
                <a:cs typeface="Times New Roman" panose="02020603050405020304" pitchFamily="18" charset="0"/>
              </a:rPr>
              <a:t>Куденхоф-Калергі</a:t>
            </a:r>
            <a:r>
              <a:rPr lang="uk-UA" sz="2800" b="1" dirty="0">
                <a:latin typeface="Times New Roman" panose="02020603050405020304" pitchFamily="18" charset="0"/>
                <a:cs typeface="Times New Roman" panose="02020603050405020304" pitchFamily="18" charset="0"/>
              </a:rPr>
              <a:t> у своєму історичному часі також відправився у хрестовий похід за єдину Європу. Проживав та навчався ідеолог єдиної Європи на території Чехії у складі Австро-Угорщини. Показово, що на фоні розпаду Австрійської імперії він розробляв та обґрунтовував доцільність консолідації європейських країн.</a:t>
            </a:r>
          </a:p>
        </p:txBody>
      </p:sp>
    </p:spTree>
    <p:extLst>
      <p:ext uri="{BB962C8B-B14F-4D97-AF65-F5344CB8AC3E}">
        <p14:creationId xmlns:p14="http://schemas.microsoft.com/office/powerpoint/2010/main" val="4743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597890"/>
          </a:xfrm>
        </p:spPr>
        <p:txBody>
          <a:bodyPr>
            <a:normAutofit fontScale="90000"/>
          </a:bodyPr>
          <a:lstStyle/>
          <a:p>
            <a:r>
              <a:rPr lang="uk-UA" b="1" dirty="0">
                <a:highlight>
                  <a:srgbClr val="800000"/>
                </a:highlight>
                <a:latin typeface="Times New Roman" panose="02020603050405020304" pitchFamily="18" charset="0"/>
                <a:cs typeface="Times New Roman" panose="02020603050405020304" pitchFamily="18" charset="0"/>
              </a:rPr>
              <a:t>1</a:t>
            </a:r>
            <a:r>
              <a:rPr lang="uk-UA" sz="3100" b="1" dirty="0">
                <a:highlight>
                  <a:srgbClr val="800000"/>
                </a:highlight>
                <a:latin typeface="Times New Roman" panose="02020603050405020304" pitchFamily="18" charset="0"/>
                <a:cs typeface="Times New Roman" panose="02020603050405020304" pitchFamily="18" charset="0"/>
              </a:rPr>
              <a:t>.	Проекти об’єднання Європи навколо спільних цінностей. Ідеолог об’єднання Європи Р.-Н. </a:t>
            </a:r>
            <a:r>
              <a:rPr lang="uk-UA" sz="31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3100" b="1" dirty="0">
                <a:highlight>
                  <a:srgbClr val="800000"/>
                </a:highlight>
                <a:latin typeface="Times New Roman" panose="02020603050405020304" pitchFamily="18" charset="0"/>
                <a:cs typeface="Times New Roman" panose="02020603050405020304" pitchFamily="18" charset="0"/>
              </a:rPr>
              <a:t> і його ідеї </a:t>
            </a:r>
            <a:r>
              <a:rPr lang="uk-UA" sz="3100" b="1" dirty="0" err="1">
                <a:highlight>
                  <a:srgbClr val="800000"/>
                </a:highlight>
                <a:latin typeface="Times New Roman" panose="02020603050405020304" pitchFamily="18" charset="0"/>
                <a:cs typeface="Times New Roman" panose="02020603050405020304" pitchFamily="18" charset="0"/>
              </a:rPr>
              <a:t>пан’європеїзму</a:t>
            </a:r>
            <a:r>
              <a:rPr lang="uk-UA" sz="31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31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597891"/>
            <a:ext cx="12192000" cy="5260108"/>
          </a:xfrm>
        </p:spPr>
        <p:txBody>
          <a:bodyPr>
            <a:normAutofit/>
          </a:bodyPr>
          <a:lstStyle/>
          <a:p>
            <a:pPr marL="36900" indent="0" algn="just">
              <a:buNone/>
            </a:pPr>
            <a:r>
              <a:rPr lang="uk-UA" sz="3600" b="1" kern="0" dirty="0">
                <a:effectLst/>
                <a:latin typeface="Times New Roman" panose="02020603050405020304" pitchFamily="18" charset="0"/>
                <a:ea typeface="Times New Roman" panose="02020603050405020304" pitchFamily="18" charset="0"/>
              </a:rPr>
              <a:t>Наприкінці ХІХ ст. в умовах загострення міжнародних відносин, утворення </a:t>
            </a:r>
            <a:r>
              <a:rPr lang="uk-UA" sz="3600" b="1" kern="0" dirty="0" err="1">
                <a:effectLst/>
                <a:latin typeface="Times New Roman" panose="02020603050405020304" pitchFamily="18" charset="0"/>
                <a:ea typeface="Times New Roman" panose="02020603050405020304" pitchFamily="18" charset="0"/>
              </a:rPr>
              <a:t>міжімперіалістичних</a:t>
            </a:r>
            <a:r>
              <a:rPr lang="uk-UA" sz="3600" b="1" kern="0" dirty="0">
                <a:effectLst/>
                <a:latin typeface="Times New Roman" panose="02020603050405020304" pitchFamily="18" charset="0"/>
                <a:ea typeface="Times New Roman" panose="02020603050405020304" pitchFamily="18" charset="0"/>
              </a:rPr>
              <a:t> блоків, коаліцій і союзів почали відроджуватись ідеї та проекти об’єднання Європи під гаслом «</a:t>
            </a:r>
            <a:r>
              <a:rPr lang="uk-UA" sz="3600" b="1" i="1" kern="0" dirty="0">
                <a:effectLst/>
                <a:highlight>
                  <a:srgbClr val="0000FF"/>
                </a:highlight>
                <a:latin typeface="Times New Roman" panose="02020603050405020304" pitchFamily="18" charset="0"/>
                <a:ea typeface="Times New Roman" panose="02020603050405020304" pitchFamily="18" charset="0"/>
              </a:rPr>
              <a:t>Сполучених Штатів Європи</a:t>
            </a:r>
            <a:r>
              <a:rPr lang="uk-UA" sz="3600" b="1" kern="0" dirty="0">
                <a:effectLst/>
                <a:latin typeface="Times New Roman" panose="02020603050405020304" pitchFamily="18" charset="0"/>
                <a:ea typeface="Times New Roman" panose="02020603050405020304" pitchFamily="18" charset="0"/>
              </a:rPr>
              <a:t>». </a:t>
            </a:r>
            <a:endParaRPr lang="en-US" sz="3600" b="1" kern="0" dirty="0">
              <a:effectLst/>
              <a:latin typeface="Times New Roman" panose="02020603050405020304" pitchFamily="18" charset="0"/>
              <a:ea typeface="Times New Roman" panose="02020603050405020304" pitchFamily="18" charset="0"/>
            </a:endParaRPr>
          </a:p>
          <a:p>
            <a:pPr marL="36900" indent="0" algn="just">
              <a:buNone/>
            </a:pPr>
            <a:r>
              <a:rPr lang="uk-UA" sz="3600" b="1" kern="0" dirty="0">
                <a:effectLst/>
                <a:latin typeface="Times New Roman" panose="02020603050405020304" pitchFamily="18" charset="0"/>
                <a:ea typeface="Times New Roman" panose="02020603050405020304" pitchFamily="18" charset="0"/>
              </a:rPr>
              <a:t>Значною мірою це було зумовлено страхом за майбутнє континенту, коли протиборство великих держав набувало не лише європейського, а й світового характеру та стало загрожувати світовою війною.</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456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2700" b="1" dirty="0">
                <a:latin typeface="Times New Roman" panose="02020603050405020304" pitchFamily="18" charset="0"/>
                <a:cs typeface="Times New Roman" panose="02020603050405020304" pitchFamily="18" charset="0"/>
              </a:rPr>
              <a:t>Ще у своїх ранніх працях («Чехи та німці» та ін.) Р.-Н. </a:t>
            </a:r>
            <a:r>
              <a:rPr lang="uk-UA" sz="2700" b="1" dirty="0" err="1">
                <a:latin typeface="Times New Roman" panose="02020603050405020304" pitchFamily="18" charset="0"/>
                <a:cs typeface="Times New Roman" panose="02020603050405020304" pitchFamily="18" charset="0"/>
              </a:rPr>
              <a:t>Куденгофе-Калергі</a:t>
            </a:r>
            <a:r>
              <a:rPr lang="uk-UA" sz="2700" b="1" dirty="0">
                <a:latin typeface="Times New Roman" panose="02020603050405020304" pitchFamily="18" charset="0"/>
                <a:cs typeface="Times New Roman" panose="02020603050405020304" pitchFamily="18" charset="0"/>
              </a:rPr>
              <a:t> почав відстоювати ідеї </a:t>
            </a:r>
            <a:r>
              <a:rPr lang="uk-UA" sz="2700" b="1" dirty="0" err="1">
                <a:latin typeface="Times New Roman" panose="02020603050405020304" pitchFamily="18" charset="0"/>
                <a:cs typeface="Times New Roman" panose="02020603050405020304" pitchFamily="18" charset="0"/>
              </a:rPr>
              <a:t>пан’європеїзму</a:t>
            </a:r>
            <a:r>
              <a:rPr lang="uk-UA" sz="2700" b="1" dirty="0">
                <a:latin typeface="Times New Roman" panose="02020603050405020304" pitchFamily="18" charset="0"/>
                <a:cs typeface="Times New Roman" panose="02020603050405020304" pitchFamily="18" charset="0"/>
              </a:rPr>
              <a:t>. Так, на початку 20-х рр. ХХ ст. він зазначав, що тільки пан’європейська співдружність зможе протистояти конкуренції імперій, що зміцніли після Першої світової війни. Для нього такими імперіями були Пан-британська, Пан-американська, Пан-російська та Пан-монгольська. «</a:t>
            </a:r>
            <a:r>
              <a:rPr lang="uk-UA" sz="2700" b="1" dirty="0">
                <a:solidFill>
                  <a:srgbClr val="FFFF00"/>
                </a:solidFill>
                <a:latin typeface="Times New Roman" panose="02020603050405020304" pitchFamily="18" charset="0"/>
                <a:cs typeface="Times New Roman" panose="02020603050405020304" pitchFamily="18" charset="0"/>
              </a:rPr>
              <a:t>Сама Європа, яка втратила майже зовсім свою самовпевненість очікує допомоги ззовні. Одні від Росії, інші – від Америки. І та, й інша держави є небезпечними для Європи. Ні Захід, ні Схід не будуть рятувати Європу. Росія її захопить, а Америка купить. Між Сциллою російської військової диктатури та Харибдою американської фінансової диктатури проходить лише один вузький шлях, який веде до кращого майбутнього. Він називається Пан-Європа і означає – допомогти самі собі, об’єднавши Європу у політико-економічний союз</a:t>
            </a:r>
            <a:r>
              <a:rPr lang="uk-UA"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103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2500" b="1" dirty="0">
                <a:latin typeface="Times New Roman" panose="02020603050405020304" pitchFamily="18" charset="0"/>
                <a:cs typeface="Times New Roman" panose="02020603050405020304" pitchFamily="18" charset="0"/>
              </a:rPr>
              <a:t>На 1922–1923 рр. припадає активне ідеологічне обґрунтування необхідності такої консолідації та інституційного забезпечення процесу об’єднання Європи. Свою ідею «Пан’європейського союзу» він виклав в однойменній книзі («</a:t>
            </a:r>
            <a:r>
              <a:rPr lang="uk-UA" sz="2500" b="1" dirty="0">
                <a:solidFill>
                  <a:srgbClr val="FFFF00"/>
                </a:solidFill>
                <a:latin typeface="Times New Roman" panose="02020603050405020304" pitchFamily="18" charset="0"/>
                <a:cs typeface="Times New Roman" panose="02020603050405020304" pitchFamily="18" charset="0"/>
              </a:rPr>
              <a:t>Пан-Європа</a:t>
            </a:r>
            <a:r>
              <a:rPr lang="uk-UA" sz="2500" b="1" dirty="0">
                <a:latin typeface="Times New Roman" panose="02020603050405020304" pitchFamily="18" charset="0"/>
                <a:cs typeface="Times New Roman" panose="02020603050405020304" pitchFamily="18" charset="0"/>
              </a:rPr>
              <a:t>»), яка вийшла з друку </a:t>
            </a:r>
            <a:r>
              <a:rPr lang="uk-UA" sz="2500" b="1" dirty="0">
                <a:solidFill>
                  <a:srgbClr val="FFFF00"/>
                </a:solidFill>
                <a:latin typeface="Times New Roman" panose="02020603050405020304" pitchFamily="18" charset="0"/>
                <a:cs typeface="Times New Roman" panose="02020603050405020304" pitchFamily="18" charset="0"/>
              </a:rPr>
              <a:t>1923 р.</a:t>
            </a:r>
            <a:r>
              <a:rPr lang="uk-UA" sz="2500" b="1" dirty="0">
                <a:latin typeface="Times New Roman" panose="02020603050405020304" pitchFamily="18" charset="0"/>
                <a:cs typeface="Times New Roman" panose="02020603050405020304" pitchFamily="18" charset="0"/>
              </a:rPr>
              <a:t> та відіграла важливу роль у пропаганді ідей об’єднаної Європи після Версальського мирного договору, котрий поклав край Першій світовій війні.</a:t>
            </a:r>
          </a:p>
          <a:p>
            <a:pPr marL="36900" indent="0" algn="just">
              <a:buNone/>
            </a:pPr>
            <a:r>
              <a:rPr lang="uk-UA" sz="2500" b="1" dirty="0">
                <a:latin typeface="Times New Roman" panose="02020603050405020304" pitchFamily="18" charset="0"/>
                <a:cs typeface="Times New Roman" panose="02020603050405020304" pitchFamily="18" charset="0"/>
              </a:rPr>
              <a:t>Р.-Н. </a:t>
            </a:r>
            <a:r>
              <a:rPr lang="uk-UA" sz="2500" b="1" dirty="0" err="1">
                <a:latin typeface="Times New Roman" panose="02020603050405020304" pitchFamily="18" charset="0"/>
                <a:cs typeface="Times New Roman" panose="02020603050405020304" pitchFamily="18" charset="0"/>
              </a:rPr>
              <a:t>Куденхов</a:t>
            </a:r>
            <a:r>
              <a:rPr lang="uk-UA" sz="2500" b="1" dirty="0">
                <a:latin typeface="Times New Roman" panose="02020603050405020304" pitchFamily="18" charset="0"/>
                <a:cs typeface="Times New Roman" panose="02020603050405020304" pitchFamily="18" charset="0"/>
              </a:rPr>
              <a:t>(</a:t>
            </a:r>
            <a:r>
              <a:rPr lang="uk-UA" sz="2500" b="1" dirty="0" err="1">
                <a:latin typeface="Times New Roman" panose="02020603050405020304" pitchFamily="18" charset="0"/>
                <a:cs typeface="Times New Roman" panose="02020603050405020304" pitchFamily="18" charset="0"/>
              </a:rPr>
              <a:t>Кундехофе</a:t>
            </a:r>
            <a:r>
              <a:rPr lang="uk-UA" sz="2500" b="1" dirty="0">
                <a:latin typeface="Times New Roman" panose="02020603050405020304" pitchFamily="18" charset="0"/>
                <a:cs typeface="Times New Roman" panose="02020603050405020304" pitchFamily="18" charset="0"/>
              </a:rPr>
              <a:t>)-</a:t>
            </a:r>
            <a:r>
              <a:rPr lang="uk-UA" sz="2500" b="1" dirty="0" err="1">
                <a:latin typeface="Times New Roman" panose="02020603050405020304" pitchFamily="18" charset="0"/>
                <a:cs typeface="Times New Roman" panose="02020603050405020304" pitchFamily="18" charset="0"/>
              </a:rPr>
              <a:t>Калергі</a:t>
            </a:r>
            <a:r>
              <a:rPr lang="uk-UA" sz="2500" b="1" dirty="0">
                <a:latin typeface="Times New Roman" panose="02020603050405020304" pitchFamily="18" charset="0"/>
                <a:cs typeface="Times New Roman" panose="02020603050405020304" pitchFamily="18" charset="0"/>
              </a:rPr>
              <a:t> вбачав одну з головних причин Першої світової війни у загостренні протиріч між застарілими європейськими кордонами, які формували три імперії: Другий рейх, Австро-Угорська та Російська імперії, та бажанням молодих націй домогтися самовизначення. Спроба розв’язати цю теоретичну та практичну дилему врешті привела думку </a:t>
            </a:r>
            <a:r>
              <a:rPr lang="uk-UA" sz="2500" b="1" dirty="0" err="1">
                <a:latin typeface="Times New Roman" panose="02020603050405020304" pitchFamily="18" charset="0"/>
                <a:cs typeface="Times New Roman" panose="02020603050405020304" pitchFamily="18" charset="0"/>
              </a:rPr>
              <a:t>Кулергі</a:t>
            </a:r>
            <a:r>
              <a:rPr lang="uk-UA" sz="2500" b="1" dirty="0">
                <a:latin typeface="Times New Roman" panose="02020603050405020304" pitchFamily="18" charset="0"/>
                <a:cs typeface="Times New Roman" panose="02020603050405020304" pitchFamily="18" charset="0"/>
              </a:rPr>
              <a:t> до ідей формування нових структур міжнародної співпраці, яка мала зробити національні проблеми не такими актуальними для європейського політичного процесу.</a:t>
            </a:r>
          </a:p>
        </p:txBody>
      </p:sp>
    </p:spTree>
    <p:extLst>
      <p:ext uri="{BB962C8B-B14F-4D97-AF65-F5344CB8AC3E}">
        <p14:creationId xmlns:p14="http://schemas.microsoft.com/office/powerpoint/2010/main" val="337642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lnSpcReduction="20000"/>
          </a:bodyPr>
          <a:lstStyle/>
          <a:p>
            <a:pPr marL="36900" indent="0" algn="just">
              <a:buNone/>
            </a:pPr>
            <a:r>
              <a:rPr lang="uk-UA" sz="3600" b="1" dirty="0">
                <a:latin typeface="Times New Roman" panose="02020603050405020304" pitchFamily="18" charset="0"/>
                <a:cs typeface="Times New Roman" panose="02020603050405020304" pitchFamily="18" charset="0"/>
              </a:rPr>
              <a:t>Згадуючи у 1960-ті рр. у мемуарах «Життя за Європу» свої погляди у двадцять чотири роки на майбутнє передусім Австрії, Р.-Н. </a:t>
            </a:r>
            <a:r>
              <a:rPr lang="uk-UA" sz="3600" b="1" dirty="0" err="1">
                <a:latin typeface="Times New Roman" panose="02020603050405020304" pitchFamily="18" charset="0"/>
                <a:cs typeface="Times New Roman" panose="02020603050405020304" pitchFamily="18" charset="0"/>
              </a:rPr>
              <a:t>Куденхов-Калергі</a:t>
            </a:r>
            <a:r>
              <a:rPr lang="uk-UA" sz="3600" b="1" dirty="0">
                <a:latin typeface="Times New Roman" panose="02020603050405020304" pitchFamily="18" charset="0"/>
                <a:cs typeface="Times New Roman" panose="02020603050405020304" pitchFamily="18" charset="0"/>
              </a:rPr>
              <a:t> наголошує, він вважав, що «перед Віднем був не дуже широкий геополітичний вибір». </a:t>
            </a:r>
            <a:r>
              <a:rPr lang="uk-UA" sz="3600" b="1" dirty="0" err="1">
                <a:latin typeface="Times New Roman" panose="02020603050405020304" pitchFamily="18" charset="0"/>
                <a:cs typeface="Times New Roman" panose="02020603050405020304" pitchFamily="18" charset="0"/>
              </a:rPr>
              <a:t>Куденхов-Калергі</a:t>
            </a:r>
            <a:r>
              <a:rPr lang="uk-UA" sz="3600" b="1" dirty="0">
                <a:latin typeface="Times New Roman" panose="02020603050405020304" pitchFamily="18" charset="0"/>
                <a:cs typeface="Times New Roman" panose="02020603050405020304" pitchFamily="18" charset="0"/>
              </a:rPr>
              <a:t> наголошував, що «як аншлюс, так і створення Дунайської федерації можуть призвести до великих міжнародних ускладнень». </a:t>
            </a:r>
          </a:p>
          <a:p>
            <a:pPr marL="36900" indent="0" algn="just">
              <a:buNone/>
            </a:pPr>
            <a:r>
              <a:rPr lang="uk-UA" sz="3600" b="1" dirty="0">
                <a:latin typeface="Times New Roman" panose="02020603050405020304" pitchFamily="18" charset="0"/>
                <a:cs typeface="Times New Roman" panose="02020603050405020304" pitchFamily="18" charset="0"/>
              </a:rPr>
              <a:t>Але він визнавав, що «аншлюс з Німеччиною був би ідеальним вирішенням економічних та національних проблем, натомість заборона аншлюсу становить загрозу габсбурзької реакції для пан’європейського вирішення австрійської проблеми».</a:t>
            </a:r>
          </a:p>
        </p:txBody>
      </p:sp>
    </p:spTree>
    <p:extLst>
      <p:ext uri="{BB962C8B-B14F-4D97-AF65-F5344CB8AC3E}">
        <p14:creationId xmlns:p14="http://schemas.microsoft.com/office/powerpoint/2010/main" val="3416030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2700" b="1" dirty="0">
                <a:latin typeface="Times New Roman" panose="02020603050405020304" pitchFamily="18" charset="0"/>
                <a:cs typeface="Times New Roman" panose="02020603050405020304" pitchFamily="18" charset="0"/>
              </a:rPr>
              <a:t>Більшість австрійського населення, втративши імперію, сподівалось на возз’єднання з Німеччиною. Найбільш популярним було так зване «велике німецьке» вирішення національної проблеми, яке в 1870 р. унеможливив </a:t>
            </a:r>
            <a:r>
              <a:rPr lang="uk-UA" sz="2700" b="1" dirty="0" err="1">
                <a:latin typeface="Times New Roman" panose="02020603050405020304" pitchFamily="18" charset="0"/>
                <a:cs typeface="Times New Roman" panose="02020603050405020304" pitchFamily="18" charset="0"/>
              </a:rPr>
              <a:t>О.Бісмарк</a:t>
            </a:r>
            <a:r>
              <a:rPr lang="uk-UA" sz="2700" b="1" dirty="0">
                <a:latin typeface="Times New Roman" panose="02020603050405020304" pitchFamily="18" charset="0"/>
                <a:cs typeface="Times New Roman" panose="02020603050405020304" pitchFamily="18" charset="0"/>
              </a:rPr>
              <a:t>. Тим самим найпростішим рішенням вважався аншлюс Австрії з Німеччиною. Але це не відповідало національним інтересам країн-переможниць. </a:t>
            </a:r>
          </a:p>
          <a:p>
            <a:pPr marL="36900" indent="0" algn="just">
              <a:buNone/>
            </a:pPr>
            <a:r>
              <a:rPr lang="uk-UA" sz="2700" b="1" dirty="0">
                <a:latin typeface="Times New Roman" panose="02020603050405020304" pitchFamily="18" charset="0"/>
                <a:cs typeface="Times New Roman" panose="02020603050405020304" pitchFamily="18" charset="0"/>
              </a:rPr>
              <a:t>Досить прохолодно вони ставились і до ідеї «Дунайської федерації», як і до перших «пан’європейських проектів». Проте переможці та переможені, звичайно, будучи реалістами, не могли заплющувати очі на той факт, що крах Габсбурзької монархії суттєво дестабілізував становище у Центральній Європі. За цих обставин як своєрідний компромісний геополітичний варіант можна було розглядати ідею створення так званої «Серединної Європи».</a:t>
            </a:r>
          </a:p>
        </p:txBody>
      </p:sp>
    </p:spTree>
    <p:extLst>
      <p:ext uri="{BB962C8B-B14F-4D97-AF65-F5344CB8AC3E}">
        <p14:creationId xmlns:p14="http://schemas.microsoft.com/office/powerpoint/2010/main" val="117312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lnSpcReduction="10000"/>
          </a:bodyPr>
          <a:lstStyle/>
          <a:p>
            <a:pPr marL="36900" indent="0" algn="just">
              <a:buNone/>
            </a:pPr>
            <a:r>
              <a:rPr lang="uk-UA" sz="2800" b="1" dirty="0">
                <a:latin typeface="Times New Roman" panose="02020603050405020304" pitchFamily="18" charset="0"/>
                <a:cs typeface="Times New Roman" panose="02020603050405020304" pitchFamily="18" charset="0"/>
              </a:rPr>
              <a:t>Тобто створення німецької зони впливу у Центральній Європі, на думку віденських геополітиків, мало відіграти роль противаги територіальній інтеграції південно-слов’янських народів, які на уламках Австро-Угорської імперії створили Королівство Сербів, Хорватів та Словенців. Сен-</a:t>
            </a:r>
            <a:r>
              <a:rPr lang="uk-UA" sz="2800" b="1" dirty="0" err="1">
                <a:latin typeface="Times New Roman" panose="02020603050405020304" pitchFamily="18" charset="0"/>
                <a:cs typeface="Times New Roman" panose="02020603050405020304" pitchFamily="18" charset="0"/>
              </a:rPr>
              <a:t>Жерменський</a:t>
            </a:r>
            <a:r>
              <a:rPr lang="uk-UA" sz="2800" b="1" dirty="0">
                <a:latin typeface="Times New Roman" panose="02020603050405020304" pitchFamily="18" charset="0"/>
                <a:cs typeface="Times New Roman" panose="02020603050405020304" pitchFamily="18" charset="0"/>
              </a:rPr>
              <a:t> (1919) та </a:t>
            </a:r>
            <a:r>
              <a:rPr lang="uk-UA" sz="2800" b="1" dirty="0" err="1">
                <a:latin typeface="Times New Roman" panose="02020603050405020304" pitchFamily="18" charset="0"/>
                <a:cs typeface="Times New Roman" panose="02020603050405020304" pitchFamily="18" charset="0"/>
              </a:rPr>
              <a:t>Тріанонський</a:t>
            </a:r>
            <a:r>
              <a:rPr lang="uk-UA" sz="2800" b="1" dirty="0">
                <a:latin typeface="Times New Roman" panose="02020603050405020304" pitchFamily="18" charset="0"/>
                <a:cs typeface="Times New Roman" panose="02020603050405020304" pitchFamily="18" charset="0"/>
              </a:rPr>
              <a:t> (1920) договори остаточно констатували смерть Австро-Угорської імперії.</a:t>
            </a:r>
          </a:p>
          <a:p>
            <a:pPr marL="36900" indent="0" algn="just">
              <a:buNone/>
            </a:pPr>
            <a:r>
              <a:rPr lang="uk-UA" sz="2800" b="1" dirty="0">
                <a:latin typeface="Times New Roman" panose="02020603050405020304" pitchFamily="18" charset="0"/>
                <a:cs typeface="Times New Roman" panose="02020603050405020304" pitchFamily="18" charset="0"/>
              </a:rPr>
              <a:t>Врешті австрійський нейтралітет мав стати альтернативою як аншлюсу, так і проекту дунайської федерації. До речі, на думку Р.-Н. </a:t>
            </a:r>
            <a:r>
              <a:rPr lang="uk-UA" sz="2800" b="1" dirty="0" err="1">
                <a:latin typeface="Times New Roman" panose="02020603050405020304" pitchFamily="18" charset="0"/>
                <a:cs typeface="Times New Roman" panose="02020603050405020304" pitchFamily="18" charset="0"/>
              </a:rPr>
              <a:t>Куденхова-Калергі</a:t>
            </a:r>
            <a:r>
              <a:rPr lang="uk-UA" sz="2800" b="1" dirty="0">
                <a:latin typeface="Times New Roman" panose="02020603050405020304" pitchFamily="18" charset="0"/>
                <a:cs typeface="Times New Roman" panose="02020603050405020304" pitchFamily="18" charset="0"/>
              </a:rPr>
              <a:t> так звані </a:t>
            </a:r>
            <a:r>
              <a:rPr lang="uk-UA" sz="2800" b="1" dirty="0">
                <a:highlight>
                  <a:srgbClr val="FF0000"/>
                </a:highlight>
                <a:latin typeface="Times New Roman" panose="02020603050405020304" pitchFamily="18" charset="0"/>
                <a:cs typeface="Times New Roman" panose="02020603050405020304" pitchFamily="18" charset="0"/>
              </a:rPr>
              <a:t>14 пунктів американського президента В. Вільсона</a:t>
            </a:r>
            <a:r>
              <a:rPr lang="uk-UA" sz="2800" b="1" dirty="0">
                <a:latin typeface="Times New Roman" panose="02020603050405020304" pitchFamily="18" charset="0"/>
                <a:cs typeface="Times New Roman" panose="02020603050405020304" pitchFamily="18" charset="0"/>
              </a:rPr>
              <a:t>, які проголосили право на самовизначення націй, сприяли фрагментації політичної карти Європи, утворенню нових незалежних держав з власним націоналізмом, який розглядався ним не лише як перманентна загроза європейському миру, а й як суттєва перешкода для рівноправного післявоєнного співробітництва європейських народів.</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86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2800" b="1" dirty="0">
                <a:latin typeface="Times New Roman" panose="02020603050405020304" pitchFamily="18" charset="0"/>
                <a:cs typeface="Times New Roman" panose="02020603050405020304" pitchFamily="18" charset="0"/>
              </a:rPr>
              <a:t>Тому, на думку </a:t>
            </a:r>
            <a:r>
              <a:rPr lang="uk-UA" sz="2800" b="1" dirty="0" err="1">
                <a:latin typeface="Times New Roman" panose="02020603050405020304" pitchFamily="18" charset="0"/>
                <a:cs typeface="Times New Roman" panose="02020603050405020304" pitchFamily="18" charset="0"/>
              </a:rPr>
              <a:t>Куденхова-Калергі</a:t>
            </a:r>
            <a:r>
              <a:rPr lang="uk-UA" sz="2800" b="1" dirty="0">
                <a:latin typeface="Times New Roman" panose="02020603050405020304" pitchFamily="18" charset="0"/>
                <a:cs typeface="Times New Roman" panose="02020603050405020304" pitchFamily="18" charset="0"/>
              </a:rPr>
              <a:t>, Перша світова війна довела, що криза ідеї та політичної практики конкурентної боротьби різних національних </a:t>
            </a:r>
            <a:r>
              <a:rPr lang="uk-UA" sz="2800" b="1" dirty="0" err="1">
                <a:latin typeface="Times New Roman" panose="02020603050405020304" pitchFamily="18" charset="0"/>
                <a:cs typeface="Times New Roman" panose="02020603050405020304" pitchFamily="18" charset="0"/>
              </a:rPr>
              <a:t>суверенітетів</a:t>
            </a:r>
            <a:r>
              <a:rPr lang="uk-UA" sz="2800" b="1" dirty="0">
                <a:latin typeface="Times New Roman" panose="02020603050405020304" pitchFamily="18" charset="0"/>
                <a:cs typeface="Times New Roman" panose="02020603050405020304" pitchFamily="18" charset="0"/>
              </a:rPr>
              <a:t> створили передумови для зіткнення багатьох народів. Вийти з цього зачарованого кола можна лише через реалізацію </a:t>
            </a:r>
            <a:r>
              <a:rPr lang="uk-UA" sz="2800" b="1" dirty="0">
                <a:solidFill>
                  <a:srgbClr val="FFFF00"/>
                </a:solidFill>
                <a:latin typeface="Times New Roman" panose="02020603050405020304" pitchFamily="18" charset="0"/>
                <a:cs typeface="Times New Roman" panose="02020603050405020304" pitchFamily="18" charset="0"/>
              </a:rPr>
              <a:t>моделі створення європейської федерації</a:t>
            </a:r>
            <a:r>
              <a:rPr lang="uk-UA" sz="2800" b="1" dirty="0">
                <a:latin typeface="Times New Roman" panose="02020603050405020304" pitchFamily="18" charset="0"/>
                <a:cs typeface="Times New Roman" panose="02020603050405020304" pitchFamily="18" charset="0"/>
              </a:rPr>
              <a:t>. </a:t>
            </a:r>
          </a:p>
          <a:p>
            <a:pPr marL="36900" indent="0" algn="just">
              <a:buNone/>
            </a:pPr>
            <a:r>
              <a:rPr lang="uk-UA" sz="2800" b="1" dirty="0">
                <a:latin typeface="Times New Roman" panose="02020603050405020304" pitchFamily="18" charset="0"/>
                <a:cs typeface="Times New Roman" panose="02020603050405020304" pitchFamily="18" charset="0"/>
              </a:rPr>
              <a:t>До цього висновку </a:t>
            </a:r>
            <a:r>
              <a:rPr lang="uk-UA" sz="2800" b="1" dirty="0" err="1">
                <a:latin typeface="Times New Roman" panose="02020603050405020304" pitchFamily="18" charset="0"/>
                <a:cs typeface="Times New Roman" panose="02020603050405020304" pitchFamily="18" charset="0"/>
              </a:rPr>
              <a:t>Куденхофе-Калергі</a:t>
            </a:r>
            <a:r>
              <a:rPr lang="uk-UA" sz="2800" b="1" dirty="0">
                <a:latin typeface="Times New Roman" panose="02020603050405020304" pitchFamily="18" charset="0"/>
                <a:cs typeface="Times New Roman" panose="02020603050405020304" pitchFamily="18" charset="0"/>
              </a:rPr>
              <a:t> дійшов ще в жовтні 1918 р. Ідея формування Дунайської федерації була похована підписанням 10 вересня 1919 р. Сен-</a:t>
            </a:r>
            <a:r>
              <a:rPr lang="uk-UA" sz="2800" b="1" dirty="0" err="1">
                <a:latin typeface="Times New Roman" panose="02020603050405020304" pitchFamily="18" charset="0"/>
                <a:cs typeface="Times New Roman" panose="02020603050405020304" pitchFamily="18" charset="0"/>
              </a:rPr>
              <a:t>Жерменської</a:t>
            </a:r>
            <a:r>
              <a:rPr lang="uk-UA" sz="2800" b="1" dirty="0">
                <a:latin typeface="Times New Roman" panose="02020603050405020304" pitchFamily="18" charset="0"/>
                <a:cs typeface="Times New Roman" panose="02020603050405020304" pitchFamily="18" charset="0"/>
              </a:rPr>
              <a:t> мирної угоди з Австрією. Відень поступався Південним Тіролем до перевалу </a:t>
            </a:r>
            <a:r>
              <a:rPr lang="uk-UA" sz="2800" b="1" dirty="0" err="1">
                <a:latin typeface="Times New Roman" panose="02020603050405020304" pitchFamily="18" charset="0"/>
                <a:cs typeface="Times New Roman" panose="02020603050405020304" pitchFamily="18" charset="0"/>
              </a:rPr>
              <a:t>Бреннер</a:t>
            </a:r>
            <a:r>
              <a:rPr lang="uk-UA" sz="2800" b="1" dirty="0">
                <a:latin typeface="Times New Roman" panose="02020603050405020304" pitchFamily="18" charset="0"/>
                <a:cs typeface="Times New Roman" panose="02020603050405020304" pitchFamily="18" charset="0"/>
              </a:rPr>
              <a:t>, окрім того, Трієстом, Істрією і Далмацією, а також територіями </a:t>
            </a:r>
            <a:r>
              <a:rPr lang="uk-UA" sz="2800" b="1" dirty="0" err="1">
                <a:latin typeface="Times New Roman" panose="02020603050405020304" pitchFamily="18" charset="0"/>
                <a:cs typeface="Times New Roman" panose="02020603050405020304" pitchFamily="18" charset="0"/>
              </a:rPr>
              <a:t>Каринтії</a:t>
            </a:r>
            <a:r>
              <a:rPr lang="uk-UA" sz="2800" b="1" dirty="0">
                <a:latin typeface="Times New Roman" panose="02020603050405020304" pitchFamily="18" charset="0"/>
                <a:cs typeface="Times New Roman" panose="02020603050405020304" pitchFamily="18" charset="0"/>
              </a:rPr>
              <a:t> і </a:t>
            </a:r>
            <a:r>
              <a:rPr lang="uk-UA" sz="2800" b="1" dirty="0" err="1">
                <a:latin typeface="Times New Roman" panose="02020603050405020304" pitchFamily="18" charset="0"/>
                <a:cs typeface="Times New Roman" panose="02020603050405020304" pitchFamily="18" charset="0"/>
              </a:rPr>
              <a:t>Крайни</a:t>
            </a:r>
            <a:r>
              <a:rPr lang="uk-UA" sz="2800" b="1" dirty="0">
                <a:latin typeface="Times New Roman" panose="02020603050405020304" pitchFamily="18" charset="0"/>
                <a:cs typeface="Times New Roman" panose="02020603050405020304" pitchFamily="18" charset="0"/>
              </a:rPr>
              <a:t>. Слідувало також визнання незалежності Угорщини, Чехословаччини, Польщі, Югославії. Було заборонено назву «Німецька Австрія» і приєднання до Німеччини.</a:t>
            </a:r>
          </a:p>
        </p:txBody>
      </p:sp>
    </p:spTree>
    <p:extLst>
      <p:ext uri="{BB962C8B-B14F-4D97-AF65-F5344CB8AC3E}">
        <p14:creationId xmlns:p14="http://schemas.microsoft.com/office/powerpoint/2010/main" val="1334597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2700" b="1" dirty="0">
                <a:latin typeface="Times New Roman" panose="02020603050405020304" pitchFamily="18" charset="0"/>
                <a:cs typeface="Times New Roman" panose="02020603050405020304" pitchFamily="18" charset="0"/>
              </a:rPr>
              <a:t>В свою чергу Р.-Н. </a:t>
            </a:r>
            <a:r>
              <a:rPr lang="uk-UA" sz="2700" b="1" dirty="0" err="1">
                <a:latin typeface="Times New Roman" panose="02020603050405020304" pitchFamily="18" charset="0"/>
                <a:cs typeface="Times New Roman" panose="02020603050405020304" pitchFamily="18" charset="0"/>
              </a:rPr>
              <a:t>Куденхов-Калергі</a:t>
            </a:r>
            <a:r>
              <a:rPr lang="uk-UA" sz="2700" b="1" dirty="0">
                <a:latin typeface="Times New Roman" panose="02020603050405020304" pitchFamily="18" charset="0"/>
                <a:cs typeface="Times New Roman" panose="02020603050405020304" pitchFamily="18" charset="0"/>
              </a:rPr>
              <a:t> не достатньо чітко усвідомлював, що </a:t>
            </a:r>
            <a:r>
              <a:rPr lang="uk-UA" sz="2700" b="1" dirty="0">
                <a:solidFill>
                  <a:srgbClr val="FFFF00"/>
                </a:solidFill>
                <a:latin typeface="Times New Roman" panose="02020603050405020304" pitchFamily="18" charset="0"/>
                <a:cs typeface="Times New Roman" panose="02020603050405020304" pitchFamily="18" charset="0"/>
              </a:rPr>
              <a:t>політична інтеграція у формі європейської федерації може бути не першим камінчиком у будівлі Єдиної Європи, а лише завершальним етапом досить тривалого інтеграційного розвитку</a:t>
            </a:r>
            <a:r>
              <a:rPr lang="uk-UA" sz="2700" b="1" dirty="0">
                <a:latin typeface="Times New Roman" panose="02020603050405020304" pitchFamily="18" charset="0"/>
                <a:cs typeface="Times New Roman" panose="02020603050405020304" pitchFamily="18" charset="0"/>
              </a:rPr>
              <a:t>. </a:t>
            </a:r>
          </a:p>
          <a:p>
            <a:pPr marL="36900" indent="0" algn="just">
              <a:buNone/>
            </a:pPr>
            <a:r>
              <a:rPr lang="uk-UA" sz="2700" b="1" dirty="0">
                <a:latin typeface="Times New Roman" panose="02020603050405020304" pitchFamily="18" charset="0"/>
                <a:cs typeface="Times New Roman" panose="02020603050405020304" pitchFamily="18" charset="0"/>
              </a:rPr>
              <a:t>На його думку, складалось враження, що в Європі 1919 р. здійснюється військова мета США, тобто «демократична світова революція». Династії Габсбургів і Романових, </a:t>
            </a:r>
            <a:r>
              <a:rPr lang="uk-UA" sz="2700" b="1" dirty="0" err="1">
                <a:latin typeface="Times New Roman" panose="02020603050405020304" pitchFamily="18" charset="0"/>
                <a:cs typeface="Times New Roman" panose="02020603050405020304" pitchFamily="18" charset="0"/>
              </a:rPr>
              <a:t>Гогенцоллернів</a:t>
            </a:r>
            <a:r>
              <a:rPr lang="uk-UA" sz="2700" b="1" dirty="0">
                <a:latin typeface="Times New Roman" panose="02020603050405020304" pitchFamily="18" charset="0"/>
                <a:cs typeface="Times New Roman" panose="02020603050405020304" pitchFamily="18" charset="0"/>
              </a:rPr>
              <a:t> і Османів зникають. Європа, до якої у 1914 р. входили 17 монархій і 3 республіки (Швейцарія, Франція, Португалія), має в 1919 р. 13 республік і 13 монархій, хоча в деяких країнах (Іспанія, Греція) монархія тимчасово замінюється республіканською формою правління. Крім того, внаслідок встановлення великих репарацій та військових боргів переможцями економічне одужання Європи відбувалось повільно.</a:t>
            </a:r>
          </a:p>
        </p:txBody>
      </p:sp>
    </p:spTree>
    <p:extLst>
      <p:ext uri="{BB962C8B-B14F-4D97-AF65-F5344CB8AC3E}">
        <p14:creationId xmlns:p14="http://schemas.microsoft.com/office/powerpoint/2010/main" val="730174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uk-UA" sz="2700" b="1" dirty="0">
                <a:latin typeface="Times New Roman" panose="02020603050405020304" pitchFamily="18" charset="0"/>
                <a:cs typeface="Times New Roman" panose="02020603050405020304" pitchFamily="18" charset="0"/>
              </a:rPr>
              <a:t>Європа втрачала панівне становище в світі. Через брак політичної свідомості і компетентності в народів, які отримали новий демократичний устрій, перемога демократії залишалась під загрозою. Запровадження пропорційного виборчого права у багатьох континентальних європейських державах спричинило до утворення дрібних політичних угруповань і неможливості формування чіткої парламентської більшості.</a:t>
            </a:r>
          </a:p>
          <a:p>
            <a:pPr marL="36900" indent="0" algn="just">
              <a:buNone/>
            </a:pPr>
            <a:r>
              <a:rPr lang="uk-UA" sz="2700" b="1" dirty="0" err="1">
                <a:latin typeface="Times New Roman" panose="02020603050405020304" pitchFamily="18" charset="0"/>
                <a:cs typeface="Times New Roman" panose="02020603050405020304" pitchFamily="18" charset="0"/>
              </a:rPr>
              <a:t>Куденхов-Калергі</a:t>
            </a:r>
            <a:r>
              <a:rPr lang="uk-UA" sz="2700" b="1" dirty="0">
                <a:latin typeface="Times New Roman" panose="02020603050405020304" pitchFamily="18" charset="0"/>
                <a:cs typeface="Times New Roman" panose="02020603050405020304" pitchFamily="18" charset="0"/>
              </a:rPr>
              <a:t> пропагував свою ідею у форматі міждержавного союзу з двома палатами: «депутатською» та так званою «урядовою». </a:t>
            </a:r>
            <a:r>
              <a:rPr lang="uk-UA" sz="2700" b="1" dirty="0">
                <a:solidFill>
                  <a:srgbClr val="FFFF00"/>
                </a:solidFill>
                <a:latin typeface="Times New Roman" panose="02020603050405020304" pitchFamily="18" charset="0"/>
                <a:cs typeface="Times New Roman" panose="02020603050405020304" pitchFamily="18" charset="0"/>
              </a:rPr>
              <a:t>По-суті, пропонувалось створити двопалатний Європейський парламент.</a:t>
            </a:r>
            <a:r>
              <a:rPr lang="uk-UA" sz="2700" b="1" dirty="0">
                <a:latin typeface="Times New Roman" panose="02020603050405020304" pitchFamily="18" charset="0"/>
                <a:cs typeface="Times New Roman" panose="02020603050405020304" pitchFamily="18" charset="0"/>
              </a:rPr>
              <a:t> Нижню палату з 300 депутатів (по одному від мільйону громадян об’єднаної Європи) мали обирати безпосередньо громадяни, а верхню формувати представники національних парламентів 27 країн членів такого союзу.</a:t>
            </a:r>
          </a:p>
        </p:txBody>
      </p:sp>
    </p:spTree>
    <p:extLst>
      <p:ext uri="{BB962C8B-B14F-4D97-AF65-F5344CB8AC3E}">
        <p14:creationId xmlns:p14="http://schemas.microsoft.com/office/powerpoint/2010/main" val="77632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lstStyle/>
          <a:p>
            <a:pPr marL="36900" indent="0" algn="just">
              <a:buNone/>
            </a:pPr>
            <a:r>
              <a:rPr lang="uk-UA" sz="3000" b="1" dirty="0">
                <a:latin typeface="Times New Roman" panose="02020603050405020304" pitchFamily="18" charset="0"/>
                <a:cs typeface="Times New Roman" panose="02020603050405020304" pitchFamily="18" charset="0"/>
              </a:rPr>
              <a:t>Отже, європейська ідея мала затвердити не між утопією та реальністю, а між необхідністю та можливостями для свого втілення вжиття. Р.-Н. </a:t>
            </a:r>
            <a:r>
              <a:rPr lang="uk-UA" sz="3000" b="1" dirty="0" err="1">
                <a:latin typeface="Times New Roman" panose="02020603050405020304" pitchFamily="18" charset="0"/>
                <a:cs typeface="Times New Roman" panose="02020603050405020304" pitchFamily="18" charset="0"/>
              </a:rPr>
              <a:t>Куденхове-Калергі</a:t>
            </a:r>
            <a:r>
              <a:rPr lang="uk-UA" sz="3000" b="1" dirty="0">
                <a:latin typeface="Times New Roman" panose="02020603050405020304" pitchFamily="18" charset="0"/>
                <a:cs typeface="Times New Roman" panose="02020603050405020304" pitchFamily="18" charset="0"/>
              </a:rPr>
              <a:t> занепокоїв радянсько-німецький договір, досягнутий у квітні 1922 р. в </a:t>
            </a:r>
            <a:r>
              <a:rPr lang="uk-UA" sz="3000" b="1" dirty="0" err="1">
                <a:latin typeface="Times New Roman" panose="02020603050405020304" pitchFamily="18" charset="0"/>
                <a:cs typeface="Times New Roman" panose="02020603050405020304" pitchFamily="18" charset="0"/>
              </a:rPr>
              <a:t>Рапалло</a:t>
            </a:r>
            <a:r>
              <a:rPr lang="uk-UA" sz="3000" b="1" dirty="0">
                <a:latin typeface="Times New Roman" panose="02020603050405020304" pitchFamily="18" charset="0"/>
                <a:cs typeface="Times New Roman" panose="02020603050405020304" pitchFamily="18" charset="0"/>
              </a:rPr>
              <a:t>. Він вважав, що можливе зміцнення цього союзу може поставити під сумнів рівновагу на європейському континенті.</a:t>
            </a:r>
          </a:p>
          <a:p>
            <a:pPr marL="36900" indent="0" algn="just">
              <a:buNone/>
            </a:pPr>
            <a:r>
              <a:rPr lang="uk-UA" sz="3000" b="1" dirty="0">
                <a:latin typeface="Times New Roman" panose="02020603050405020304" pitchFamily="18" charset="0"/>
                <a:cs typeface="Times New Roman" panose="02020603050405020304" pitchFamily="18" charset="0"/>
              </a:rPr>
              <a:t>Основною метою пан’європейської ідеї </a:t>
            </a:r>
            <a:r>
              <a:rPr lang="uk-UA" sz="3000" b="1" dirty="0" err="1">
                <a:latin typeface="Times New Roman" panose="02020603050405020304" pitchFamily="18" charset="0"/>
                <a:cs typeface="Times New Roman" panose="02020603050405020304" pitchFamily="18" charset="0"/>
              </a:rPr>
              <a:t>Куденхове-Калергі</a:t>
            </a:r>
            <a:r>
              <a:rPr lang="uk-UA" sz="3000" b="1" dirty="0">
                <a:latin typeface="Times New Roman" panose="02020603050405020304" pitchFamily="18" charset="0"/>
                <a:cs typeface="Times New Roman" panose="02020603050405020304" pitchFamily="18" charset="0"/>
              </a:rPr>
              <a:t> було припинення війн і підтримання миру й безпеки – як у Європі, через об’єднання європейських держав у єдину організацію, так і в усьому світі, через встановлення політичної рівноваги між політичними блоками у вимірах багатополярної системи.</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52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У 1923 р. одне з віденських видавництв випустило брошуру Р.-Н. </a:t>
            </a:r>
            <a:r>
              <a:rPr lang="uk-UA" sz="3200" b="1" dirty="0" err="1">
                <a:latin typeface="Times New Roman" panose="02020603050405020304" pitchFamily="18" charset="0"/>
                <a:cs typeface="Times New Roman" panose="02020603050405020304" pitchFamily="18" charset="0"/>
              </a:rPr>
              <a:t>Куденхова-Калергі</a:t>
            </a:r>
            <a:r>
              <a:rPr lang="uk-UA" sz="3200" b="1" dirty="0">
                <a:latin typeface="Times New Roman" panose="02020603050405020304" pitchFamily="18" charset="0"/>
                <a:cs typeface="Times New Roman" panose="02020603050405020304" pitchFamily="18" charset="0"/>
              </a:rPr>
              <a:t> «Пан-Європа». На сторінках цього невеликого за обсягом, але історично значимого видання, викладався так би мовити конспективний план європейської інтеграції. </a:t>
            </a:r>
          </a:p>
          <a:p>
            <a:pPr marL="36900" indent="0" algn="just">
              <a:buNone/>
            </a:pPr>
            <a:r>
              <a:rPr lang="uk-UA" sz="3200" b="1" dirty="0">
                <a:latin typeface="Times New Roman" panose="02020603050405020304" pitchFamily="18" charset="0"/>
                <a:cs typeface="Times New Roman" panose="02020603050405020304" pitchFamily="18" charset="0"/>
              </a:rPr>
              <a:t>На думку автора, передумовами європейського єднання передусім є нагальна потреба повного відновлення економічного потенціалу народів Старого континенту, який був зруйнований перипетіями Першої світової війни. Лише на основі відродження багатого та мирного життя можна буде запобігти новим конфліктам </a:t>
            </a:r>
            <a:r>
              <a:rPr lang="uk-UA" sz="3200" b="1" dirty="0" err="1">
                <a:latin typeface="Times New Roman" panose="02020603050405020304" pitchFamily="18" charset="0"/>
                <a:cs typeface="Times New Roman" panose="02020603050405020304" pitchFamily="18" charset="0"/>
              </a:rPr>
              <a:t>міжєвропейськими</a:t>
            </a:r>
            <a:r>
              <a:rPr lang="uk-UA" sz="3200" b="1" dirty="0">
                <a:latin typeface="Times New Roman" panose="02020603050405020304" pitchFamily="18" charset="0"/>
                <a:cs typeface="Times New Roman" panose="02020603050405020304" pitchFamily="18" charset="0"/>
              </a:rPr>
              <a:t> державами.</a:t>
            </a:r>
          </a:p>
        </p:txBody>
      </p:sp>
    </p:spTree>
    <p:extLst>
      <p:ext uri="{BB962C8B-B14F-4D97-AF65-F5344CB8AC3E}">
        <p14:creationId xmlns:p14="http://schemas.microsoft.com/office/powerpoint/2010/main" val="422036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597890"/>
          </a:xfrm>
        </p:spPr>
        <p:txBody>
          <a:bodyPr>
            <a:normAutofit fontScale="90000"/>
          </a:bodyPr>
          <a:lstStyle/>
          <a:p>
            <a:r>
              <a:rPr lang="uk-UA" b="1" dirty="0">
                <a:highlight>
                  <a:srgbClr val="800000"/>
                </a:highlight>
                <a:latin typeface="Times New Roman" panose="02020603050405020304" pitchFamily="18" charset="0"/>
                <a:cs typeface="Times New Roman" panose="02020603050405020304" pitchFamily="18" charset="0"/>
              </a:rPr>
              <a:t>1</a:t>
            </a:r>
            <a:r>
              <a:rPr lang="uk-UA" sz="3100" b="1" dirty="0">
                <a:highlight>
                  <a:srgbClr val="800000"/>
                </a:highlight>
                <a:latin typeface="Times New Roman" panose="02020603050405020304" pitchFamily="18" charset="0"/>
                <a:cs typeface="Times New Roman" panose="02020603050405020304" pitchFamily="18" charset="0"/>
              </a:rPr>
              <a:t>.	Проекти об’єднання Європи навколо спільних цінностей. Ідеолог об’єднання Європи Р.-Н. </a:t>
            </a:r>
            <a:r>
              <a:rPr lang="uk-UA" sz="31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3100" b="1" dirty="0">
                <a:highlight>
                  <a:srgbClr val="800000"/>
                </a:highlight>
                <a:latin typeface="Times New Roman" panose="02020603050405020304" pitchFamily="18" charset="0"/>
                <a:cs typeface="Times New Roman" panose="02020603050405020304" pitchFamily="18" charset="0"/>
              </a:rPr>
              <a:t> і його ідеї </a:t>
            </a:r>
            <a:r>
              <a:rPr lang="uk-UA" sz="3100" b="1" dirty="0" err="1">
                <a:highlight>
                  <a:srgbClr val="800000"/>
                </a:highlight>
                <a:latin typeface="Times New Roman" panose="02020603050405020304" pitchFamily="18" charset="0"/>
                <a:cs typeface="Times New Roman" panose="02020603050405020304" pitchFamily="18" charset="0"/>
              </a:rPr>
              <a:t>пан’європеїзму</a:t>
            </a:r>
            <a:r>
              <a:rPr lang="uk-UA" sz="31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31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597891"/>
            <a:ext cx="12192000" cy="5260108"/>
          </a:xfrm>
        </p:spPr>
        <p:txBody>
          <a:bodyPr>
            <a:noAutofit/>
          </a:bodyPr>
          <a:lstStyle/>
          <a:p>
            <a:pPr marL="36900" indent="0" algn="just">
              <a:buNone/>
            </a:pPr>
            <a:r>
              <a:rPr lang="uk-UA" sz="2600" b="1" kern="0" dirty="0">
                <a:effectLst/>
                <a:highlight>
                  <a:srgbClr val="000080"/>
                </a:highlight>
                <a:latin typeface="Times New Roman" panose="02020603050405020304" pitchFamily="18" charset="0"/>
                <a:ea typeface="Times New Roman" panose="02020603050405020304" pitchFamily="18" charset="0"/>
              </a:rPr>
              <a:t>За умов загострення </a:t>
            </a:r>
            <a:r>
              <a:rPr lang="uk-UA" sz="2600" b="1" kern="0" dirty="0" err="1">
                <a:effectLst/>
                <a:highlight>
                  <a:srgbClr val="000080"/>
                </a:highlight>
                <a:latin typeface="Times New Roman" panose="02020603050405020304" pitchFamily="18" charset="0"/>
                <a:ea typeface="Times New Roman" panose="02020603050405020304" pitchFamily="18" charset="0"/>
              </a:rPr>
              <a:t>міжімперіалістичних</a:t>
            </a:r>
            <a:r>
              <a:rPr lang="uk-UA" sz="2600" b="1" kern="0" dirty="0">
                <a:effectLst/>
                <a:highlight>
                  <a:srgbClr val="000080"/>
                </a:highlight>
                <a:latin typeface="Times New Roman" panose="02020603050405020304" pitchFamily="18" charset="0"/>
                <a:ea typeface="Times New Roman" panose="02020603050405020304" pitchFamily="18" charset="0"/>
              </a:rPr>
              <a:t> суперечностей ліберальні кола європейських країн сподівались, що СШЄ дадуть змогу розв’язати ці суперечності й убезпечити європейський континент від війни. Відродження проектів об’єднання Європи використовували й реакційні кола імперіалістичних держав у власних агресивних планах. Зокрема Німеччина прагнула до гегемонії на континенті й до переділу колоній.</a:t>
            </a:r>
          </a:p>
          <a:p>
            <a:pPr marL="36900" indent="0" algn="just">
              <a:buNone/>
            </a:pPr>
            <a:r>
              <a:rPr lang="uk-UA" sz="2600" b="1" dirty="0">
                <a:highlight>
                  <a:srgbClr val="000080"/>
                </a:highlight>
                <a:latin typeface="Times New Roman" panose="02020603050405020304" pitchFamily="18" charset="0"/>
                <a:cs typeface="Times New Roman" panose="02020603050405020304" pitchFamily="18" charset="0"/>
              </a:rPr>
              <a:t>Велика Британія намагалася зберегти позиції провідної світової держави і свої колоніальні володіння та першість на морі. Франція не полишала намірів повернення Ельзасу й Лотарингії, захоплених у неї в результаті франко-прусської війни 1870–1871 рр. Царська Росія виношувала ідеї слов’янської федерації – об’єднання під своєю егідою всіх слов’ян, що значно посилило б її позиції в Центральній Європі й особливо на Балканах.</a:t>
            </a:r>
          </a:p>
        </p:txBody>
      </p:sp>
    </p:spTree>
    <p:extLst>
      <p:ext uri="{BB962C8B-B14F-4D97-AF65-F5344CB8AC3E}">
        <p14:creationId xmlns:p14="http://schemas.microsoft.com/office/powerpoint/2010/main" val="892100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lnSpcReduction="20000"/>
          </a:bodyPr>
          <a:lstStyle/>
          <a:p>
            <a:pPr marL="36900" indent="0" algn="just">
              <a:buNone/>
            </a:pPr>
            <a:r>
              <a:rPr lang="uk-UA" sz="3200" b="1" dirty="0">
                <a:latin typeface="Times New Roman" panose="02020603050405020304" pitchFamily="18" charset="0"/>
                <a:cs typeface="Times New Roman" panose="02020603050405020304" pitchFamily="18" charset="0"/>
              </a:rPr>
              <a:t>По-друге, з точки зору Р.-Н. </a:t>
            </a:r>
            <a:r>
              <a:rPr lang="uk-UA" sz="3200" b="1" dirty="0" err="1">
                <a:latin typeface="Times New Roman" panose="02020603050405020304" pitchFamily="18" charset="0"/>
                <a:cs typeface="Times New Roman" panose="02020603050405020304" pitchFamily="18" charset="0"/>
              </a:rPr>
              <a:t>Куденхова-Калергі</a:t>
            </a:r>
            <a:r>
              <a:rPr lang="uk-UA" sz="3200" b="1" dirty="0">
                <a:latin typeface="Times New Roman" panose="02020603050405020304" pitchFamily="18" charset="0"/>
                <a:cs typeface="Times New Roman" panose="02020603050405020304" pitchFamily="18" charset="0"/>
              </a:rPr>
              <a:t> необхідна ширша координація «індустріально-технологічного та промислового виробництва», адже європейські національні держави «змушені зважати» на економічну конкуренцію з боку Сполучених Штатів Америки. Нарешті, останній мотив створення «</a:t>
            </a:r>
            <a:r>
              <a:rPr lang="uk-UA" sz="3200" b="1" i="1" u="sng" dirty="0">
                <a:latin typeface="Times New Roman" panose="02020603050405020304" pitchFamily="18" charset="0"/>
                <a:cs typeface="Times New Roman" panose="02020603050405020304" pitchFamily="18" charset="0"/>
              </a:rPr>
              <a:t>Пан-Європи</a:t>
            </a:r>
            <a:r>
              <a:rPr lang="uk-UA" sz="3200" b="1" dirty="0">
                <a:latin typeface="Times New Roman" panose="02020603050405020304" pitchFamily="18" charset="0"/>
                <a:cs typeface="Times New Roman" panose="02020603050405020304" pitchFamily="18" charset="0"/>
              </a:rPr>
              <a:t>» за переліком, але не за історичним значенням, — це «більшовицька революція 1917 р. в Росії як загроза політичній системі Європи».</a:t>
            </a:r>
          </a:p>
          <a:p>
            <a:pPr marL="36900" indent="0" algn="just">
              <a:buNone/>
            </a:pPr>
            <a:r>
              <a:rPr lang="uk-UA" sz="3200" b="1" dirty="0">
                <a:latin typeface="Times New Roman" panose="02020603050405020304" pitchFamily="18" charset="0"/>
                <a:cs typeface="Times New Roman" panose="02020603050405020304" pitchFamily="18" charset="0"/>
              </a:rPr>
              <a:t>Тож, у маніфесті «Пан-Європа» ним було сформульовано головні загрози для сучасної Європи: економічна гегемонія США (Пан-Америка) та їхнє прагнення проникнути на європейський ринок, експансіоністська політика Радянської Росії, реваншистські настрої та загроза нової війни. Відтак, </a:t>
            </a:r>
            <a:r>
              <a:rPr lang="uk-UA" sz="3200" b="1" dirty="0">
                <a:solidFill>
                  <a:srgbClr val="FFFF00"/>
                </a:solidFill>
                <a:latin typeface="Times New Roman" panose="02020603050405020304" pitchFamily="18" charset="0"/>
                <a:cs typeface="Times New Roman" panose="02020603050405020304" pitchFamily="18" charset="0"/>
              </a:rPr>
              <a:t>автор робить висновок, що задля уникнення руйнівного впливу вказаних факторів, країни Європи – від Польщі до Португалії – повинні об’єднатися.</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532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lnSpcReduction="10000"/>
          </a:bodyPr>
          <a:lstStyle/>
          <a:p>
            <a:pPr marL="36900" indent="0" algn="just">
              <a:buNone/>
            </a:pPr>
            <a:r>
              <a:rPr lang="uk-UA" sz="3500" b="1" dirty="0">
                <a:latin typeface="Times New Roman" panose="02020603050405020304" pitchFamily="18" charset="0"/>
                <a:cs typeface="Times New Roman" panose="02020603050405020304" pitchFamily="18" charset="0"/>
              </a:rPr>
              <a:t>Зважаючи на всі ці чинники, створення «</a:t>
            </a:r>
            <a:r>
              <a:rPr lang="uk-UA" sz="3500" b="1" dirty="0">
                <a:solidFill>
                  <a:srgbClr val="FFFF00"/>
                </a:solidFill>
                <a:latin typeface="Times New Roman" panose="02020603050405020304" pitchFamily="18" charset="0"/>
                <a:cs typeface="Times New Roman" panose="02020603050405020304" pitchFamily="18" charset="0"/>
              </a:rPr>
              <a:t>Європи для європейців</a:t>
            </a:r>
            <a:r>
              <a:rPr lang="uk-UA" sz="3500" b="1" dirty="0">
                <a:latin typeface="Times New Roman" panose="02020603050405020304" pitchFamily="18" charset="0"/>
                <a:cs typeface="Times New Roman" panose="02020603050405020304" pitchFamily="18" charset="0"/>
              </a:rPr>
              <a:t>» є нагальною потребою. Отже, пропонувалось об’єднати зусилля демократичних країн Європи, створити механізм обов’язкового арбітражу для попередження загрози війни, ліквідації митних кордонів та запровадження вільного руху товарів. </a:t>
            </a:r>
          </a:p>
          <a:p>
            <a:pPr marL="36900" indent="0" algn="just">
              <a:buNone/>
            </a:pPr>
            <a:r>
              <a:rPr lang="uk-UA" sz="3500" b="1" dirty="0">
                <a:latin typeface="Times New Roman" panose="02020603050405020304" pitchFamily="18" charset="0"/>
                <a:cs typeface="Times New Roman" panose="02020603050405020304" pitchFamily="18" charset="0"/>
              </a:rPr>
              <a:t>Відтак, саме Р.-Н. </a:t>
            </a:r>
            <a:r>
              <a:rPr lang="uk-UA" sz="3500" b="1" dirty="0" err="1">
                <a:latin typeface="Times New Roman" panose="02020603050405020304" pitchFamily="18" charset="0"/>
                <a:cs typeface="Times New Roman" panose="02020603050405020304" pitchFamily="18" charset="0"/>
              </a:rPr>
              <a:t>Куденгофе-Калергі</a:t>
            </a:r>
            <a:r>
              <a:rPr lang="uk-UA" sz="3500" b="1" dirty="0">
                <a:latin typeface="Times New Roman" panose="02020603050405020304" pitchFamily="18" charset="0"/>
                <a:cs typeface="Times New Roman" panose="02020603050405020304" pitchFamily="18" charset="0"/>
              </a:rPr>
              <a:t> належить </a:t>
            </a:r>
            <a:r>
              <a:rPr lang="uk-UA" sz="3500" b="1" dirty="0">
                <a:highlight>
                  <a:srgbClr val="800000"/>
                </a:highlight>
                <a:latin typeface="Times New Roman" panose="02020603050405020304" pitchFamily="18" charset="0"/>
                <a:cs typeface="Times New Roman" panose="02020603050405020304" pitchFamily="18" charset="0"/>
              </a:rPr>
              <a:t>ідея створення Сполучених Штатів Європи на федеративних засадах</a:t>
            </a:r>
            <a:r>
              <a:rPr lang="uk-UA" sz="3500" b="1" dirty="0">
                <a:latin typeface="Times New Roman" panose="02020603050405020304" pitchFamily="18" charset="0"/>
                <a:cs typeface="Times New Roman" panose="02020603050405020304" pitchFamily="18" charset="0"/>
              </a:rPr>
              <a:t> (за аналогією із принципами функціонування США). При цьому велику увагу він приділяв питанням збереження та розвитку європейської культури та духовної єдності європейців.</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647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600" b="1" dirty="0">
                <a:latin typeface="Times New Roman" panose="02020603050405020304" pitchFamily="18" charset="0"/>
                <a:cs typeface="Times New Roman" panose="02020603050405020304" pitchFamily="18" charset="0"/>
              </a:rPr>
              <a:t>До речі, ні Велика Британія, ні тим більше більшовицька Росія у планах Р.-Н. </a:t>
            </a:r>
            <a:r>
              <a:rPr lang="uk-UA" sz="3600" b="1" dirty="0" err="1">
                <a:latin typeface="Times New Roman" panose="02020603050405020304" pitchFamily="18" charset="0"/>
                <a:cs typeface="Times New Roman" panose="02020603050405020304" pitchFamily="18" charset="0"/>
              </a:rPr>
              <a:t>Куденхова-Калергі</a:t>
            </a:r>
            <a:r>
              <a:rPr lang="uk-UA" sz="3600" b="1" dirty="0">
                <a:latin typeface="Times New Roman" panose="02020603050405020304" pitchFamily="18" charset="0"/>
                <a:cs typeface="Times New Roman" panose="02020603050405020304" pitchFamily="18" charset="0"/>
              </a:rPr>
              <a:t> не розглядались як частини континентальної Європи. </a:t>
            </a:r>
          </a:p>
          <a:p>
            <a:pPr marL="36900" indent="0" algn="just">
              <a:buNone/>
            </a:pPr>
            <a:r>
              <a:rPr lang="uk-UA" sz="3600" b="1" dirty="0">
                <a:latin typeface="Times New Roman" panose="02020603050405020304" pitchFamily="18" charset="0"/>
                <a:cs typeface="Times New Roman" panose="02020603050405020304" pitchFamily="18" charset="0"/>
              </a:rPr>
              <a:t>«</a:t>
            </a:r>
            <a:r>
              <a:rPr lang="uk-UA" sz="3600" b="1" dirty="0">
                <a:solidFill>
                  <a:srgbClr val="FFFF00"/>
                </a:solidFill>
                <a:latin typeface="Times New Roman" panose="02020603050405020304" pitchFamily="18" charset="0"/>
                <a:cs typeface="Times New Roman" panose="02020603050405020304" pitchFamily="18" charset="0"/>
              </a:rPr>
              <a:t>Вільна Європа, — на його думку, — існує між двома євразійськими світовими потугами Англією та Росією. Британська імперія — кордон Європи як з Азією, так і з Америкою. Британія не може бути членом Європи, якщо Європа не є домініоном чи напівколонією Британської імперії</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5158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Autofit/>
          </a:bodyPr>
          <a:lstStyle/>
          <a:p>
            <a:pPr marL="36900" indent="0" algn="just">
              <a:buNone/>
            </a:pPr>
            <a:r>
              <a:rPr lang="ru-RU" sz="2600" b="1" dirty="0">
                <a:latin typeface="Times New Roman" panose="02020603050405020304" pitchFamily="18" charset="0"/>
                <a:cs typeface="Times New Roman" panose="02020603050405020304" pitchFamily="18" charset="0"/>
              </a:rPr>
              <a:t>Р</a:t>
            </a:r>
            <a:r>
              <a:rPr lang="uk-UA" sz="2600" b="1" dirty="0">
                <a:latin typeface="Times New Roman" panose="02020603050405020304" pitchFamily="18" charset="0"/>
                <a:cs typeface="Times New Roman" panose="02020603050405020304" pitchFamily="18" charset="0"/>
              </a:rPr>
              <a:t>.-Н. </a:t>
            </a:r>
            <a:r>
              <a:rPr lang="uk-UA" sz="2600" b="1" dirty="0" err="1">
                <a:latin typeface="Times New Roman" panose="02020603050405020304" pitchFamily="18" charset="0"/>
                <a:cs typeface="Times New Roman" panose="02020603050405020304" pitchFamily="18" charset="0"/>
              </a:rPr>
              <a:t>Куденгофе-Калергі</a:t>
            </a:r>
            <a:r>
              <a:rPr lang="uk-UA" sz="2600" b="1" dirty="0">
                <a:latin typeface="Times New Roman" panose="02020603050405020304" pitchFamily="18" charset="0"/>
                <a:cs typeface="Times New Roman" panose="02020603050405020304" pitchFamily="18" charset="0"/>
              </a:rPr>
              <a:t> традиційно приділяв значну увагу і Радянській Росії. Росія культурно знаходиться за межами Європи, адже реформи Петра Великого лише зіштовхнули європейські теорії з азійською практикою. До того ж між Росією та Європою існують природні кордони». </a:t>
            </a:r>
          </a:p>
          <a:p>
            <a:pPr marL="36900" indent="0" algn="just">
              <a:buNone/>
            </a:pPr>
            <a:r>
              <a:rPr lang="uk-UA" sz="2600" b="1" dirty="0">
                <a:latin typeface="Times New Roman" panose="02020603050405020304" pitchFamily="18" charset="0"/>
                <a:cs typeface="Times New Roman" panose="02020603050405020304" pitchFamily="18" charset="0"/>
              </a:rPr>
              <a:t>Наголошував, що починаючи «з часів Петра Великого Росія перебуває у стані військового походу на Захід», а за більшовиків вона стала суттєвою загрозою для Європи, адже на фоні низки серйозних економічних та політичних проблем у низці країн Європи, перемога соціалістичних революцій ставала можливою. У цьому контексті країнам, що виникли після розпаду Австро-Угорської імперії, відводилася роль своєрідного буфера, у той час, як Польща мала бути у складі об’єднаної Європи. Р.-Н. </a:t>
            </a:r>
            <a:r>
              <a:rPr lang="uk-UA" sz="2600" b="1" dirty="0" err="1">
                <a:latin typeface="Times New Roman" panose="02020603050405020304" pitchFamily="18" charset="0"/>
                <a:cs typeface="Times New Roman" panose="02020603050405020304" pitchFamily="18" charset="0"/>
              </a:rPr>
              <a:t>Куденгофе-Калергі</a:t>
            </a:r>
            <a:r>
              <a:rPr lang="uk-UA" sz="2600" b="1" dirty="0">
                <a:latin typeface="Times New Roman" panose="02020603050405020304" pitchFamily="18" charset="0"/>
                <a:cs typeface="Times New Roman" panose="02020603050405020304" pitchFamily="18" charset="0"/>
              </a:rPr>
              <a:t> наголошував, що лише об’єднання політичного та економічного потенціалу країн Європи було б запорукою непоширення комунізму.</a:t>
            </a:r>
          </a:p>
        </p:txBody>
      </p:sp>
    </p:spTree>
    <p:extLst>
      <p:ext uri="{BB962C8B-B14F-4D97-AF65-F5344CB8AC3E}">
        <p14:creationId xmlns:p14="http://schemas.microsoft.com/office/powerpoint/2010/main" val="2270369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На його думку, чотири імперії — британська, американська, радянська та японська — після Першої світової війни стали домінуючими потугами. Тому політично світ поділяється на Пан-Америку, Пан-Британію, Пан-Росію, Пан-Японію. Лише «</a:t>
            </a:r>
            <a:r>
              <a:rPr lang="uk-UA" sz="3200" b="1" dirty="0">
                <a:highlight>
                  <a:srgbClr val="800000"/>
                </a:highlight>
                <a:latin typeface="Times New Roman" panose="02020603050405020304" pitchFamily="18" charset="0"/>
                <a:cs typeface="Times New Roman" panose="02020603050405020304" pitchFamily="18" charset="0"/>
              </a:rPr>
              <a:t>європейське силове поле лишається розколотим</a:t>
            </a:r>
            <a:r>
              <a:rPr lang="uk-UA" sz="3200" b="1" dirty="0">
                <a:latin typeface="Times New Roman" panose="02020603050405020304" pitchFamily="18" charset="0"/>
                <a:cs typeface="Times New Roman" panose="02020603050405020304" pitchFamily="18" charset="0"/>
              </a:rPr>
              <a:t>». Що врешті й </a:t>
            </a:r>
            <a:r>
              <a:rPr lang="uk-UA" sz="3200" b="1" dirty="0">
                <a:solidFill>
                  <a:srgbClr val="FFFF00"/>
                </a:solidFill>
                <a:latin typeface="Times New Roman" panose="02020603050405020304" pitchFamily="18" charset="0"/>
                <a:cs typeface="Times New Roman" panose="02020603050405020304" pitchFamily="18" charset="0"/>
              </a:rPr>
              <a:t>обумовлює нагальну потребу створення Пан-Європи від Португалії до Польщі</a:t>
            </a:r>
            <a:r>
              <a:rPr lang="uk-UA" sz="3200" b="1" dirty="0">
                <a:latin typeface="Times New Roman" panose="02020603050405020304" pitchFamily="18" charset="0"/>
                <a:cs typeface="Times New Roman" panose="02020603050405020304" pitchFamily="18" charset="0"/>
              </a:rPr>
              <a:t>. </a:t>
            </a:r>
          </a:p>
          <a:p>
            <a:pPr marL="36900" indent="0" algn="just">
              <a:buNone/>
            </a:pPr>
            <a:r>
              <a:rPr lang="uk-UA" sz="3200" b="1" dirty="0">
                <a:latin typeface="Times New Roman" panose="02020603050405020304" pitchFamily="18" charset="0"/>
                <a:cs typeface="Times New Roman" panose="02020603050405020304" pitchFamily="18" charset="0"/>
              </a:rPr>
              <a:t>Далі Р.-Н. </a:t>
            </a:r>
            <a:r>
              <a:rPr lang="uk-UA" sz="3200" b="1" dirty="0" err="1">
                <a:latin typeface="Times New Roman" panose="02020603050405020304" pitchFamily="18" charset="0"/>
                <a:cs typeface="Times New Roman" panose="02020603050405020304" pitchFamily="18" charset="0"/>
              </a:rPr>
              <a:t>Куденхов-Калергі</a:t>
            </a:r>
            <a:r>
              <a:rPr lang="uk-UA" sz="3200" b="1" dirty="0">
                <a:latin typeface="Times New Roman" panose="02020603050405020304" pitchFamily="18" charset="0"/>
                <a:cs typeface="Times New Roman" panose="02020603050405020304" pitchFamily="18" charset="0"/>
              </a:rPr>
              <a:t> наголошує, що «</a:t>
            </a:r>
            <a:r>
              <a:rPr lang="uk-UA" sz="3200" b="1" dirty="0">
                <a:solidFill>
                  <a:srgbClr val="FFFF00"/>
                </a:solidFill>
                <a:latin typeface="Times New Roman" panose="02020603050405020304" pitchFamily="18" charset="0"/>
                <a:cs typeface="Times New Roman" panose="02020603050405020304" pitchFamily="18" charset="0"/>
              </a:rPr>
              <a:t>європейське становище в світі таке, як становище Німеччини в Європі: наслідки Першої світової війни для Європи порівняні з наслідками Тридцятирічної війни для Німеччини</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513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Цікаво, що на практиці висунуту Р.-Н. </a:t>
            </a:r>
            <a:r>
              <a:rPr lang="uk-UA" sz="3200" b="1" dirty="0" err="1">
                <a:latin typeface="Times New Roman" panose="02020603050405020304" pitchFamily="18" charset="0"/>
                <a:cs typeface="Times New Roman" panose="02020603050405020304" pitchFamily="18" charset="0"/>
              </a:rPr>
              <a:t>Куденхофе-Калергі</a:t>
            </a:r>
            <a:r>
              <a:rPr lang="uk-UA" sz="3200" b="1" dirty="0">
                <a:latin typeface="Times New Roman" panose="02020603050405020304" pitchFamily="18" charset="0"/>
                <a:cs typeface="Times New Roman" panose="02020603050405020304" pitchFamily="18" charset="0"/>
              </a:rPr>
              <a:t> концепцію «європейської доктрини Монро», в 50-60-ті рр. ХХ ст. намагався впроваджувати французький президент де Голль, який в свою чергу, запропонував концепцію «європейської Європи». </a:t>
            </a:r>
          </a:p>
          <a:p>
            <a:pPr marL="36900" indent="0" algn="just">
              <a:buNone/>
            </a:pPr>
            <a:r>
              <a:rPr lang="uk-UA" sz="3200" b="1" dirty="0">
                <a:latin typeface="Times New Roman" panose="02020603050405020304" pitchFamily="18" charset="0"/>
                <a:cs typeface="Times New Roman" panose="02020603050405020304" pitchFamily="18" charset="0"/>
              </a:rPr>
              <a:t>Він також вважав, що Європа має позбутись домінування обох наддержав і знову стати впливовим центром сили на світовій сцені. Адже без цього європейські народи програють у глобальній конкуренції за місце під сонцем.</a:t>
            </a:r>
          </a:p>
        </p:txBody>
      </p:sp>
    </p:spTree>
    <p:extLst>
      <p:ext uri="{BB962C8B-B14F-4D97-AF65-F5344CB8AC3E}">
        <p14:creationId xmlns:p14="http://schemas.microsoft.com/office/powerpoint/2010/main" val="1636075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Р.-Н. </a:t>
            </a:r>
            <a:r>
              <a:rPr lang="uk-UA" sz="2800" b="1" dirty="0" err="1">
                <a:latin typeface="Times New Roman" panose="02020603050405020304" pitchFamily="18" charset="0"/>
                <a:cs typeface="Times New Roman" panose="02020603050405020304" pitchFamily="18" charset="0"/>
              </a:rPr>
              <a:t>Куденхов-Калергі</a:t>
            </a:r>
            <a:r>
              <a:rPr lang="uk-UA" sz="2800" b="1" dirty="0">
                <a:latin typeface="Times New Roman" panose="02020603050405020304" pitchFamily="18" charset="0"/>
                <a:cs typeface="Times New Roman" panose="02020603050405020304" pitchFamily="18" charset="0"/>
              </a:rPr>
              <a:t> нагадував, що «Австрія за межами Німеччини була для Бісмарка «</a:t>
            </a:r>
            <a:r>
              <a:rPr lang="uk-UA" sz="2800" b="1" dirty="0" err="1">
                <a:latin typeface="Times New Roman" panose="02020603050405020304" pitchFamily="18" charset="0"/>
                <a:cs typeface="Times New Roman" panose="02020603050405020304" pitchFamily="18" charset="0"/>
              </a:rPr>
              <a:t>малонімецькою</a:t>
            </a:r>
            <a:r>
              <a:rPr lang="uk-UA" sz="2800" b="1" dirty="0">
                <a:latin typeface="Times New Roman" panose="02020603050405020304" pitchFamily="18" charset="0"/>
                <a:cs typeface="Times New Roman" panose="02020603050405020304" pitchFamily="18" charset="0"/>
              </a:rPr>
              <a:t> програмою». Європа мусить навчитись </a:t>
            </a:r>
            <a:r>
              <a:rPr lang="uk-UA" sz="2800" b="1" dirty="0" err="1">
                <a:latin typeface="Times New Roman" panose="02020603050405020304" pitchFamily="18" charset="0"/>
                <a:cs typeface="Times New Roman" panose="02020603050405020304" pitchFamily="18" charset="0"/>
              </a:rPr>
              <a:t>малоєвропейському</a:t>
            </a:r>
            <a:r>
              <a:rPr lang="uk-UA" sz="2800" b="1" dirty="0">
                <a:latin typeface="Times New Roman" panose="02020603050405020304" pitchFamily="18" charset="0"/>
                <a:cs typeface="Times New Roman" panose="02020603050405020304" pitchFamily="18" charset="0"/>
              </a:rPr>
              <a:t> рішенню у разі неможливості </a:t>
            </a:r>
            <a:r>
              <a:rPr lang="uk-UA" sz="2800" b="1" dirty="0" err="1">
                <a:latin typeface="Times New Roman" panose="02020603050405020304" pitchFamily="18" charset="0"/>
                <a:cs typeface="Times New Roman" panose="02020603050405020304" pitchFamily="18" charset="0"/>
              </a:rPr>
              <a:t>великоєвропейського</a:t>
            </a:r>
            <a:r>
              <a:rPr lang="uk-UA" sz="2800" b="1" dirty="0">
                <a:latin typeface="Times New Roman" panose="02020603050405020304" pitchFamily="18" charset="0"/>
                <a:cs typeface="Times New Roman" panose="02020603050405020304" pitchFamily="18" charset="0"/>
              </a:rPr>
              <a:t>». </a:t>
            </a:r>
          </a:p>
          <a:p>
            <a:pPr marL="36900" indent="0" algn="just">
              <a:buNone/>
            </a:pPr>
            <a:r>
              <a:rPr lang="uk-UA" sz="2800" b="1" dirty="0">
                <a:latin typeface="Times New Roman" panose="02020603050405020304" pitchFamily="18" charset="0"/>
                <a:cs typeface="Times New Roman" panose="02020603050405020304" pitchFamily="18" charset="0"/>
              </a:rPr>
              <a:t>На його думку, «європейська доктрина Монро повинна звучати так: «Європа європейцям». Ця формула могла стати рецептом виходу з «занепаду Європи». Нагадаємо, що зовнішньополітична програма США, яка була у 1823 р. запропонована президентом Джеймсом Монро оголошувала, що «американський континент не може розглядатись як об’єкт майбутньої колонізації з боку будь-якої європейської держави». У цьому сенсі, умовно кажучи, «європейська доктрина Монро» має звільнити Європу від надто тісної американської опіки.</a:t>
            </a:r>
          </a:p>
        </p:txBody>
      </p:sp>
    </p:spTree>
    <p:extLst>
      <p:ext uri="{BB962C8B-B14F-4D97-AF65-F5344CB8AC3E}">
        <p14:creationId xmlns:p14="http://schemas.microsoft.com/office/powerpoint/2010/main" val="4274362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a:bodyPr>
          <a:lstStyle/>
          <a:p>
            <a:pPr marL="36900" indent="0" algn="just">
              <a:buNone/>
            </a:pPr>
            <a:r>
              <a:rPr lang="uk-UA" sz="2800" b="1" dirty="0">
                <a:latin typeface="Times New Roman" panose="02020603050405020304" pitchFamily="18" charset="0"/>
                <a:cs typeface="Times New Roman" panose="02020603050405020304" pitchFamily="18" charset="0"/>
              </a:rPr>
              <a:t>Оцінюючи чинник радянської Росії, </a:t>
            </a:r>
            <a:r>
              <a:rPr lang="uk-UA" sz="2800" b="1" dirty="0" err="1">
                <a:latin typeface="Times New Roman" panose="02020603050405020304" pitchFamily="18" charset="0"/>
                <a:cs typeface="Times New Roman" panose="02020603050405020304" pitchFamily="18" charset="0"/>
              </a:rPr>
              <a:t>Куденхов-Калергі</a:t>
            </a:r>
            <a:r>
              <a:rPr lang="uk-UA" sz="2800" b="1" dirty="0">
                <a:latin typeface="Times New Roman" panose="02020603050405020304" pitchFamily="18" charset="0"/>
                <a:cs typeface="Times New Roman" panose="02020603050405020304" pitchFamily="18" charset="0"/>
              </a:rPr>
              <a:t> писав, що «</a:t>
            </a:r>
            <a:r>
              <a:rPr lang="uk-UA" sz="2800" b="1" dirty="0">
                <a:solidFill>
                  <a:srgbClr val="FFFF00"/>
                </a:solidFill>
                <a:latin typeface="Times New Roman" panose="02020603050405020304" pitchFamily="18" charset="0"/>
                <a:cs typeface="Times New Roman" panose="02020603050405020304" pitchFamily="18" charset="0"/>
              </a:rPr>
              <a:t>перемога світової революції </a:t>
            </a:r>
            <a:r>
              <a:rPr lang="uk-UA" sz="2800" b="1" dirty="0" err="1">
                <a:solidFill>
                  <a:srgbClr val="FFFF00"/>
                </a:solidFill>
                <a:latin typeface="Times New Roman" panose="02020603050405020304" pitchFamily="18" charset="0"/>
                <a:cs typeface="Times New Roman" panose="02020603050405020304" pitchFamily="18" charset="0"/>
              </a:rPr>
              <a:t>означатиме</a:t>
            </a:r>
            <a:r>
              <a:rPr lang="uk-UA" sz="2800" b="1" dirty="0">
                <a:solidFill>
                  <a:srgbClr val="FFFF00"/>
                </a:solidFill>
                <a:latin typeface="Times New Roman" panose="02020603050405020304" pitchFamily="18" charset="0"/>
                <a:cs typeface="Times New Roman" panose="02020603050405020304" pitchFamily="18" charset="0"/>
              </a:rPr>
              <a:t> встановлення європейської ленінської диктатури</a:t>
            </a:r>
            <a:r>
              <a:rPr lang="uk-UA" sz="2800" b="1" dirty="0">
                <a:latin typeface="Times New Roman" panose="02020603050405020304" pitchFamily="18" charset="0"/>
                <a:cs typeface="Times New Roman" panose="02020603050405020304" pitchFamily="18" charset="0"/>
              </a:rPr>
              <a:t>». Генуезька конференція, на його думку, переконливо показала слабкість позиції розколотої Європи перед єдиною Росією. Тому, підсумовував </a:t>
            </a:r>
            <a:r>
              <a:rPr lang="uk-UA" sz="2800" b="1" dirty="0" err="1">
                <a:latin typeface="Times New Roman" panose="02020603050405020304" pitchFamily="18" charset="0"/>
                <a:cs typeface="Times New Roman" panose="02020603050405020304" pitchFamily="18" charset="0"/>
              </a:rPr>
              <a:t>Куденхов-Калергі</a:t>
            </a:r>
            <a:r>
              <a:rPr lang="uk-UA" sz="2800" b="1" dirty="0">
                <a:latin typeface="Times New Roman" panose="02020603050405020304" pitchFamily="18" charset="0"/>
                <a:cs typeface="Times New Roman" panose="02020603050405020304" pitchFamily="18" charset="0"/>
              </a:rPr>
              <a:t>, «</a:t>
            </a:r>
            <a:r>
              <a:rPr lang="uk-UA" sz="2800" b="1" dirty="0">
                <a:solidFill>
                  <a:srgbClr val="00B0F0"/>
                </a:solidFill>
                <a:latin typeface="Times New Roman" panose="02020603050405020304" pitchFamily="18" charset="0"/>
                <a:cs typeface="Times New Roman" panose="02020603050405020304" pitchFamily="18" charset="0"/>
              </a:rPr>
              <a:t>гегемонія варварської Росії була би для Європи культурною катастрофою</a:t>
            </a:r>
            <a:r>
              <a:rPr lang="uk-UA" sz="2800" b="1" dirty="0">
                <a:latin typeface="Times New Roman" panose="02020603050405020304" pitchFamily="18" charset="0"/>
                <a:cs typeface="Times New Roman" panose="02020603050405020304" pitchFamily="18" charset="0"/>
              </a:rPr>
              <a:t>».</a:t>
            </a:r>
          </a:p>
          <a:p>
            <a:pPr marL="36900" indent="0" algn="just">
              <a:buNone/>
            </a:pPr>
            <a:r>
              <a:rPr lang="uk-UA" sz="2800" b="1" dirty="0">
                <a:latin typeface="Times New Roman" panose="02020603050405020304" pitchFamily="18" charset="0"/>
                <a:cs typeface="Times New Roman" panose="02020603050405020304" pitchFamily="18" charset="0"/>
              </a:rPr>
              <a:t>Проте «</a:t>
            </a:r>
            <a:r>
              <a:rPr lang="uk-UA" sz="2800" b="1" dirty="0">
                <a:solidFill>
                  <a:srgbClr val="FFC000"/>
                </a:solidFill>
                <a:latin typeface="Times New Roman" panose="02020603050405020304" pitchFamily="18" charset="0"/>
                <a:cs typeface="Times New Roman" panose="02020603050405020304" pitchFamily="18" charset="0"/>
              </a:rPr>
              <a:t>військове становище роз’єднаної Європи ще більш безнадійне, ніж політичне. Нова війна між великими європейськими державами перетворила б ці землі на руїни. Аби уникнути цього слід оточити Росію мініатюрними державами Малої Антанти та озброїти Німеччину». </a:t>
            </a:r>
            <a:r>
              <a:rPr lang="uk-UA" sz="2800" b="1" dirty="0">
                <a:solidFill>
                  <a:schemeClr val="tx1"/>
                </a:solidFill>
                <a:latin typeface="Times New Roman" panose="02020603050405020304" pitchFamily="18" charset="0"/>
                <a:cs typeface="Times New Roman" panose="02020603050405020304" pitchFamily="18" charset="0"/>
              </a:rPr>
              <a:t>Панацею від усіх європейських </a:t>
            </a:r>
            <a:r>
              <a:rPr lang="uk-UA" sz="2800" b="1" dirty="0" err="1">
                <a:solidFill>
                  <a:schemeClr val="tx1"/>
                </a:solidFill>
                <a:latin typeface="Times New Roman" panose="02020603050405020304" pitchFamily="18" charset="0"/>
                <a:cs typeface="Times New Roman" panose="02020603050405020304" pitchFamily="18" charset="0"/>
              </a:rPr>
              <a:t>хвороб</a:t>
            </a:r>
            <a:r>
              <a:rPr lang="uk-UA" sz="2800" b="1" dirty="0">
                <a:solidFill>
                  <a:schemeClr val="tx1"/>
                </a:solidFill>
                <a:latin typeface="Times New Roman" panose="02020603050405020304" pitchFamily="18" charset="0"/>
                <a:cs typeface="Times New Roman" panose="02020603050405020304" pitchFamily="18" charset="0"/>
              </a:rPr>
              <a:t> він бачив у європейському єднанні: </a:t>
            </a:r>
            <a:r>
              <a:rPr lang="uk-UA" sz="2800" b="1" dirty="0">
                <a:solidFill>
                  <a:srgbClr val="FFC000"/>
                </a:solidFill>
                <a:latin typeface="Times New Roman" panose="02020603050405020304" pitchFamily="18" charset="0"/>
                <a:cs typeface="Times New Roman" panose="02020603050405020304" pitchFamily="18" charset="0"/>
              </a:rPr>
              <a:t>«Лише пан’європейська військова організація з солідарною оборонною системою на східному кордоні може створити Європу миру та безпеки</a:t>
            </a:r>
            <a:r>
              <a:rPr lang="uk-UA" sz="2800" b="1" dirty="0">
                <a:latin typeface="Times New Roman" panose="02020603050405020304" pitchFamily="18" charset="0"/>
                <a:cs typeface="Times New Roman" panose="02020603050405020304" pitchFamily="18" charset="0"/>
              </a:rPr>
              <a:t>».</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193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339273"/>
            <a:ext cx="12192000" cy="5518726"/>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Це дуже важливо, адже єднання європейських народів розглядалось </a:t>
            </a:r>
            <a:r>
              <a:rPr lang="uk-UA" sz="3200" b="1" dirty="0" err="1">
                <a:latin typeface="Times New Roman" panose="02020603050405020304" pitchFamily="18" charset="0"/>
                <a:cs typeface="Times New Roman" panose="02020603050405020304" pitchFamily="18" charset="0"/>
              </a:rPr>
              <a:t>Куденхофе-Калергі</a:t>
            </a:r>
            <a:r>
              <a:rPr lang="uk-UA" sz="3200" b="1" dirty="0">
                <a:latin typeface="Times New Roman" panose="02020603050405020304" pitchFamily="18" charset="0"/>
                <a:cs typeface="Times New Roman" panose="02020603050405020304" pitchFamily="18" charset="0"/>
              </a:rPr>
              <a:t> як </a:t>
            </a:r>
            <a:r>
              <a:rPr lang="uk-UA" sz="3200" b="1" dirty="0">
                <a:solidFill>
                  <a:srgbClr val="FFFF00"/>
                </a:solidFill>
                <a:latin typeface="Times New Roman" panose="02020603050405020304" pitchFamily="18" charset="0"/>
                <a:cs typeface="Times New Roman" panose="02020603050405020304" pitchFamily="18" charset="0"/>
              </a:rPr>
              <a:t>історична альтернатива російської ідеї світової революції як світової організації</a:t>
            </a:r>
            <a:r>
              <a:rPr lang="uk-UA" sz="3200" b="1" dirty="0">
                <a:latin typeface="Times New Roman" panose="02020603050405020304" pitchFamily="18" charset="0"/>
                <a:cs typeface="Times New Roman" panose="02020603050405020304" pitchFamily="18" charset="0"/>
              </a:rPr>
              <a:t>. Отже, навіть у контексті функціонування Ліги Націй, «пануванню світових імперій європейські нації мають протиставити альтернативу створення пан’європейської світової потуги».</a:t>
            </a:r>
          </a:p>
          <a:p>
            <a:pPr marL="36900" indent="0" algn="just">
              <a:buNone/>
            </a:pPr>
            <a:r>
              <a:rPr lang="uk-UA" sz="3200" b="1" dirty="0">
                <a:latin typeface="Times New Roman" panose="02020603050405020304" pitchFamily="18" charset="0"/>
                <a:cs typeface="Times New Roman" panose="02020603050405020304" pitchFamily="18" charset="0"/>
              </a:rPr>
              <a:t>Поряд із ідеологічним обґрунтуванням необхідності об’єднання країн Європи, Р.-Н. </a:t>
            </a:r>
            <a:r>
              <a:rPr lang="uk-UA" sz="3200" b="1" dirty="0" err="1">
                <a:latin typeface="Times New Roman" panose="02020603050405020304" pitchFamily="18" charset="0"/>
                <a:cs typeface="Times New Roman" panose="02020603050405020304" pitchFamily="18" charset="0"/>
              </a:rPr>
              <a:t>Куденгофе-Калергі</a:t>
            </a:r>
            <a:r>
              <a:rPr lang="uk-UA" sz="3200" b="1" dirty="0">
                <a:latin typeface="Times New Roman" panose="02020603050405020304" pitchFamily="18" charset="0"/>
                <a:cs typeface="Times New Roman" panose="02020603050405020304" pitchFamily="18" charset="0"/>
              </a:rPr>
              <a:t> розумів важливість інституційного забезпечення створення та функціонування Пан’європейського союзу.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755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2800" b="1" dirty="0">
                <a:latin typeface="Times New Roman" panose="02020603050405020304" pitchFamily="18" charset="0"/>
                <a:cs typeface="Times New Roman" panose="02020603050405020304" pitchFamily="18" charset="0"/>
              </a:rPr>
              <a:t>Загалом, відводячи вагому роль політичному та оборонному союзу, </a:t>
            </a:r>
            <a:r>
              <a:rPr lang="uk-UA" sz="2800" b="1" dirty="0" err="1">
                <a:latin typeface="Times New Roman" panose="02020603050405020304" pitchFamily="18" charset="0"/>
                <a:cs typeface="Times New Roman" panose="02020603050405020304" pitchFamily="18" charset="0"/>
              </a:rPr>
              <a:t>Куденгофе-Калергі</a:t>
            </a:r>
            <a:r>
              <a:rPr lang="uk-UA" sz="2800" b="1" dirty="0">
                <a:latin typeface="Times New Roman" panose="02020603050405020304" pitchFamily="18" charset="0"/>
                <a:cs typeface="Times New Roman" panose="02020603050405020304" pitchFamily="18" charset="0"/>
              </a:rPr>
              <a:t> вважав саме митний союз важливою гарантією уникнення конфліктів між європейським країнами, адже економічні суперечності у минулому часто призводили до конфліктів. </a:t>
            </a:r>
          </a:p>
          <a:p>
            <a:pPr marL="36900" indent="0" algn="just">
              <a:buNone/>
            </a:pPr>
            <a:r>
              <a:rPr lang="uk-UA" sz="2800" b="1" dirty="0">
                <a:latin typeface="Times New Roman" panose="02020603050405020304" pitchFamily="18" charset="0"/>
                <a:cs typeface="Times New Roman" panose="02020603050405020304" pitchFamily="18" charset="0"/>
              </a:rPr>
              <a:t>У контексті формування європейської спільноти Р. Н. </a:t>
            </a:r>
            <a:r>
              <a:rPr lang="uk-UA" sz="2800" b="1" dirty="0" err="1">
                <a:latin typeface="Times New Roman" panose="02020603050405020304" pitchFamily="18" charset="0"/>
                <a:cs typeface="Times New Roman" panose="02020603050405020304" pitchFamily="18" charset="0"/>
              </a:rPr>
              <a:t>Куденгофе-Калергі</a:t>
            </a:r>
            <a:r>
              <a:rPr lang="uk-UA" sz="2800" b="1" dirty="0">
                <a:latin typeface="Times New Roman" panose="02020603050405020304" pitchFamily="18" charset="0"/>
                <a:cs typeface="Times New Roman" panose="02020603050405020304" pitchFamily="18" charset="0"/>
              </a:rPr>
              <a:t> вагому роль відводив союзу Німеччини та Франції, котрий був можливий лише на шляху порозуміння та примирення. Цікаво, що такі ідеї продукувались у період, коли розорена та принижена Німеччина розплачувалась за війну, у розв’язанні якої були зацікавлені ряд європейських країн, а відносини Берліна та Парижа не можна було назвати дружніми. До того ж, Німеччина обрала стратегію економічного зближення з СРСР, що вкрай занепокоїло європейських політиків, і </a:t>
            </a:r>
            <a:r>
              <a:rPr lang="uk-UA" sz="2800" b="1" dirty="0" err="1">
                <a:latin typeface="Times New Roman" panose="02020603050405020304" pitchFamily="18" charset="0"/>
                <a:cs typeface="Times New Roman" panose="02020603050405020304" pitchFamily="18" charset="0"/>
              </a:rPr>
              <a:t>Куденгофе-Калергі</a:t>
            </a:r>
            <a:r>
              <a:rPr lang="uk-UA" sz="2800" b="1" dirty="0">
                <a:latin typeface="Times New Roman" panose="02020603050405020304" pitchFamily="18" charset="0"/>
                <a:cs typeface="Times New Roman" panose="02020603050405020304" pitchFamily="18" charset="0"/>
              </a:rPr>
              <a:t> наголошував на суттєвій загрозі такого союзу.</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71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597890"/>
          </a:xfrm>
        </p:spPr>
        <p:txBody>
          <a:bodyPr>
            <a:normAutofit fontScale="90000"/>
          </a:bodyPr>
          <a:lstStyle/>
          <a:p>
            <a:r>
              <a:rPr lang="uk-UA" b="1" dirty="0">
                <a:highlight>
                  <a:srgbClr val="800000"/>
                </a:highlight>
                <a:latin typeface="Times New Roman" panose="02020603050405020304" pitchFamily="18" charset="0"/>
                <a:cs typeface="Times New Roman" panose="02020603050405020304" pitchFamily="18" charset="0"/>
              </a:rPr>
              <a:t>1</a:t>
            </a:r>
            <a:r>
              <a:rPr lang="uk-UA" sz="3100" b="1" dirty="0">
                <a:highlight>
                  <a:srgbClr val="800000"/>
                </a:highlight>
                <a:latin typeface="Times New Roman" panose="02020603050405020304" pitchFamily="18" charset="0"/>
                <a:cs typeface="Times New Roman" panose="02020603050405020304" pitchFamily="18" charset="0"/>
              </a:rPr>
              <a:t>.	Проекти об’єднання Європи навколо спільних цінностей. Ідеолог об’єднання Європи Р.-Н. </a:t>
            </a:r>
            <a:r>
              <a:rPr lang="uk-UA" sz="31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3100" b="1" dirty="0">
                <a:highlight>
                  <a:srgbClr val="800000"/>
                </a:highlight>
                <a:latin typeface="Times New Roman" panose="02020603050405020304" pitchFamily="18" charset="0"/>
                <a:cs typeface="Times New Roman" panose="02020603050405020304" pitchFamily="18" charset="0"/>
              </a:rPr>
              <a:t> і його ідеї </a:t>
            </a:r>
            <a:r>
              <a:rPr lang="uk-UA" sz="3100" b="1" dirty="0" err="1">
                <a:highlight>
                  <a:srgbClr val="800000"/>
                </a:highlight>
                <a:latin typeface="Times New Roman" panose="02020603050405020304" pitchFamily="18" charset="0"/>
                <a:cs typeface="Times New Roman" panose="02020603050405020304" pitchFamily="18" charset="0"/>
              </a:rPr>
              <a:t>пан’європеїзму</a:t>
            </a:r>
            <a:r>
              <a:rPr lang="uk-UA" sz="31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31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597891"/>
            <a:ext cx="12192000" cy="5260108"/>
          </a:xfrm>
        </p:spPr>
        <p:txBody>
          <a:bodyPr>
            <a:normAutofit/>
          </a:bodyPr>
          <a:lstStyle/>
          <a:p>
            <a:pPr marL="36900" indent="0" algn="just">
              <a:buNone/>
            </a:pPr>
            <a:r>
              <a:rPr lang="uk-UA" sz="3600" b="1" dirty="0">
                <a:latin typeface="Times New Roman" panose="02020603050405020304" pitchFamily="18" charset="0"/>
                <a:cs typeface="Times New Roman" panose="02020603050405020304" pitchFamily="18" charset="0"/>
              </a:rPr>
              <a:t>Назрівало жорстоке зіткнення двох протилежних європейських коаліцій – Троїстого союзу й Антанти. Водночас відбувався процес завершення колоніального поділу світу, й це породжувало додаткові суперечності між великими державами (Німеччиною та Великою Британією в Південній Африці, Росією та Японією на Далекому Сході тощо). </a:t>
            </a:r>
            <a:endParaRPr lang="en-US" sz="3600" b="1" dirty="0">
              <a:latin typeface="Times New Roman" panose="02020603050405020304" pitchFamily="18" charset="0"/>
              <a:cs typeface="Times New Roman" panose="02020603050405020304" pitchFamily="18" charset="0"/>
            </a:endParaRPr>
          </a:p>
          <a:p>
            <a:pPr marL="36900" indent="0" algn="just">
              <a:buNone/>
            </a:pPr>
            <a:r>
              <a:rPr lang="uk-UA" sz="3600" b="1" dirty="0">
                <a:latin typeface="Times New Roman" panose="02020603050405020304" pitchFamily="18" charset="0"/>
                <a:cs typeface="Times New Roman" panose="02020603050405020304" pitchFamily="18" charset="0"/>
              </a:rPr>
              <a:t>В такій ситуації виникла низка проектів європейського єднання.</a:t>
            </a:r>
          </a:p>
        </p:txBody>
      </p:sp>
    </p:spTree>
    <p:extLst>
      <p:ext uri="{BB962C8B-B14F-4D97-AF65-F5344CB8AC3E}">
        <p14:creationId xmlns:p14="http://schemas.microsoft.com/office/powerpoint/2010/main" val="2419887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Також Р.-Н. </a:t>
            </a:r>
            <a:r>
              <a:rPr lang="uk-UA" sz="3200" b="1" dirty="0" err="1">
                <a:latin typeface="Times New Roman" panose="02020603050405020304" pitchFamily="18" charset="0"/>
                <a:cs typeface="Times New Roman" panose="02020603050405020304" pitchFamily="18" charset="0"/>
              </a:rPr>
              <a:t>Куденгофе-Калергі</a:t>
            </a:r>
            <a:r>
              <a:rPr lang="uk-UA" sz="3200" b="1" dirty="0">
                <a:latin typeface="Times New Roman" panose="02020603050405020304" pitchFamily="18" charset="0"/>
                <a:cs typeface="Times New Roman" panose="02020603050405020304" pitchFamily="18" charset="0"/>
              </a:rPr>
              <a:t> наполягав на необхідності створення організації, здатної забезпечити мир у Європі (він скептично ставився до можливостей Ліги Націй у цьому питанні, зокрема через відсутність у ній США та інших впливових держав). </a:t>
            </a:r>
          </a:p>
          <a:p>
            <a:pPr marL="36900" indent="0" algn="just">
              <a:buNone/>
            </a:pPr>
            <a:r>
              <a:rPr lang="uk-UA" sz="3200" b="1" dirty="0" err="1">
                <a:latin typeface="Times New Roman" panose="02020603050405020304" pitchFamily="18" charset="0"/>
                <a:cs typeface="Times New Roman" panose="02020603050405020304" pitchFamily="18" charset="0"/>
              </a:rPr>
              <a:t>Куденхове-Калергі</a:t>
            </a:r>
            <a:r>
              <a:rPr lang="uk-UA" sz="3200" b="1" dirty="0">
                <a:latin typeface="Times New Roman" panose="02020603050405020304" pitchFamily="18" charset="0"/>
                <a:cs typeface="Times New Roman" panose="02020603050405020304" pitchFamily="18" charset="0"/>
              </a:rPr>
              <a:t> був не лише автором передового інтеграційного проекту, а й активним його пропагандистом. Він намагався об’єднати своїх однодумців із різних європейських країн, відвідував європейські столиці, зустрічався з багатьма політиками, дипломатами, громадськими діячами. Основною метою цих поїздок було розпочати організовану кампанію на підтримку Пан-Європи.</a:t>
            </a:r>
          </a:p>
        </p:txBody>
      </p:sp>
    </p:spTree>
    <p:extLst>
      <p:ext uri="{BB962C8B-B14F-4D97-AF65-F5344CB8AC3E}">
        <p14:creationId xmlns:p14="http://schemas.microsoft.com/office/powerpoint/2010/main" val="257922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ctr">
              <a:buNone/>
            </a:pPr>
            <a:r>
              <a:rPr lang="uk-UA" b="1" dirty="0">
                <a:solidFill>
                  <a:srgbClr val="FFFF00"/>
                </a:solidFill>
                <a:latin typeface="Times New Roman" panose="02020603050405020304" pitchFamily="18" charset="0"/>
                <a:cs typeface="Times New Roman" panose="02020603050405020304" pitchFamily="18" charset="0"/>
              </a:rPr>
              <a:t>Проєкт «Пан-Європи» містив дев’ять основних пунктів: </a:t>
            </a:r>
          </a:p>
          <a:p>
            <a:pPr marL="36900" indent="0" algn="just">
              <a:buNone/>
            </a:pPr>
            <a:r>
              <a:rPr lang="uk-UA" b="1" dirty="0">
                <a:latin typeface="Times New Roman" panose="02020603050405020304" pitchFamily="18" charset="0"/>
                <a:cs typeface="Times New Roman" panose="02020603050405020304" pitchFamily="18" charset="0"/>
              </a:rPr>
              <a:t>1) створення європейського союзу з рівноправних держав, кожній мало бути гарантовано безпеку й самостійність; </a:t>
            </a:r>
          </a:p>
          <a:p>
            <a:pPr marL="36900" indent="0" algn="just">
              <a:buNone/>
            </a:pPr>
            <a:r>
              <a:rPr lang="uk-UA" b="1" dirty="0">
                <a:latin typeface="Times New Roman" panose="02020603050405020304" pitchFamily="18" charset="0"/>
                <a:cs typeface="Times New Roman" panose="02020603050405020304" pitchFamily="18" charset="0"/>
              </a:rPr>
              <a:t>2) створення союзної судової інстанції для розв’язання міждержавних суперечок і можливих конфліктів;</a:t>
            </a:r>
          </a:p>
          <a:p>
            <a:pPr marL="36900" indent="0" algn="just">
              <a:buNone/>
            </a:pPr>
            <a:r>
              <a:rPr lang="uk-UA" b="1" dirty="0">
                <a:latin typeface="Times New Roman" panose="02020603050405020304" pitchFamily="18" charset="0"/>
                <a:cs typeface="Times New Roman" panose="02020603050405020304" pitchFamily="18" charset="0"/>
              </a:rPr>
              <a:t> 3) створення спільного загальноєвропейського військового контингенту членів союзу для підтримання миру й зального роззброєння; </a:t>
            </a:r>
          </a:p>
          <a:p>
            <a:pPr marL="36900" indent="0" algn="just">
              <a:buNone/>
            </a:pPr>
            <a:r>
              <a:rPr lang="uk-UA" b="1" dirty="0">
                <a:latin typeface="Times New Roman" panose="02020603050405020304" pitchFamily="18" charset="0"/>
                <a:cs typeface="Times New Roman" panose="02020603050405020304" pitchFamily="18" charset="0"/>
              </a:rPr>
              <a:t>4) створення митного союзу; </a:t>
            </a:r>
          </a:p>
          <a:p>
            <a:pPr marL="36900" indent="0" algn="just">
              <a:buNone/>
            </a:pPr>
            <a:r>
              <a:rPr lang="uk-UA" b="1" dirty="0">
                <a:latin typeface="Times New Roman" panose="02020603050405020304" pitchFamily="18" charset="0"/>
                <a:cs typeface="Times New Roman" panose="02020603050405020304" pitchFamily="18" charset="0"/>
              </a:rPr>
              <a:t>5) відкриття колоній європейських держав для спільної торгівлі; </a:t>
            </a:r>
          </a:p>
          <a:p>
            <a:pPr marL="36900" indent="0" algn="just">
              <a:buNone/>
            </a:pPr>
            <a:r>
              <a:rPr lang="uk-UA" b="1" dirty="0">
                <a:latin typeface="Times New Roman" panose="02020603050405020304" pitchFamily="18" charset="0"/>
                <a:cs typeface="Times New Roman" panose="02020603050405020304" pitchFamily="18" charset="0"/>
              </a:rPr>
              <a:t>6) запровадження єдиної валюти; </a:t>
            </a:r>
          </a:p>
          <a:p>
            <a:pPr marL="36900" indent="0" algn="just">
              <a:buNone/>
            </a:pPr>
            <a:r>
              <a:rPr lang="uk-UA" b="1" dirty="0">
                <a:latin typeface="Times New Roman" panose="02020603050405020304" pitchFamily="18" charset="0"/>
                <a:cs typeface="Times New Roman" panose="02020603050405020304" pitchFamily="18" charset="0"/>
              </a:rPr>
              <a:t>7) збереження культурної ідентичності країн – учасниць союзу як його основи; </a:t>
            </a:r>
          </a:p>
          <a:p>
            <a:pPr marL="36900" indent="0" algn="just">
              <a:buNone/>
            </a:pPr>
            <a:r>
              <a:rPr lang="uk-UA" b="1" dirty="0">
                <a:latin typeface="Times New Roman" panose="02020603050405020304" pitchFamily="18" charset="0"/>
                <a:cs typeface="Times New Roman" panose="02020603050405020304" pitchFamily="18" charset="0"/>
              </a:rPr>
              <a:t>8) захист прав національних і релігійних меншин та ухвалення для цього загальноєвропейської «Великої  хартії терпимості»; </a:t>
            </a:r>
          </a:p>
          <a:p>
            <a:pPr marL="36900" indent="0" algn="just">
              <a:buNone/>
            </a:pPr>
            <a:r>
              <a:rPr lang="uk-UA" b="1" dirty="0">
                <a:latin typeface="Times New Roman" panose="02020603050405020304" pitchFamily="18" charset="0"/>
                <a:cs typeface="Times New Roman" panose="02020603050405020304" pitchFamily="18" charset="0"/>
              </a:rPr>
              <a:t>9) співпраця з Лігою Націй.</a:t>
            </a:r>
          </a:p>
        </p:txBody>
      </p:sp>
    </p:spTree>
    <p:extLst>
      <p:ext uri="{BB962C8B-B14F-4D97-AF65-F5344CB8AC3E}">
        <p14:creationId xmlns:p14="http://schemas.microsoft.com/office/powerpoint/2010/main" val="26101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2400" b="1" dirty="0">
                <a:latin typeface="Times New Roman" panose="02020603050405020304" pitchFamily="18" charset="0"/>
                <a:cs typeface="Times New Roman" panose="02020603050405020304" pitchFamily="18" charset="0"/>
              </a:rPr>
              <a:t>Емблемою Пан’європейського союзу, за пропозицією </a:t>
            </a:r>
            <a:r>
              <a:rPr lang="uk-UA" sz="2400" b="1" dirty="0" err="1">
                <a:latin typeface="Times New Roman" panose="02020603050405020304" pitchFamily="18" charset="0"/>
                <a:cs typeface="Times New Roman" panose="02020603050405020304" pitchFamily="18" charset="0"/>
              </a:rPr>
              <a:t>Куденхове-Калергі</a:t>
            </a:r>
            <a:r>
              <a:rPr lang="uk-UA" sz="2400" b="1" dirty="0">
                <a:latin typeface="Times New Roman" panose="02020603050405020304" pitchFamily="18" charset="0"/>
                <a:cs typeface="Times New Roman" panose="02020603050405020304" pitchFamily="18" charset="0"/>
              </a:rPr>
              <a:t>, мав стати червоний хрест на тлі сонця (золотого кола), що, на його думку, символізувало б єднання давньогрецької і християнської цивілізацій, як основи європейської культури. Згодом золоте коло стали зображувати в облямівці 12 зірок, що стало прообразом емблеми Євросоюзу.</a:t>
            </a:r>
          </a:p>
        </p:txBody>
      </p:sp>
      <p:pic>
        <p:nvPicPr>
          <p:cNvPr id="2" name="Рисунок 1">
            <a:extLst>
              <a:ext uri="{FF2B5EF4-FFF2-40B4-BE49-F238E27FC236}">
                <a16:creationId xmlns:a16="http://schemas.microsoft.com/office/drawing/2014/main" id="{A9530EF5-5947-5421-6589-0D64F4BB3297}"/>
              </a:ext>
            </a:extLst>
          </p:cNvPr>
          <p:cNvPicPr>
            <a:picLocks noChangeAspect="1"/>
          </p:cNvPicPr>
          <p:nvPr/>
        </p:nvPicPr>
        <p:blipFill>
          <a:blip r:embed="rId2"/>
          <a:stretch>
            <a:fillRect/>
          </a:stretch>
        </p:blipFill>
        <p:spPr>
          <a:xfrm>
            <a:off x="6539345" y="3074938"/>
            <a:ext cx="5483225" cy="3655483"/>
          </a:xfrm>
          <a:prstGeom prst="rect">
            <a:avLst/>
          </a:prstGeom>
        </p:spPr>
      </p:pic>
      <p:pic>
        <p:nvPicPr>
          <p:cNvPr id="3" name="Рисунок 2">
            <a:extLst>
              <a:ext uri="{FF2B5EF4-FFF2-40B4-BE49-F238E27FC236}">
                <a16:creationId xmlns:a16="http://schemas.microsoft.com/office/drawing/2014/main" id="{78F769D5-C942-5067-E90F-17A19A453061}"/>
              </a:ext>
            </a:extLst>
          </p:cNvPr>
          <p:cNvPicPr>
            <a:picLocks noChangeAspect="1"/>
          </p:cNvPicPr>
          <p:nvPr/>
        </p:nvPicPr>
        <p:blipFill>
          <a:blip r:embed="rId3"/>
          <a:stretch>
            <a:fillRect/>
          </a:stretch>
        </p:blipFill>
        <p:spPr>
          <a:xfrm>
            <a:off x="387928" y="3336685"/>
            <a:ext cx="5342948" cy="3308878"/>
          </a:xfrm>
          <a:prstGeom prst="rect">
            <a:avLst/>
          </a:prstGeom>
        </p:spPr>
      </p:pic>
    </p:spTree>
    <p:extLst>
      <p:ext uri="{BB962C8B-B14F-4D97-AF65-F5344CB8AC3E}">
        <p14:creationId xmlns:p14="http://schemas.microsoft.com/office/powerpoint/2010/main" val="1780140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000" b="1" dirty="0">
                <a:latin typeface="Times New Roman" panose="02020603050405020304" pitchFamily="18" charset="0"/>
                <a:cs typeface="Times New Roman" panose="02020603050405020304" pitchFamily="18" charset="0"/>
              </a:rPr>
              <a:t>Реалізувати ідею «Пан-Європи» </a:t>
            </a:r>
            <a:r>
              <a:rPr lang="uk-UA" sz="3000" b="1" dirty="0" err="1">
                <a:latin typeface="Times New Roman" panose="02020603050405020304" pitchFamily="18" charset="0"/>
                <a:cs typeface="Times New Roman" panose="02020603050405020304" pitchFamily="18" charset="0"/>
              </a:rPr>
              <a:t>Куденхове-Калергі</a:t>
            </a:r>
            <a:r>
              <a:rPr lang="uk-UA" sz="3000" b="1" dirty="0">
                <a:latin typeface="Times New Roman" panose="02020603050405020304" pitchFamily="18" charset="0"/>
                <a:cs typeface="Times New Roman" panose="02020603050405020304" pitchFamily="18" charset="0"/>
              </a:rPr>
              <a:t> планував за кілька етапів. На </a:t>
            </a:r>
            <a:r>
              <a:rPr lang="uk-UA" sz="3000" b="1" dirty="0">
                <a:solidFill>
                  <a:srgbClr val="FFFF00"/>
                </a:solidFill>
                <a:latin typeface="Times New Roman" panose="02020603050405020304" pitchFamily="18" charset="0"/>
                <a:cs typeface="Times New Roman" panose="02020603050405020304" pitchFamily="18" charset="0"/>
              </a:rPr>
              <a:t>першому етапі</a:t>
            </a:r>
            <a:r>
              <a:rPr lang="uk-UA" sz="3000" b="1" dirty="0">
                <a:latin typeface="Times New Roman" panose="02020603050405020304" pitchFamily="18" charset="0"/>
                <a:cs typeface="Times New Roman" panose="02020603050405020304" pitchFamily="18" charset="0"/>
              </a:rPr>
              <a:t> мало бути скликано всеєвропейську конференцію, </a:t>
            </a:r>
            <a:r>
              <a:rPr lang="uk-UA" sz="3000" b="1" dirty="0">
                <a:solidFill>
                  <a:srgbClr val="00B0F0"/>
                </a:solidFill>
                <a:latin typeface="Times New Roman" panose="02020603050405020304" pitchFamily="18" charset="0"/>
                <a:cs typeface="Times New Roman" panose="02020603050405020304" pitchFamily="18" charset="0"/>
              </a:rPr>
              <a:t>другий етап</a:t>
            </a:r>
            <a:r>
              <a:rPr lang="uk-UA" sz="3000" b="1" dirty="0">
                <a:latin typeface="Times New Roman" panose="02020603050405020304" pitchFamily="18" charset="0"/>
                <a:cs typeface="Times New Roman" panose="02020603050405020304" pitchFamily="18" charset="0"/>
              </a:rPr>
              <a:t> – укладення угод між державами континенту про взаємні гарантії кордонів та про обов’язкове винесення спірних питань на ухвалу спільного арбітражного суду, на </a:t>
            </a:r>
            <a:r>
              <a:rPr lang="uk-UA" sz="3000" b="1" dirty="0">
                <a:highlight>
                  <a:srgbClr val="FF0000"/>
                </a:highlight>
                <a:latin typeface="Times New Roman" panose="02020603050405020304" pitchFamily="18" charset="0"/>
                <a:cs typeface="Times New Roman" panose="02020603050405020304" pitchFamily="18" charset="0"/>
              </a:rPr>
              <a:t>третьому</a:t>
            </a:r>
            <a:r>
              <a:rPr lang="uk-UA" sz="3000" b="1" dirty="0">
                <a:latin typeface="Times New Roman" panose="02020603050405020304" pitchFamily="18" charset="0"/>
                <a:cs typeface="Times New Roman" panose="02020603050405020304" pitchFamily="18" charset="0"/>
              </a:rPr>
              <a:t> – створення митного союзу єдиного економічного простору, а на завершальному, </a:t>
            </a:r>
            <a:r>
              <a:rPr lang="uk-UA" sz="3000" b="1" dirty="0">
                <a:highlight>
                  <a:srgbClr val="0000FF"/>
                </a:highlight>
                <a:latin typeface="Times New Roman" panose="02020603050405020304" pitchFamily="18" charset="0"/>
                <a:cs typeface="Times New Roman" panose="02020603050405020304" pitchFamily="18" charset="0"/>
              </a:rPr>
              <a:t>четвертому етапі</a:t>
            </a:r>
            <a:r>
              <a:rPr lang="uk-UA" sz="3000" b="1" dirty="0">
                <a:latin typeface="Times New Roman" panose="02020603050405020304" pitchFamily="18" charset="0"/>
                <a:cs typeface="Times New Roman" panose="02020603050405020304" pitchFamily="18" charset="0"/>
              </a:rPr>
              <a:t> – заснування Сполучених Штатів Європи. </a:t>
            </a:r>
          </a:p>
          <a:p>
            <a:pPr marL="36900" indent="0" algn="just">
              <a:buNone/>
            </a:pPr>
            <a:r>
              <a:rPr lang="uk-UA" sz="3000" b="1" dirty="0">
                <a:latin typeface="Times New Roman" panose="02020603050405020304" pitchFamily="18" charset="0"/>
                <a:cs typeface="Times New Roman" panose="02020603050405020304" pitchFamily="18" charset="0"/>
              </a:rPr>
              <a:t>Таке об’єднання стало б самостійним економічним і політичним цілим відносно зовнішнього світу. В ньому відбувалось би становлення єдиної європейської нації з власною ідентичністю, заснованою на досягненнях християнсько-елліністичної культури.</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063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На думку автора, пан’європейське співтовариство мало бути значно меншим за Європу в її географічних межах. Він виключав із нього Велику Британію, оскільки вважав її не європейською, а світовою державою через її колонії. Щойно ж вона </a:t>
            </a:r>
            <a:r>
              <a:rPr lang="uk-UA" sz="2800" b="1" dirty="0" err="1">
                <a:latin typeface="Times New Roman" panose="02020603050405020304" pitchFamily="18" charset="0"/>
                <a:cs typeface="Times New Roman" panose="02020603050405020304" pitchFamily="18" charset="0"/>
              </a:rPr>
              <a:t>надасть</a:t>
            </a:r>
            <a:r>
              <a:rPr lang="uk-UA" sz="2800" b="1" dirty="0">
                <a:latin typeface="Times New Roman" panose="02020603050405020304" pitchFamily="18" charset="0"/>
                <a:cs typeface="Times New Roman" panose="02020603050405020304" pitchFamily="18" charset="0"/>
              </a:rPr>
              <a:t> колоніям незалежність – шлях до Пан’європейського союзу для неї буде відкритим. </a:t>
            </a:r>
          </a:p>
          <a:p>
            <a:pPr marL="36900" indent="0" algn="just">
              <a:buNone/>
            </a:pPr>
            <a:r>
              <a:rPr lang="uk-UA" sz="2800" b="1" dirty="0">
                <a:latin typeface="Times New Roman" panose="02020603050405020304" pitchFamily="18" charset="0"/>
                <a:cs typeface="Times New Roman" panose="02020603050405020304" pitchFamily="18" charset="0"/>
              </a:rPr>
              <a:t>Виключав </a:t>
            </a:r>
            <a:r>
              <a:rPr lang="uk-UA" sz="2800" b="1" dirty="0" err="1">
                <a:latin typeface="Times New Roman" panose="02020603050405020304" pitchFamily="18" charset="0"/>
                <a:cs typeface="Times New Roman" panose="02020603050405020304" pitchFamily="18" charset="0"/>
              </a:rPr>
              <a:t>Куденхове-Калергі</a:t>
            </a:r>
            <a:r>
              <a:rPr lang="uk-UA" sz="2800" b="1" dirty="0">
                <a:latin typeface="Times New Roman" panose="02020603050405020304" pitchFamily="18" charset="0"/>
                <a:cs typeface="Times New Roman" panose="02020603050405020304" pitchFamily="18" charset="0"/>
              </a:rPr>
              <a:t> й Радянський Союз із європейського об’єднання, однак не лише тому, що його більша частина розташована в Азії, а з іншої причини. Росія, вважав він, сама відвернулась від демократичних принципів. Ідеєю світової соціалістичної революції вона намагається поширити свій вплив і становить серйозну загрозу для європейських країн. Вона завжди буде прагнути до гегемонії.</a:t>
            </a:r>
          </a:p>
        </p:txBody>
      </p:sp>
    </p:spTree>
    <p:extLst>
      <p:ext uri="{BB962C8B-B14F-4D97-AF65-F5344CB8AC3E}">
        <p14:creationId xmlns:p14="http://schemas.microsoft.com/office/powerpoint/2010/main" val="1712210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2800" b="1" dirty="0" err="1">
                <a:latin typeface="Times New Roman" panose="02020603050405020304" pitchFamily="18" charset="0"/>
                <a:cs typeface="Times New Roman" panose="02020603050405020304" pitchFamily="18" charset="0"/>
              </a:rPr>
              <a:t>Куденхове-Калергі</a:t>
            </a:r>
            <a:r>
              <a:rPr lang="uk-UA" sz="2800" b="1" dirty="0">
                <a:latin typeface="Times New Roman" panose="02020603050405020304" pitchFamily="18" charset="0"/>
                <a:cs typeface="Times New Roman" panose="02020603050405020304" pitchFamily="18" charset="0"/>
              </a:rPr>
              <a:t> вважав, що європейському континентові загрожує неминуче військове вторгнення Росії, котра тоді (1920-ті рр.), відбудовувала свою економіку. Щойно цей процес завершиться, Росія розпочне свою експансію в Європу. Він не бачив різниці між «царським імперіалізмом», що використовував гасла панслов’янської пропаганди, й більшовиками, які проголосили «пролетарський  інтернаціоналізм». Радянську Росію </a:t>
            </a:r>
            <a:r>
              <a:rPr lang="uk-UA" sz="2800" b="1" dirty="0" err="1">
                <a:latin typeface="Times New Roman" panose="02020603050405020304" pitchFamily="18" charset="0"/>
                <a:cs typeface="Times New Roman" panose="02020603050405020304" pitchFamily="18" charset="0"/>
              </a:rPr>
              <a:t>Куденхове-Калергі</a:t>
            </a:r>
            <a:r>
              <a:rPr lang="uk-UA" sz="2800" b="1" dirty="0">
                <a:latin typeface="Times New Roman" panose="02020603050405020304" pitchFamily="18" charset="0"/>
                <a:cs typeface="Times New Roman" panose="02020603050405020304" pitchFamily="18" charset="0"/>
              </a:rPr>
              <a:t> вважав небезпечнішою для Європи.</a:t>
            </a:r>
          </a:p>
          <a:p>
            <a:pPr marL="36900" indent="0" algn="just">
              <a:buNone/>
            </a:pPr>
            <a:r>
              <a:rPr lang="uk-UA" sz="2800" b="1" dirty="0">
                <a:latin typeface="Times New Roman" panose="02020603050405020304" pitchFamily="18" charset="0"/>
                <a:cs typeface="Times New Roman" panose="02020603050405020304" pitchFamily="18" charset="0"/>
              </a:rPr>
              <a:t> Отже, однією з головних причин створення Пан-Європи – федерації європейських держав, об’єднаних спільним ринком і спільним оборонним союзом – була «</a:t>
            </a:r>
            <a:r>
              <a:rPr lang="uk-UA" sz="2800" b="1" dirty="0">
                <a:solidFill>
                  <a:srgbClr val="FFFF00"/>
                </a:solidFill>
                <a:latin typeface="Times New Roman" panose="02020603050405020304" pitchFamily="18" charset="0"/>
                <a:cs typeface="Times New Roman" panose="02020603050405020304" pitchFamily="18" charset="0"/>
              </a:rPr>
              <a:t>російська загроза</a:t>
            </a:r>
            <a:r>
              <a:rPr lang="uk-UA" sz="2800" b="1" dirty="0">
                <a:latin typeface="Times New Roman" panose="02020603050405020304" pitchFamily="18" charset="0"/>
                <a:cs typeface="Times New Roman" panose="02020603050405020304" pitchFamily="18" charset="0"/>
              </a:rPr>
              <a:t>». Він також одним із перших став вважати, що Туреччина Кемаля Ататюрка може стати учасником Пан’європейського союзу.</a:t>
            </a:r>
          </a:p>
        </p:txBody>
      </p:sp>
    </p:spTree>
    <p:extLst>
      <p:ext uri="{BB962C8B-B14F-4D97-AF65-F5344CB8AC3E}">
        <p14:creationId xmlns:p14="http://schemas.microsoft.com/office/powerpoint/2010/main" val="2509869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Засадничим принципом, базою для всієї конструкції «Пан-Європи» мала стати </a:t>
            </a:r>
            <a:r>
              <a:rPr lang="uk-UA" sz="3200" b="1" dirty="0" err="1">
                <a:latin typeface="Times New Roman" panose="02020603050405020304" pitchFamily="18" charset="0"/>
                <a:cs typeface="Times New Roman" panose="02020603050405020304" pitchFamily="18" charset="0"/>
              </a:rPr>
              <a:t>французько</a:t>
            </a:r>
            <a:r>
              <a:rPr lang="uk-UA" sz="3200" b="1" dirty="0">
                <a:latin typeface="Times New Roman" panose="02020603050405020304" pitchFamily="18" charset="0"/>
                <a:cs typeface="Times New Roman" panose="02020603050405020304" pitchFamily="18" charset="0"/>
              </a:rPr>
              <a:t>-німецька угода. Ідея запобігання війні через об’єднання зусиль двох найбільших держав Європи, що ворогують між собою, вочевидь, тоді була не на часі. Однак після Другої світової війни до неї повернулись і вона зіграла величезну роль у європейській інтеграції.</a:t>
            </a:r>
          </a:p>
          <a:p>
            <a:pPr marL="36900" indent="0" algn="just">
              <a:buNone/>
            </a:pPr>
            <a:r>
              <a:rPr lang="uk-UA" sz="3200" b="1" dirty="0">
                <a:latin typeface="Times New Roman" panose="02020603050405020304" pitchFamily="18" charset="0"/>
                <a:cs typeface="Times New Roman" panose="02020603050405020304" pitchFamily="18" charset="0"/>
              </a:rPr>
              <a:t>Великого значення </a:t>
            </a:r>
            <a:r>
              <a:rPr lang="uk-UA" sz="3200" b="1" dirty="0" err="1">
                <a:latin typeface="Times New Roman" panose="02020603050405020304" pitchFamily="18" charset="0"/>
                <a:cs typeface="Times New Roman" panose="02020603050405020304" pitchFamily="18" charset="0"/>
              </a:rPr>
              <a:t>Куденхове-Калергі</a:t>
            </a:r>
            <a:r>
              <a:rPr lang="uk-UA" sz="3200" b="1" dirty="0">
                <a:latin typeface="Times New Roman" panose="02020603050405020304" pitchFamily="18" charset="0"/>
                <a:cs typeface="Times New Roman" panose="02020603050405020304" pitchFamily="18" charset="0"/>
              </a:rPr>
              <a:t> надавав використанню в Пан’європейському союзі спільної мови як засобу міжнародного спілкування, і такою мовою, на його думку, мала стати англійська. Водночас він розумів, що роль фундаменту «Пан-Європи» найбільше відповідала б Франції, найсильнішій і найвпливовішій державі Європи.</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575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Свої ідеї Р.-Н. </a:t>
            </a:r>
            <a:r>
              <a:rPr lang="uk-UA" sz="3200" b="1" dirty="0" err="1">
                <a:latin typeface="Times New Roman" panose="02020603050405020304" pitchFamily="18" charset="0"/>
                <a:cs typeface="Times New Roman" panose="02020603050405020304" pitchFamily="18" charset="0"/>
              </a:rPr>
              <a:t>Куденгофе-Калерґі</a:t>
            </a:r>
            <a:r>
              <a:rPr lang="uk-UA" sz="3200" b="1" dirty="0">
                <a:latin typeface="Times New Roman" panose="02020603050405020304" pitchFamily="18" charset="0"/>
                <a:cs typeface="Times New Roman" panose="02020603050405020304" pitchFamily="18" charset="0"/>
              </a:rPr>
              <a:t> та його однодумці викладали у журналі «Пан-Європа» (виходив друком з 1924 р.) – офіційному друкованому органі Пан’європейського Союзу. На сторінках журналу розгорнулися дискусії щодо майбутнього Європи.</a:t>
            </a:r>
          </a:p>
          <a:p>
            <a:pPr marL="36900" indent="0" algn="just">
              <a:buNone/>
            </a:pPr>
            <a:r>
              <a:rPr lang="uk-UA" sz="3200" b="1" dirty="0">
                <a:latin typeface="Times New Roman" panose="02020603050405020304" pitchFamily="18" charset="0"/>
                <a:cs typeface="Times New Roman" panose="02020603050405020304" pitchFamily="18" charset="0"/>
              </a:rPr>
              <a:t> Після Другої світової війни проєвропейська політична діяльність </a:t>
            </a:r>
            <a:r>
              <a:rPr lang="uk-UA" sz="3200" b="1" dirty="0" err="1">
                <a:latin typeface="Times New Roman" panose="02020603050405020304" pitchFamily="18" charset="0"/>
                <a:cs typeface="Times New Roman" panose="02020603050405020304" pitchFamily="18" charset="0"/>
              </a:rPr>
              <a:t>Кудехофе-Калергі</a:t>
            </a:r>
            <a:r>
              <a:rPr lang="uk-UA" sz="3200" b="1" dirty="0">
                <a:latin typeface="Times New Roman" panose="02020603050405020304" pitchFamily="18" charset="0"/>
                <a:cs typeface="Times New Roman" panose="02020603050405020304" pitchFamily="18" charset="0"/>
              </a:rPr>
              <a:t> стала особливо інтенсивною. У 1947 р. в місті </a:t>
            </a:r>
            <a:r>
              <a:rPr lang="uk-UA" sz="3200" b="1" dirty="0" err="1">
                <a:latin typeface="Times New Roman" panose="02020603050405020304" pitchFamily="18" charset="0"/>
                <a:cs typeface="Times New Roman" panose="02020603050405020304" pitchFamily="18" charset="0"/>
              </a:rPr>
              <a:t>Гштадт</a:t>
            </a:r>
            <a:r>
              <a:rPr lang="uk-UA" sz="3200" b="1" dirty="0">
                <a:latin typeface="Times New Roman" panose="02020603050405020304" pitchFamily="18" charset="0"/>
                <a:cs typeface="Times New Roman" panose="02020603050405020304" pitchFamily="18" charset="0"/>
              </a:rPr>
              <a:t> (нім. </a:t>
            </a:r>
            <a:r>
              <a:rPr lang="uk-UA" sz="3200" b="1" dirty="0" err="1">
                <a:latin typeface="Times New Roman" panose="02020603050405020304" pitchFamily="18" charset="0"/>
                <a:cs typeface="Times New Roman" panose="02020603050405020304" pitchFamily="18" charset="0"/>
              </a:rPr>
              <a:t>Gstaad</a:t>
            </a:r>
            <a:r>
              <a:rPr lang="uk-UA" sz="3200" b="1" dirty="0">
                <a:latin typeface="Times New Roman" panose="02020603050405020304" pitchFamily="18" charset="0"/>
                <a:cs typeface="Times New Roman" panose="02020603050405020304" pitchFamily="18" charset="0"/>
              </a:rPr>
              <a:t>; Швейцарія) </a:t>
            </a:r>
            <a:r>
              <a:rPr lang="uk-UA" sz="3200" b="1" dirty="0" err="1">
                <a:latin typeface="Times New Roman" panose="02020603050405020304" pitchFamily="18" charset="0"/>
                <a:cs typeface="Times New Roman" panose="02020603050405020304" pitchFamily="18" charset="0"/>
              </a:rPr>
              <a:t>Куденхов-Калергі</a:t>
            </a:r>
            <a:r>
              <a:rPr lang="uk-UA" sz="3200" b="1" dirty="0">
                <a:latin typeface="Times New Roman" panose="02020603050405020304" pitchFamily="18" charset="0"/>
                <a:cs typeface="Times New Roman" panose="02020603050405020304" pitchFamily="18" charset="0"/>
              </a:rPr>
              <a:t> заснував Європейський парламентський союз та став його головою. У 1952-1956 рр. був почесним головою Європейського Руху.</a:t>
            </a:r>
          </a:p>
        </p:txBody>
      </p:sp>
    </p:spTree>
    <p:extLst>
      <p:ext uri="{BB962C8B-B14F-4D97-AF65-F5344CB8AC3E}">
        <p14:creationId xmlns:p14="http://schemas.microsoft.com/office/powerpoint/2010/main" val="671977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422400"/>
            <a:ext cx="12192000" cy="5435599"/>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У 1922 р. було засновано «Пан’європейський союз». Ідеї створення об’єднаної Європи, оприлюднені </a:t>
            </a:r>
            <a:r>
              <a:rPr lang="uk-UA" sz="3200" b="1" dirty="0" err="1">
                <a:latin typeface="Times New Roman" panose="02020603050405020304" pitchFamily="18" charset="0"/>
                <a:cs typeface="Times New Roman" panose="02020603050405020304" pitchFamily="18" charset="0"/>
              </a:rPr>
              <a:t>Ріхардом</a:t>
            </a:r>
            <a:r>
              <a:rPr lang="uk-UA" sz="3200" b="1" dirty="0">
                <a:latin typeface="Times New Roman" panose="02020603050405020304" pitchFamily="18" charset="0"/>
                <a:cs typeface="Times New Roman" panose="02020603050405020304" pitchFamily="18" charset="0"/>
              </a:rPr>
              <a:t> Ніколасом </a:t>
            </a:r>
            <a:r>
              <a:rPr lang="uk-UA" sz="3200" b="1" dirty="0" err="1">
                <a:latin typeface="Times New Roman" panose="02020603050405020304" pitchFamily="18" charset="0"/>
                <a:cs typeface="Times New Roman" panose="02020603050405020304" pitchFamily="18" charset="0"/>
              </a:rPr>
              <a:t>Куденгофе-Калергі</a:t>
            </a:r>
            <a:r>
              <a:rPr lang="uk-UA" sz="3200" b="1" dirty="0">
                <a:latin typeface="Times New Roman" panose="02020603050405020304" pitchFamily="18" charset="0"/>
                <a:cs typeface="Times New Roman" panose="02020603050405020304" pitchFamily="18" charset="0"/>
              </a:rPr>
              <a:t>, мали як своїх прихильників, так і опонентів. </a:t>
            </a:r>
          </a:p>
          <a:p>
            <a:pPr marL="36900" indent="0" algn="just">
              <a:buNone/>
            </a:pPr>
            <a:r>
              <a:rPr lang="uk-UA" sz="3200" b="1" dirty="0">
                <a:latin typeface="Times New Roman" panose="02020603050405020304" pitchFamily="18" charset="0"/>
                <a:cs typeface="Times New Roman" panose="02020603050405020304" pitchFamily="18" charset="0"/>
              </a:rPr>
              <a:t>Загалом, рух за об’єднання Європи набув значного поширення передовсім серед інтелектуальних кіл багатьох країн. Учасниками руху та пан’європейських конгресів були представники різних політичних сил та сфер діяльності: промисловці, банкіри, інтелігенція тощо, а комітети пан’європейського руху було утворено фактично в усіх країнах Європи.</a:t>
            </a:r>
          </a:p>
        </p:txBody>
      </p:sp>
    </p:spTree>
    <p:extLst>
      <p:ext uri="{BB962C8B-B14F-4D97-AF65-F5344CB8AC3E}">
        <p14:creationId xmlns:p14="http://schemas.microsoft.com/office/powerpoint/2010/main" val="3264563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2900" b="1" dirty="0">
                <a:latin typeface="Times New Roman" panose="02020603050405020304" pitchFamily="18" charset="0"/>
                <a:cs typeface="Times New Roman" panose="02020603050405020304" pitchFamily="18" charset="0"/>
              </a:rPr>
              <a:t>Оприлюднена ідея, так би мовити, впала на сприятливий ґрунт. Вона була підтримана впливовими бізнесовими колами. Впродовж 1925-1926рр. на фінансування майбутнього «Пан’європейського союзу» було зібрано 650 млн. золотих крон. Для тодішньої європейської інфляційної економіки це була астрономічна сума. Цей аргумент допоміг прихильникам єдиної Європи переконатись у можливості так би мовити успішно «продавати» цю ідею. </a:t>
            </a:r>
          </a:p>
          <a:p>
            <a:pPr marL="36900" indent="0" algn="just">
              <a:buNone/>
            </a:pPr>
            <a:r>
              <a:rPr lang="uk-UA" sz="2900" b="1" dirty="0">
                <a:latin typeface="Times New Roman" panose="02020603050405020304" pitchFamily="18" charset="0"/>
                <a:cs typeface="Times New Roman" panose="02020603050405020304" pitchFamily="18" charset="0"/>
              </a:rPr>
              <a:t>Але, незважаючи на певні політичні суперечності, «Пан’європейський союз» восени 1925 р. відкрив своє бюро у віденському палаці </a:t>
            </a:r>
            <a:r>
              <a:rPr lang="uk-UA" sz="2900" b="1" dirty="0" err="1">
                <a:latin typeface="Times New Roman" panose="02020603050405020304" pitchFamily="18" charset="0"/>
                <a:cs typeface="Times New Roman" panose="02020603050405020304" pitchFamily="18" charset="0"/>
              </a:rPr>
              <a:t>Хофбург</a:t>
            </a:r>
            <a:r>
              <a:rPr lang="uk-UA" sz="2900" b="1" dirty="0">
                <a:latin typeface="Times New Roman" panose="02020603050405020304" pitchFamily="18" charset="0"/>
                <a:cs typeface="Times New Roman" panose="02020603050405020304" pitchFamily="18" charset="0"/>
              </a:rPr>
              <a:t>. </a:t>
            </a:r>
            <a:r>
              <a:rPr lang="uk-UA" sz="2900" b="1" dirty="0">
                <a:solidFill>
                  <a:srgbClr val="FFFF00"/>
                </a:solidFill>
                <a:latin typeface="Times New Roman" panose="02020603050405020304" pitchFamily="18" charset="0"/>
                <a:cs typeface="Times New Roman" panose="02020603050405020304" pitchFamily="18" charset="0"/>
              </a:rPr>
              <a:t>3-6 жовтня 1926 р. у Відні (палац </a:t>
            </a:r>
            <a:r>
              <a:rPr lang="uk-UA" sz="2900" b="1" dirty="0" err="1">
                <a:solidFill>
                  <a:srgbClr val="FFFF00"/>
                </a:solidFill>
                <a:latin typeface="Times New Roman" panose="02020603050405020304" pitchFamily="18" charset="0"/>
                <a:cs typeface="Times New Roman" panose="02020603050405020304" pitchFamily="18" charset="0"/>
              </a:rPr>
              <a:t>Хофбург</a:t>
            </a:r>
            <a:r>
              <a:rPr lang="uk-UA" sz="2900" b="1" dirty="0">
                <a:solidFill>
                  <a:srgbClr val="FFFF00"/>
                </a:solidFill>
                <a:latin typeface="Times New Roman" panose="02020603050405020304" pitchFamily="18" charset="0"/>
                <a:cs typeface="Times New Roman" panose="02020603050405020304" pitchFamily="18" charset="0"/>
              </a:rPr>
              <a:t>) за зусиль Р.-</a:t>
            </a:r>
            <a:r>
              <a:rPr lang="uk-UA" sz="2900" b="1" dirty="0" err="1">
                <a:solidFill>
                  <a:srgbClr val="FFFF00"/>
                </a:solidFill>
                <a:latin typeface="Times New Roman" panose="02020603050405020304" pitchFamily="18" charset="0"/>
                <a:cs typeface="Times New Roman" panose="02020603050405020304" pitchFamily="18" charset="0"/>
              </a:rPr>
              <a:t>Н.Куденгофе</a:t>
            </a:r>
            <a:r>
              <a:rPr lang="uk-UA" sz="2900" b="1" dirty="0">
                <a:solidFill>
                  <a:srgbClr val="FFFF00"/>
                </a:solidFill>
                <a:latin typeface="Times New Roman" panose="02020603050405020304" pitchFamily="18" charset="0"/>
                <a:cs typeface="Times New Roman" panose="02020603050405020304" pitchFamily="18" charset="0"/>
              </a:rPr>
              <a:t>-</a:t>
            </a:r>
            <a:r>
              <a:rPr lang="uk-UA" sz="2900" b="1" dirty="0" err="1">
                <a:solidFill>
                  <a:srgbClr val="FFFF00"/>
                </a:solidFill>
                <a:latin typeface="Times New Roman" panose="02020603050405020304" pitchFamily="18" charset="0"/>
                <a:cs typeface="Times New Roman" panose="02020603050405020304" pitchFamily="18" charset="0"/>
              </a:rPr>
              <a:t>Калергі</a:t>
            </a:r>
            <a:r>
              <a:rPr lang="uk-UA" sz="2900" b="1" dirty="0">
                <a:solidFill>
                  <a:srgbClr val="FFFF00"/>
                </a:solidFill>
                <a:latin typeface="Times New Roman" panose="02020603050405020304" pitchFamily="18" charset="0"/>
                <a:cs typeface="Times New Roman" panose="02020603050405020304" pitchFamily="18" charset="0"/>
              </a:rPr>
              <a:t> вперше було скликано </a:t>
            </a:r>
            <a:r>
              <a:rPr lang="en-US" sz="2900" b="1" dirty="0">
                <a:solidFill>
                  <a:srgbClr val="FFFF00"/>
                </a:solidFill>
                <a:latin typeface="Times New Roman" panose="02020603050405020304" pitchFamily="18" charset="0"/>
                <a:cs typeface="Times New Roman" panose="02020603050405020304" pitchFamily="18" charset="0"/>
              </a:rPr>
              <a:t>I </a:t>
            </a:r>
            <a:r>
              <a:rPr lang="uk-UA" sz="2900" b="1" dirty="0">
                <a:solidFill>
                  <a:srgbClr val="FFFF00"/>
                </a:solidFill>
                <a:latin typeface="Times New Roman" panose="02020603050405020304" pitchFamily="18" charset="0"/>
                <a:cs typeface="Times New Roman" panose="02020603050405020304" pitchFamily="18" charset="0"/>
              </a:rPr>
              <a:t>Пан’європейський конгрес.</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54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597890"/>
          </a:xfrm>
        </p:spPr>
        <p:txBody>
          <a:bodyPr>
            <a:normAutofit fontScale="90000"/>
          </a:bodyPr>
          <a:lstStyle/>
          <a:p>
            <a:r>
              <a:rPr lang="uk-UA" b="1" dirty="0">
                <a:highlight>
                  <a:srgbClr val="800000"/>
                </a:highlight>
                <a:latin typeface="Times New Roman" panose="02020603050405020304" pitchFamily="18" charset="0"/>
                <a:cs typeface="Times New Roman" panose="02020603050405020304" pitchFamily="18" charset="0"/>
              </a:rPr>
              <a:t>1</a:t>
            </a:r>
            <a:r>
              <a:rPr lang="uk-UA" sz="3100" b="1" dirty="0">
                <a:highlight>
                  <a:srgbClr val="800000"/>
                </a:highlight>
                <a:latin typeface="Times New Roman" panose="02020603050405020304" pitchFamily="18" charset="0"/>
                <a:cs typeface="Times New Roman" panose="02020603050405020304" pitchFamily="18" charset="0"/>
              </a:rPr>
              <a:t>.	Проекти об’єднання Європи навколо спільних цінностей. Ідеолог об’єднання Європи Р.-Н. </a:t>
            </a:r>
            <a:r>
              <a:rPr lang="uk-UA" sz="31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3100" b="1" dirty="0">
                <a:highlight>
                  <a:srgbClr val="800000"/>
                </a:highlight>
                <a:latin typeface="Times New Roman" panose="02020603050405020304" pitchFamily="18" charset="0"/>
                <a:cs typeface="Times New Roman" panose="02020603050405020304" pitchFamily="18" charset="0"/>
              </a:rPr>
              <a:t> і його ідеї </a:t>
            </a:r>
            <a:r>
              <a:rPr lang="uk-UA" sz="3100" b="1" dirty="0" err="1">
                <a:highlight>
                  <a:srgbClr val="800000"/>
                </a:highlight>
                <a:latin typeface="Times New Roman" panose="02020603050405020304" pitchFamily="18" charset="0"/>
                <a:cs typeface="Times New Roman" panose="02020603050405020304" pitchFamily="18" charset="0"/>
              </a:rPr>
              <a:t>пан’європеїзму</a:t>
            </a:r>
            <a:r>
              <a:rPr lang="uk-UA" sz="31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31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597891"/>
            <a:ext cx="12192000" cy="5260108"/>
          </a:xfrm>
        </p:spPr>
        <p:txBody>
          <a:bodyPr>
            <a:noAutofit/>
          </a:bodyPr>
          <a:lstStyle/>
          <a:p>
            <a:pPr marL="36900" indent="0" algn="just">
              <a:buNone/>
            </a:pPr>
            <a:r>
              <a:rPr lang="uk-UA" sz="3300" b="1" dirty="0">
                <a:latin typeface="Times New Roman" panose="02020603050405020304" pitchFamily="18" charset="0"/>
                <a:cs typeface="Times New Roman" panose="02020603050405020304" pitchFamily="18" charset="0"/>
              </a:rPr>
              <a:t>Зокрема, у </a:t>
            </a:r>
            <a:r>
              <a:rPr lang="uk-UA" sz="3300" b="1" dirty="0">
                <a:highlight>
                  <a:srgbClr val="FF0000"/>
                </a:highlight>
                <a:latin typeface="Times New Roman" panose="02020603050405020304" pitchFamily="18" charset="0"/>
                <a:cs typeface="Times New Roman" panose="02020603050405020304" pitchFamily="18" charset="0"/>
              </a:rPr>
              <a:t>1900 р.</a:t>
            </a:r>
            <a:r>
              <a:rPr lang="uk-UA" sz="3300" b="1" dirty="0">
                <a:latin typeface="Times New Roman" panose="02020603050405020304" pitchFamily="18" charset="0"/>
                <a:cs typeface="Times New Roman" panose="02020603050405020304" pitchFamily="18" charset="0"/>
              </a:rPr>
              <a:t> учасники конгресу політичних наук («</a:t>
            </a:r>
            <a:r>
              <a:rPr lang="uk-UA" sz="3300" b="1" dirty="0">
                <a:solidFill>
                  <a:srgbClr val="FFFF00"/>
                </a:solidFill>
                <a:latin typeface="Times New Roman" panose="02020603050405020304" pitchFamily="18" charset="0"/>
                <a:cs typeface="Times New Roman" panose="02020603050405020304" pitchFamily="18" charset="0"/>
              </a:rPr>
              <a:t>Товариства колишніх і теперішніх учнів вільної школи політичних наук в Парижі</a:t>
            </a:r>
            <a:r>
              <a:rPr lang="uk-UA" sz="3300" b="1" dirty="0">
                <a:latin typeface="Times New Roman" panose="02020603050405020304" pitchFamily="18" charset="0"/>
                <a:cs typeface="Times New Roman" panose="02020603050405020304" pitchFamily="18" charset="0"/>
              </a:rPr>
              <a:t>») у Парижі розглядали різні європейські ідеї, зокрема й питання про створення </a:t>
            </a:r>
            <a:r>
              <a:rPr lang="uk-UA" sz="3300" b="1" dirty="0">
                <a:highlight>
                  <a:srgbClr val="FF0000"/>
                </a:highlight>
                <a:latin typeface="Times New Roman" panose="02020603050405020304" pitchFamily="18" charset="0"/>
                <a:cs typeface="Times New Roman" panose="02020603050405020304" pitchFamily="18" charset="0"/>
              </a:rPr>
              <a:t>Сполучених Штатів Європи</a:t>
            </a:r>
            <a:r>
              <a:rPr lang="uk-UA" sz="3300" b="1" dirty="0">
                <a:latin typeface="Times New Roman" panose="02020603050405020304" pitchFamily="18" charset="0"/>
                <a:cs typeface="Times New Roman" panose="02020603050405020304" pitchFamily="18" charset="0"/>
              </a:rPr>
              <a:t>, яке опинилось у центрі уваги. Доповідачі доводили життєву необхідність європейської організації, висловлювали впевненість, що саме об’єднання Європи в союз стане спроможним надати їй нової сили, забезпечити мир і усунути чимало міжнародних суперечностей.</a:t>
            </a:r>
          </a:p>
        </p:txBody>
      </p:sp>
    </p:spTree>
    <p:extLst>
      <p:ext uri="{BB962C8B-B14F-4D97-AF65-F5344CB8AC3E}">
        <p14:creationId xmlns:p14="http://schemas.microsoft.com/office/powerpoint/2010/main" val="161431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lstStyle/>
          <a:p>
            <a:pPr marL="36900" indent="0" algn="just">
              <a:buNone/>
            </a:pPr>
            <a:r>
              <a:rPr lang="uk-UA" sz="2800" b="1" dirty="0">
                <a:latin typeface="Times New Roman" panose="02020603050405020304" pitchFamily="18" charset="0"/>
                <a:cs typeface="Times New Roman" panose="02020603050405020304" pitchFamily="18" charset="0"/>
              </a:rPr>
              <a:t>У ньому взяли участь близько 2000 делегатів з 24 європейських країн, серед них такі відомі політики як французи Е. </a:t>
            </a:r>
            <a:r>
              <a:rPr lang="uk-UA" sz="2800" b="1" dirty="0" err="1">
                <a:latin typeface="Times New Roman" panose="02020603050405020304" pitchFamily="18" charset="0"/>
                <a:cs typeface="Times New Roman" panose="02020603050405020304" pitchFamily="18" charset="0"/>
              </a:rPr>
              <a:t>Ерріо</a:t>
            </a:r>
            <a:r>
              <a:rPr lang="uk-UA" sz="2800" b="1" dirty="0">
                <a:latin typeface="Times New Roman" panose="02020603050405020304" pitchFamily="18" charset="0"/>
                <a:cs typeface="Times New Roman" panose="02020603050405020304" pitchFamily="18" charset="0"/>
              </a:rPr>
              <a:t> та Л. Блюм, німець К. Аденауер (який вже тоді, будучи бургомістром міста Кельн, завойовував собі репутацію впливового політика), чех Е. Бенеш. На конгресі </a:t>
            </a:r>
            <a:r>
              <a:rPr lang="uk-UA" sz="2800" b="1" dirty="0">
                <a:solidFill>
                  <a:srgbClr val="FFFF00"/>
                </a:solidFill>
                <a:latin typeface="Times New Roman" panose="02020603050405020304" pitchFamily="18" charset="0"/>
                <a:cs typeface="Times New Roman" panose="02020603050405020304" pitchFamily="18" charset="0"/>
              </a:rPr>
              <a:t>Р.</a:t>
            </a:r>
            <a:r>
              <a:rPr lang="en-US" sz="2800" b="1" dirty="0">
                <a:solidFill>
                  <a:srgbClr val="FFFF00"/>
                </a:solidFill>
                <a:latin typeface="Times New Roman" panose="02020603050405020304" pitchFamily="18" charset="0"/>
                <a:cs typeface="Times New Roman" panose="02020603050405020304" pitchFamily="18" charset="0"/>
              </a:rPr>
              <a:t>-</a:t>
            </a:r>
            <a:r>
              <a:rPr lang="uk-UA" sz="2800" b="1" dirty="0">
                <a:solidFill>
                  <a:srgbClr val="FFFF00"/>
                </a:solidFill>
                <a:latin typeface="Times New Roman" panose="02020603050405020304" pitchFamily="18" charset="0"/>
                <a:cs typeface="Times New Roman" panose="02020603050405020304" pitchFamily="18" charset="0"/>
              </a:rPr>
              <a:t>Н. </a:t>
            </a:r>
            <a:r>
              <a:rPr lang="uk-UA" sz="2800" b="1" dirty="0" err="1">
                <a:solidFill>
                  <a:srgbClr val="FFFF00"/>
                </a:solidFill>
                <a:latin typeface="Times New Roman" panose="02020603050405020304" pitchFamily="18" charset="0"/>
                <a:cs typeface="Times New Roman" panose="02020603050405020304" pitchFamily="18" charset="0"/>
              </a:rPr>
              <a:t>Куденгофе-Калерґі</a:t>
            </a:r>
            <a:r>
              <a:rPr lang="uk-UA" sz="2800" b="1" dirty="0">
                <a:solidFill>
                  <a:srgbClr val="FFFF00"/>
                </a:solidFill>
                <a:latin typeface="Times New Roman" panose="02020603050405020304" pitchFamily="18" charset="0"/>
                <a:cs typeface="Times New Roman" panose="02020603050405020304" pitchFamily="18" charset="0"/>
              </a:rPr>
              <a:t> було обрано Міжнародним президентом</a:t>
            </a:r>
            <a:r>
              <a:rPr lang="uk-UA" sz="2800" b="1" dirty="0">
                <a:latin typeface="Times New Roman" panose="02020603050405020304" pitchFamily="18" charset="0"/>
                <a:cs typeface="Times New Roman" panose="02020603050405020304" pitchFamily="18" charset="0"/>
              </a:rPr>
              <a:t>, що стало визнанням його вагомого внеску у справу розвитку ідеї європейської єдності.</a:t>
            </a:r>
          </a:p>
          <a:p>
            <a:pPr marL="36900" indent="0" algn="just">
              <a:buNone/>
            </a:pPr>
            <a:r>
              <a:rPr lang="uk-UA" sz="2800" b="1" dirty="0">
                <a:latin typeface="Times New Roman" panose="02020603050405020304" pitchFamily="18" charset="0"/>
                <a:cs typeface="Times New Roman" panose="02020603050405020304" pitchFamily="18" charset="0"/>
              </a:rPr>
              <a:t>До речі, учасником першого віденського пан’європейського конгресу, як жива альтернатива більшовизму, був колишній голова російського тимчасового уряду Олександр Керенський (1881-1970), який, зокрема, називав головними мотивами європейського єднання сприяння до «свободи, миру, добробуту, розквіту культури».</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072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У своїй вступній промові президент «Пан’європейського союзу» Ріхард </a:t>
            </a:r>
            <a:r>
              <a:rPr lang="uk-UA" sz="3200" b="1" dirty="0" err="1">
                <a:latin typeface="Times New Roman" panose="02020603050405020304" pitchFamily="18" charset="0"/>
                <a:cs typeface="Times New Roman" panose="02020603050405020304" pitchFamily="18" charset="0"/>
              </a:rPr>
              <a:t>Куденхов-Калергі</a:t>
            </a:r>
            <a:r>
              <a:rPr lang="uk-UA" sz="3200" b="1" dirty="0">
                <a:latin typeface="Times New Roman" panose="02020603050405020304" pitchFamily="18" charset="0"/>
                <a:cs typeface="Times New Roman" panose="02020603050405020304" pitchFamily="18" charset="0"/>
              </a:rPr>
              <a:t> підкреслив, що «для ворогів союзу європейських народів — шовіністів, мілітаристів та комуністів він ще довго лишатиметься утопією». </a:t>
            </a:r>
            <a:endParaRPr lang="en-US" sz="3200" b="1" dirty="0">
              <a:latin typeface="Times New Roman" panose="02020603050405020304" pitchFamily="18" charset="0"/>
              <a:cs typeface="Times New Roman" panose="02020603050405020304" pitchFamily="18" charset="0"/>
            </a:endParaRPr>
          </a:p>
          <a:p>
            <a:pPr marL="36900" indent="0" algn="just">
              <a:buNone/>
            </a:pPr>
            <a:r>
              <a:rPr lang="uk-UA" sz="3200" b="1" dirty="0">
                <a:latin typeface="Times New Roman" panose="02020603050405020304" pitchFamily="18" charset="0"/>
                <a:cs typeface="Times New Roman" panose="02020603050405020304" pitchFamily="18" charset="0"/>
              </a:rPr>
              <a:t>Учасники форуму наголошували, що потреба глибшого єднання європейських народів є викликом часу. Її об’єктивну основу складають економічні інтереси. Зокрема, згадувався факт ініціативи люксембурзького промисловця Еміля </a:t>
            </a:r>
            <a:r>
              <a:rPr lang="uk-UA" sz="3200" b="1" dirty="0" err="1">
                <a:latin typeface="Times New Roman" panose="02020603050405020304" pitchFamily="18" charset="0"/>
                <a:cs typeface="Times New Roman" panose="02020603050405020304" pitchFamily="18" charset="0"/>
              </a:rPr>
              <a:t>Майріша</a:t>
            </a:r>
            <a:r>
              <a:rPr lang="uk-UA" sz="3200" b="1" dirty="0">
                <a:latin typeface="Times New Roman" panose="02020603050405020304" pitchFamily="18" charset="0"/>
                <a:cs typeface="Times New Roman" panose="02020603050405020304" pitchFamily="18" charset="0"/>
              </a:rPr>
              <a:t> щодо створення в Саарі сталеплавильного картелю. Ця ідея актуалізувалась після Другої світової війни зі створенням Європейського об’єднання вугілля та сталі.</a:t>
            </a:r>
          </a:p>
        </p:txBody>
      </p:sp>
    </p:spTree>
    <p:extLst>
      <p:ext uri="{BB962C8B-B14F-4D97-AF65-F5344CB8AC3E}">
        <p14:creationId xmlns:p14="http://schemas.microsoft.com/office/powerpoint/2010/main" val="4228530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a:bodyPr>
          <a:lstStyle/>
          <a:p>
            <a:pPr marL="36900" indent="0" algn="just">
              <a:buNone/>
            </a:pPr>
            <a:r>
              <a:rPr lang="uk-UA" sz="2800" b="1" dirty="0">
                <a:latin typeface="Times New Roman" panose="02020603050405020304" pitchFamily="18" charset="0"/>
                <a:cs typeface="Times New Roman" panose="02020603050405020304" pitchFamily="18" charset="0"/>
              </a:rPr>
              <a:t>На конгресі були визначені основні напрями розбудови європейської конфедерації. Найближчими завданнями були окреслені: створення військового альянсу, поетапне утворення митного союзу, спільне використання колоній європейських держав, єдина грошова одиниця, співробітництво європейських та інших держав у рамках Ліги Націй.</a:t>
            </a:r>
          </a:p>
          <a:p>
            <a:pPr marL="36900" indent="0" algn="just">
              <a:buNone/>
            </a:pPr>
            <a:r>
              <a:rPr lang="uk-UA" sz="2800" b="1" dirty="0">
                <a:latin typeface="Times New Roman" panose="02020603050405020304" pitchFamily="18" charset="0"/>
                <a:cs typeface="Times New Roman" panose="02020603050405020304" pitchFamily="18" charset="0"/>
              </a:rPr>
              <a:t>Соціал-демократична преса Німеччини, особливо «</a:t>
            </a:r>
            <a:r>
              <a:rPr lang="uk-UA" sz="2800" b="1" dirty="0" err="1">
                <a:latin typeface="Times New Roman" panose="02020603050405020304" pitchFamily="18" charset="0"/>
                <a:cs typeface="Times New Roman" panose="02020603050405020304" pitchFamily="18" charset="0"/>
              </a:rPr>
              <a:t>Arbeiter</a:t>
            </a:r>
            <a:r>
              <a:rPr lang="uk-UA" sz="2800" b="1" dirty="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Zeitung</a:t>
            </a:r>
            <a:r>
              <a:rPr lang="uk-UA" sz="2800" b="1" dirty="0">
                <a:latin typeface="Times New Roman" panose="02020603050405020304" pitchFamily="18" charset="0"/>
                <a:cs typeface="Times New Roman" panose="02020603050405020304" pitchFamily="18" charset="0"/>
              </a:rPr>
              <a:t>» звертала увагу, що зазначений проект європейського єднання, по суті, є оголошенням хрестового походу за збереження капіталізму в Європі та стає альтернативою все ще популярному в масах австрійсько-німецькому союзу, до того ж ідея європейського єднання є досить утопічною. Зокрема, її не сприймала фашистська Італія. Зважаючи на реальну загрозу нових конфліктів у Європі, Р.-Н. </a:t>
            </a:r>
            <a:r>
              <a:rPr lang="uk-UA" sz="2800" b="1" dirty="0" err="1">
                <a:latin typeface="Times New Roman" panose="02020603050405020304" pitchFamily="18" charset="0"/>
                <a:cs typeface="Times New Roman" panose="02020603050405020304" pitchFamily="18" charset="0"/>
              </a:rPr>
              <a:t>Куденхове-Калергі</a:t>
            </a:r>
            <a:r>
              <a:rPr lang="uk-UA" sz="2800" b="1" dirty="0">
                <a:latin typeface="Times New Roman" panose="02020603050405020304" pitchFamily="18" charset="0"/>
                <a:cs typeface="Times New Roman" panose="02020603050405020304" pitchFamily="18" charset="0"/>
              </a:rPr>
              <a:t> серйозно турбувала проблема того, що безпека кожної європейської держави все ще ґрунтувалась на власному війську.</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816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a:bodyPr>
          <a:lstStyle/>
          <a:p>
            <a:pPr marL="36900" indent="0" algn="just">
              <a:buNone/>
            </a:pPr>
            <a:r>
              <a:rPr lang="uk-UA" sz="2800" b="1" dirty="0" err="1">
                <a:latin typeface="Times New Roman" panose="02020603050405020304" pitchFamily="18" charset="0"/>
                <a:cs typeface="Times New Roman" panose="02020603050405020304" pitchFamily="18" charset="0"/>
              </a:rPr>
              <a:t>Куденхове-Калергі</a:t>
            </a:r>
            <a:r>
              <a:rPr lang="uk-UA" sz="2800" b="1" dirty="0">
                <a:latin typeface="Times New Roman" panose="02020603050405020304" pitchFamily="18" charset="0"/>
                <a:cs typeface="Times New Roman" panose="02020603050405020304" pitchFamily="18" charset="0"/>
              </a:rPr>
              <a:t> як президент центральної ради цього союзу вбачав у конфедерації насамперед гарантію миру на континенті. Водночас до його планів входило перетворення Європи на </a:t>
            </a:r>
            <a:r>
              <a:rPr lang="uk-UA" sz="2800" b="1" dirty="0" err="1">
                <a:latin typeface="Times New Roman" panose="02020603050405020304" pitchFamily="18" charset="0"/>
                <a:cs typeface="Times New Roman" panose="02020603050405020304" pitchFamily="18" charset="0"/>
              </a:rPr>
              <a:t>суперпотугу</a:t>
            </a:r>
            <a:r>
              <a:rPr lang="uk-UA" sz="2800" b="1" dirty="0">
                <a:latin typeface="Times New Roman" panose="02020603050405020304" pitchFamily="18" charset="0"/>
                <a:cs typeface="Times New Roman" panose="02020603050405020304" pitchFamily="18" charset="0"/>
              </a:rPr>
              <a:t>, яка мала протистояти іншим супердержавам США, СРСР, Британській імперії. Натомість із приходом до влади диктатур в Італії, Німеччині, Іспанії ця ідея не мала шансів на здійснення. Головним ставало питання колективної європейської безпеки.</a:t>
            </a:r>
          </a:p>
          <a:p>
            <a:pPr marL="36900" indent="0" algn="just">
              <a:buNone/>
            </a:pPr>
            <a:r>
              <a:rPr lang="uk-UA" sz="2800" b="1" dirty="0">
                <a:latin typeface="Times New Roman" panose="02020603050405020304" pitchFamily="18" charset="0"/>
                <a:cs typeface="Times New Roman" panose="02020603050405020304" pitchFamily="18" charset="0"/>
              </a:rPr>
              <a:t>Символічним успіхом пропагандистських зусиль Р.-Н. </a:t>
            </a:r>
            <a:r>
              <a:rPr lang="uk-UA" sz="2800" b="1" dirty="0" err="1">
                <a:latin typeface="Times New Roman" panose="02020603050405020304" pitchFamily="18" charset="0"/>
                <a:cs typeface="Times New Roman" panose="02020603050405020304" pitchFamily="18" charset="0"/>
              </a:rPr>
              <a:t>Куденхова-Калергі</a:t>
            </a:r>
            <a:r>
              <a:rPr lang="uk-UA" sz="2800" b="1" dirty="0">
                <a:latin typeface="Times New Roman" panose="02020603050405020304" pitchFamily="18" charset="0"/>
                <a:cs typeface="Times New Roman" panose="02020603050405020304" pitchFamily="18" charset="0"/>
              </a:rPr>
              <a:t> став укладений 27 серпня 1928 р. в Парижі Пакт Л. </a:t>
            </a:r>
            <a:r>
              <a:rPr lang="uk-UA" sz="2800" b="1" dirty="0" err="1">
                <a:latin typeface="Times New Roman" panose="02020603050405020304" pitchFamily="18" charset="0"/>
                <a:cs typeface="Times New Roman" panose="02020603050405020304" pitchFamily="18" charset="0"/>
              </a:rPr>
              <a:t>Келлога</a:t>
            </a:r>
            <a:r>
              <a:rPr lang="uk-UA" sz="2800" b="1" dirty="0">
                <a:latin typeface="Times New Roman" panose="02020603050405020304" pitchFamily="18" charset="0"/>
                <a:cs typeface="Times New Roman" panose="02020603050405020304" pitchFamily="18" charset="0"/>
              </a:rPr>
              <a:t> (1856-1937, американський державний секретар) — А. </a:t>
            </a:r>
            <a:r>
              <a:rPr lang="uk-UA" sz="2800" b="1" dirty="0" err="1">
                <a:latin typeface="Times New Roman" panose="02020603050405020304" pitchFamily="18" charset="0"/>
                <a:cs typeface="Times New Roman" panose="02020603050405020304" pitchFamily="18" charset="0"/>
              </a:rPr>
              <a:t>Бріана</a:t>
            </a:r>
            <a:r>
              <a:rPr lang="uk-UA" sz="2800" b="1" dirty="0">
                <a:latin typeface="Times New Roman" panose="02020603050405020304" pitchFamily="18" charset="0"/>
                <a:cs typeface="Times New Roman" panose="02020603050405020304" pitchFamily="18" charset="0"/>
              </a:rPr>
              <a:t> (1862-1932, французький міністр закордонних справ) як інструмента національної політики. Але слабкою стороною зазначеного пакту була відсутність будь-яких санкцій щодо країн-агресорів. До речі і самі критерії визначення агресора в міжнародному праві були досить розпливчастими.</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837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300" b="1" dirty="0">
                <a:latin typeface="Times New Roman" panose="02020603050405020304" pitchFamily="18" charset="0"/>
                <a:cs typeface="Times New Roman" panose="02020603050405020304" pitchFamily="18" charset="0"/>
              </a:rPr>
              <a:t>Натомість на пан’європейському пропагандистському рівні ключовим визначалось питання підготовки європейського конгресу з питань безпеки. </a:t>
            </a:r>
            <a:endParaRPr lang="en-US" sz="3300" b="1" dirty="0">
              <a:latin typeface="Times New Roman" panose="02020603050405020304" pitchFamily="18" charset="0"/>
              <a:cs typeface="Times New Roman" panose="02020603050405020304" pitchFamily="18" charset="0"/>
            </a:endParaRPr>
          </a:p>
          <a:p>
            <a:pPr marL="36900" indent="0" algn="just">
              <a:buNone/>
            </a:pPr>
            <a:r>
              <a:rPr lang="uk-UA" sz="3300" b="1" dirty="0">
                <a:latin typeface="Times New Roman" panose="02020603050405020304" pitchFamily="18" charset="0"/>
                <a:cs typeface="Times New Roman" panose="02020603050405020304" pitchFamily="18" charset="0"/>
              </a:rPr>
              <a:t>З метою реалізації ідеї європейської інтеграції, зокрема, заради головної мети збереження миру та стабільності в Європі Р.-Н. </a:t>
            </a:r>
            <a:r>
              <a:rPr lang="uk-UA" sz="3300" b="1" dirty="0" err="1">
                <a:latin typeface="Times New Roman" panose="02020603050405020304" pitchFamily="18" charset="0"/>
                <a:cs typeface="Times New Roman" panose="02020603050405020304" pitchFamily="18" charset="0"/>
              </a:rPr>
              <a:t>Куденхофе-Калергі</a:t>
            </a:r>
            <a:r>
              <a:rPr lang="uk-UA" sz="3300" b="1" dirty="0">
                <a:latin typeface="Times New Roman" panose="02020603050405020304" pitchFamily="18" charset="0"/>
                <a:cs typeface="Times New Roman" panose="02020603050405020304" pitchFamily="18" charset="0"/>
              </a:rPr>
              <a:t> залучив впливових європейських політиків, таких, як </a:t>
            </a:r>
            <a:r>
              <a:rPr lang="uk-UA" sz="3300" b="1" dirty="0" err="1">
                <a:highlight>
                  <a:srgbClr val="FF0000"/>
                </a:highlight>
                <a:latin typeface="Times New Roman" panose="02020603050405020304" pitchFamily="18" charset="0"/>
                <a:cs typeface="Times New Roman" panose="02020603050405020304" pitchFamily="18" charset="0"/>
              </a:rPr>
              <a:t>Арістід</a:t>
            </a:r>
            <a:r>
              <a:rPr lang="uk-UA" sz="3300" b="1" dirty="0">
                <a:highlight>
                  <a:srgbClr val="FF0000"/>
                </a:highlight>
                <a:latin typeface="Times New Roman" panose="02020603050405020304" pitchFamily="18" charset="0"/>
                <a:cs typeface="Times New Roman" panose="02020603050405020304" pitchFamily="18" charset="0"/>
              </a:rPr>
              <a:t> </a:t>
            </a:r>
            <a:r>
              <a:rPr lang="uk-UA" sz="3300" b="1" dirty="0" err="1">
                <a:highlight>
                  <a:srgbClr val="FF0000"/>
                </a:highlight>
                <a:latin typeface="Times New Roman" panose="02020603050405020304" pitchFamily="18" charset="0"/>
                <a:cs typeface="Times New Roman" panose="02020603050405020304" pitchFamily="18" charset="0"/>
              </a:rPr>
              <a:t>Бріан</a:t>
            </a:r>
            <a:r>
              <a:rPr lang="uk-UA" sz="3300" b="1" dirty="0">
                <a:latin typeface="Times New Roman" panose="02020603050405020304" pitchFamily="18" charset="0"/>
                <a:cs typeface="Times New Roman" panose="02020603050405020304" pitchFamily="18" charset="0"/>
              </a:rPr>
              <a:t> та </a:t>
            </a:r>
            <a:r>
              <a:rPr lang="uk-UA" sz="3300" b="1" dirty="0">
                <a:highlight>
                  <a:srgbClr val="800000"/>
                </a:highlight>
                <a:latin typeface="Times New Roman" panose="02020603050405020304" pitchFamily="18" charset="0"/>
                <a:cs typeface="Times New Roman" panose="02020603050405020304" pitchFamily="18" charset="0"/>
              </a:rPr>
              <a:t>Густав </a:t>
            </a:r>
            <a:r>
              <a:rPr lang="uk-UA" sz="3300" b="1" dirty="0" err="1">
                <a:highlight>
                  <a:srgbClr val="800000"/>
                </a:highlight>
                <a:latin typeface="Times New Roman" panose="02020603050405020304" pitchFamily="18" charset="0"/>
                <a:cs typeface="Times New Roman" panose="02020603050405020304" pitchFamily="18" charset="0"/>
              </a:rPr>
              <a:t>Штреземан</a:t>
            </a:r>
            <a:r>
              <a:rPr lang="uk-UA" sz="3300" b="1" dirty="0">
                <a:latin typeface="Times New Roman" panose="02020603050405020304" pitchFamily="18" charset="0"/>
                <a:cs typeface="Times New Roman" panose="02020603050405020304" pitchFamily="18" charset="0"/>
              </a:rPr>
              <a:t> (1878-1929), який наполегливо висловлювався на користь німецько-французького замирення та союзу, котрий мав дати тривалий мир Європі. </a:t>
            </a:r>
          </a:p>
        </p:txBody>
      </p:sp>
    </p:spTree>
    <p:extLst>
      <p:ext uri="{BB962C8B-B14F-4D97-AF65-F5344CB8AC3E}">
        <p14:creationId xmlns:p14="http://schemas.microsoft.com/office/powerpoint/2010/main" val="26848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1" y="1163782"/>
            <a:ext cx="8358909" cy="5694217"/>
          </a:xfrm>
        </p:spPr>
        <p:txBody>
          <a:bodyPr>
            <a:noAutofit/>
          </a:bodyPr>
          <a:lstStyle/>
          <a:p>
            <a:pPr marL="36900" indent="0" algn="just">
              <a:buNone/>
            </a:pPr>
            <a:r>
              <a:rPr lang="uk-UA" sz="2800" b="1" dirty="0">
                <a:latin typeface="Times New Roman" panose="02020603050405020304" pitchFamily="18" charset="0"/>
                <a:cs typeface="Times New Roman" panose="02020603050405020304" pitchFamily="18" charset="0"/>
              </a:rPr>
              <a:t>Ці ідеї розвивав і його французький колега </a:t>
            </a:r>
            <a:r>
              <a:rPr lang="uk-UA" sz="2800" b="1" dirty="0" err="1">
                <a:highlight>
                  <a:srgbClr val="800000"/>
                </a:highlight>
                <a:latin typeface="Times New Roman" panose="02020603050405020304" pitchFamily="18" charset="0"/>
                <a:cs typeface="Times New Roman" panose="02020603050405020304" pitchFamily="18" charset="0"/>
              </a:rPr>
              <a:t>Арістід</a:t>
            </a:r>
            <a:r>
              <a:rPr lang="uk-UA" sz="2800" b="1" dirty="0">
                <a:highlight>
                  <a:srgbClr val="800000"/>
                </a:highlight>
                <a:latin typeface="Times New Roman" panose="02020603050405020304" pitchFamily="18" charset="0"/>
                <a:cs typeface="Times New Roman" panose="02020603050405020304" pitchFamily="18" charset="0"/>
              </a:rPr>
              <a:t> </a:t>
            </a:r>
            <a:r>
              <a:rPr lang="uk-UA" sz="2800" b="1" dirty="0" err="1">
                <a:highlight>
                  <a:srgbClr val="800000"/>
                </a:highlight>
                <a:latin typeface="Times New Roman" panose="02020603050405020304" pitchFamily="18" charset="0"/>
                <a:cs typeface="Times New Roman" panose="02020603050405020304" pitchFamily="18" charset="0"/>
              </a:rPr>
              <a:t>Бріан</a:t>
            </a:r>
            <a:r>
              <a:rPr lang="uk-UA" sz="2800" b="1" dirty="0">
                <a:highlight>
                  <a:srgbClr val="800000"/>
                </a:highlight>
                <a:latin typeface="Times New Roman" panose="02020603050405020304" pitchFamily="18" charset="0"/>
                <a:cs typeface="Times New Roman" panose="02020603050405020304" pitchFamily="18" charset="0"/>
              </a:rPr>
              <a:t>.</a:t>
            </a:r>
          </a:p>
          <a:p>
            <a:pPr marL="36900" indent="0" algn="just">
              <a:buNone/>
            </a:pPr>
            <a:r>
              <a:rPr lang="uk-UA" sz="2800" b="1" dirty="0">
                <a:latin typeface="Times New Roman" panose="02020603050405020304" pitchFamily="18" charset="0"/>
                <a:cs typeface="Times New Roman" panose="02020603050405020304" pitchFamily="18" charset="0"/>
              </a:rPr>
              <a:t>Зокрема, виступаючи 5 вересня 1929 р. на засіданні Ліги Націй, тодішній міністр закордонних справ Франції А. </a:t>
            </a:r>
            <a:r>
              <a:rPr lang="uk-UA" sz="2800" b="1" dirty="0" err="1">
                <a:latin typeface="Times New Roman" panose="02020603050405020304" pitchFamily="18" charset="0"/>
                <a:cs typeface="Times New Roman" panose="02020603050405020304" pitchFamily="18" charset="0"/>
              </a:rPr>
              <a:t>Бріан</a:t>
            </a:r>
            <a:r>
              <a:rPr lang="uk-UA" sz="2800" b="1" dirty="0">
                <a:latin typeface="Times New Roman" panose="02020603050405020304" pitchFamily="18" charset="0"/>
                <a:cs typeface="Times New Roman" panose="02020603050405020304" pitchFamily="18" charset="0"/>
              </a:rPr>
              <a:t> оголосив меморандум про «</a:t>
            </a:r>
            <a:r>
              <a:rPr lang="uk-UA" sz="2800" b="1" dirty="0">
                <a:highlight>
                  <a:srgbClr val="0000FF"/>
                </a:highlight>
                <a:latin typeface="Times New Roman" panose="02020603050405020304" pitchFamily="18" charset="0"/>
                <a:cs typeface="Times New Roman" panose="02020603050405020304" pitchFamily="18" charset="0"/>
              </a:rPr>
              <a:t>Європейський федералістський союз</a:t>
            </a:r>
            <a:r>
              <a:rPr lang="uk-UA" sz="2800" b="1" dirty="0">
                <a:latin typeface="Times New Roman" panose="02020603050405020304" pitchFamily="18" charset="0"/>
                <a:cs typeface="Times New Roman" panose="02020603050405020304" pitchFamily="18" charset="0"/>
              </a:rPr>
              <a:t>»: «</a:t>
            </a:r>
            <a:r>
              <a:rPr lang="uk-UA" sz="2800" b="1" dirty="0">
                <a:solidFill>
                  <a:srgbClr val="FFFF00"/>
                </a:solidFill>
                <a:latin typeface="Times New Roman" panose="02020603050405020304" pitchFamily="18" charset="0"/>
                <a:cs typeface="Times New Roman" panose="02020603050405020304" pitchFamily="18" charset="0"/>
              </a:rPr>
              <a:t>Я впевнений, що народи мають отримати можливість весь час підтримувати взаємні контакти, обговорювати свої проблеми й ухвалювати спільні рішення. Словом, вони мають створити солідарний союз, який дозволить їм гідно зустріти важливі події, що можуть очікувати їх у майбутньому</a:t>
            </a:r>
            <a:r>
              <a:rPr lang="uk-UA" sz="2800" b="1" dirty="0">
                <a:latin typeface="Times New Roman" panose="02020603050405020304" pitchFamily="18" charset="0"/>
                <a:cs typeface="Times New Roman" panose="02020603050405020304" pitchFamily="18" charset="0"/>
              </a:rPr>
              <a:t>».</a:t>
            </a:r>
          </a:p>
        </p:txBody>
      </p:sp>
      <p:pic>
        <p:nvPicPr>
          <p:cNvPr id="2" name="Рисунок 1">
            <a:extLst>
              <a:ext uri="{FF2B5EF4-FFF2-40B4-BE49-F238E27FC236}">
                <a16:creationId xmlns:a16="http://schemas.microsoft.com/office/drawing/2014/main" id="{516645D6-DE2B-F8B2-5A85-8F5657410918}"/>
              </a:ext>
            </a:extLst>
          </p:cNvPr>
          <p:cNvPicPr>
            <a:picLocks noChangeAspect="1"/>
          </p:cNvPicPr>
          <p:nvPr/>
        </p:nvPicPr>
        <p:blipFill>
          <a:blip r:embed="rId2"/>
          <a:stretch>
            <a:fillRect/>
          </a:stretch>
        </p:blipFill>
        <p:spPr>
          <a:xfrm>
            <a:off x="8391227" y="1237671"/>
            <a:ext cx="3742440" cy="5583382"/>
          </a:xfrm>
          <a:prstGeom prst="rect">
            <a:avLst/>
          </a:prstGeom>
        </p:spPr>
      </p:pic>
      <p:sp>
        <p:nvSpPr>
          <p:cNvPr id="3" name="Стрелка: вправо 2">
            <a:extLst>
              <a:ext uri="{FF2B5EF4-FFF2-40B4-BE49-F238E27FC236}">
                <a16:creationId xmlns:a16="http://schemas.microsoft.com/office/drawing/2014/main" id="{E14574DC-AA65-DB55-21DA-CB8FE337F233}"/>
              </a:ext>
            </a:extLst>
          </p:cNvPr>
          <p:cNvSpPr/>
          <p:nvPr/>
        </p:nvSpPr>
        <p:spPr>
          <a:xfrm>
            <a:off x="2530764" y="1667164"/>
            <a:ext cx="5684990" cy="3602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47714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413164"/>
            <a:ext cx="12192000" cy="5444835"/>
          </a:xfrm>
        </p:spPr>
        <p:txBody>
          <a:bodyPr>
            <a:normAutofit lnSpcReduction="10000"/>
          </a:bodyPr>
          <a:lstStyle/>
          <a:p>
            <a:pPr marL="36900" indent="0" algn="just">
              <a:buNone/>
            </a:pPr>
            <a:r>
              <a:rPr lang="uk-UA" sz="3400" b="1" dirty="0">
                <a:latin typeface="Times New Roman" panose="02020603050405020304" pitchFamily="18" charset="0"/>
                <a:cs typeface="Times New Roman" panose="02020603050405020304" pitchFamily="18" charset="0"/>
              </a:rPr>
              <a:t>Важливим фактом було те, що А. </a:t>
            </a:r>
            <a:r>
              <a:rPr lang="uk-UA" sz="3400" b="1" dirty="0" err="1">
                <a:latin typeface="Times New Roman" panose="02020603050405020304" pitchFamily="18" charset="0"/>
                <a:cs typeface="Times New Roman" panose="02020603050405020304" pitchFamily="18" charset="0"/>
              </a:rPr>
              <a:t>Бріан</a:t>
            </a:r>
            <a:r>
              <a:rPr lang="uk-UA" sz="3400" b="1" dirty="0">
                <a:latin typeface="Times New Roman" panose="02020603050405020304" pitchFamily="18" charset="0"/>
                <a:cs typeface="Times New Roman" panose="02020603050405020304" pitchFamily="18" charset="0"/>
              </a:rPr>
              <a:t> був відомим державно-політичним </a:t>
            </a:r>
            <a:r>
              <a:rPr lang="uk-UA" sz="3400" b="1" dirty="0" err="1">
                <a:latin typeface="Times New Roman" panose="02020603050405020304" pitchFamily="18" charset="0"/>
                <a:cs typeface="Times New Roman" panose="02020603050405020304" pitchFamily="18" charset="0"/>
              </a:rPr>
              <a:t>діячем</a:t>
            </a:r>
            <a:r>
              <a:rPr lang="uk-UA" sz="3400" b="1" dirty="0">
                <a:latin typeface="Times New Roman" panose="02020603050405020304" pitchFamily="18" charset="0"/>
                <a:cs typeface="Times New Roman" panose="02020603050405020304" pitchFamily="18" charset="0"/>
              </a:rPr>
              <a:t>: одинадцять разів був прем’єр-міністром Франції, а також тривалий час очолював зовнішньополітичне відомство країни.</a:t>
            </a:r>
          </a:p>
          <a:p>
            <a:pPr marL="36900" indent="0" algn="just">
              <a:buNone/>
            </a:pPr>
            <a:r>
              <a:rPr lang="uk-UA" sz="3400" b="1" dirty="0">
                <a:latin typeface="Times New Roman" panose="02020603050405020304" pitchFamily="18" charset="0"/>
                <a:cs typeface="Times New Roman" panose="02020603050405020304" pitchFamily="18" charset="0"/>
              </a:rPr>
              <a:t>1926 р. він став Лауреатом Нобелівської премії миру, а наступного 1927 р. обраний почесним президентом Пан’європейського союзу.</a:t>
            </a:r>
          </a:p>
          <a:p>
            <a:pPr marL="36900" indent="0" algn="just">
              <a:buNone/>
            </a:pPr>
            <a:r>
              <a:rPr lang="uk-UA" sz="3400" b="1" dirty="0">
                <a:latin typeface="Times New Roman" panose="02020603050405020304" pitchFamily="18" charset="0"/>
                <a:cs typeface="Times New Roman" panose="02020603050405020304" pitchFamily="18" charset="0"/>
              </a:rPr>
              <a:t>Зокрема, пропонувалось створити конфедерацію європейських держав зі спільними структурами управління, але без обмежень національного суверенітету.</a:t>
            </a:r>
          </a:p>
        </p:txBody>
      </p:sp>
    </p:spTree>
    <p:extLst>
      <p:ext uri="{BB962C8B-B14F-4D97-AF65-F5344CB8AC3E}">
        <p14:creationId xmlns:p14="http://schemas.microsoft.com/office/powerpoint/2010/main" val="2983478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Основу плану створення Сполучених Штатів Європи за А. </a:t>
            </a:r>
            <a:r>
              <a:rPr lang="uk-UA" sz="2800" b="1" dirty="0" err="1">
                <a:latin typeface="Times New Roman" panose="02020603050405020304" pitchFamily="18" charset="0"/>
                <a:cs typeface="Times New Roman" panose="02020603050405020304" pitchFamily="18" charset="0"/>
              </a:rPr>
              <a:t>Бріаном</a:t>
            </a:r>
            <a:r>
              <a:rPr lang="uk-UA" sz="2800" b="1" dirty="0">
                <a:latin typeface="Times New Roman" panose="02020603050405020304" pitchFamily="18" charset="0"/>
                <a:cs typeface="Times New Roman" panose="02020603050405020304" pitchFamily="18" charset="0"/>
              </a:rPr>
              <a:t> (1862–1932 рр.) мав складати митний і економічний союз: «</a:t>
            </a:r>
            <a:r>
              <a:rPr lang="uk-UA" sz="2800" b="1" dirty="0">
                <a:solidFill>
                  <a:srgbClr val="FFFF00"/>
                </a:solidFill>
                <a:latin typeface="Times New Roman" panose="02020603050405020304" pitchFamily="18" charset="0"/>
                <a:cs typeface="Times New Roman" panose="02020603050405020304" pitchFamily="18" charset="0"/>
              </a:rPr>
              <a:t>об’єднання Європи слід насамперед здійснити в економічній сфері, оскільки розв’язання цієї проблеми не терпить зволікання</a:t>
            </a:r>
            <a:r>
              <a:rPr lang="uk-UA" sz="2800" b="1" dirty="0">
                <a:latin typeface="Times New Roman" panose="02020603050405020304" pitchFamily="18" charset="0"/>
                <a:cs typeface="Times New Roman" panose="02020603050405020304" pitchFamily="18" charset="0"/>
              </a:rPr>
              <a:t>». </a:t>
            </a:r>
          </a:p>
          <a:p>
            <a:pPr marL="36900" indent="0" algn="just">
              <a:buNone/>
            </a:pPr>
            <a:r>
              <a:rPr lang="uk-UA" sz="2800" b="1" dirty="0">
                <a:latin typeface="Times New Roman" panose="02020603050405020304" pitchFamily="18" charset="0"/>
                <a:cs typeface="Times New Roman" panose="02020603050405020304" pitchFamily="18" charset="0"/>
              </a:rPr>
              <a:t>Попередньо 1 травня 1930 р. свої погляди він виклав у «Меморандумі про організацію Європейського федеративного союзу» («Меморандум </a:t>
            </a:r>
            <a:r>
              <a:rPr lang="uk-UA" sz="2800" b="1" dirty="0" err="1">
                <a:latin typeface="Times New Roman" panose="02020603050405020304" pitchFamily="18" charset="0"/>
                <a:cs typeface="Times New Roman" panose="02020603050405020304" pitchFamily="18" charset="0"/>
              </a:rPr>
              <a:t>Бріана</a:t>
            </a:r>
            <a:r>
              <a:rPr lang="uk-UA" sz="2800" b="1" dirty="0">
                <a:latin typeface="Times New Roman" panose="02020603050405020304" pitchFamily="18" charset="0"/>
                <a:cs typeface="Times New Roman" panose="02020603050405020304" pitchFamily="18" charset="0"/>
              </a:rPr>
              <a:t>» від 1 травня 1930 р. або «Пан-Європа»). З метою його поширення 17 травня 1930 р. на </a:t>
            </a:r>
            <a:r>
              <a:rPr lang="en-US" sz="2800" b="1" dirty="0">
                <a:latin typeface="Times New Roman" panose="02020603050405020304" pitchFamily="18" charset="0"/>
                <a:cs typeface="Times New Roman" panose="02020603050405020304" pitchFamily="18" charset="0"/>
              </a:rPr>
              <a:t>II</a:t>
            </a:r>
            <a:r>
              <a:rPr lang="uk-UA" sz="2800" b="1" dirty="0">
                <a:latin typeface="Times New Roman" panose="02020603050405020304" pitchFamily="18" charset="0"/>
                <a:cs typeface="Times New Roman" panose="02020603050405020304" pitchFamily="18" charset="0"/>
              </a:rPr>
              <a:t> конгресі Пан’європейського союзу, що відбувся в Берліні, А. </a:t>
            </a:r>
            <a:r>
              <a:rPr lang="uk-UA" sz="2800" b="1" dirty="0" err="1">
                <a:latin typeface="Times New Roman" panose="02020603050405020304" pitchFamily="18" charset="0"/>
                <a:cs typeface="Times New Roman" panose="02020603050405020304" pitchFamily="18" charset="0"/>
              </a:rPr>
              <a:t>Бріан</a:t>
            </a:r>
            <a:r>
              <a:rPr lang="uk-UA" sz="2800" b="1" dirty="0">
                <a:latin typeface="Times New Roman" panose="02020603050405020304" pitchFamily="18" charset="0"/>
                <a:cs typeface="Times New Roman" panose="02020603050405020304" pitchFamily="18" charset="0"/>
              </a:rPr>
              <a:t> оприлюднив «Меморандум щодо організації федерації європейських держав», який пропонував не лише створення фундаменту загальноєвропейської безпеки, а й у разі реалізації робив би неможливим нацистський «новий порядок» у Європі. </a:t>
            </a:r>
          </a:p>
        </p:txBody>
      </p:sp>
    </p:spTree>
    <p:extLst>
      <p:ext uri="{BB962C8B-B14F-4D97-AF65-F5344CB8AC3E}">
        <p14:creationId xmlns:p14="http://schemas.microsoft.com/office/powerpoint/2010/main" val="91894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2800" b="1" dirty="0">
                <a:latin typeface="Times New Roman" panose="02020603050405020304" pitchFamily="18" charset="0"/>
                <a:cs typeface="Times New Roman" panose="02020603050405020304" pitchFamily="18" charset="0"/>
              </a:rPr>
              <a:t>Проте в умовах поглиблення економічної депресії національні уряди обрали курс на протекціонізм. Наочним прикладом цього було виникнення нових митних кордонів у Європі у зв’язку з утворенням нових держав. Якщо в 1914 р. було близько 6000 км митних кордонів, то в 1920 р. їх вже стало 12000 км.</a:t>
            </a:r>
          </a:p>
          <a:p>
            <a:pPr marL="36900" indent="0" algn="just">
              <a:buNone/>
            </a:pPr>
            <a:r>
              <a:rPr lang="uk-UA" sz="2800" b="1" dirty="0">
                <a:latin typeface="Times New Roman" panose="02020603050405020304" pitchFamily="18" charset="0"/>
                <a:cs typeface="Times New Roman" panose="02020603050405020304" pitchFamily="18" charset="0"/>
              </a:rPr>
              <a:t>«</a:t>
            </a:r>
            <a:r>
              <a:rPr lang="uk-UA" sz="2800" b="1" dirty="0">
                <a:solidFill>
                  <a:srgbClr val="FFFF00"/>
                </a:solidFill>
                <a:latin typeface="Times New Roman" panose="02020603050405020304" pitchFamily="18" charset="0"/>
                <a:cs typeface="Times New Roman" panose="02020603050405020304" pitchFamily="18" charset="0"/>
              </a:rPr>
              <a:t>Об’єднатись, аби жити й розвиватися, – було наголошено в Меморандумі, – це нагальне завдання всіх народів Європи. Настрої народів щодо об’єднання проявились уже досить виразно. Тепер справа за урядами, котрі мають узяти на себе певні зобов’язання</a:t>
            </a:r>
            <a:r>
              <a:rPr lang="uk-UA" sz="2800" b="1" dirty="0">
                <a:latin typeface="Times New Roman" panose="02020603050405020304" pitchFamily="18" charset="0"/>
                <a:cs typeface="Times New Roman" panose="02020603050405020304" pitchFamily="18" charset="0"/>
              </a:rPr>
              <a:t>». </a:t>
            </a:r>
          </a:p>
          <a:p>
            <a:pPr marL="36900" indent="0" algn="just">
              <a:buNone/>
            </a:pPr>
            <a:r>
              <a:rPr lang="uk-UA" sz="2800" b="1" dirty="0">
                <a:latin typeface="Times New Roman" panose="02020603050405020304" pitchFamily="18" charset="0"/>
                <a:cs typeface="Times New Roman" panose="02020603050405020304" pitchFamily="18" charset="0"/>
              </a:rPr>
              <a:t>Однак конкретні пропозиції, висловлені в документі, розчаровували. Приміром, центральним органом пропонованого Європейського Союзу мала стати Європейська конференція, що складалась би з представників урядів усіх європейських держав – учасниць Ліги Націй.</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58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300" b="1" dirty="0">
                <a:latin typeface="Times New Roman" panose="02020603050405020304" pitchFamily="18" charset="0"/>
                <a:cs typeface="Times New Roman" panose="02020603050405020304" pitchFamily="18" charset="0"/>
              </a:rPr>
              <a:t>Виконавчим органом Союзу мали стати Політична комісія і Секретаріат, що був би в її розпорядженні. </a:t>
            </a:r>
          </a:p>
          <a:p>
            <a:pPr marL="36900" indent="0" algn="just">
              <a:buNone/>
            </a:pPr>
            <a:r>
              <a:rPr lang="uk-UA" sz="3300" b="1" dirty="0">
                <a:solidFill>
                  <a:srgbClr val="FFFF00"/>
                </a:solidFill>
                <a:latin typeface="Times New Roman" panose="02020603050405020304" pitchFamily="18" charset="0"/>
                <a:cs typeface="Times New Roman" panose="02020603050405020304" pitchFamily="18" charset="0"/>
              </a:rPr>
              <a:t>Місцем перебування цих органів запропоновано Женеву</a:t>
            </a:r>
            <a:r>
              <a:rPr lang="uk-UA" sz="3300" b="1" dirty="0">
                <a:latin typeface="Times New Roman" panose="02020603050405020304" pitchFamily="18" charset="0"/>
                <a:cs typeface="Times New Roman" panose="02020603050405020304" pitchFamily="18" charset="0"/>
              </a:rPr>
              <a:t>. Це означало тісну взаємодію Європейського Союзу з Лігою Націй. Крім того, в Меморандумі було наголошено, що входження до Союзу не загрожуватиме суверенності держав-учасниць, а також було проголошено пріоритет політики над економікою. </a:t>
            </a:r>
          </a:p>
          <a:p>
            <a:pPr marL="36900" indent="0" algn="just">
              <a:buNone/>
            </a:pPr>
            <a:r>
              <a:rPr lang="uk-UA" sz="3300" b="1" dirty="0">
                <a:latin typeface="Times New Roman" panose="02020603050405020304" pitchFamily="18" charset="0"/>
                <a:cs typeface="Times New Roman" panose="02020603050405020304" pitchFamily="18" charset="0"/>
              </a:rPr>
              <a:t>Отже, на відміну від </a:t>
            </a:r>
            <a:r>
              <a:rPr lang="uk-UA" sz="3300" b="1" dirty="0" err="1">
                <a:latin typeface="Times New Roman" panose="02020603050405020304" pitchFamily="18" charset="0"/>
                <a:cs typeface="Times New Roman" panose="02020603050405020304" pitchFamily="18" charset="0"/>
              </a:rPr>
              <a:t>Бріанових</a:t>
            </a:r>
            <a:r>
              <a:rPr lang="uk-UA" sz="3300" b="1" dirty="0">
                <a:latin typeface="Times New Roman" panose="02020603050405020304" pitchFamily="18" charset="0"/>
                <a:cs typeface="Times New Roman" panose="02020603050405020304" pitchFamily="18" charset="0"/>
              </a:rPr>
              <a:t> принципів 1929 р., він тепер пропонував розпочати з установлення політичних зв’язків.</a:t>
            </a:r>
          </a:p>
        </p:txBody>
      </p:sp>
    </p:spTree>
    <p:extLst>
      <p:ext uri="{BB962C8B-B14F-4D97-AF65-F5344CB8AC3E}">
        <p14:creationId xmlns:p14="http://schemas.microsoft.com/office/powerpoint/2010/main" val="51653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2"/>
            <a:ext cx="12192000" cy="1302325"/>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28436"/>
            <a:ext cx="12192000" cy="5629563"/>
          </a:xfrm>
        </p:spPr>
        <p:txBody>
          <a:bodyPr>
            <a:noAutofit/>
          </a:bodyPr>
          <a:lstStyle/>
          <a:p>
            <a:pPr marL="36900" indent="0" algn="just">
              <a:buNone/>
            </a:pPr>
            <a:r>
              <a:rPr lang="uk-UA" sz="2700" b="1" dirty="0">
                <a:solidFill>
                  <a:srgbClr val="FFFF00"/>
                </a:solidFill>
                <a:latin typeface="Times New Roman" panose="02020603050405020304" pitchFamily="18" charset="0"/>
                <a:cs typeface="Times New Roman" panose="02020603050405020304" pitchFamily="18" charset="0"/>
              </a:rPr>
              <a:t>Наприкінці ХІХ ст. виникли також концепції європейської інтеграції гегемоністського та націоналістичного спрямування. Їхні ініціатори спирались насамперед на інтереси власних держав і прагнули сформувати об’єднання, що згуртували б інші держави, підпорядковані великим державам. </a:t>
            </a:r>
          </a:p>
          <a:p>
            <a:pPr marL="36900" indent="0" algn="just">
              <a:buNone/>
            </a:pPr>
            <a:r>
              <a:rPr lang="uk-UA" sz="2700" b="1" dirty="0">
                <a:solidFill>
                  <a:srgbClr val="FFFF00"/>
                </a:solidFill>
                <a:latin typeface="Times New Roman" panose="02020603050405020304" pitchFamily="18" charset="0"/>
                <a:cs typeface="Times New Roman" panose="02020603050405020304" pitchFamily="18" charset="0"/>
              </a:rPr>
              <a:t>Одним із таких проектів була концепція </a:t>
            </a:r>
            <a:r>
              <a:rPr lang="uk-UA" sz="2700" b="1" dirty="0">
                <a:solidFill>
                  <a:srgbClr val="FFFF00"/>
                </a:solidFill>
                <a:highlight>
                  <a:srgbClr val="FF0000"/>
                </a:highlight>
                <a:latin typeface="Times New Roman" panose="02020603050405020304" pitchFamily="18" charset="0"/>
                <a:cs typeface="Times New Roman" panose="02020603050405020304" pitchFamily="18" charset="0"/>
              </a:rPr>
              <a:t>Серединної Європи (</a:t>
            </a:r>
            <a:r>
              <a:rPr lang="uk-UA" sz="2700" b="1" dirty="0" err="1">
                <a:solidFill>
                  <a:srgbClr val="FFFF00"/>
                </a:solidFill>
                <a:highlight>
                  <a:srgbClr val="FF0000"/>
                </a:highlight>
                <a:latin typeface="Times New Roman" panose="02020603050405020304" pitchFamily="18" charset="0"/>
                <a:cs typeface="Times New Roman" panose="02020603050405020304" pitchFamily="18" charset="0"/>
              </a:rPr>
              <a:t>Mitteleuropa</a:t>
            </a:r>
            <a:r>
              <a:rPr lang="uk-UA" sz="2700" b="1" dirty="0">
                <a:solidFill>
                  <a:srgbClr val="FFFF00"/>
                </a:solidFill>
                <a:highlight>
                  <a:srgbClr val="FF0000"/>
                </a:highlight>
                <a:latin typeface="Times New Roman" panose="02020603050405020304" pitchFamily="18" charset="0"/>
                <a:cs typeface="Times New Roman" panose="02020603050405020304" pitchFamily="18" charset="0"/>
              </a:rPr>
              <a:t>) </a:t>
            </a:r>
            <a:r>
              <a:rPr lang="uk-UA" sz="2700" b="1" dirty="0">
                <a:solidFill>
                  <a:srgbClr val="FFFF00"/>
                </a:solidFill>
                <a:latin typeface="Times New Roman" panose="02020603050405020304" pitchFamily="18" charset="0"/>
                <a:cs typeface="Times New Roman" panose="02020603050405020304" pitchFamily="18" charset="0"/>
              </a:rPr>
              <a:t>під німецьким керівництвом. Власне задум «Серединної Європи» тоді не був новим. Його складові – створення середньоєвропейського економічного союзу, європейської митної унії, до якої мали входити </a:t>
            </a:r>
            <a:r>
              <a:rPr lang="uk-UA" sz="2700" b="1" dirty="0">
                <a:solidFill>
                  <a:srgbClr val="FFFF00"/>
                </a:solidFill>
                <a:highlight>
                  <a:srgbClr val="800000"/>
                </a:highlight>
                <a:latin typeface="Times New Roman" panose="02020603050405020304" pitchFamily="18" charset="0"/>
                <a:cs typeface="Times New Roman" panose="02020603050405020304" pitchFamily="18" charset="0"/>
              </a:rPr>
              <a:t>Німеччина, Австро-Угорщина, Нідерланди, Скандинавські країни, Швейцарія, Італія, Франція, країни Балканського півострова та європейська Туреччина</a:t>
            </a:r>
            <a:r>
              <a:rPr lang="uk-UA" sz="2700" b="1" dirty="0">
                <a:solidFill>
                  <a:srgbClr val="FFFF00"/>
                </a:solidFill>
                <a:latin typeface="Times New Roman" panose="02020603050405020304" pitchFamily="18" charset="0"/>
                <a:cs typeface="Times New Roman" panose="02020603050405020304" pitchFamily="18" charset="0"/>
              </a:rPr>
              <a:t> – обговорювали від кінця ХІХ ст. в економічному сенсі. Вони змінювалися в міру зростанням економічного й політичного впливу Німеччини в Європі.</a:t>
            </a:r>
          </a:p>
        </p:txBody>
      </p:sp>
    </p:spTree>
    <p:extLst>
      <p:ext uri="{BB962C8B-B14F-4D97-AF65-F5344CB8AC3E}">
        <p14:creationId xmlns:p14="http://schemas.microsoft.com/office/powerpoint/2010/main" val="4272189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lstStyle/>
          <a:p>
            <a:pPr marL="36900" indent="0" algn="just">
              <a:buNone/>
            </a:pPr>
            <a:r>
              <a:rPr lang="uk-UA" sz="2600" b="1" dirty="0">
                <a:latin typeface="Times New Roman" panose="02020603050405020304" pitchFamily="18" charset="0"/>
                <a:cs typeface="Times New Roman" panose="02020603050405020304" pitchFamily="18" charset="0"/>
              </a:rPr>
              <a:t>Розбіжності між державами щодо проекту А. </a:t>
            </a:r>
            <a:r>
              <a:rPr lang="uk-UA" sz="2600" b="1" dirty="0" err="1">
                <a:latin typeface="Times New Roman" panose="02020603050405020304" pitchFamily="18" charset="0"/>
                <a:cs typeface="Times New Roman" panose="02020603050405020304" pitchFamily="18" charset="0"/>
              </a:rPr>
              <a:t>Бріана</a:t>
            </a:r>
            <a:r>
              <a:rPr lang="uk-UA" sz="2600" b="1" dirty="0">
                <a:latin typeface="Times New Roman" panose="02020603050405020304" pitchFamily="18" charset="0"/>
                <a:cs typeface="Times New Roman" panose="02020603050405020304" pitchFamily="18" charset="0"/>
              </a:rPr>
              <a:t> призвели до створення «Комісії з вивчення Європейського Союзу». Комісія, яку очолив </a:t>
            </a:r>
            <a:r>
              <a:rPr lang="uk-UA" sz="2600" b="1" dirty="0" err="1">
                <a:latin typeface="Times New Roman" panose="02020603050405020304" pitchFamily="18" charset="0"/>
                <a:cs typeface="Times New Roman" panose="02020603050405020304" pitchFamily="18" charset="0"/>
              </a:rPr>
              <a:t>Бріан</a:t>
            </a:r>
            <a:r>
              <a:rPr lang="uk-UA" sz="2600" b="1" dirty="0">
                <a:latin typeface="Times New Roman" panose="02020603050405020304" pitchFamily="18" charset="0"/>
                <a:cs typeface="Times New Roman" panose="02020603050405020304" pitchFamily="18" charset="0"/>
              </a:rPr>
              <a:t>, працювала впродовж 1931 р., але не досягла жодного результату. Все ж </a:t>
            </a:r>
            <a:r>
              <a:rPr lang="uk-UA" sz="2600" b="1" dirty="0" err="1">
                <a:latin typeface="Times New Roman" panose="02020603050405020304" pitchFamily="18" charset="0"/>
                <a:cs typeface="Times New Roman" panose="02020603050405020304" pitchFamily="18" charset="0"/>
              </a:rPr>
              <a:t>Арістід</a:t>
            </a:r>
            <a:r>
              <a:rPr lang="uk-UA" sz="2600" b="1" dirty="0">
                <a:latin typeface="Times New Roman" panose="02020603050405020304" pitchFamily="18" charset="0"/>
                <a:cs typeface="Times New Roman" panose="02020603050405020304" pitchFamily="18" charset="0"/>
              </a:rPr>
              <a:t> </a:t>
            </a:r>
            <a:r>
              <a:rPr lang="uk-UA" sz="2600" b="1" dirty="0" err="1">
                <a:latin typeface="Times New Roman" panose="02020603050405020304" pitchFamily="18" charset="0"/>
                <a:cs typeface="Times New Roman" panose="02020603050405020304" pitchFamily="18" charset="0"/>
              </a:rPr>
              <a:t>Бріан</a:t>
            </a:r>
            <a:r>
              <a:rPr lang="uk-UA" sz="2600" b="1" dirty="0">
                <a:latin typeface="Times New Roman" panose="02020603050405020304" pitchFamily="18" charset="0"/>
                <a:cs typeface="Times New Roman" panose="02020603050405020304" pitchFamily="18" charset="0"/>
              </a:rPr>
              <a:t> не припинив своїх зусиль щодо проголошення ідей і планів миру і єднання європейських народів. Однак його смерть 7 березня 1932 р. перекреслила ці плани.</a:t>
            </a:r>
          </a:p>
          <a:p>
            <a:pPr marL="36900" indent="0" algn="just">
              <a:buNone/>
            </a:pPr>
            <a:r>
              <a:rPr lang="uk-UA" sz="2600" b="1" dirty="0">
                <a:latin typeface="Times New Roman" panose="02020603050405020304" pitchFamily="18" charset="0"/>
                <a:cs typeface="Times New Roman" panose="02020603050405020304" pitchFamily="18" charset="0"/>
              </a:rPr>
              <a:t>На III базельському Пан’європейському конгресі 1932 р.  наголошувалось, що допоки «</a:t>
            </a:r>
            <a:r>
              <a:rPr lang="uk-UA" sz="2600" b="1" dirty="0">
                <a:solidFill>
                  <a:srgbClr val="FFFF00"/>
                </a:solidFill>
                <a:latin typeface="Times New Roman" panose="02020603050405020304" pitchFamily="18" charset="0"/>
                <a:cs typeface="Times New Roman" panose="02020603050405020304" pitchFamily="18" charset="0"/>
              </a:rPr>
              <a:t>в громадській думці Європи пануватиме націоналізм, демократичні уряди не зможуть висунути ініціативу створення Пан-Європи, але масовий пан’європейський рух може поставити цю проблему перед урядами і сприяти, аби народи Європи свої національні ідеї реалізовували через пан’європейські</a:t>
            </a:r>
            <a:r>
              <a:rPr lang="uk-UA" sz="2600" b="1" dirty="0">
                <a:latin typeface="Times New Roman" panose="02020603050405020304" pitchFamily="18" charset="0"/>
                <a:cs typeface="Times New Roman" panose="02020603050405020304" pitchFamily="18" charset="0"/>
              </a:rPr>
              <a:t>». Політичні керівники Європи врешті мали розуміти, що в їх руках перебуває майбутнє європейської цивілізації.</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240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a:t>
            </a:r>
            <a:r>
              <a:rPr lang="uk-UA" sz="2800" b="1" dirty="0" err="1">
                <a:solidFill>
                  <a:srgbClr val="FFFF00"/>
                </a:solidFill>
                <a:highlight>
                  <a:srgbClr val="0000FF"/>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 1930 р. або «Пан-Європа»)</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Оптимізму додавало відновлення у 1932 р. співпраці нейтральних скандинавських держав Данії, Норвегії, Швеції. Вони разом із країнами Бенілюксу планували створення економічного союзу, що могло розглядатись як важливий крок до консолідації всієї Європи через тіснішу співпрацю на локальному та регіональному рівнях.</a:t>
            </a:r>
          </a:p>
          <a:p>
            <a:pPr marL="36900" indent="0" algn="just">
              <a:buNone/>
            </a:pPr>
            <a:r>
              <a:rPr lang="uk-UA" sz="3200" b="1" dirty="0">
                <a:latin typeface="Times New Roman" panose="02020603050405020304" pitchFamily="18" charset="0"/>
                <a:cs typeface="Times New Roman" panose="02020603050405020304" pitchFamily="18" charset="0"/>
              </a:rPr>
              <a:t>Ще одним обговорюваним питанням на Конгресі стало </a:t>
            </a:r>
            <a:r>
              <a:rPr lang="uk-UA" sz="3200" b="1" dirty="0">
                <a:highlight>
                  <a:srgbClr val="800000"/>
                </a:highlight>
                <a:latin typeface="Times New Roman" panose="02020603050405020304" pitchFamily="18" charset="0"/>
                <a:cs typeface="Times New Roman" panose="02020603050405020304" pitchFamily="18" charset="0"/>
              </a:rPr>
              <a:t>ставлення до нацизму</a:t>
            </a:r>
            <a:r>
              <a:rPr lang="uk-UA" sz="3200" b="1" dirty="0">
                <a:latin typeface="Times New Roman" panose="02020603050405020304" pitchFamily="18" charset="0"/>
                <a:cs typeface="Times New Roman" panose="02020603050405020304" pitchFamily="18" charset="0"/>
              </a:rPr>
              <a:t>. Р.-Н. </a:t>
            </a:r>
            <a:r>
              <a:rPr lang="uk-UA" sz="3200" b="1" dirty="0" err="1">
                <a:latin typeface="Times New Roman" panose="02020603050405020304" pitchFamily="18" charset="0"/>
                <a:cs typeface="Times New Roman" panose="02020603050405020304" pitchFamily="18" charset="0"/>
              </a:rPr>
              <a:t>Куденгофе-Калергі</a:t>
            </a:r>
            <a:r>
              <a:rPr lang="uk-UA" sz="3200" b="1" dirty="0">
                <a:latin typeface="Times New Roman" panose="02020603050405020304" pitchFamily="18" charset="0"/>
                <a:cs typeface="Times New Roman" panose="02020603050405020304" pitchFamily="18" charset="0"/>
              </a:rPr>
              <a:t> запропонував засудити Й. Сталіна та А. Гітлера, наголошуючи, що Й. Сталін готує світову революцію, а </a:t>
            </a:r>
            <a:r>
              <a:rPr lang="uk-UA" sz="3200" b="1" dirty="0" err="1">
                <a:latin typeface="Times New Roman" panose="02020603050405020304" pitchFamily="18" charset="0"/>
                <a:cs typeface="Times New Roman" panose="02020603050405020304" pitchFamily="18" charset="0"/>
              </a:rPr>
              <a:t>А</a:t>
            </a:r>
            <a:r>
              <a:rPr lang="uk-UA" sz="3200" b="1" dirty="0">
                <a:latin typeface="Times New Roman" panose="02020603050405020304" pitchFamily="18" charset="0"/>
                <a:cs typeface="Times New Roman" panose="02020603050405020304" pitchFamily="18" charset="0"/>
              </a:rPr>
              <a:t>. Гітлер готує світову війну, і обидва ці явища будуть згубними для європейської цивілізації.</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692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8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a:t>
            </a:r>
            <a:b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b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182256"/>
            <a:ext cx="12192000" cy="5675744"/>
          </a:xfrm>
        </p:spPr>
        <p:txBody>
          <a:bodyPr>
            <a:noAutofit/>
          </a:bodyPr>
          <a:lstStyle/>
          <a:p>
            <a:pPr marL="36900" indent="0" algn="just">
              <a:buNone/>
            </a:pPr>
            <a:r>
              <a:rPr lang="uk-UA" sz="3000" b="1" dirty="0">
                <a:latin typeface="Times New Roman" panose="02020603050405020304" pitchFamily="18" charset="0"/>
                <a:cs typeface="Times New Roman" panose="02020603050405020304" pitchFamily="18" charset="0"/>
              </a:rPr>
              <a:t>Скептичну позицію щодо ідеї єдиної Європи зайняв лідер більшовиків Володимир Ленін. Він і його партія виступала з викриттям задуму про мирне об’єднання капіталістичних країн у політичному маніфесті ЦК РСДРП «</a:t>
            </a:r>
            <a:r>
              <a:rPr lang="uk-UA" sz="3000" b="1" dirty="0">
                <a:solidFill>
                  <a:srgbClr val="FFFF00"/>
                </a:solidFill>
                <a:latin typeface="Times New Roman" panose="02020603050405020304" pitchFamily="18" charset="0"/>
                <a:cs typeface="Times New Roman" panose="02020603050405020304" pitchFamily="18" charset="0"/>
              </a:rPr>
              <a:t>Війна і Російська соціал-демократія</a:t>
            </a:r>
            <a:r>
              <a:rPr lang="uk-UA" sz="3000" b="1" dirty="0">
                <a:latin typeface="Times New Roman" panose="02020603050405020304" pitchFamily="18" charset="0"/>
                <a:cs typeface="Times New Roman" panose="02020603050405020304" pitchFamily="18" charset="0"/>
              </a:rPr>
              <a:t>», опублікованому в газеті «Соціал-демократ» від </a:t>
            </a:r>
            <a:r>
              <a:rPr lang="uk-UA" sz="3000" b="1" dirty="0">
                <a:highlight>
                  <a:srgbClr val="800000"/>
                </a:highlight>
                <a:latin typeface="Times New Roman" panose="02020603050405020304" pitchFamily="18" charset="0"/>
                <a:cs typeface="Times New Roman" panose="02020603050405020304" pitchFamily="18" charset="0"/>
              </a:rPr>
              <a:t>1 листопада 1914 р.</a:t>
            </a:r>
            <a:r>
              <a:rPr lang="uk-UA" sz="3000" b="1" dirty="0">
                <a:latin typeface="Times New Roman" panose="02020603050405020304" pitchFamily="18" charset="0"/>
                <a:cs typeface="Times New Roman" panose="02020603050405020304" pitchFamily="18" charset="0"/>
              </a:rPr>
              <a:t> </a:t>
            </a:r>
          </a:p>
          <a:p>
            <a:pPr marL="36900" indent="0" algn="just">
              <a:buNone/>
            </a:pPr>
            <a:r>
              <a:rPr lang="uk-UA" sz="3000" b="1" dirty="0">
                <a:latin typeface="Times New Roman" panose="02020603050405020304" pitchFamily="18" charset="0"/>
                <a:cs typeface="Times New Roman" panose="02020603050405020304" pitchFamily="18" charset="0"/>
              </a:rPr>
              <a:t>У статті мовилося, що гасло «Сполучені Штати Європи» безглузде і брехливе, поки за допомогою революції не будуть позбавлені влади німецькі, австрійські та російські монархи. У наступній статті «</a:t>
            </a:r>
            <a:r>
              <a:rPr lang="uk-UA" sz="3000" b="1" dirty="0">
                <a:solidFill>
                  <a:srgbClr val="FFFF00"/>
                </a:solidFill>
                <a:latin typeface="Times New Roman" panose="02020603050405020304" pitchFamily="18" charset="0"/>
                <a:cs typeface="Times New Roman" panose="02020603050405020304" pitchFamily="18" charset="0"/>
              </a:rPr>
              <a:t>Про гасло Сполучених Штатів Європи</a:t>
            </a:r>
            <a:r>
              <a:rPr lang="uk-UA" sz="3000" b="1" dirty="0">
                <a:latin typeface="Times New Roman" panose="02020603050405020304" pitchFamily="18" charset="0"/>
                <a:cs typeface="Times New Roman" panose="02020603050405020304" pitchFamily="18" charset="0"/>
              </a:rPr>
              <a:t>» від 23 серпня 1915 р. у тій же газеті, Ленін прямо зазначав, що при капіталізмі в Європі таке об’єднання або неможливе, або реакційне.</a:t>
            </a:r>
          </a:p>
        </p:txBody>
      </p:sp>
    </p:spTree>
    <p:extLst>
      <p:ext uri="{BB962C8B-B14F-4D97-AF65-F5344CB8AC3E}">
        <p14:creationId xmlns:p14="http://schemas.microsoft.com/office/powerpoint/2010/main" val="850463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8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a:t>
            </a:r>
            <a:b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b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fontScale="92500"/>
          </a:bodyPr>
          <a:lstStyle/>
          <a:p>
            <a:pPr marL="36900" indent="0" algn="just">
              <a:buNone/>
            </a:pPr>
            <a:r>
              <a:rPr lang="uk-UA" sz="3600" b="1" dirty="0">
                <a:latin typeface="Times New Roman" panose="02020603050405020304" pitchFamily="18" charset="0"/>
                <a:cs typeface="Times New Roman" panose="02020603050405020304" pitchFamily="18" charset="0"/>
              </a:rPr>
              <a:t>Важливим наслідком Першої світової війни стала Жовтнева революція в Росії 1917 р., прихід до влади більшовиків і створення першої в світі соціалістичної держави. </a:t>
            </a:r>
          </a:p>
          <a:p>
            <a:pPr marL="36900" indent="0" algn="just">
              <a:buNone/>
            </a:pPr>
            <a:r>
              <a:rPr lang="uk-UA" sz="3600" b="1" dirty="0">
                <a:latin typeface="Times New Roman" panose="02020603050405020304" pitchFamily="18" charset="0"/>
                <a:cs typeface="Times New Roman" panose="02020603050405020304" pitchFamily="18" charset="0"/>
              </a:rPr>
              <a:t>В.І. Ленін та інші більшовицькі лідери вважали </a:t>
            </a:r>
            <a:r>
              <a:rPr lang="uk-UA" sz="3600" b="1" dirty="0">
                <a:solidFill>
                  <a:srgbClr val="FFFF00"/>
                </a:solidFill>
                <a:latin typeface="Times New Roman" panose="02020603050405020304" pitchFamily="18" charset="0"/>
                <a:cs typeface="Times New Roman" panose="02020603050405020304" pitchFamily="18" charset="0"/>
              </a:rPr>
              <a:t>російську революцію частиною світової революції та всіляко намагались цей російський феномен поширити на інші країни світу, передусім на Європу</a:t>
            </a:r>
            <a:r>
              <a:rPr lang="uk-UA" sz="3600" b="1" dirty="0">
                <a:latin typeface="Times New Roman" panose="02020603050405020304" pitchFamily="18" charset="0"/>
                <a:cs typeface="Times New Roman" panose="02020603050405020304" pitchFamily="18" charset="0"/>
              </a:rPr>
              <a:t>, через активну, зокрема і збройну, підтримку численних революційних виступів, насамперед у Німеччині, Угорщині, Австрії, Чехословаччині, Польщі та в інших країнах.</a:t>
            </a:r>
          </a:p>
        </p:txBody>
      </p:sp>
    </p:spTree>
    <p:extLst>
      <p:ext uri="{BB962C8B-B14F-4D97-AF65-F5344CB8AC3E}">
        <p14:creationId xmlns:p14="http://schemas.microsoft.com/office/powerpoint/2010/main" val="3015406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8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a:t>
            </a:r>
            <a:b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b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2500" b="1" dirty="0">
                <a:latin typeface="Times New Roman" panose="02020603050405020304" pitchFamily="18" charset="0"/>
                <a:cs typeface="Times New Roman" panose="02020603050405020304" pitchFamily="18" charset="0"/>
              </a:rPr>
              <a:t>У СРСР сприйняли проект А. </a:t>
            </a:r>
            <a:r>
              <a:rPr lang="uk-UA" sz="2500" b="1" dirty="0" err="1">
                <a:latin typeface="Times New Roman" panose="02020603050405020304" pitchFamily="18" charset="0"/>
                <a:cs typeface="Times New Roman" panose="02020603050405020304" pitchFamily="18" charset="0"/>
              </a:rPr>
              <a:t>Бріана</a:t>
            </a:r>
            <a:r>
              <a:rPr lang="uk-UA" sz="2500" b="1" dirty="0">
                <a:latin typeface="Times New Roman" panose="02020603050405020304" pitchFamily="18" charset="0"/>
                <a:cs typeface="Times New Roman" panose="02020603050405020304" pitchFamily="18" charset="0"/>
              </a:rPr>
              <a:t> вкрай негативно, наголошуючи на його антирадянській спрямованості. Лідери більшовиків-комуністів, на противагу об’єднанню європейських народів, наголошували на необхідності об’єднати зусилля найбільш прогресивного соціального класу – пролетаріату задля здійснення революції у Європі та світі і створення </a:t>
            </a:r>
            <a:r>
              <a:rPr lang="uk-UA" sz="2500" b="1" dirty="0">
                <a:highlight>
                  <a:srgbClr val="800000"/>
                </a:highlight>
                <a:latin typeface="Times New Roman" panose="02020603050405020304" pitchFamily="18" charset="0"/>
                <a:cs typeface="Times New Roman" panose="02020603050405020304" pitchFamily="18" charset="0"/>
              </a:rPr>
              <a:t>Соціалістичних Об’єднаних Штатів Європи</a:t>
            </a:r>
            <a:r>
              <a:rPr lang="uk-UA" sz="2500" b="1" dirty="0">
                <a:latin typeface="Times New Roman" panose="02020603050405020304" pitchFamily="18" charset="0"/>
                <a:cs typeface="Times New Roman" panose="02020603050405020304" pitchFamily="18" charset="0"/>
              </a:rPr>
              <a:t>.</a:t>
            </a:r>
          </a:p>
          <a:p>
            <a:pPr marL="36900" indent="0" algn="just">
              <a:buNone/>
            </a:pPr>
            <a:r>
              <a:rPr lang="uk-UA" sz="2500" b="1" dirty="0">
                <a:latin typeface="Times New Roman" panose="02020603050405020304" pitchFamily="18" charset="0"/>
                <a:cs typeface="Times New Roman" panose="02020603050405020304" pitchFamily="18" charset="0"/>
              </a:rPr>
              <a:t>Лев Троцький виступив із заявою: </a:t>
            </a:r>
            <a:r>
              <a:rPr lang="uk-UA" sz="2500" b="1" dirty="0">
                <a:solidFill>
                  <a:srgbClr val="FFFF00"/>
                </a:solidFill>
                <a:latin typeface="Times New Roman" panose="02020603050405020304" pitchFamily="18" charset="0"/>
                <a:cs typeface="Times New Roman" panose="02020603050405020304" pitchFamily="18" charset="0"/>
              </a:rPr>
              <a:t>«...по закінченню війни я бачу Європу відтворену не дипломатами, а пролетаріатом, — Федеративна республіка Європи — Сполучені Штати Європи — ось, що повинно бути створено. Економічна еволюція вимагає скасування національних кордонів. Якщо Європа залишиться розділеною на національні групи, тоді імперіалізм знову почне свою роботу. Тільки Федеративна республіка Європи може дати світові мир</a:t>
            </a:r>
            <a:r>
              <a:rPr lang="uk-UA" sz="2500" b="1" dirty="0">
                <a:latin typeface="Times New Roman" panose="02020603050405020304" pitchFamily="18" charset="0"/>
                <a:cs typeface="Times New Roman" panose="02020603050405020304" pitchFamily="18" charset="0"/>
              </a:rPr>
              <a:t>». Він відзначав: «</a:t>
            </a:r>
            <a:r>
              <a:rPr lang="uk-UA" sz="2500" b="1" dirty="0">
                <a:highlight>
                  <a:srgbClr val="FF0000"/>
                </a:highlight>
                <a:latin typeface="Times New Roman" panose="02020603050405020304" pitchFamily="18" charset="0"/>
                <a:cs typeface="Times New Roman" panose="02020603050405020304" pitchFamily="18" charset="0"/>
              </a:rPr>
              <a:t>Завдання європейського пролетаріату – не увічнення кордонів, а навпаки їх революційна ліквідація. Не статус-кво, а Соціалістичні Об’єднані Штати Європи!</a:t>
            </a:r>
            <a:r>
              <a:rPr lang="uk-UA" sz="2500" b="1" dirty="0">
                <a:latin typeface="Times New Roman" panose="02020603050405020304" pitchFamily="18" charset="0"/>
                <a:cs typeface="Times New Roman" panose="02020603050405020304" pitchFamily="18" charset="0"/>
              </a:rPr>
              <a:t>».</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418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2"/>
            <a:ext cx="12192000" cy="785090"/>
          </a:xfrm>
        </p:spPr>
        <p:txBody>
          <a:bodyPr>
            <a:normAutofit/>
          </a:bodyPr>
          <a:lstStyle/>
          <a:p>
            <a:r>
              <a:rPr lang="uk-UA" sz="20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0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0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720436"/>
            <a:ext cx="12192000" cy="6137563"/>
          </a:xfrm>
        </p:spPr>
        <p:txBody>
          <a:bodyPr>
            <a:noAutofit/>
          </a:bodyPr>
          <a:lstStyle/>
          <a:p>
            <a:pPr marL="36900" indent="0" algn="just">
              <a:buNone/>
            </a:pPr>
            <a:r>
              <a:rPr lang="uk-UA" sz="3600" b="1" dirty="0">
                <a:highlight>
                  <a:srgbClr val="0000FF"/>
                </a:highlight>
                <a:latin typeface="Times New Roman" panose="02020603050405020304" pitchFamily="18" charset="0"/>
                <a:cs typeface="Times New Roman" panose="02020603050405020304" pitchFamily="18" charset="0"/>
              </a:rPr>
              <a:t>За період 1922-1936 рр. відбулося багато змін у Європі</a:t>
            </a:r>
            <a:r>
              <a:rPr lang="uk-UA" sz="3600" b="1" dirty="0">
                <a:latin typeface="Times New Roman" panose="02020603050405020304" pitchFamily="18" charset="0"/>
                <a:cs typeface="Times New Roman" panose="02020603050405020304" pitchFamily="18" charset="0"/>
              </a:rPr>
              <a:t>. Так, у жовтні 1922 р. в Італії до влади прийшов </a:t>
            </a:r>
            <a:r>
              <a:rPr lang="uk-UA" sz="3600" b="1" dirty="0" err="1">
                <a:latin typeface="Times New Roman" panose="02020603050405020304" pitchFamily="18" charset="0"/>
                <a:cs typeface="Times New Roman" panose="02020603050405020304" pitchFamily="18" charset="0"/>
              </a:rPr>
              <a:t>Б.Муссоліні</a:t>
            </a:r>
            <a:r>
              <a:rPr lang="uk-UA" sz="3600" b="1" dirty="0">
                <a:latin typeface="Times New Roman" panose="02020603050405020304" pitchFamily="18" charset="0"/>
                <a:cs typeface="Times New Roman" panose="02020603050405020304" pitchFamily="18" charset="0"/>
              </a:rPr>
              <a:t>; у червні 1923 р. стався військовий переворот у Болгарії; у вересні 1923 р. генерал Х. Прімо де </a:t>
            </a:r>
            <a:r>
              <a:rPr lang="uk-UA" sz="3600" b="1" dirty="0" err="1">
                <a:latin typeface="Times New Roman" panose="02020603050405020304" pitchFamily="18" charset="0"/>
                <a:cs typeface="Times New Roman" panose="02020603050405020304" pitchFamily="18" charset="0"/>
              </a:rPr>
              <a:t>Рівера</a:t>
            </a:r>
            <a:r>
              <a:rPr lang="uk-UA" sz="3600" b="1" dirty="0">
                <a:latin typeface="Times New Roman" panose="02020603050405020304" pitchFamily="18" charset="0"/>
                <a:cs typeface="Times New Roman" panose="02020603050405020304" pitchFamily="18" charset="0"/>
              </a:rPr>
              <a:t> встановив військову диктатуру в Іспанії; у травні 1926 р. Ю. </a:t>
            </a:r>
            <a:r>
              <a:rPr lang="uk-UA" sz="3600" b="1" dirty="0" err="1">
                <a:latin typeface="Times New Roman" panose="02020603050405020304" pitchFamily="18" charset="0"/>
                <a:cs typeface="Times New Roman" panose="02020603050405020304" pitchFamily="18" charset="0"/>
              </a:rPr>
              <a:t>Пілсудський</a:t>
            </a:r>
            <a:r>
              <a:rPr lang="uk-UA" sz="3600" b="1" dirty="0">
                <a:latin typeface="Times New Roman" panose="02020603050405020304" pitchFamily="18" charset="0"/>
                <a:cs typeface="Times New Roman" panose="02020603050405020304" pitchFamily="18" charset="0"/>
              </a:rPr>
              <a:t> почав здійснення ідеї санації в Польщі; у грудні 1926 р. склався диктаторський режим А. </a:t>
            </a:r>
            <a:r>
              <a:rPr lang="uk-UA" sz="3600" b="1" dirty="0" err="1">
                <a:latin typeface="Times New Roman" panose="02020603050405020304" pitchFamily="18" charset="0"/>
                <a:cs typeface="Times New Roman" panose="02020603050405020304" pitchFamily="18" charset="0"/>
              </a:rPr>
              <a:t>Сметони</a:t>
            </a:r>
            <a:r>
              <a:rPr lang="uk-UA" sz="3600" b="1" dirty="0">
                <a:latin typeface="Times New Roman" panose="02020603050405020304" pitchFamily="18" charset="0"/>
                <a:cs typeface="Times New Roman" panose="02020603050405020304" pitchFamily="18" charset="0"/>
              </a:rPr>
              <a:t> в Литві; у січні 1929 р. король Олександр здійснив державний переворот в Югославії.</a:t>
            </a:r>
          </a:p>
        </p:txBody>
      </p:sp>
    </p:spTree>
    <p:extLst>
      <p:ext uri="{BB962C8B-B14F-4D97-AF65-F5344CB8AC3E}">
        <p14:creationId xmlns:p14="http://schemas.microsoft.com/office/powerpoint/2010/main" val="1674564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2"/>
            <a:ext cx="12192000" cy="775854"/>
          </a:xfrm>
        </p:spPr>
        <p:txBody>
          <a:bodyPr>
            <a:normAutofit fontScale="90000"/>
          </a:bodyPr>
          <a:lstStyle/>
          <a:p>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4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711200"/>
            <a:ext cx="12192000" cy="6146800"/>
          </a:xfrm>
        </p:spPr>
        <p:txBody>
          <a:bodyPr>
            <a:noAutofit/>
          </a:bodyPr>
          <a:lstStyle/>
          <a:p>
            <a:pPr marL="36900" indent="0" algn="just">
              <a:buNone/>
            </a:pPr>
            <a:r>
              <a:rPr lang="uk-UA" sz="2600" b="1" dirty="0">
                <a:latin typeface="Times New Roman" panose="02020603050405020304" pitchFamily="18" charset="0"/>
                <a:cs typeface="Times New Roman" panose="02020603050405020304" pitchFamily="18" charset="0"/>
              </a:rPr>
              <a:t>З лютого 1930 р. склалось особисте правління короля Кароля ІІ в Румунії; у липні 1932 р. утворився диктаторський уряд </a:t>
            </a:r>
            <a:r>
              <a:rPr lang="uk-UA" sz="2600" b="1" dirty="0" err="1">
                <a:latin typeface="Times New Roman" panose="02020603050405020304" pitchFamily="18" charset="0"/>
                <a:cs typeface="Times New Roman" panose="02020603050405020304" pitchFamily="18" charset="0"/>
              </a:rPr>
              <a:t>Салазара</a:t>
            </a:r>
            <a:r>
              <a:rPr lang="uk-UA" sz="2600" b="1" dirty="0">
                <a:latin typeface="Times New Roman" panose="02020603050405020304" pitchFamily="18" charset="0"/>
                <a:cs typeface="Times New Roman" panose="02020603050405020304" pitchFamily="18" charset="0"/>
              </a:rPr>
              <a:t> в Португалії; у грудні 1932 р. Литва стала авторитарною однопартійною державою; у січні 1933 р. до влади в Німеччині прийшов А. Гітлер; у березні 1933 р. стався державний переворот </a:t>
            </a:r>
            <a:r>
              <a:rPr lang="uk-UA" sz="2600" b="1" dirty="0" err="1">
                <a:latin typeface="Times New Roman" panose="02020603050405020304" pitchFamily="18" charset="0"/>
                <a:cs typeface="Times New Roman" panose="02020603050405020304" pitchFamily="18" charset="0"/>
              </a:rPr>
              <a:t>Е.Дольфуса</a:t>
            </a:r>
            <a:r>
              <a:rPr lang="uk-UA" sz="2600" b="1" dirty="0">
                <a:latin typeface="Times New Roman" panose="02020603050405020304" pitchFamily="18" charset="0"/>
                <a:cs typeface="Times New Roman" panose="02020603050405020304" pitchFamily="18" charset="0"/>
              </a:rPr>
              <a:t> в Австрії; у березні 1934 р. встановлена диктатура </a:t>
            </a:r>
            <a:r>
              <a:rPr lang="uk-UA" sz="2600" b="1" dirty="0" err="1">
                <a:latin typeface="Times New Roman" panose="02020603050405020304" pitchFamily="18" charset="0"/>
                <a:cs typeface="Times New Roman" panose="02020603050405020304" pitchFamily="18" charset="0"/>
              </a:rPr>
              <a:t>К.П’ятса</a:t>
            </a:r>
            <a:r>
              <a:rPr lang="uk-UA" sz="2600" b="1" dirty="0">
                <a:latin typeface="Times New Roman" panose="02020603050405020304" pitchFamily="18" charset="0"/>
                <a:cs typeface="Times New Roman" panose="02020603050405020304" pitchFamily="18" charset="0"/>
              </a:rPr>
              <a:t> в Естонії; у травні 1934 р. президент К. </a:t>
            </a:r>
            <a:r>
              <a:rPr lang="uk-UA" sz="2600" b="1" dirty="0" err="1">
                <a:latin typeface="Times New Roman" panose="02020603050405020304" pitchFamily="18" charset="0"/>
                <a:cs typeface="Times New Roman" panose="02020603050405020304" pitchFamily="18" charset="0"/>
              </a:rPr>
              <a:t>Ульманіс</a:t>
            </a:r>
            <a:r>
              <a:rPr lang="uk-UA" sz="2600" b="1" dirty="0">
                <a:latin typeface="Times New Roman" panose="02020603050405020304" pitchFamily="18" charset="0"/>
                <a:cs typeface="Times New Roman" panose="02020603050405020304" pitchFamily="18" charset="0"/>
              </a:rPr>
              <a:t> здійснив державний переворот у Латвії; у серпні 1936 р. відбувся переворот генерала М. </a:t>
            </a:r>
            <a:r>
              <a:rPr lang="uk-UA" sz="2600" b="1" dirty="0" err="1">
                <a:latin typeface="Times New Roman" panose="02020603050405020304" pitchFamily="18" charset="0"/>
                <a:cs typeface="Times New Roman" panose="02020603050405020304" pitchFamily="18" charset="0"/>
              </a:rPr>
              <a:t>Метаксаса</a:t>
            </a:r>
            <a:r>
              <a:rPr lang="uk-UA" sz="2600" b="1" dirty="0">
                <a:latin typeface="Times New Roman" panose="02020603050405020304" pitchFamily="18" charset="0"/>
                <a:cs typeface="Times New Roman" panose="02020603050405020304" pitchFamily="18" charset="0"/>
              </a:rPr>
              <a:t> в Греції; а у вересні 1936 р. генерал Ф. Франко став «каудильйо» націоналістичної Іспанії.</a:t>
            </a:r>
          </a:p>
          <a:p>
            <a:pPr marL="36900" indent="0" algn="just">
              <a:buNone/>
            </a:pPr>
            <a:r>
              <a:rPr lang="uk-UA" sz="2600" b="1" dirty="0">
                <a:latin typeface="Times New Roman" panose="02020603050405020304" pitchFamily="18" charset="0"/>
                <a:cs typeface="Times New Roman" panose="02020603050405020304" pitchFamily="18" charset="0"/>
              </a:rPr>
              <a:t>Тому на початку 30-х рр. ХХ ст. Європа вже жила в поганому передчутті чергової катастрофи. Історичний поворот у долі Європи та світу настав </a:t>
            </a:r>
            <a:r>
              <a:rPr lang="uk-UA" sz="2600" b="1" dirty="0">
                <a:highlight>
                  <a:srgbClr val="800000"/>
                </a:highlight>
                <a:latin typeface="Times New Roman" panose="02020603050405020304" pitchFamily="18" charset="0"/>
                <a:cs typeface="Times New Roman" panose="02020603050405020304" pitchFamily="18" charset="0"/>
              </a:rPr>
              <a:t>30 січня 1933 р.</a:t>
            </a:r>
            <a:r>
              <a:rPr lang="uk-UA" sz="2600" b="1" dirty="0">
                <a:latin typeface="Times New Roman" panose="02020603050405020304" pitchFamily="18" charset="0"/>
                <a:cs typeface="Times New Roman" panose="02020603050405020304" pitchFamily="18" charset="0"/>
              </a:rPr>
              <a:t>, коли внаслідок загострення економічної кризи а також перманентної кризи парламентаризму до влади в Німеччині прийшли націонал-соціалісти. Здавалось, що план створення Пан-Європи зазнав остаточного фіаско.</a:t>
            </a:r>
          </a:p>
        </p:txBody>
      </p:sp>
    </p:spTree>
    <p:extLst>
      <p:ext uri="{BB962C8B-B14F-4D97-AF65-F5344CB8AC3E}">
        <p14:creationId xmlns:p14="http://schemas.microsoft.com/office/powerpoint/2010/main" val="3972503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803563"/>
          </a:xfrm>
        </p:spPr>
        <p:txBody>
          <a:bodyPr>
            <a:normAutofit fontScale="90000"/>
          </a:bodyPr>
          <a:lstStyle/>
          <a:p>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4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803564"/>
            <a:ext cx="12192000" cy="6054435"/>
          </a:xfrm>
        </p:spPr>
        <p:txBody>
          <a:bodyPr>
            <a:normAutofit/>
          </a:bodyPr>
          <a:lstStyle/>
          <a:p>
            <a:pPr marL="36900" indent="0" algn="just">
              <a:buNone/>
            </a:pPr>
            <a:r>
              <a:rPr lang="uk-UA" sz="2400" b="1" dirty="0">
                <a:latin typeface="Times New Roman" panose="02020603050405020304" pitchFamily="18" charset="0"/>
                <a:cs typeface="Times New Roman" panose="02020603050405020304" pitchFamily="18" charset="0"/>
              </a:rPr>
              <a:t>Після мюнхенського «пивного путчу» 8—9 листопада 1923  р. А. Гітлер замислився над створенням у Європі тоталітарного «нового порядку», який мав стати кроком на шляху до світового панування «арійської раси». Маловідомим для широкого загалу залишається той факт, що </a:t>
            </a:r>
            <a:r>
              <a:rPr lang="uk-UA" sz="2400" b="1" dirty="0">
                <a:solidFill>
                  <a:srgbClr val="FFFF00"/>
                </a:solidFill>
                <a:latin typeface="Times New Roman" panose="02020603050405020304" pitchFamily="18" charset="0"/>
                <a:cs typeface="Times New Roman" panose="02020603050405020304" pitchFamily="18" charset="0"/>
              </a:rPr>
              <a:t>ідея об’єднання країн на континенті в Сполучені Штати Європи була основою програми Німецької націонал-соціалістичної робітничої партії, з якою вони йшли на вибори до Рейхстагу</a:t>
            </a:r>
            <a:r>
              <a:rPr lang="uk-UA" sz="2400" b="1" dirty="0">
                <a:latin typeface="Times New Roman" panose="02020603050405020304" pitchFamily="18" charset="0"/>
                <a:cs typeface="Times New Roman" panose="02020603050405020304" pitchFamily="18" charset="0"/>
              </a:rPr>
              <a:t>. </a:t>
            </a:r>
          </a:p>
          <a:p>
            <a:pPr marL="36900" indent="0" algn="just">
              <a:buNone/>
            </a:pPr>
            <a:r>
              <a:rPr lang="uk-UA" sz="2400" b="1" dirty="0">
                <a:latin typeface="Times New Roman" panose="02020603050405020304" pitchFamily="18" charset="0"/>
                <a:cs typeface="Times New Roman" panose="02020603050405020304" pitchFamily="18" charset="0"/>
              </a:rPr>
              <a:t>Головними авторами були </a:t>
            </a:r>
            <a:r>
              <a:rPr lang="uk-UA" sz="2400" b="1" dirty="0" err="1">
                <a:latin typeface="Times New Roman" panose="02020603050405020304" pitchFamily="18" charset="0"/>
                <a:cs typeface="Times New Roman" panose="02020603050405020304" pitchFamily="18" charset="0"/>
              </a:rPr>
              <a:t>Ервін</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Штреземан</a:t>
            </a:r>
            <a:r>
              <a:rPr lang="uk-UA" sz="2400" b="1" dirty="0">
                <a:latin typeface="Times New Roman" panose="02020603050405020304" pitchFamily="18" charset="0"/>
                <a:cs typeface="Times New Roman" panose="02020603050405020304" pitchFamily="18" charset="0"/>
              </a:rPr>
              <a:t> та </a:t>
            </a:r>
            <a:r>
              <a:rPr lang="uk-UA" sz="2400" b="1" dirty="0" err="1">
                <a:latin typeface="Times New Roman" panose="02020603050405020304" pitchFamily="18" charset="0"/>
                <a:cs typeface="Times New Roman" panose="02020603050405020304" pitchFamily="18" charset="0"/>
              </a:rPr>
              <a:t>Арістід</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Бріан</a:t>
            </a:r>
            <a:r>
              <a:rPr lang="uk-UA" sz="2400" b="1" dirty="0">
                <a:latin typeface="Times New Roman" panose="02020603050405020304" pitchFamily="18" charset="0"/>
                <a:cs typeface="Times New Roman" panose="02020603050405020304" pitchFamily="18" charset="0"/>
              </a:rPr>
              <a:t>, бачення та пропозиції яких були прийняті націонал-соціалістами. Гітлер пасивно виступав проти цієї ідеї, вбачаючи в ній загрозу для концентрації одноосібної влади в своїх руках. І згодом, прийшовши до влади, назавжди поховав проєкт Сполучених Штатів Європи, протиставляючи йому імперську форму з провідною роллю Німеччини. На відміну від нього </a:t>
            </a:r>
            <a:r>
              <a:rPr lang="uk-UA" sz="2400" b="1" dirty="0" err="1">
                <a:latin typeface="Times New Roman" panose="02020603050405020304" pitchFamily="18" charset="0"/>
                <a:cs typeface="Times New Roman" panose="02020603050405020304" pitchFamily="18" charset="0"/>
              </a:rPr>
              <a:t>Грегор</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Штрассер</a:t>
            </a:r>
            <a:r>
              <a:rPr lang="uk-UA" sz="2400" b="1" dirty="0">
                <a:latin typeface="Times New Roman" panose="02020603050405020304" pitchFamily="18" charset="0"/>
                <a:cs typeface="Times New Roman" panose="02020603050405020304" pitchFamily="18" charset="0"/>
              </a:rPr>
              <a:t>, що вважався провідним лідером партії, був послідовником реалізації задуму про створення СШЄ, але в боротьбі за владу його вбили під час так званої «ночі довгих ножів» (нім. </a:t>
            </a:r>
            <a:r>
              <a:rPr lang="uk-UA" sz="2400" b="1" dirty="0" err="1">
                <a:latin typeface="Times New Roman" panose="02020603050405020304" pitchFamily="18" charset="0"/>
                <a:cs typeface="Times New Roman" panose="02020603050405020304" pitchFamily="18" charset="0"/>
              </a:rPr>
              <a:t>Nacht</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der</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langen</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Messer</a:t>
            </a:r>
            <a:r>
              <a:rPr lang="uk-UA" sz="2400" b="1" dirty="0">
                <a:latin typeface="Times New Roman" panose="02020603050405020304" pitchFamily="18" charset="0"/>
                <a:cs typeface="Times New Roman" panose="02020603050405020304" pitchFamily="18" charset="0"/>
              </a:rPr>
              <a:t>) (путч </a:t>
            </a:r>
            <a:r>
              <a:rPr lang="uk-UA" sz="2400" b="1" dirty="0" err="1">
                <a:latin typeface="Times New Roman" panose="02020603050405020304" pitchFamily="18" charset="0"/>
                <a:cs typeface="Times New Roman" panose="02020603050405020304" pitchFamily="18" charset="0"/>
              </a:rPr>
              <a:t>Рьома</a:t>
            </a:r>
            <a:r>
              <a:rPr lang="uk-UA" sz="2400" b="1" dirty="0">
                <a:latin typeface="Times New Roman" panose="02020603050405020304" pitchFamily="18" charset="0"/>
                <a:cs typeface="Times New Roman" panose="02020603050405020304" pitchFamily="18" charset="0"/>
              </a:rPr>
              <a:t> — розправа Гітлера з керівниками штурмових загонів СА 30 червня 1934 р.).</a:t>
            </a:r>
          </a:p>
        </p:txBody>
      </p:sp>
    </p:spTree>
    <p:extLst>
      <p:ext uri="{BB962C8B-B14F-4D97-AF65-F5344CB8AC3E}">
        <p14:creationId xmlns:p14="http://schemas.microsoft.com/office/powerpoint/2010/main" val="3299267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8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a:t>
            </a:r>
            <a:b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b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Після приходу у січні 1933 р. Націонал-соціалістичної німецької робітничої партії (НСДАП) пан’європейську літературу в Німеччині було заборонено і знищено, оскільки об’єднання Європи, на думку нацистів, призвело б до недопустимого «змішування рас». </a:t>
            </a:r>
          </a:p>
          <a:p>
            <a:pPr marL="36900" indent="0" algn="just">
              <a:buNone/>
            </a:pPr>
            <a:r>
              <a:rPr lang="uk-UA" sz="3200" b="1" dirty="0">
                <a:latin typeface="Times New Roman" panose="02020603050405020304" pitchFamily="18" charset="0"/>
                <a:cs typeface="Times New Roman" panose="02020603050405020304" pitchFamily="18" charset="0"/>
              </a:rPr>
              <a:t>Тож </a:t>
            </a:r>
            <a:r>
              <a:rPr lang="uk-UA" sz="3200" b="1" dirty="0">
                <a:solidFill>
                  <a:srgbClr val="FFFF00"/>
                </a:solidFill>
                <a:latin typeface="Times New Roman" panose="02020603050405020304" pitchFamily="18" charset="0"/>
                <a:cs typeface="Times New Roman" panose="02020603050405020304" pitchFamily="18" charset="0"/>
              </a:rPr>
              <a:t>А. Гітлер негативно ставився до ідеї об’єднання Європи, вважаючи її неприйнятною для арійської раси</a:t>
            </a:r>
            <a:r>
              <a:rPr lang="uk-UA" sz="3200" b="1" dirty="0">
                <a:latin typeface="Times New Roman" panose="02020603050405020304" pitchFamily="18" charset="0"/>
                <a:cs typeface="Times New Roman" panose="02020603050405020304" pitchFamily="18" charset="0"/>
              </a:rPr>
              <a:t>. Загалом, нацисти відкидали можливість об’єднання із не арійцями та всіляко перешкоджали діяльності пан’європейського руху.</a:t>
            </a:r>
          </a:p>
        </p:txBody>
      </p:sp>
    </p:spTree>
    <p:extLst>
      <p:ext uri="{BB962C8B-B14F-4D97-AF65-F5344CB8AC3E}">
        <p14:creationId xmlns:p14="http://schemas.microsoft.com/office/powerpoint/2010/main" val="164103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8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a:t>
            </a:r>
            <a:b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b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200" b="1" dirty="0">
                <a:latin typeface="Times New Roman" panose="02020603050405020304" pitchFamily="18" charset="0"/>
                <a:cs typeface="Times New Roman" panose="02020603050405020304" pitchFamily="18" charset="0"/>
              </a:rPr>
              <a:t>В 1937 р. А. Гітлер посилив тиск на австрійського канцлера </a:t>
            </a:r>
            <a:r>
              <a:rPr lang="uk-UA" sz="3200" b="1" dirty="0" err="1">
                <a:latin typeface="Times New Roman" panose="02020603050405020304" pitchFamily="18" charset="0"/>
                <a:cs typeface="Times New Roman" panose="02020603050405020304" pitchFamily="18" charset="0"/>
              </a:rPr>
              <a:t>Курта</a:t>
            </a:r>
            <a:r>
              <a:rPr lang="uk-UA" sz="3200" b="1" dirty="0">
                <a:latin typeface="Times New Roman" panose="02020603050405020304" pitchFamily="18" charset="0"/>
                <a:cs typeface="Times New Roman" panose="02020603050405020304" pitchFamily="18" charset="0"/>
              </a:rPr>
              <a:t> фон </a:t>
            </a:r>
            <a:r>
              <a:rPr lang="uk-UA" sz="3200" b="1" dirty="0" err="1">
                <a:latin typeface="Times New Roman" panose="02020603050405020304" pitchFamily="18" charset="0"/>
                <a:cs typeface="Times New Roman" panose="02020603050405020304" pitchFamily="18" charset="0"/>
              </a:rPr>
              <a:t>Шушніга</a:t>
            </a:r>
            <a:r>
              <a:rPr lang="uk-UA" sz="3200" b="1" dirty="0">
                <a:latin typeface="Times New Roman" panose="02020603050405020304" pitchFamily="18" charset="0"/>
                <a:cs typeface="Times New Roman" panose="02020603050405020304" pitchFamily="18" charset="0"/>
              </a:rPr>
              <a:t>, вимагаючи, аби Австрія «добровільно» приєдналась до Третього рейху. Врешті 12 березні 1938 р. Німеччина здійснила аншлюс, окупувавши Австрію. </a:t>
            </a:r>
          </a:p>
          <a:p>
            <a:pPr marL="36900" indent="0" algn="just">
              <a:buNone/>
            </a:pPr>
            <a:r>
              <a:rPr lang="uk-UA" sz="3200" b="1" dirty="0">
                <a:latin typeface="Times New Roman" panose="02020603050405020304" pitchFamily="18" charset="0"/>
                <a:cs typeface="Times New Roman" panose="02020603050405020304" pitchFamily="18" charset="0"/>
              </a:rPr>
              <a:t>По-суті, А. Гітлер виконував програму демонтажу Версальського мирного договору 1919 р., який позбавив Німеччину низки її етнічних земель. 30 вересня 1938 р. відповідно до Мюнхенської угоди між Великою Британією (</a:t>
            </a:r>
            <a:r>
              <a:rPr lang="uk-UA" sz="3200" b="1" dirty="0" err="1">
                <a:latin typeface="Times New Roman" panose="02020603050405020304" pitchFamily="18" charset="0"/>
                <a:cs typeface="Times New Roman" panose="02020603050405020304" pitchFamily="18" charset="0"/>
              </a:rPr>
              <a:t>Н.Чемберлен</a:t>
            </a:r>
            <a:r>
              <a:rPr lang="uk-UA" sz="3200" b="1" dirty="0">
                <a:latin typeface="Times New Roman" panose="02020603050405020304" pitchFamily="18" charset="0"/>
                <a:cs typeface="Times New Roman" panose="02020603050405020304" pitchFamily="18" charset="0"/>
              </a:rPr>
              <a:t>), Франції (Е. Даладьє), Німеччини (А. Гітлер), Італії (Б. Муссоліні) було досягнуто домовленості про включення прикордонних земель, населених </a:t>
            </a:r>
            <a:r>
              <a:rPr lang="uk-UA" sz="3200" b="1" dirty="0" err="1">
                <a:latin typeface="Times New Roman" panose="02020603050405020304" pitchFamily="18" charset="0"/>
                <a:cs typeface="Times New Roman" panose="02020603050405020304" pitchFamily="18" charset="0"/>
              </a:rPr>
              <a:t>судетськими</a:t>
            </a:r>
            <a:r>
              <a:rPr lang="uk-UA" sz="3200" b="1" dirty="0">
                <a:latin typeface="Times New Roman" panose="02020603050405020304" pitchFamily="18" charset="0"/>
                <a:cs typeface="Times New Roman" panose="02020603050405020304" pitchFamily="18" charset="0"/>
              </a:rPr>
              <a:t> німцями до Німеччини.</a:t>
            </a:r>
          </a:p>
        </p:txBody>
      </p:sp>
    </p:spTree>
    <p:extLst>
      <p:ext uri="{BB962C8B-B14F-4D97-AF65-F5344CB8AC3E}">
        <p14:creationId xmlns:p14="http://schemas.microsoft.com/office/powerpoint/2010/main" val="6385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3600" b="1" dirty="0">
                <a:latin typeface="Times New Roman" panose="02020603050405020304" pitchFamily="18" charset="0"/>
                <a:cs typeface="Times New Roman" panose="02020603050405020304" pitchFamily="18" charset="0"/>
              </a:rPr>
              <a:t>Довкола проблеми «Серединної Європи» точилися жваві дискусії в політичних, військових, академічних, журналістських колах Німеччини. Були думки, що найкращим прикладом міг би послужити Німецький союз до 1866 року або Швейцарський союз до 1848 року. Вже на початку Першої світової війни 1915 р. в Німеччині було видано книгу німецького теолога й публіциста, депутата рейхстагу </a:t>
            </a:r>
            <a:r>
              <a:rPr lang="uk-UA" sz="3600" b="1" dirty="0">
                <a:highlight>
                  <a:srgbClr val="FF0000"/>
                </a:highlight>
                <a:latin typeface="Times New Roman" panose="02020603050405020304" pitchFamily="18" charset="0"/>
                <a:cs typeface="Times New Roman" panose="02020603050405020304" pitchFamily="18" charset="0"/>
              </a:rPr>
              <a:t>Фрідріха </a:t>
            </a:r>
            <a:r>
              <a:rPr lang="uk-UA" sz="3600" b="1" dirty="0" err="1">
                <a:highlight>
                  <a:srgbClr val="FF0000"/>
                </a:highlight>
                <a:latin typeface="Times New Roman" panose="02020603050405020304" pitchFamily="18" charset="0"/>
                <a:cs typeface="Times New Roman" panose="02020603050405020304" pitchFamily="18" charset="0"/>
              </a:rPr>
              <a:t>Науманна</a:t>
            </a:r>
            <a:r>
              <a:rPr lang="uk-UA" sz="3600" b="1" dirty="0">
                <a:latin typeface="Times New Roman" panose="02020603050405020304" pitchFamily="18" charset="0"/>
                <a:cs typeface="Times New Roman" panose="02020603050405020304" pitchFamily="18" charset="0"/>
              </a:rPr>
              <a:t> (1860–1919 рр.) «</a:t>
            </a:r>
            <a:r>
              <a:rPr lang="uk-UA" sz="3600" b="1" dirty="0" err="1">
                <a:solidFill>
                  <a:srgbClr val="FFFF00"/>
                </a:solidFill>
                <a:latin typeface="Times New Roman" panose="02020603050405020304" pitchFamily="18" charset="0"/>
                <a:cs typeface="Times New Roman" panose="02020603050405020304" pitchFamily="18" charset="0"/>
              </a:rPr>
              <a:t>Mitteleuropa</a:t>
            </a:r>
            <a:r>
              <a:rPr lang="uk-UA" sz="3600" b="1" dirty="0">
                <a:latin typeface="Times New Roman" panose="02020603050405020304" pitchFamily="18" charset="0"/>
                <a:cs typeface="Times New Roman" panose="02020603050405020304" pitchFamily="18" charset="0"/>
              </a:rPr>
              <a:t>», яка в російському перекладі вийшла в Петрограді 1918 р.</a:t>
            </a:r>
          </a:p>
        </p:txBody>
      </p:sp>
    </p:spTree>
    <p:extLst>
      <p:ext uri="{BB962C8B-B14F-4D97-AF65-F5344CB8AC3E}">
        <p14:creationId xmlns:p14="http://schemas.microsoft.com/office/powerpoint/2010/main" val="603879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766617"/>
          </a:xfrm>
        </p:spPr>
        <p:txBody>
          <a:bodyPr>
            <a:normAutofit fontScale="90000"/>
          </a:bodyPr>
          <a:lstStyle/>
          <a:p>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4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766618"/>
            <a:ext cx="12192000" cy="6091381"/>
          </a:xfrm>
        </p:spPr>
        <p:txBody>
          <a:bodyPr>
            <a:noAutofit/>
          </a:bodyPr>
          <a:lstStyle/>
          <a:p>
            <a:pPr marL="36900" indent="0" algn="just">
              <a:buNone/>
            </a:pPr>
            <a:r>
              <a:rPr lang="uk-UA" sz="2500" b="1" dirty="0">
                <a:latin typeface="Times New Roman" panose="02020603050405020304" pitchFamily="18" charset="0"/>
                <a:cs typeface="Times New Roman" panose="02020603050405020304" pitchFamily="18" charset="0"/>
              </a:rPr>
              <a:t>В цей час політика «замирення» А. Гітлера із західними демократичними державами мали під собою і певні економічні підстави. У березні 1939 р. в Дюссельдорфі було досягнуто домовленості між «Федерацією британської промисловості» та німецькою «Імперською промисловою групою». </a:t>
            </a:r>
          </a:p>
          <a:p>
            <a:pPr marL="36900" indent="0" algn="just">
              <a:buNone/>
            </a:pPr>
            <a:r>
              <a:rPr lang="uk-UA" sz="2500" b="1" dirty="0">
                <a:latin typeface="Times New Roman" panose="02020603050405020304" pitchFamily="18" charset="0"/>
                <a:cs typeface="Times New Roman" panose="02020603050405020304" pitchFamily="18" charset="0"/>
              </a:rPr>
              <a:t>А 28 січня 1939 р. «</a:t>
            </a:r>
            <a:r>
              <a:rPr lang="uk-UA" sz="2500" b="1" dirty="0" err="1">
                <a:latin typeface="Times New Roman" panose="02020603050405020304" pitchFamily="18" charset="0"/>
                <a:cs typeface="Times New Roman" panose="02020603050405020304" pitchFamily="18" charset="0"/>
              </a:rPr>
              <a:t>Рейнсько-вестфальський</a:t>
            </a:r>
            <a:r>
              <a:rPr lang="uk-UA" sz="2500" b="1" dirty="0">
                <a:latin typeface="Times New Roman" panose="02020603050405020304" pitchFamily="18" charset="0"/>
                <a:cs typeface="Times New Roman" panose="02020603050405020304" pitchFamily="18" charset="0"/>
              </a:rPr>
              <a:t> вугільний синдикат» та «Гірничорудна асоціація Великобританії» підписали угоду про розмежування сфер інтересів та єдиних цін на вугілля на ринках третіх країн. Аналогічні економічні ініціативи з’являлись і в німецько-французьких відносинах. Пропонувалось навіть створити  німецько-французький економічний центр та консорціум для експлуатації французьких колоній. </a:t>
            </a:r>
            <a:r>
              <a:rPr lang="uk-UA" sz="2500" b="1" dirty="0">
                <a:solidFill>
                  <a:srgbClr val="FFFF00"/>
                </a:solidFill>
                <a:latin typeface="Times New Roman" panose="02020603050405020304" pitchFamily="18" charset="0"/>
                <a:cs typeface="Times New Roman" panose="02020603050405020304" pitchFamily="18" charset="0"/>
              </a:rPr>
              <a:t>Фактично Гітлер намагався координацією зусиль активної дипломатії та військових загроз вибудувати німецьку «Серединну Європу», підпорядкованими партнерами якої за планами Берліну мали бути Париж та Лондон</a:t>
            </a:r>
            <a:r>
              <a:rPr lang="uk-UA" sz="2500" b="1" dirty="0">
                <a:latin typeface="Times New Roman" panose="02020603050405020304" pitchFamily="18" charset="0"/>
                <a:cs typeface="Times New Roman" panose="02020603050405020304" pitchFamily="18" charset="0"/>
              </a:rPr>
              <a:t>. Однак британська еліта, як до речі і вашингтонська, не могли змиритись із об’єднанням Європи по-суті проти США та ще й під німецькою гегемонією.</a:t>
            </a:r>
          </a:p>
        </p:txBody>
      </p:sp>
    </p:spTree>
    <p:extLst>
      <p:ext uri="{BB962C8B-B14F-4D97-AF65-F5344CB8AC3E}">
        <p14:creationId xmlns:p14="http://schemas.microsoft.com/office/powerpoint/2010/main" val="12985970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3.	Ставлення СРСР до проєкту А. </a:t>
            </a:r>
            <a:r>
              <a:rPr lang="uk-UA" sz="2800" b="1" dirty="0" err="1">
                <a:solidFill>
                  <a:srgbClr val="FFFF00"/>
                </a:solidFill>
                <a:highlight>
                  <a:srgbClr val="800000"/>
                </a:highlight>
                <a:latin typeface="Times New Roman" panose="02020603050405020304" pitchFamily="18" charset="0"/>
                <a:cs typeface="Times New Roman" panose="02020603050405020304" pitchFamily="18" charset="0"/>
              </a:rPr>
              <a:t>Бріана</a:t>
            </a: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 Ідея СРСР про створення Соціалістичних Об’єднаних Штатів Європи. </a:t>
            </a:r>
            <a:b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br>
            <a:r>
              <a:rPr lang="uk-UA" sz="2800" b="1" dirty="0">
                <a:solidFill>
                  <a:srgbClr val="FFFF00"/>
                </a:solidFill>
                <a:highlight>
                  <a:srgbClr val="800000"/>
                </a:highlight>
                <a:latin typeface="Times New Roman" panose="02020603050405020304" pitchFamily="18" charset="0"/>
                <a:cs typeface="Times New Roman" panose="02020603050405020304" pitchFamily="18" charset="0"/>
              </a:rPr>
              <a:t>Ставлення А. Гітлера до ідеї об’єднання Європи</a:t>
            </a: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Р.-Н. </a:t>
            </a:r>
            <a:r>
              <a:rPr lang="uk-UA" sz="2800" b="1" dirty="0" err="1">
                <a:latin typeface="Times New Roman" panose="02020603050405020304" pitchFamily="18" charset="0"/>
                <a:cs typeface="Times New Roman" panose="02020603050405020304" pitchFamily="18" charset="0"/>
              </a:rPr>
              <a:t>Куденхов-Калергі</a:t>
            </a:r>
            <a:r>
              <a:rPr lang="uk-UA" sz="2800" b="1" dirty="0">
                <a:latin typeface="Times New Roman" panose="02020603050405020304" pitchFamily="18" charset="0"/>
                <a:cs typeface="Times New Roman" panose="02020603050405020304" pitchFamily="18" charset="0"/>
              </a:rPr>
              <a:t>, а разом з ним і Центральне бюро Пан’європейського Союзу, з жовтня 1938 р. короткий час діяли в Празі. Але через півроку припинила існування і Чехословаччина. Тоді він через Женеву, де залишив багатий архів Пан’європейського Союзу (40 тис. архівних справ), виїхав до Парижа. </a:t>
            </a:r>
          </a:p>
          <a:p>
            <a:pPr marL="36900" indent="0" algn="just">
              <a:buNone/>
            </a:pPr>
            <a:r>
              <a:rPr lang="uk-UA" sz="2800" b="1" dirty="0">
                <a:latin typeface="Times New Roman" panose="02020603050405020304" pitchFamily="18" charset="0"/>
                <a:cs typeface="Times New Roman" panose="02020603050405020304" pitchFamily="18" charset="0"/>
              </a:rPr>
              <a:t>Однак у травні 1940 р. після капітуляції Франції він змушений був виїхати до Нью-Йорка. Тут у 1943 р. відбувся </a:t>
            </a:r>
            <a:r>
              <a:rPr lang="en-US" sz="2800" b="1" dirty="0">
                <a:latin typeface="Times New Roman" panose="02020603050405020304" pitchFamily="18" charset="0"/>
                <a:cs typeface="Times New Roman" panose="02020603050405020304" pitchFamily="18" charset="0"/>
              </a:rPr>
              <a:t>VI</a:t>
            </a:r>
            <a:r>
              <a:rPr lang="uk-UA" sz="2800" b="1" dirty="0">
                <a:latin typeface="Times New Roman" panose="02020603050405020304" pitchFamily="18" charset="0"/>
                <a:cs typeface="Times New Roman" panose="02020603050405020304" pitchFamily="18" charset="0"/>
              </a:rPr>
              <a:t> Пан’європейський конгрес, на якому, зокрема, за участі Ж. </a:t>
            </a:r>
            <a:r>
              <a:rPr lang="uk-UA" sz="2800" b="1" dirty="0" err="1">
                <a:latin typeface="Times New Roman" panose="02020603050405020304" pitchFamily="18" charset="0"/>
                <a:cs typeface="Times New Roman" panose="02020603050405020304" pitchFamily="18" charset="0"/>
              </a:rPr>
              <a:t>Монне</a:t>
            </a:r>
            <a:r>
              <a:rPr lang="uk-UA" sz="2800" b="1" dirty="0">
                <a:latin typeface="Times New Roman" panose="02020603050405020304" pitchFamily="18" charset="0"/>
                <a:cs typeface="Times New Roman" panose="02020603050405020304" pitchFamily="18" charset="0"/>
              </a:rPr>
              <a:t> обговорювались питання відновлення пропаганди ідеї демократичної європейської інтеграції, яка була вимушено перервана 1940 р. </a:t>
            </a:r>
            <a:r>
              <a:rPr lang="uk-UA" sz="2800" b="1" dirty="0">
                <a:solidFill>
                  <a:srgbClr val="FFFF00"/>
                </a:solidFill>
                <a:latin typeface="Times New Roman" panose="02020603050405020304" pitchFamily="18" charset="0"/>
                <a:cs typeface="Times New Roman" panose="02020603050405020304" pitchFamily="18" charset="0"/>
              </a:rPr>
              <a:t>«Пан’європейський союз» відіграв важливу роль своєрідного «зародка» європейських інтеграційних інституцій, які виникали вже після Другої світової війни.</a:t>
            </a:r>
          </a:p>
        </p:txBody>
      </p:sp>
    </p:spTree>
    <p:extLst>
      <p:ext uri="{BB962C8B-B14F-4D97-AF65-F5344CB8AC3E}">
        <p14:creationId xmlns:p14="http://schemas.microsoft.com/office/powerpoint/2010/main" val="3957659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lstStyle/>
          <a:p>
            <a:pPr marL="36900" indent="0" algn="just">
              <a:buNone/>
            </a:pPr>
            <a:r>
              <a:rPr lang="uk-UA" sz="3600" b="1" dirty="0">
                <a:latin typeface="Times New Roman" panose="02020603050405020304" pitchFamily="18" charset="0"/>
                <a:cs typeface="Times New Roman" panose="02020603050405020304" pitchFamily="18" charset="0"/>
              </a:rPr>
              <a:t>«Якби були створені Сполучені Штати Європи, то президентом міг бути лише Т. Г. </a:t>
            </a:r>
            <a:r>
              <a:rPr lang="uk-UA" sz="3600" b="1" dirty="0" err="1">
                <a:latin typeface="Times New Roman" panose="02020603050405020304" pitchFamily="18" charset="0"/>
                <a:cs typeface="Times New Roman" panose="02020603050405020304" pitchFamily="18" charset="0"/>
              </a:rPr>
              <a:t>Масарик</a:t>
            </a:r>
            <a:r>
              <a:rPr lang="uk-UA" sz="3600" b="1" dirty="0">
                <a:latin typeface="Times New Roman" panose="02020603050405020304" pitchFamily="18" charset="0"/>
                <a:cs typeface="Times New Roman" panose="02020603050405020304" pitchFamily="18" charset="0"/>
              </a:rPr>
              <a:t> і ніхто інший». </a:t>
            </a:r>
          </a:p>
          <a:p>
            <a:pPr marL="36900" indent="0" algn="r">
              <a:buNone/>
            </a:pPr>
            <a:r>
              <a:rPr lang="uk-UA" sz="3600" b="1" dirty="0">
                <a:latin typeface="Times New Roman" panose="02020603050405020304" pitchFamily="18" charset="0"/>
                <a:cs typeface="Times New Roman" panose="02020603050405020304" pitchFamily="18" charset="0"/>
              </a:rPr>
              <a:t>Бернард Шоу</a:t>
            </a:r>
          </a:p>
          <a:p>
            <a:pPr marL="36900" indent="0">
              <a:buNone/>
            </a:pPr>
            <a:r>
              <a:rPr lang="uk-UA" sz="3600" b="1" dirty="0">
                <a:latin typeface="Times New Roman" panose="02020603050405020304" pitchFamily="18" charset="0"/>
                <a:cs typeface="Times New Roman" panose="02020603050405020304" pitchFamily="18" charset="0"/>
              </a:rPr>
              <a:t> </a:t>
            </a:r>
            <a:r>
              <a:rPr lang="uk-UA" sz="3300" b="1" dirty="0">
                <a:highlight>
                  <a:srgbClr val="800000"/>
                </a:highlight>
                <a:latin typeface="Times New Roman" panose="02020603050405020304" pitchFamily="18" charset="0"/>
                <a:cs typeface="Times New Roman" panose="02020603050405020304" pitchFamily="18" charset="0"/>
              </a:rPr>
              <a:t>07.03.1850 — 14.09. 1937</a:t>
            </a:r>
          </a:p>
          <a:p>
            <a:pPr marL="36900" indent="0">
              <a:buNone/>
            </a:pPr>
            <a:r>
              <a:rPr lang="uk-UA" sz="3300" b="1" dirty="0">
                <a:latin typeface="Times New Roman" panose="02020603050405020304" pitchFamily="18" charset="0"/>
                <a:cs typeface="Times New Roman" panose="02020603050405020304" pitchFamily="18" charset="0"/>
              </a:rPr>
              <a:t>чехословацький філософ, </a:t>
            </a:r>
          </a:p>
          <a:p>
            <a:pPr marL="36900" indent="0">
              <a:buNone/>
            </a:pPr>
            <a:r>
              <a:rPr lang="uk-UA" sz="3300" b="1" dirty="0">
                <a:latin typeface="Times New Roman" panose="02020603050405020304" pitchFamily="18" charset="0"/>
                <a:cs typeface="Times New Roman" panose="02020603050405020304" pitchFamily="18" charset="0"/>
              </a:rPr>
              <a:t>політичний і державний </a:t>
            </a:r>
          </a:p>
          <a:p>
            <a:pPr marL="36900" indent="0">
              <a:buNone/>
            </a:pPr>
            <a:r>
              <a:rPr lang="uk-UA" sz="3300" b="1" dirty="0">
                <a:latin typeface="Times New Roman" panose="02020603050405020304" pitchFamily="18" charset="0"/>
                <a:cs typeface="Times New Roman" panose="02020603050405020304" pitchFamily="18" charset="0"/>
              </a:rPr>
              <a:t>діяч, перший президент </a:t>
            </a:r>
          </a:p>
          <a:p>
            <a:pPr marL="36900" indent="0">
              <a:buNone/>
            </a:pPr>
            <a:r>
              <a:rPr lang="uk-UA" sz="3300" b="1" dirty="0">
                <a:latin typeface="Times New Roman" panose="02020603050405020304" pitchFamily="18" charset="0"/>
                <a:cs typeface="Times New Roman" panose="02020603050405020304" pitchFamily="18" charset="0"/>
              </a:rPr>
              <a:t>Чехословаччини (1918—1935).</a:t>
            </a:r>
          </a:p>
          <a:p>
            <a:pPr marL="36900" indent="0" algn="just">
              <a:buNone/>
            </a:pPr>
            <a:endParaRPr lang="ru-RU"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C8EEB9AC-E94A-9551-FDEE-CF185E69C0C6}"/>
              </a:ext>
            </a:extLst>
          </p:cNvPr>
          <p:cNvPicPr>
            <a:picLocks noChangeAspect="1"/>
          </p:cNvPicPr>
          <p:nvPr/>
        </p:nvPicPr>
        <p:blipFill>
          <a:blip r:embed="rId2"/>
          <a:stretch>
            <a:fillRect/>
          </a:stretch>
        </p:blipFill>
        <p:spPr>
          <a:xfrm>
            <a:off x="5914328" y="1810328"/>
            <a:ext cx="3391096" cy="4724400"/>
          </a:xfrm>
          <a:prstGeom prst="rect">
            <a:avLst/>
          </a:prstGeom>
        </p:spPr>
      </p:pic>
    </p:spTree>
    <p:extLst>
      <p:ext uri="{BB962C8B-B14F-4D97-AF65-F5344CB8AC3E}">
        <p14:creationId xmlns:p14="http://schemas.microsoft.com/office/powerpoint/2010/main" val="2824713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2900" b="1" dirty="0">
                <a:latin typeface="Times New Roman" panose="02020603050405020304" pitchFamily="18" charset="0"/>
                <a:cs typeface="Times New Roman" panose="02020603050405020304" pitchFamily="18" charset="0"/>
              </a:rPr>
              <a:t>Видатний громадський і державний діяч, політик і публіцист, філософ і гуманіст, перший президент Чехословацькій республіці </a:t>
            </a:r>
            <a:r>
              <a:rPr lang="uk-UA" sz="2900" b="1" dirty="0" err="1">
                <a:highlight>
                  <a:srgbClr val="800000"/>
                </a:highlight>
                <a:latin typeface="Times New Roman" panose="02020603050405020304" pitchFamily="18" charset="0"/>
                <a:cs typeface="Times New Roman" panose="02020603050405020304" pitchFamily="18" charset="0"/>
              </a:rPr>
              <a:t>Томаш</a:t>
            </a:r>
            <a:r>
              <a:rPr lang="uk-UA" sz="2900" b="1" dirty="0">
                <a:highlight>
                  <a:srgbClr val="800000"/>
                </a:highlight>
                <a:latin typeface="Times New Roman" panose="02020603050405020304" pitchFamily="18" charset="0"/>
                <a:cs typeface="Times New Roman" panose="02020603050405020304" pitchFamily="18" charset="0"/>
              </a:rPr>
              <a:t> </a:t>
            </a:r>
            <a:r>
              <a:rPr lang="uk-UA" sz="2900" b="1" dirty="0" err="1">
                <a:highlight>
                  <a:srgbClr val="800000"/>
                </a:highlight>
                <a:latin typeface="Times New Roman" panose="02020603050405020304" pitchFamily="18" charset="0"/>
                <a:cs typeface="Times New Roman" panose="02020603050405020304" pitchFamily="18" charset="0"/>
              </a:rPr>
              <a:t>Гарріг</a:t>
            </a:r>
            <a:r>
              <a:rPr lang="uk-UA" sz="2900" b="1" dirty="0">
                <a:highlight>
                  <a:srgbClr val="800000"/>
                </a:highlight>
                <a:latin typeface="Times New Roman" panose="02020603050405020304" pitchFamily="18" charset="0"/>
                <a:cs typeface="Times New Roman" panose="02020603050405020304" pitchFamily="18" charset="0"/>
              </a:rPr>
              <a:t> </a:t>
            </a:r>
            <a:r>
              <a:rPr lang="uk-UA" sz="2900" b="1" dirty="0" err="1">
                <a:highlight>
                  <a:srgbClr val="800000"/>
                </a:highlight>
                <a:latin typeface="Times New Roman" panose="02020603050405020304" pitchFamily="18" charset="0"/>
                <a:cs typeface="Times New Roman" panose="02020603050405020304" pitchFamily="18" charset="0"/>
              </a:rPr>
              <a:t>Масарик</a:t>
            </a:r>
            <a:r>
              <a:rPr lang="uk-UA" sz="2900" b="1" dirty="0">
                <a:highlight>
                  <a:srgbClr val="800000"/>
                </a:highlight>
                <a:latin typeface="Times New Roman" panose="02020603050405020304" pitchFamily="18" charset="0"/>
                <a:cs typeface="Times New Roman" panose="02020603050405020304" pitchFamily="18" charset="0"/>
              </a:rPr>
              <a:t> </a:t>
            </a:r>
            <a:r>
              <a:rPr lang="uk-UA" sz="2900" b="1" dirty="0">
                <a:latin typeface="Times New Roman" panose="02020603050405020304" pitchFamily="18" charset="0"/>
                <a:cs typeface="Times New Roman" panose="02020603050405020304" pitchFamily="18" charset="0"/>
              </a:rPr>
              <a:t>посідає особливе місце серед неординарних і яскравих індивідуальностей, якими був багатий світ на межі ХІХ-ХХ ст. </a:t>
            </a:r>
          </a:p>
          <a:p>
            <a:pPr marL="36900" indent="0" algn="just">
              <a:buNone/>
            </a:pPr>
            <a:r>
              <a:rPr lang="uk-UA" sz="2900" b="1" dirty="0">
                <a:latin typeface="Times New Roman" panose="02020603050405020304" pitchFamily="18" charset="0"/>
                <a:cs typeface="Times New Roman" panose="02020603050405020304" pitchFamily="18" charset="0"/>
              </a:rPr>
              <a:t>Організатора і лідера національно-визвольної боротьби чехів і словаків з Австрією, засновника та ідеолога Чехословацької республіки, який чотири рази обирався її президентом і знаходився на чолі держави з 1918 по 1935 рр., </a:t>
            </a:r>
            <a:r>
              <a:rPr lang="uk-UA" sz="2900" b="1" dirty="0" err="1">
                <a:latin typeface="Times New Roman" panose="02020603050405020304" pitchFamily="18" charset="0"/>
                <a:cs typeface="Times New Roman" panose="02020603050405020304" pitchFamily="18" charset="0"/>
              </a:rPr>
              <a:t>Масарика</a:t>
            </a:r>
            <a:r>
              <a:rPr lang="uk-UA" sz="2900" b="1" dirty="0">
                <a:latin typeface="Times New Roman" panose="02020603050405020304" pitchFamily="18" charset="0"/>
                <a:cs typeface="Times New Roman" panose="02020603050405020304" pitchFamily="18" charset="0"/>
              </a:rPr>
              <a:t> на батьківщині називали не інакше як «президент-Визволитель» або з любов’ю — «</a:t>
            </a:r>
            <a:r>
              <a:rPr lang="uk-UA" sz="2900" b="1" dirty="0" err="1">
                <a:latin typeface="Times New Roman" panose="02020603050405020304" pitchFamily="18" charset="0"/>
                <a:cs typeface="Times New Roman" panose="02020603050405020304" pitchFamily="18" charset="0"/>
              </a:rPr>
              <a:t>Татінько</a:t>
            </a:r>
            <a:r>
              <a:rPr lang="uk-UA" sz="2900" b="1" dirty="0">
                <a:latin typeface="Times New Roman" panose="02020603050405020304" pitchFamily="18" charset="0"/>
                <a:cs typeface="Times New Roman" panose="02020603050405020304" pitchFamily="18" charset="0"/>
              </a:rPr>
              <a:t>». «Великим чехом», «генієм слов’янства», «найвидатнішим європейцем», «найосвіченішою людиною ХІХ століття», «апостолом гуманізму, моральності і демократії» — називали його між двома світовими війнами на Заході.</a:t>
            </a:r>
          </a:p>
        </p:txBody>
      </p:sp>
    </p:spTree>
    <p:extLst>
      <p:ext uri="{BB962C8B-B14F-4D97-AF65-F5344CB8AC3E}">
        <p14:creationId xmlns:p14="http://schemas.microsoft.com/office/powerpoint/2010/main" val="2852965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Значну роль у роз’ясненні чеського питання в роки війни відігравав заснований Т. </a:t>
            </a:r>
            <a:r>
              <a:rPr lang="uk-UA" sz="2800" b="1" dirty="0" err="1">
                <a:latin typeface="Times New Roman" panose="02020603050405020304" pitchFamily="18" charset="0"/>
                <a:cs typeface="Times New Roman" panose="02020603050405020304" pitchFamily="18" charset="0"/>
              </a:rPr>
              <a:t>Масариком</a:t>
            </a:r>
            <a:r>
              <a:rPr lang="uk-UA" sz="2800" b="1" dirty="0">
                <a:latin typeface="Times New Roman" panose="02020603050405020304" pitchFamily="18" charset="0"/>
                <a:cs typeface="Times New Roman" panose="02020603050405020304" pitchFamily="18" charset="0"/>
              </a:rPr>
              <a:t> у 1916 р. в Лондоні новий часопис — двотижневик «</a:t>
            </a:r>
            <a:r>
              <a:rPr lang="uk-UA" sz="2800" b="1" dirty="0">
                <a:highlight>
                  <a:srgbClr val="800000"/>
                </a:highlight>
                <a:latin typeface="Times New Roman" panose="02020603050405020304" pitchFamily="18" charset="0"/>
                <a:cs typeface="Times New Roman" panose="02020603050405020304" pitchFamily="18" charset="0"/>
              </a:rPr>
              <a:t>Нова Європа</a:t>
            </a:r>
            <a:r>
              <a:rPr lang="uk-UA" sz="2800" b="1" dirty="0">
                <a:latin typeface="Times New Roman" panose="02020603050405020304" pitchFamily="18" charset="0"/>
                <a:cs typeface="Times New Roman" panose="02020603050405020304" pitchFamily="18" charset="0"/>
              </a:rPr>
              <a:t>», головним редактором якого став друг й соратник </a:t>
            </a:r>
            <a:r>
              <a:rPr lang="uk-UA" sz="2800" b="1" dirty="0" err="1">
                <a:latin typeface="Times New Roman" panose="02020603050405020304" pitchFamily="18" charset="0"/>
                <a:cs typeface="Times New Roman" panose="02020603050405020304" pitchFamily="18" charset="0"/>
              </a:rPr>
              <a:t>Масарика</a:t>
            </a:r>
            <a:r>
              <a:rPr lang="uk-UA" sz="2800" b="1" dirty="0">
                <a:latin typeface="Times New Roman" panose="02020603050405020304" pitchFamily="18" charset="0"/>
                <a:cs typeface="Times New Roman" panose="02020603050405020304" pitchFamily="18" charset="0"/>
              </a:rPr>
              <a:t>, відомий англійський вчений-славіст </a:t>
            </a:r>
            <a:r>
              <a:rPr lang="uk-UA" sz="2800" b="1" dirty="0" err="1">
                <a:latin typeface="Times New Roman" panose="02020603050405020304" pitchFamily="18" charset="0"/>
                <a:cs typeface="Times New Roman" panose="02020603050405020304" pitchFamily="18" charset="0"/>
              </a:rPr>
              <a:t>Сетон</a:t>
            </a:r>
            <a:r>
              <a:rPr lang="uk-UA" sz="2800" b="1" dirty="0">
                <a:latin typeface="Times New Roman" panose="02020603050405020304" pitchFamily="18" charset="0"/>
                <a:cs typeface="Times New Roman" panose="02020603050405020304" pitchFamily="18" charset="0"/>
              </a:rPr>
              <a:t> Ватсон. Науково-політичний журнал друкував статті, присвячені питанням повоєнного устрою Європи, в тому числі </a:t>
            </a:r>
            <a:r>
              <a:rPr lang="uk-UA" sz="2800" b="1" dirty="0">
                <a:solidFill>
                  <a:srgbClr val="FFFF00"/>
                </a:solidFill>
                <a:latin typeface="Times New Roman" panose="02020603050405020304" pitchFamily="18" charset="0"/>
                <a:cs typeface="Times New Roman" panose="02020603050405020304" pitchFamily="18" charset="0"/>
              </a:rPr>
              <a:t>розбудові майбутньої чеської та інших слов’янських держав у Центрально-Східній Європі</a:t>
            </a:r>
            <a:r>
              <a:rPr lang="uk-UA" sz="2800" b="1" dirty="0">
                <a:latin typeface="Times New Roman" panose="02020603050405020304" pitchFamily="18" charset="0"/>
                <a:cs typeface="Times New Roman" panose="02020603050405020304" pitchFamily="18" charset="0"/>
              </a:rPr>
              <a:t>. </a:t>
            </a:r>
          </a:p>
          <a:p>
            <a:pPr marL="36900" indent="0" algn="just">
              <a:buNone/>
            </a:pPr>
            <a:r>
              <a:rPr lang="uk-UA" sz="2800" b="1" dirty="0">
                <a:latin typeface="Times New Roman" panose="02020603050405020304" pitchFamily="18" charset="0"/>
                <a:cs typeface="Times New Roman" panose="02020603050405020304" pitchFamily="18" charset="0"/>
              </a:rPr>
              <a:t>Зокрема, на сторінках часопису друкувалися статті </a:t>
            </a:r>
            <a:r>
              <a:rPr lang="uk-UA" sz="2800" b="1" dirty="0" err="1">
                <a:latin typeface="Times New Roman" panose="02020603050405020304" pitchFamily="18" charset="0"/>
                <a:cs typeface="Times New Roman" panose="02020603050405020304" pitchFamily="18" charset="0"/>
              </a:rPr>
              <a:t>Масарика</a:t>
            </a:r>
            <a:r>
              <a:rPr lang="uk-UA" sz="2800" b="1" dirty="0">
                <a:latin typeface="Times New Roman" panose="02020603050405020304" pitchFamily="18" charset="0"/>
                <a:cs typeface="Times New Roman" panose="02020603050405020304" pitchFamily="18" charset="0"/>
              </a:rPr>
              <a:t> «Пангерманізм», «Чехія та криза в Європі», «Нещаслива Австрія», «Росія від теократії до демократії» та ін. У цьому ж напрямі діяло й організоване </a:t>
            </a:r>
            <a:r>
              <a:rPr lang="uk-UA" sz="2800" b="1" dirty="0" err="1">
                <a:latin typeface="Times New Roman" panose="02020603050405020304" pitchFamily="18" charset="0"/>
                <a:cs typeface="Times New Roman" panose="02020603050405020304" pitchFamily="18" charset="0"/>
              </a:rPr>
              <a:t>Масариком</a:t>
            </a:r>
            <a:r>
              <a:rPr lang="uk-UA" sz="2800" b="1" dirty="0">
                <a:latin typeface="Times New Roman" panose="02020603050405020304" pitchFamily="18" charset="0"/>
                <a:cs typeface="Times New Roman" panose="02020603050405020304" pitchFamily="18" charset="0"/>
              </a:rPr>
              <a:t> в Лондоні «Пресове бюро», яке встановило контакти з редакціями провідних англійських періодичних видань, на сторінках яких друкувалися його статті, інтерв’ю, полемічні листи, які обговорювала світова преса.</a:t>
            </a:r>
          </a:p>
        </p:txBody>
      </p:sp>
    </p:spTree>
    <p:extLst>
      <p:ext uri="{BB962C8B-B14F-4D97-AF65-F5344CB8AC3E}">
        <p14:creationId xmlns:p14="http://schemas.microsoft.com/office/powerpoint/2010/main" val="3181177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535710"/>
            <a:ext cx="12192000" cy="6322290"/>
          </a:xfrm>
        </p:spPr>
        <p:txBody>
          <a:bodyPr>
            <a:noAutofit/>
          </a:bodyPr>
          <a:lstStyle/>
          <a:p>
            <a:pPr marL="36900" indent="0" algn="just">
              <a:buNone/>
            </a:pPr>
            <a:r>
              <a:rPr lang="uk-UA" sz="2600" b="1" dirty="0">
                <a:latin typeface="Times New Roman" panose="02020603050405020304" pitchFamily="18" charset="0"/>
                <a:cs typeface="Times New Roman" panose="02020603050405020304" pitchFamily="18" charset="0"/>
              </a:rPr>
              <a:t>Головна праця, котра розкриває підходи Т. </a:t>
            </a:r>
            <a:r>
              <a:rPr lang="uk-UA" sz="2600" b="1" dirty="0" err="1">
                <a:latin typeface="Times New Roman" panose="02020603050405020304" pitchFamily="18" charset="0"/>
                <a:cs typeface="Times New Roman" panose="02020603050405020304" pitchFamily="18" charset="0"/>
              </a:rPr>
              <a:t>Масарика</a:t>
            </a:r>
            <a:r>
              <a:rPr lang="uk-UA" sz="2600" b="1" dirty="0">
                <a:latin typeface="Times New Roman" panose="02020603050405020304" pitchFamily="18" charset="0"/>
                <a:cs typeface="Times New Roman" panose="02020603050405020304" pitchFamily="18" charset="0"/>
              </a:rPr>
              <a:t> до проблеми об’єднання Європи, – «</a:t>
            </a:r>
            <a:r>
              <a:rPr lang="uk-UA" sz="2600" b="1" dirty="0">
                <a:solidFill>
                  <a:srgbClr val="FFFF00"/>
                </a:solidFill>
                <a:latin typeface="Times New Roman" panose="02020603050405020304" pitchFamily="18" charset="0"/>
                <a:cs typeface="Times New Roman" panose="02020603050405020304" pitchFamily="18" charset="0"/>
              </a:rPr>
              <a:t>Нова Європа. Слов’янська точка зору</a:t>
            </a:r>
            <a:r>
              <a:rPr lang="uk-UA" sz="2600" b="1" dirty="0">
                <a:latin typeface="Times New Roman" panose="02020603050405020304" pitchFamily="18" charset="0"/>
                <a:cs typeface="Times New Roman" panose="02020603050405020304" pitchFamily="18" charset="0"/>
              </a:rPr>
              <a:t>», побачила світ 1918 р. Погляди Т. </a:t>
            </a:r>
            <a:r>
              <a:rPr lang="uk-UA" sz="2600" b="1" dirty="0" err="1">
                <a:latin typeface="Times New Roman" panose="02020603050405020304" pitchFamily="18" charset="0"/>
                <a:cs typeface="Times New Roman" panose="02020603050405020304" pitchFamily="18" charset="0"/>
              </a:rPr>
              <a:t>Масарика</a:t>
            </a:r>
            <a:r>
              <a:rPr lang="uk-UA" sz="2600" b="1" dirty="0">
                <a:latin typeface="Times New Roman" panose="02020603050405020304" pitchFamily="18" charset="0"/>
                <a:cs typeface="Times New Roman" panose="02020603050405020304" pitchFamily="18" charset="0"/>
              </a:rPr>
              <a:t> щодо пан’європейської ідеї формувались поступово і коригувались відповідно до зміни історичних реалій та геополітичної ситуації у Європі та світі. </a:t>
            </a:r>
          </a:p>
          <a:p>
            <a:pPr marL="36900" indent="0" algn="just">
              <a:buNone/>
            </a:pPr>
            <a:r>
              <a:rPr lang="uk-UA" sz="2600" b="1" dirty="0">
                <a:latin typeface="Times New Roman" panose="02020603050405020304" pitchFamily="18" charset="0"/>
                <a:cs typeface="Times New Roman" panose="02020603050405020304" pitchFamily="18" charset="0"/>
              </a:rPr>
              <a:t>Зокрема, у період існування Австро-Угорської імперії він наголошував, що основною геостратегічною метою має бути загальний (світовий) федералізм, відповідно він виступав і за федерацію вільних народів на теренах реформованої імперії. В умовах Першої світової війни, котра суттєво змінила ситуацію у Європі та у самій Австро-Угорській імперії, Т. </a:t>
            </a:r>
            <a:r>
              <a:rPr lang="uk-UA" sz="2600" b="1" dirty="0" err="1">
                <a:latin typeface="Times New Roman" panose="02020603050405020304" pitchFamily="18" charset="0"/>
                <a:cs typeface="Times New Roman" panose="02020603050405020304" pitchFamily="18" charset="0"/>
              </a:rPr>
              <a:t>Масарик</a:t>
            </a:r>
            <a:r>
              <a:rPr lang="uk-UA" sz="2600" b="1" dirty="0">
                <a:latin typeface="Times New Roman" panose="02020603050405020304" pitchFamily="18" charset="0"/>
                <a:cs typeface="Times New Roman" panose="02020603050405020304" pitchFamily="18" charset="0"/>
              </a:rPr>
              <a:t> відстоював інтереси малих народів та наполягав на їхньому праві на державність. При цьому він висловлював думку про доцільність </a:t>
            </a:r>
            <a:r>
              <a:rPr lang="uk-UA" sz="2600" b="1" dirty="0">
                <a:solidFill>
                  <a:srgbClr val="FFFF00"/>
                </a:solidFill>
                <a:latin typeface="Times New Roman" panose="02020603050405020304" pitchFamily="18" charset="0"/>
                <a:cs typeface="Times New Roman" panose="02020603050405020304" pitchFamily="18" charset="0"/>
              </a:rPr>
              <a:t>об’єднання малих народів у федерації</a:t>
            </a:r>
            <a:r>
              <a:rPr lang="uk-UA" sz="2600" b="1" dirty="0">
                <a:latin typeface="Times New Roman" panose="02020603050405020304" pitchFamily="18" charset="0"/>
                <a:cs typeface="Times New Roman" panose="02020603050405020304" pitchFamily="18" charset="0"/>
              </a:rPr>
              <a:t>, що дозволить їм відстоювати свої національні інтереси в умовах конкуренції з потужними, економічно розвиненими державами.</a:t>
            </a:r>
          </a:p>
        </p:txBody>
      </p:sp>
    </p:spTree>
    <p:extLst>
      <p:ext uri="{BB962C8B-B14F-4D97-AF65-F5344CB8AC3E}">
        <p14:creationId xmlns:p14="http://schemas.microsoft.com/office/powerpoint/2010/main" val="6032581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lstStyle/>
          <a:p>
            <a:pPr marL="36900" indent="0" algn="just">
              <a:buNone/>
            </a:pPr>
            <a:r>
              <a:rPr lang="uk-UA" sz="3200" b="1" dirty="0">
                <a:latin typeface="Times New Roman" panose="02020603050405020304" pitchFamily="18" charset="0"/>
                <a:cs typeface="Times New Roman" panose="02020603050405020304" pitchFamily="18" charset="0"/>
              </a:rPr>
              <a:t>У концепції Т. </a:t>
            </a:r>
            <a:r>
              <a:rPr lang="uk-UA" sz="3200" b="1" dirty="0" err="1">
                <a:latin typeface="Times New Roman" panose="02020603050405020304" pitchFamily="18" charset="0"/>
                <a:cs typeface="Times New Roman" panose="02020603050405020304" pitchFamily="18" charset="0"/>
              </a:rPr>
              <a:t>Масарика</a:t>
            </a:r>
            <a:r>
              <a:rPr lang="uk-UA" sz="3200" b="1" dirty="0">
                <a:latin typeface="Times New Roman" panose="02020603050405020304" pitchFamily="18" charset="0"/>
                <a:cs typeface="Times New Roman" panose="02020603050405020304" pitchFamily="18" charset="0"/>
              </a:rPr>
              <a:t> «Нова Європа» мала стати </a:t>
            </a:r>
            <a:r>
              <a:rPr lang="uk-UA" sz="3200" b="1" dirty="0">
                <a:solidFill>
                  <a:srgbClr val="FFFF00"/>
                </a:solidFill>
                <a:latin typeface="Times New Roman" panose="02020603050405020304" pitchFamily="18" charset="0"/>
                <a:cs typeface="Times New Roman" panose="02020603050405020304" pitchFamily="18" charset="0"/>
              </a:rPr>
              <a:t>співдружністю держав Європи, в якій і малі, й великі країни повинні мати рівні права</a:t>
            </a:r>
            <a:r>
              <a:rPr lang="uk-UA" sz="3200" b="1" dirty="0">
                <a:latin typeface="Times New Roman" panose="02020603050405020304" pitchFamily="18" charset="0"/>
                <a:cs typeface="Times New Roman" panose="02020603050405020304" pitchFamily="18" charset="0"/>
              </a:rPr>
              <a:t>. Основою цього союзу, його фундаментом мала стати демократія. При цьому він вважав за доцільне запозичити історичний досвід США та Швейцарської конфедерації з розбудови демократичного суспільства та державності.</a:t>
            </a:r>
          </a:p>
          <a:p>
            <a:pPr marL="36900" indent="0" algn="just">
              <a:buNone/>
            </a:pPr>
            <a:r>
              <a:rPr lang="uk-UA" sz="3200" b="1" dirty="0">
                <a:latin typeface="Times New Roman" panose="02020603050405020304" pitchFamily="18" charset="0"/>
                <a:cs typeface="Times New Roman" panose="02020603050405020304" pitchFamily="18" charset="0"/>
              </a:rPr>
              <a:t>У період створення та розвитку Чехословацької держави він продовжував розвивати ідеї щодо федерації малих держав, разом з тим, у рамках європейської співдружності народи мають зберегти свою ідентичність, культуру, традиції.</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484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498764"/>
            <a:ext cx="12192000" cy="6359235"/>
          </a:xfrm>
        </p:spPr>
        <p:txBody>
          <a:bodyPr>
            <a:normAutofit lnSpcReduction="10000"/>
          </a:bodyPr>
          <a:lstStyle/>
          <a:p>
            <a:pPr marL="36900" indent="0" algn="just">
              <a:buNone/>
            </a:pPr>
            <a:r>
              <a:rPr lang="uk-UA" sz="2800" b="1" dirty="0">
                <a:latin typeface="Times New Roman" panose="02020603050405020304" pitchFamily="18" charset="0"/>
                <a:cs typeface="Times New Roman" panose="02020603050405020304" pitchFamily="18" charset="0"/>
              </a:rPr>
              <a:t>Т.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вважав, що об’єднання європейських держав має відбуватись поетапно і поступово, шляхом укладання угод та союзів між окремими державами чи блоками держав. </a:t>
            </a:r>
          </a:p>
          <a:p>
            <a:pPr marL="36900" indent="0" algn="just">
              <a:buNone/>
            </a:pPr>
            <a:r>
              <a:rPr lang="uk-UA" sz="2800" b="1" dirty="0">
                <a:latin typeface="Times New Roman" panose="02020603050405020304" pitchFamily="18" charset="0"/>
                <a:cs typeface="Times New Roman" panose="02020603050405020304" pitchFamily="18" charset="0"/>
              </a:rPr>
              <a:t>Зокрема, він наголошував на </a:t>
            </a:r>
            <a:r>
              <a:rPr lang="uk-UA" sz="2800" b="1" dirty="0">
                <a:highlight>
                  <a:srgbClr val="800000"/>
                </a:highlight>
                <a:latin typeface="Times New Roman" panose="02020603050405020304" pitchFamily="18" charset="0"/>
                <a:cs typeface="Times New Roman" panose="02020603050405020304" pitchFamily="18" charset="0"/>
              </a:rPr>
              <a:t>доцільності створення Сполучених Штатів Східної Європи, до яких мали увійти тринадцять держав від Німеччини до Росії</a:t>
            </a:r>
            <a:r>
              <a:rPr lang="uk-UA" sz="2800" b="1" dirty="0">
                <a:latin typeface="Times New Roman" panose="02020603050405020304" pitchFamily="18" charset="0"/>
                <a:cs typeface="Times New Roman" panose="02020603050405020304" pitchFamily="18" charset="0"/>
              </a:rPr>
              <a:t>. Проект цього об’єднання він розробив 1918 р. і вважав його основою для більш широкого об’єднання європейських народів. При цьому важливе місце Т.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відводив економічній співпраці держав, а також вагомим аспектом він називав гуманітарні та культурно-освітні основи інтеграції. </a:t>
            </a:r>
          </a:p>
          <a:p>
            <a:pPr marL="36900" indent="0" algn="just">
              <a:buNone/>
            </a:pPr>
            <a:r>
              <a:rPr lang="uk-UA" sz="2800" b="1" dirty="0">
                <a:solidFill>
                  <a:srgbClr val="FFFF00"/>
                </a:solidFill>
                <a:latin typeface="Times New Roman" panose="02020603050405020304" pitchFamily="18" charset="0"/>
                <a:cs typeface="Times New Roman" panose="02020603050405020304" pitchFamily="18" charset="0"/>
              </a:rPr>
              <a:t>Проте конкретної програми об’єднання Європи Т. </a:t>
            </a:r>
            <a:r>
              <a:rPr lang="uk-UA" sz="2800" b="1" dirty="0" err="1">
                <a:solidFill>
                  <a:srgbClr val="FFFF00"/>
                </a:solidFill>
                <a:latin typeface="Times New Roman" panose="02020603050405020304" pitchFamily="18" charset="0"/>
                <a:cs typeface="Times New Roman" panose="02020603050405020304" pitchFamily="18" charset="0"/>
              </a:rPr>
              <a:t>Масарик</a:t>
            </a:r>
            <a:r>
              <a:rPr lang="uk-UA" sz="2800" b="1" dirty="0">
                <a:solidFill>
                  <a:srgbClr val="FFFF00"/>
                </a:solidFill>
                <a:latin typeface="Times New Roman" panose="02020603050405020304" pitchFamily="18" charset="0"/>
                <a:cs typeface="Times New Roman" panose="02020603050405020304" pitchFamily="18" charset="0"/>
              </a:rPr>
              <a:t> не виробив, а країни Східної Європи, котрі після Першої світової війни отримали незалежність, на той період не були готові відмовлятись навіть від незначної частини свого довгоочікуваного суверенітету.</a:t>
            </a:r>
          </a:p>
        </p:txBody>
      </p:sp>
    </p:spTree>
    <p:extLst>
      <p:ext uri="{BB962C8B-B14F-4D97-AF65-F5344CB8AC3E}">
        <p14:creationId xmlns:p14="http://schemas.microsoft.com/office/powerpoint/2010/main" val="97768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3400" b="1" dirty="0">
                <a:latin typeface="Times New Roman" panose="02020603050405020304" pitchFamily="18" charset="0"/>
                <a:cs typeface="Times New Roman" panose="02020603050405020304" pitchFamily="18" charset="0"/>
              </a:rPr>
              <a:t>У кінцевому результаті Чехословаччина, поряд з іншими державами </a:t>
            </a:r>
            <a:r>
              <a:rPr lang="uk-UA" sz="3400" b="1" dirty="0" err="1">
                <a:latin typeface="Times New Roman" panose="02020603050405020304" pitchFamily="18" charset="0"/>
                <a:cs typeface="Times New Roman" panose="02020603050405020304" pitchFamily="18" charset="0"/>
              </a:rPr>
              <a:t>масариківської</a:t>
            </a:r>
            <a:r>
              <a:rPr lang="uk-UA" sz="3400" b="1" dirty="0">
                <a:latin typeface="Times New Roman" panose="02020603050405020304" pitchFamily="18" charset="0"/>
                <a:cs typeface="Times New Roman" panose="02020603050405020304" pitchFamily="18" charset="0"/>
              </a:rPr>
              <a:t> нової Центральної Європи, стала однією з перших жертв агресії з боку нацистської Німеччини. </a:t>
            </a:r>
          </a:p>
          <a:p>
            <a:pPr marL="36900" indent="0" algn="just">
              <a:buNone/>
            </a:pPr>
            <a:r>
              <a:rPr lang="uk-UA" sz="3400" b="1" dirty="0">
                <a:latin typeface="Times New Roman" panose="02020603050405020304" pitchFamily="18" charset="0"/>
                <a:cs typeface="Times New Roman" panose="02020603050405020304" pitchFamily="18" charset="0"/>
              </a:rPr>
              <a:t>А відразу ж після завершення Другої світової війни Чехословаччина і більшість інших країн </a:t>
            </a:r>
            <a:r>
              <a:rPr lang="uk-UA" sz="3400" b="1" dirty="0" err="1">
                <a:latin typeface="Times New Roman" panose="02020603050405020304" pitchFamily="18" charset="0"/>
                <a:cs typeface="Times New Roman" panose="02020603050405020304" pitchFamily="18" charset="0"/>
              </a:rPr>
              <a:t>масариківської</a:t>
            </a:r>
            <a:r>
              <a:rPr lang="uk-UA" sz="3400" b="1" dirty="0">
                <a:latin typeface="Times New Roman" panose="02020603050405020304" pitchFamily="18" charset="0"/>
                <a:cs typeface="Times New Roman" panose="02020603050405020304" pitchFamily="18" charset="0"/>
              </a:rPr>
              <a:t> «</a:t>
            </a:r>
            <a:r>
              <a:rPr lang="uk-UA" sz="3400" b="1" dirty="0">
                <a:solidFill>
                  <a:srgbClr val="FFFF00"/>
                </a:solidFill>
                <a:latin typeface="Times New Roman" panose="02020603050405020304" pitchFamily="18" charset="0"/>
                <a:cs typeface="Times New Roman" panose="02020603050405020304" pitchFamily="18" charset="0"/>
              </a:rPr>
              <a:t>Смуги малих народів</a:t>
            </a:r>
            <a:r>
              <a:rPr lang="uk-UA" sz="3400" b="1" dirty="0">
                <a:latin typeface="Times New Roman" panose="02020603050405020304" pitchFamily="18" charset="0"/>
                <a:cs typeface="Times New Roman" panose="02020603050405020304" pitchFamily="18" charset="0"/>
              </a:rPr>
              <a:t>» потрапили в зону виключного впливу сталінського СРСР. І лише через півстоліття — після </a:t>
            </a:r>
            <a:r>
              <a:rPr lang="uk-UA" sz="3400" b="1" dirty="0" err="1">
                <a:latin typeface="Times New Roman" panose="02020603050405020304" pitchFamily="18" charset="0"/>
                <a:cs typeface="Times New Roman" panose="02020603050405020304" pitchFamily="18" charset="0"/>
              </a:rPr>
              <a:t>антитоталітарних</a:t>
            </a:r>
            <a:r>
              <a:rPr lang="uk-UA" sz="3400" b="1" dirty="0">
                <a:latin typeface="Times New Roman" panose="02020603050405020304" pitchFamily="18" charset="0"/>
                <a:cs typeface="Times New Roman" panose="02020603050405020304" pitchFamily="18" charset="0"/>
              </a:rPr>
              <a:t> революцій зламу 80-90-х років ХХ ст. центральноєвропейські народи отримали новий шанс на здійснення свого історичного і цивілізаційного вибору.</a:t>
            </a:r>
          </a:p>
        </p:txBody>
      </p:sp>
    </p:spTree>
    <p:extLst>
      <p:ext uri="{BB962C8B-B14F-4D97-AF65-F5344CB8AC3E}">
        <p14:creationId xmlns:p14="http://schemas.microsoft.com/office/powerpoint/2010/main" val="937262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2600" b="1" dirty="0">
                <a:latin typeface="Times New Roman" panose="02020603050405020304" pitchFamily="18" charset="0"/>
                <a:cs typeface="Times New Roman" panose="02020603050405020304" pitchFamily="18" charset="0"/>
              </a:rPr>
              <a:t>Особливо активним й напруженим для </a:t>
            </a:r>
            <a:r>
              <a:rPr lang="uk-UA" sz="2600" b="1" dirty="0" err="1">
                <a:latin typeface="Times New Roman" panose="02020603050405020304" pitchFamily="18" charset="0"/>
                <a:cs typeface="Times New Roman" panose="02020603050405020304" pitchFamily="18" charset="0"/>
              </a:rPr>
              <a:t>Томаша</a:t>
            </a:r>
            <a:r>
              <a:rPr lang="uk-UA" sz="2600" b="1" dirty="0">
                <a:latin typeface="Times New Roman" panose="02020603050405020304" pitchFamily="18" charset="0"/>
                <a:cs typeface="Times New Roman" panose="02020603050405020304" pitchFamily="18" charset="0"/>
              </a:rPr>
              <a:t> </a:t>
            </a:r>
            <a:r>
              <a:rPr lang="uk-UA" sz="2600" b="1" dirty="0" err="1">
                <a:latin typeface="Times New Roman" panose="02020603050405020304" pitchFamily="18" charset="0"/>
                <a:cs typeface="Times New Roman" panose="02020603050405020304" pitchFamily="18" charset="0"/>
              </a:rPr>
              <a:t>Масарика</a:t>
            </a:r>
            <a:r>
              <a:rPr lang="uk-UA" sz="2600" b="1" dirty="0">
                <a:latin typeface="Times New Roman" panose="02020603050405020304" pitchFamily="18" charset="0"/>
                <a:cs typeface="Times New Roman" panose="02020603050405020304" pitchFamily="18" charset="0"/>
              </a:rPr>
              <a:t> було його більш ніж чотиримісячне перебування на теренах України (куди він, знаходячись в Росії до березня 1918 р., приїздив тричі), де в той час Центральна Рада на чолі з Михайлом Грушевським робила перші кроки на шляху утвердження української державності. </a:t>
            </a:r>
          </a:p>
          <a:p>
            <a:pPr marL="36900" indent="0" algn="just">
              <a:buNone/>
            </a:pPr>
            <a:r>
              <a:rPr lang="uk-UA" sz="2600" b="1" dirty="0">
                <a:latin typeface="Times New Roman" panose="02020603050405020304" pitchFamily="18" charset="0"/>
                <a:cs typeface="Times New Roman" panose="02020603050405020304" pitchFamily="18" charset="0"/>
              </a:rPr>
              <a:t>Поселившись у Києві, </a:t>
            </a:r>
            <a:r>
              <a:rPr lang="uk-UA" sz="2600" b="1" dirty="0" err="1">
                <a:latin typeface="Times New Roman" panose="02020603050405020304" pitchFamily="18" charset="0"/>
                <a:cs typeface="Times New Roman" panose="02020603050405020304" pitchFamily="18" charset="0"/>
              </a:rPr>
              <a:t>Масарик</a:t>
            </a:r>
            <a:r>
              <a:rPr lang="uk-UA" sz="2600" b="1" dirty="0">
                <a:latin typeface="Times New Roman" panose="02020603050405020304" pitchFamily="18" charset="0"/>
                <a:cs typeface="Times New Roman" panose="02020603050405020304" pitchFamily="18" charset="0"/>
              </a:rPr>
              <a:t> стає не лише свідком революційних подій в Україні і становлення Української Народної Республіки, а й щирим прихильником національно-визвольних змагань українського народу, активно співпрацює, зокрема, з провідними діячами української революції </a:t>
            </a:r>
            <a:r>
              <a:rPr lang="uk-UA" sz="2600" b="1" dirty="0" err="1">
                <a:latin typeface="Times New Roman" panose="02020603050405020304" pitchFamily="18" charset="0"/>
                <a:cs typeface="Times New Roman" panose="02020603050405020304" pitchFamily="18" charset="0"/>
              </a:rPr>
              <a:t>М.Грушевським</a:t>
            </a:r>
            <a:r>
              <a:rPr lang="uk-UA" sz="2600" b="1" dirty="0">
                <a:latin typeface="Times New Roman" panose="02020603050405020304" pitchFamily="18" charset="0"/>
                <a:cs typeface="Times New Roman" panose="02020603050405020304" pitchFamily="18" charset="0"/>
              </a:rPr>
              <a:t>, В. Винниченком, С. Петлюрою, О. Шульгіним, виступає перед українською громадськістю, солдатами й військовополоненими чехами і словаками, провадить публіцистичну й громадсько-політичну діяльність. Тут він розгорнув активну діяльність по формуванню майже 50-тисячного чехословацького корпусу, що згодом став основним осередком чехословацької державності.</a:t>
            </a:r>
          </a:p>
        </p:txBody>
      </p:sp>
    </p:spTree>
    <p:extLst>
      <p:ext uri="{BB962C8B-B14F-4D97-AF65-F5344CB8AC3E}">
        <p14:creationId xmlns:p14="http://schemas.microsoft.com/office/powerpoint/2010/main" val="243305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8072582" cy="5583381"/>
          </a:xfrm>
        </p:spPr>
        <p:txBody>
          <a:bodyPr>
            <a:normAutofit fontScale="92500" lnSpcReduction="20000"/>
          </a:bodyPr>
          <a:lstStyle/>
          <a:p>
            <a:pPr marL="36900" indent="0" algn="just">
              <a:buNone/>
            </a:pPr>
            <a:r>
              <a:rPr lang="uk-UA" sz="3200" b="1" dirty="0">
                <a:latin typeface="Times New Roman" panose="02020603050405020304" pitchFamily="18" charset="0"/>
                <a:cs typeface="Times New Roman" panose="02020603050405020304" pitchFamily="18" charset="0"/>
              </a:rPr>
              <a:t>Книга </a:t>
            </a:r>
            <a:r>
              <a:rPr lang="uk-UA" sz="3200" b="1" dirty="0" err="1">
                <a:latin typeface="Times New Roman" panose="02020603050405020304" pitchFamily="18" charset="0"/>
                <a:cs typeface="Times New Roman" panose="02020603050405020304" pitchFamily="18" charset="0"/>
              </a:rPr>
              <a:t>Науманна</a:t>
            </a:r>
            <a:r>
              <a:rPr lang="uk-UA" sz="3200" b="1" dirty="0">
                <a:latin typeface="Times New Roman" panose="02020603050405020304" pitchFamily="18" charset="0"/>
                <a:cs typeface="Times New Roman" panose="02020603050405020304" pitchFamily="18" charset="0"/>
              </a:rPr>
              <a:t> поєднувала розрізнені пангерманські теорії в єдину систему. </a:t>
            </a:r>
          </a:p>
          <a:p>
            <a:pPr marL="36900" indent="0" algn="just">
              <a:buNone/>
            </a:pPr>
            <a:r>
              <a:rPr lang="uk-UA" sz="3200" b="1" dirty="0">
                <a:latin typeface="Times New Roman" panose="02020603050405020304" pitchFamily="18" charset="0"/>
                <a:cs typeface="Times New Roman" panose="02020603050405020304" pitchFamily="18" charset="0"/>
              </a:rPr>
              <a:t>Головною її ідеєю було довести, що так само, як утворення Німецької імперії розпочалося з об’єднання на економічних засадах під верховенством Пруссії окремих німецьких держав, слід утворювати підпорядковану спочатку економічному, а згодом і політичному керівництву Німеччини середньо-європейську формацію від Балтійського й Німецького морів до Перської затоки включно з Османською імперією – власницею Протоків і такою, що відповідає світовим цілям.</a:t>
            </a:r>
          </a:p>
        </p:txBody>
      </p:sp>
      <p:pic>
        <p:nvPicPr>
          <p:cNvPr id="2" name="Рисунок 1">
            <a:extLst>
              <a:ext uri="{FF2B5EF4-FFF2-40B4-BE49-F238E27FC236}">
                <a16:creationId xmlns:a16="http://schemas.microsoft.com/office/drawing/2014/main" id="{38E0B8B9-46E1-EFDE-6B6C-0160B345D9B7}"/>
              </a:ext>
            </a:extLst>
          </p:cNvPr>
          <p:cNvPicPr>
            <a:picLocks noChangeAspect="1"/>
          </p:cNvPicPr>
          <p:nvPr/>
        </p:nvPicPr>
        <p:blipFill>
          <a:blip r:embed="rId2"/>
          <a:stretch>
            <a:fillRect/>
          </a:stretch>
        </p:blipFill>
        <p:spPr>
          <a:xfrm>
            <a:off x="8157035" y="1274616"/>
            <a:ext cx="4034965" cy="5583382"/>
          </a:xfrm>
          <a:prstGeom prst="rect">
            <a:avLst/>
          </a:prstGeom>
        </p:spPr>
      </p:pic>
    </p:spTree>
    <p:extLst>
      <p:ext uri="{BB962C8B-B14F-4D97-AF65-F5344CB8AC3E}">
        <p14:creationId xmlns:p14="http://schemas.microsoft.com/office/powerpoint/2010/main" val="3816874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2900" b="1" dirty="0">
                <a:latin typeface="Times New Roman" panose="02020603050405020304" pitchFamily="18" charset="0"/>
                <a:cs typeface="Times New Roman" panose="02020603050405020304" pitchFamily="18" charset="0"/>
              </a:rPr>
              <a:t>Саме в Києві Т.Г. </a:t>
            </a:r>
            <a:r>
              <a:rPr lang="uk-UA" sz="2900" b="1" dirty="0" err="1">
                <a:latin typeface="Times New Roman" panose="02020603050405020304" pitchFamily="18" charset="0"/>
                <a:cs typeface="Times New Roman" panose="02020603050405020304" pitchFamily="18" charset="0"/>
              </a:rPr>
              <a:t>Масарик</a:t>
            </a:r>
            <a:r>
              <a:rPr lang="uk-UA" sz="2900" b="1" dirty="0">
                <a:latin typeface="Times New Roman" panose="02020603050405020304" pitchFamily="18" charset="0"/>
                <a:cs typeface="Times New Roman" panose="02020603050405020304" pitchFamily="18" charset="0"/>
              </a:rPr>
              <a:t> утвердився як визнаний лідер чехословацького національно-визвольного руху. Разом з тим він здійснює ділові поїздки до Москви, Петрограду, бере участь у роботі Чехословацької національної ради, різних зібраннях, мітингах й конгресах, зустрічається з представниками російської та української влади, налагоджує контакти з представниками інших поневолених народів Австро-Угорщини, підтримуючи їх устремління до незалежності.</a:t>
            </a:r>
          </a:p>
          <a:p>
            <a:pPr marL="36900" indent="0" algn="just">
              <a:buNone/>
            </a:pPr>
            <a:r>
              <a:rPr lang="uk-UA" sz="2900" b="1" dirty="0">
                <a:latin typeface="Times New Roman" panose="02020603050405020304" pitchFamily="18" charset="0"/>
                <a:cs typeface="Times New Roman" panose="02020603050405020304" pitchFamily="18" charset="0"/>
              </a:rPr>
              <a:t> </a:t>
            </a:r>
            <a:r>
              <a:rPr lang="uk-UA" sz="2900" b="1" dirty="0" err="1">
                <a:latin typeface="Times New Roman" panose="02020603050405020304" pitchFamily="18" charset="0"/>
                <a:cs typeface="Times New Roman" panose="02020603050405020304" pitchFamily="18" charset="0"/>
              </a:rPr>
              <a:t>Масарику</a:t>
            </a:r>
            <a:r>
              <a:rPr lang="uk-UA" sz="2900" b="1" dirty="0">
                <a:latin typeface="Times New Roman" panose="02020603050405020304" pitchFamily="18" charset="0"/>
                <a:cs typeface="Times New Roman" panose="02020603050405020304" pitchFamily="18" charset="0"/>
              </a:rPr>
              <a:t>, зокрема, судилося стати свідком жовтневого перевороту більшовиків, що змусило його критично підійти до оцінки революційних подій в Росії та її ролі в слов’янському світі і Європи в цілому. Т. </a:t>
            </a:r>
            <a:r>
              <a:rPr lang="uk-UA" sz="2900" b="1" dirty="0" err="1">
                <a:latin typeface="Times New Roman" panose="02020603050405020304" pitchFamily="18" charset="0"/>
                <a:cs typeface="Times New Roman" panose="02020603050405020304" pitchFamily="18" charset="0"/>
              </a:rPr>
              <a:t>Масарик</a:t>
            </a:r>
            <a:r>
              <a:rPr lang="uk-UA" sz="2900" b="1" dirty="0">
                <a:latin typeface="Times New Roman" panose="02020603050405020304" pitchFamily="18" charset="0"/>
                <a:cs typeface="Times New Roman" panose="02020603050405020304" pitchFamily="18" charset="0"/>
              </a:rPr>
              <a:t> не сприйняв більшовицький радикалізм і російську форму </a:t>
            </a:r>
            <a:r>
              <a:rPr lang="uk-UA" sz="2900" b="1" dirty="0" err="1">
                <a:latin typeface="Times New Roman" panose="02020603050405020304" pitchFamily="18" charset="0"/>
                <a:cs typeface="Times New Roman" panose="02020603050405020304" pitchFamily="18" charset="0"/>
              </a:rPr>
              <a:t>квазісоціалізму</a:t>
            </a:r>
            <a:r>
              <a:rPr lang="uk-UA" sz="2900" b="1" dirty="0">
                <a:latin typeface="Times New Roman" panose="02020603050405020304" pitchFamily="18" charset="0"/>
                <a:cs typeface="Times New Roman" panose="02020603050405020304" pitchFamily="18" charset="0"/>
              </a:rPr>
              <a:t> — комунізм.</a:t>
            </a:r>
          </a:p>
        </p:txBody>
      </p:sp>
    </p:spTree>
    <p:extLst>
      <p:ext uri="{BB962C8B-B14F-4D97-AF65-F5344CB8AC3E}">
        <p14:creationId xmlns:p14="http://schemas.microsoft.com/office/powerpoint/2010/main" val="15711222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lstStyle/>
          <a:p>
            <a:pPr marL="36900" indent="0" algn="just">
              <a:buNone/>
            </a:pPr>
            <a:r>
              <a:rPr lang="uk-UA" sz="2500" b="1" dirty="0">
                <a:latin typeface="Times New Roman" panose="02020603050405020304" pitchFamily="18" charset="0"/>
                <a:cs typeface="Times New Roman" panose="02020603050405020304" pitchFamily="18" charset="0"/>
              </a:rPr>
              <a:t>Не міг прийняти Т.Г. </a:t>
            </a:r>
            <a:r>
              <a:rPr lang="uk-UA" sz="2500" b="1" dirty="0" err="1">
                <a:latin typeface="Times New Roman" panose="02020603050405020304" pitchFamily="18" charset="0"/>
                <a:cs typeface="Times New Roman" panose="02020603050405020304" pitchFamily="18" charset="0"/>
              </a:rPr>
              <a:t>Масарик</a:t>
            </a:r>
            <a:r>
              <a:rPr lang="uk-UA" sz="2500" b="1" dirty="0">
                <a:latin typeface="Times New Roman" panose="02020603050405020304" pitchFamily="18" charset="0"/>
                <a:cs typeface="Times New Roman" panose="02020603050405020304" pitchFamily="18" charset="0"/>
              </a:rPr>
              <a:t> і новий світовий устрій, який пропонували російські більшовики. Він писав у 1920 р., що більшовики очікують від «світової революції» порятунку комунізму в Росії, критикував радянську зовнішню політику як слабку і екстенсивну, тому більшовики втручаються у внутрішні справи інших держав, агітуючи там усіма дозволеними і недозволеними методами.</a:t>
            </a:r>
          </a:p>
          <a:p>
            <a:pPr marL="36900" indent="0" algn="just">
              <a:buNone/>
            </a:pPr>
            <a:r>
              <a:rPr lang="uk-UA" sz="2500" b="1" dirty="0">
                <a:latin typeface="Times New Roman" panose="02020603050405020304" pitchFamily="18" charset="0"/>
                <a:cs typeface="Times New Roman" panose="02020603050405020304" pitchFamily="18" charset="0"/>
              </a:rPr>
              <a:t>Більшовики, захопивши владу, задекларували пролетарську революцію у світовому масштабі, а тому прогнозувати їх ставлення до чеського визвольного руху і війська на території Росії було непросто. Відносна стабільність в Україні і готовність Центральної Ради надати підтримку чеським легіонам змушували </a:t>
            </a:r>
            <a:r>
              <a:rPr lang="uk-UA" sz="2500" b="1" dirty="0" err="1">
                <a:latin typeface="Times New Roman" panose="02020603050405020304" pitchFamily="18" charset="0"/>
                <a:cs typeface="Times New Roman" panose="02020603050405020304" pitchFamily="18" charset="0"/>
              </a:rPr>
              <a:t>Т.Масарика</a:t>
            </a:r>
            <a:r>
              <a:rPr lang="uk-UA" sz="2500" b="1" dirty="0">
                <a:latin typeface="Times New Roman" panose="02020603050405020304" pitchFamily="18" charset="0"/>
                <a:cs typeface="Times New Roman" panose="02020603050405020304" pitchFamily="18" charset="0"/>
              </a:rPr>
              <a:t>, який раніше бачив Україну лише в складі великої, єдиної демократичної Росії, під іншим кутом зору глянути на українську справу. Зокрема, в організованому ним 12 грудня 1917 р. в Києві мітингу поневолених народів, майбутній президент Чехословацької республіки вперше висловився за право українців, поряд з іншими середньоєвропейськими народами, на державну незалежність і національну соборність.</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5445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498764"/>
            <a:ext cx="12192000" cy="6359235"/>
          </a:xfrm>
        </p:spPr>
        <p:txBody>
          <a:bodyPr>
            <a:noAutofit/>
          </a:bodyPr>
          <a:lstStyle/>
          <a:p>
            <a:pPr marL="36900" indent="0" algn="just">
              <a:buNone/>
            </a:pPr>
            <a:r>
              <a:rPr lang="uk-UA" sz="2800" b="1" dirty="0">
                <a:latin typeface="Times New Roman" panose="02020603050405020304" pitchFamily="18" charset="0"/>
                <a:cs typeface="Times New Roman" panose="02020603050405020304" pitchFamily="18" charset="0"/>
              </a:rPr>
              <a:t>Але захоплення Києва більшовицькими військами заставило </a:t>
            </a:r>
            <a:r>
              <a:rPr lang="uk-UA" sz="2800" b="1" dirty="0" err="1">
                <a:latin typeface="Times New Roman" panose="02020603050405020304" pitchFamily="18" charset="0"/>
                <a:cs typeface="Times New Roman" panose="02020603050405020304" pitchFamily="18" charset="0"/>
              </a:rPr>
              <a:t>Масарика</a:t>
            </a:r>
            <a:r>
              <a:rPr lang="uk-UA" sz="2800" b="1" dirty="0">
                <a:latin typeface="Times New Roman" panose="02020603050405020304" pitchFamily="18" charset="0"/>
                <a:cs typeface="Times New Roman" panose="02020603050405020304" pitchFamily="18" charset="0"/>
              </a:rPr>
              <a:t> розпочати офіційні переговори з більшовицькими властями про передислокацію чехословацького корпусу через Владивосток до Франції, яка ще в грудні 1917 р. визнала чеське військо, що було в Україні та Росії, за автономну частину свого війська. </a:t>
            </a:r>
          </a:p>
          <a:p>
            <a:pPr marL="36900" indent="0" algn="just">
              <a:buNone/>
            </a:pPr>
            <a:r>
              <a:rPr lang="uk-UA" sz="2800" b="1" dirty="0">
                <a:latin typeface="Times New Roman" panose="02020603050405020304" pitchFamily="18" charset="0"/>
                <a:cs typeface="Times New Roman" panose="02020603050405020304" pitchFamily="18" charset="0"/>
              </a:rPr>
              <a:t>Отримавши на це згоду від більшовицького уряду, Т.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віддав наказ війську не втручатися у внутрішні справи Росії і 7 березня 1918 р. виїхав з Москви через Сибір у Владивосток. Під час досить тривалої й складної подорожі він записував свої враження від пережитого в Росії та Україні, а прибувши через місяць у Токіо, підготував для президента США В. Вільсона меморандум, у якому стисло висловився за визнання країнами Антанти більшовицького уряду, який, на його думку, надовго прийшов до влади в Росії.</a:t>
            </a:r>
          </a:p>
        </p:txBody>
      </p:sp>
    </p:spTree>
    <p:extLst>
      <p:ext uri="{BB962C8B-B14F-4D97-AF65-F5344CB8AC3E}">
        <p14:creationId xmlns:p14="http://schemas.microsoft.com/office/powerpoint/2010/main" val="1772012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З Японії 20 квітня 1918 р. </a:t>
            </a:r>
            <a:r>
              <a:rPr lang="uk-UA" sz="2800" b="1" dirty="0" err="1">
                <a:latin typeface="Times New Roman" panose="02020603050405020304" pitchFamily="18" charset="0"/>
                <a:cs typeface="Times New Roman" panose="02020603050405020304" pitchFamily="18" charset="0"/>
              </a:rPr>
              <a:t>Томаш</a:t>
            </a:r>
            <a:r>
              <a:rPr lang="uk-UA" sz="2800" b="1" dirty="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на пароплаві прибуває до Канади, а звідти до Америки, щоб підключити чеську і словацьку еміграцію до будівництва нової держави. </a:t>
            </a:r>
          </a:p>
          <a:p>
            <a:pPr marL="36900" indent="0" algn="just">
              <a:buNone/>
            </a:pPr>
            <a:r>
              <a:rPr lang="uk-UA" sz="2800" b="1" dirty="0">
                <a:latin typeface="Times New Roman" panose="02020603050405020304" pitchFamily="18" charset="0"/>
                <a:cs typeface="Times New Roman" panose="02020603050405020304" pitchFamily="18" charset="0"/>
              </a:rPr>
              <a:t>Перебуваючи в Америці,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зустрічається з членами чеських і словацьких організацій, впливовими членами конгресу й сенату США, виступає перед студентами Бостонського, Чиказького університетів, дає численні інтерв’ю представникам преси. </a:t>
            </a:r>
          </a:p>
          <a:p>
            <a:pPr marL="36900" indent="0" algn="just">
              <a:buNone/>
            </a:pPr>
            <a:r>
              <a:rPr lang="uk-UA" sz="2800" b="1" dirty="0">
                <a:latin typeface="Times New Roman" panose="02020603050405020304" pitchFamily="18" charset="0"/>
                <a:cs typeface="Times New Roman" panose="02020603050405020304" pitchFamily="18" charset="0"/>
              </a:rPr>
              <a:t>На всіх зустрічах і у виступах Т.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наголошує на необхідності надання народам Австро-Угорщини права на самовизначення та незалежність. Цю ж позицію підтримав конгрес поневолених народів, що відбувся у квітні 1918 р., а також відстоювала Демократична унія Середньої Європи, що була створена за ініціативою </a:t>
            </a:r>
            <a:r>
              <a:rPr lang="uk-UA" sz="2800" b="1" dirty="0" err="1">
                <a:latin typeface="Times New Roman" panose="02020603050405020304" pitchFamily="18" charset="0"/>
                <a:cs typeface="Times New Roman" panose="02020603050405020304" pitchFamily="18" charset="0"/>
              </a:rPr>
              <a:t>Масарика</a:t>
            </a:r>
            <a:r>
              <a:rPr lang="uk-UA" sz="2800" b="1" dirty="0">
                <a:latin typeface="Times New Roman" panose="02020603050405020304" pitchFamily="18" charset="0"/>
                <a:cs typeface="Times New Roman" panose="02020603050405020304" pitchFamily="18" charset="0"/>
              </a:rPr>
              <a:t> під час його перебування в Америці.</a:t>
            </a:r>
          </a:p>
        </p:txBody>
      </p:sp>
    </p:spTree>
    <p:extLst>
      <p:ext uri="{BB962C8B-B14F-4D97-AF65-F5344CB8AC3E}">
        <p14:creationId xmlns:p14="http://schemas.microsoft.com/office/powerpoint/2010/main" val="17811400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508000"/>
            <a:ext cx="12192000" cy="6349999"/>
          </a:xfrm>
        </p:spPr>
        <p:txBody>
          <a:bodyPr>
            <a:noAutofit/>
          </a:bodyPr>
          <a:lstStyle/>
          <a:p>
            <a:pPr marL="36900" indent="0" algn="just">
              <a:buNone/>
            </a:pPr>
            <a:r>
              <a:rPr lang="uk-UA" sz="2700" b="1" dirty="0">
                <a:latin typeface="Times New Roman" panose="02020603050405020304" pitchFamily="18" charset="0"/>
                <a:cs typeface="Times New Roman" panose="02020603050405020304" pitchFamily="18" charset="0"/>
              </a:rPr>
              <a:t>30 травня 1918 р. у Пітсбурзі голова Чехословацької національної ради підписав угоду з представниками Словацької Ліги про </a:t>
            </a:r>
            <a:r>
              <a:rPr lang="uk-UA" sz="2700" b="1" dirty="0">
                <a:solidFill>
                  <a:srgbClr val="FFFF00"/>
                </a:solidFill>
                <a:latin typeface="Times New Roman" panose="02020603050405020304" pitchFamily="18" charset="0"/>
                <a:cs typeface="Times New Roman" panose="02020603050405020304" pitchFamily="18" charset="0"/>
              </a:rPr>
              <a:t>з’єднання чеських і словацьких земель в одну державу</a:t>
            </a:r>
            <a:r>
              <a:rPr lang="uk-UA" sz="2700" b="1" dirty="0">
                <a:latin typeface="Times New Roman" panose="02020603050405020304" pitchFamily="18" charset="0"/>
                <a:cs typeface="Times New Roman" panose="02020603050405020304" pitchFamily="18" charset="0"/>
              </a:rPr>
              <a:t>. </a:t>
            </a:r>
            <a:r>
              <a:rPr lang="uk-UA" sz="2700" b="1" dirty="0">
                <a:highlight>
                  <a:srgbClr val="FF0000"/>
                </a:highlight>
                <a:latin typeface="Times New Roman" panose="02020603050405020304" pitchFamily="18" charset="0"/>
                <a:cs typeface="Times New Roman" panose="02020603050405020304" pitchFamily="18" charset="0"/>
              </a:rPr>
              <a:t>Він провів також переговори з представниками </a:t>
            </a:r>
            <a:r>
              <a:rPr lang="uk-UA" sz="2700" b="1" dirty="0" err="1">
                <a:highlight>
                  <a:srgbClr val="FF0000"/>
                </a:highlight>
                <a:latin typeface="Times New Roman" panose="02020603050405020304" pitchFamily="18" charset="0"/>
                <a:cs typeface="Times New Roman" panose="02020603050405020304" pitchFamily="18" charset="0"/>
              </a:rPr>
              <a:t>карпато</a:t>
            </a:r>
            <a:r>
              <a:rPr lang="uk-UA" sz="2700" b="1" dirty="0">
                <a:highlight>
                  <a:srgbClr val="FF0000"/>
                </a:highlight>
                <a:latin typeface="Times New Roman" panose="02020603050405020304" pitchFamily="18" charset="0"/>
                <a:cs typeface="Times New Roman" panose="02020603050405020304" pitchFamily="18" charset="0"/>
              </a:rPr>
              <a:t>-русинської (закарпатської) еміграції, що вплинуло на їх рішення про приєднання Закарпаття до майбутньої Чехословацької республіки</a:t>
            </a:r>
            <a:r>
              <a:rPr lang="uk-UA" sz="2700" b="1" dirty="0">
                <a:latin typeface="Times New Roman" panose="02020603050405020304" pitchFamily="18" charset="0"/>
                <a:cs typeface="Times New Roman" panose="02020603050405020304" pitchFamily="18" charset="0"/>
              </a:rPr>
              <a:t>. </a:t>
            </a:r>
          </a:p>
          <a:p>
            <a:pPr marL="36900" indent="0" algn="just">
              <a:buNone/>
            </a:pPr>
            <a:r>
              <a:rPr lang="uk-UA" sz="2700" b="1" dirty="0">
                <a:latin typeface="Times New Roman" panose="02020603050405020304" pitchFamily="18" charset="0"/>
                <a:cs typeface="Times New Roman" panose="02020603050405020304" pitchFamily="18" charset="0"/>
              </a:rPr>
              <a:t>19 червня того ж року відбулася зустріч </a:t>
            </a:r>
            <a:r>
              <a:rPr lang="uk-UA" sz="2700" b="1" dirty="0" err="1">
                <a:latin typeface="Times New Roman" panose="02020603050405020304" pitchFamily="18" charset="0"/>
                <a:cs typeface="Times New Roman" panose="02020603050405020304" pitchFamily="18" charset="0"/>
              </a:rPr>
              <a:t>Томаша</a:t>
            </a:r>
            <a:r>
              <a:rPr lang="uk-UA" sz="2700" b="1" dirty="0">
                <a:latin typeface="Times New Roman" panose="02020603050405020304" pitchFamily="18" charset="0"/>
                <a:cs typeface="Times New Roman" panose="02020603050405020304" pitchFamily="18" charset="0"/>
              </a:rPr>
              <a:t> </a:t>
            </a:r>
            <a:r>
              <a:rPr lang="uk-UA" sz="2700" b="1" dirty="0" err="1">
                <a:latin typeface="Times New Roman" panose="02020603050405020304" pitchFamily="18" charset="0"/>
                <a:cs typeface="Times New Roman" panose="02020603050405020304" pitchFamily="18" charset="0"/>
              </a:rPr>
              <a:t>Масарика</a:t>
            </a:r>
            <a:r>
              <a:rPr lang="uk-UA" sz="2700" b="1" dirty="0">
                <a:latin typeface="Times New Roman" panose="02020603050405020304" pitchFamily="18" charset="0"/>
                <a:cs typeface="Times New Roman" panose="02020603050405020304" pitchFamily="18" charset="0"/>
              </a:rPr>
              <a:t> з американським президентом </a:t>
            </a:r>
            <a:r>
              <a:rPr lang="uk-UA" sz="2700" b="1" dirty="0" err="1">
                <a:latin typeface="Times New Roman" panose="02020603050405020304" pitchFamily="18" charset="0"/>
                <a:cs typeface="Times New Roman" panose="02020603050405020304" pitchFamily="18" charset="0"/>
              </a:rPr>
              <a:t>Вудро</a:t>
            </a:r>
            <a:r>
              <a:rPr lang="uk-UA" sz="2700" b="1" dirty="0">
                <a:latin typeface="Times New Roman" panose="02020603050405020304" pitchFamily="18" charset="0"/>
                <a:cs typeface="Times New Roman" panose="02020603050405020304" pitchFamily="18" charset="0"/>
              </a:rPr>
              <a:t> Вільсоном. Об’єктом обговорення стали події в Росії, труднощі чеського легіону, що перебував на той час в Сибірі (у складних умовах громадянської війни в Росії йому не вдалося повністю зберегти нейтралітет: у травні 1918 р. розпочались події, які радянська історіографія розглядала як «заколот </a:t>
            </a:r>
            <a:r>
              <a:rPr lang="uk-UA" sz="2700" b="1" dirty="0" err="1">
                <a:latin typeface="Times New Roman" panose="02020603050405020304" pitchFamily="18" charset="0"/>
                <a:cs typeface="Times New Roman" panose="02020603050405020304" pitchFamily="18" charset="0"/>
              </a:rPr>
              <a:t>білочехів</a:t>
            </a:r>
            <a:r>
              <a:rPr lang="uk-UA" sz="2700" b="1" dirty="0">
                <a:latin typeface="Times New Roman" panose="02020603050405020304" pitchFamily="18" charset="0"/>
                <a:cs typeface="Times New Roman" panose="02020603050405020304" pitchFamily="18" charset="0"/>
              </a:rPr>
              <a:t>» і лише у 1922 р. чеським легіонерам вдалося повернутися на батьківщину), висловлювались певні міркування щодо повоєнного устрою Європи. Через призму цих подій політик прагнув зацікавити президента чеським питанням.</a:t>
            </a:r>
          </a:p>
        </p:txBody>
      </p:sp>
    </p:spTree>
    <p:extLst>
      <p:ext uri="{BB962C8B-B14F-4D97-AF65-F5344CB8AC3E}">
        <p14:creationId xmlns:p14="http://schemas.microsoft.com/office/powerpoint/2010/main" val="2511528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І вже 2 вересня 1918 р. уряд США визнав справедливість домагань чехословацького народу утворити свою державу, а Чехословацьку національну раду в Парижі — тимчасовим урядом майбутньої Чехословацької держави, її війська — як союзні. На це рішення вплинули його успіхі в Сибіру та на італійському фронті.</a:t>
            </a:r>
          </a:p>
          <a:p>
            <a:pPr marL="36900" indent="0" algn="just">
              <a:buNone/>
            </a:pPr>
            <a:r>
              <a:rPr lang="uk-UA" sz="2800" b="1" dirty="0">
                <a:latin typeface="Times New Roman" panose="02020603050405020304" pitchFamily="18" charset="0"/>
                <a:cs typeface="Times New Roman" panose="02020603050405020304" pitchFamily="18" charset="0"/>
              </a:rPr>
              <a:t>Отже, у процесі довготривалої національно-визвольної боротьби чехів і словаків, на чолі якої в роки Великої війни був </a:t>
            </a:r>
            <a:r>
              <a:rPr lang="uk-UA" sz="2800" b="1" dirty="0" err="1">
                <a:latin typeface="Times New Roman" panose="02020603050405020304" pitchFamily="18" charset="0"/>
                <a:cs typeface="Times New Roman" panose="02020603050405020304" pitchFamily="18" charset="0"/>
              </a:rPr>
              <a:t>Томаш</a:t>
            </a:r>
            <a:r>
              <a:rPr lang="uk-UA" sz="2800" b="1" dirty="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та його однодумці, союзні держави Антанти сприйняли Чехословацьку національну раду як свого союзника і тимчасовий уряд майбутньої Чехословацької держави. 18 жовтня 1918 р. провідники Чехословацької національної ради — Т.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Е. Бенеш та генерал М. </a:t>
            </a:r>
            <a:r>
              <a:rPr lang="uk-UA" sz="2800" b="1" dirty="0" err="1">
                <a:latin typeface="Times New Roman" panose="02020603050405020304" pitchFamily="18" charset="0"/>
                <a:cs typeface="Times New Roman" panose="02020603050405020304" pitchFamily="18" charset="0"/>
              </a:rPr>
              <a:t>Штефаник</a:t>
            </a:r>
            <a:r>
              <a:rPr lang="uk-UA" sz="2800" b="1" dirty="0">
                <a:latin typeface="Times New Roman" panose="02020603050405020304" pitchFamily="18" charset="0"/>
                <a:cs typeface="Times New Roman" panose="02020603050405020304" pitchFamily="18" charset="0"/>
              </a:rPr>
              <a:t> — проголосили незалежність рідного народу й виклали основні засади майбутньої Конституції нової держави. </a:t>
            </a:r>
          </a:p>
        </p:txBody>
      </p:sp>
    </p:spTree>
    <p:extLst>
      <p:ext uri="{BB962C8B-B14F-4D97-AF65-F5344CB8AC3E}">
        <p14:creationId xmlns:p14="http://schemas.microsoft.com/office/powerpoint/2010/main" val="41354834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Водночас в Празі 14 жовтня 1918 р. були скликані Національні збори, на яких президентом Чехословацької республіки одноголосно був обраний </a:t>
            </a:r>
            <a:r>
              <a:rPr lang="uk-UA" sz="3200" b="1" dirty="0" err="1">
                <a:latin typeface="Times New Roman" panose="02020603050405020304" pitchFamily="18" charset="0"/>
                <a:cs typeface="Times New Roman" panose="02020603050405020304" pitchFamily="18" charset="0"/>
              </a:rPr>
              <a:t>Томаш</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Гарріг</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Масарик</a:t>
            </a:r>
            <a:r>
              <a:rPr lang="uk-UA" sz="3200" b="1" dirty="0">
                <a:latin typeface="Times New Roman" panose="02020603050405020304" pitchFamily="18" charset="0"/>
                <a:cs typeface="Times New Roman" panose="02020603050405020304" pitchFamily="18" charset="0"/>
              </a:rPr>
              <a:t>, який у цей час ще перебував в Америці. </a:t>
            </a:r>
          </a:p>
          <a:p>
            <a:pPr marL="36900" indent="0" algn="just">
              <a:buNone/>
            </a:pPr>
            <a:r>
              <a:rPr lang="uk-UA" sz="3200" b="1" dirty="0">
                <a:latin typeface="Times New Roman" panose="02020603050405020304" pitchFamily="18" charset="0"/>
                <a:cs typeface="Times New Roman" panose="02020603050405020304" pitchFamily="18" charset="0"/>
              </a:rPr>
              <a:t>21 грудня 1918 р. він після чотирьохрічної еміграції, але вже як «президент-Визволитель» повернувся до Праги, де його радісно зустріли співвітчизники. У своєму привітанні їм перший президент Чехословацької республіки підкреслив: «Будьте певні, що хоч і буду жити я там, на горі (в Празькому граді), але тут, на долині, будуть мої думки і моє серце. Влада демократії буде владою з народу, за допомогою народу і для народу».</a:t>
            </a:r>
          </a:p>
        </p:txBody>
      </p:sp>
    </p:spTree>
    <p:extLst>
      <p:ext uri="{BB962C8B-B14F-4D97-AF65-F5344CB8AC3E}">
        <p14:creationId xmlns:p14="http://schemas.microsoft.com/office/powerpoint/2010/main" val="832714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І цим принципам </a:t>
            </a:r>
            <a:r>
              <a:rPr lang="uk-UA" sz="2800" b="1" dirty="0" err="1">
                <a:latin typeface="Times New Roman" panose="02020603050405020304" pitchFamily="18" charset="0"/>
                <a:cs typeface="Times New Roman" panose="02020603050405020304" pitchFamily="18" charset="0"/>
              </a:rPr>
              <a:t>Томаш</a:t>
            </a:r>
            <a:r>
              <a:rPr lang="uk-UA" sz="2800" b="1" dirty="0">
                <a:latin typeface="Times New Roman" panose="02020603050405020304" pitchFamily="18" charset="0"/>
                <a:cs typeface="Times New Roman" panose="02020603050405020304" pitchFamily="18" charset="0"/>
              </a:rPr>
              <a:t> Г.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незважаючи на усі складності внутрішньополітичного та міжнародного становища міжвоєнної доби, залишався вірним до кінця свого життя. Наприклад, у своїй промові, виголошеній 28 жовтня 1928 р. в день десятиліття Чехословацької республіки перед депутатами Національних зборів, Т.Г.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обраний демократичним шляхом рік перед тим втретє президентом ЧСР, аналізуючи нелегкий шлях становлення молодої демократичної країни, зазначав: «</a:t>
            </a:r>
            <a:r>
              <a:rPr lang="uk-UA" sz="2800" b="1" dirty="0">
                <a:solidFill>
                  <a:srgbClr val="FFFF00"/>
                </a:solidFill>
                <a:latin typeface="Times New Roman" panose="02020603050405020304" pitchFamily="18" charset="0"/>
                <a:cs typeface="Times New Roman" panose="02020603050405020304" pitchFamily="18" charset="0"/>
              </a:rPr>
              <a:t>Я переконаний демократ і тому сприймаю притаманні демократії труднощі. Не можна створити державу без недоліків, які кореняться в самій її природі. Наші труднощі виникли із високих запитів демократії, яка вимагає в повному розумінні освічених громадян, освічених виборців, грамотних чоловіків і жінок... В силу цього вона повинна бути постійною реформою і водночас безперервною революцією, але революцією лише в головах і в серцях</a:t>
            </a:r>
            <a:r>
              <a:rPr lang="uk-UA"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65362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fontScale="92500" lnSpcReduction="10000"/>
          </a:bodyPr>
          <a:lstStyle/>
          <a:p>
            <a:pPr marL="36900" indent="0" algn="just">
              <a:buNone/>
            </a:pPr>
            <a:r>
              <a:rPr lang="uk-UA" sz="2900" b="1" dirty="0">
                <a:latin typeface="Times New Roman" panose="02020603050405020304" pitchFamily="18" charset="0"/>
                <a:cs typeface="Times New Roman" panose="02020603050405020304" pitchFamily="18" charset="0"/>
              </a:rPr>
              <a:t>Наміри президента </a:t>
            </a:r>
            <a:r>
              <a:rPr lang="uk-UA" sz="2900" b="1" dirty="0" err="1">
                <a:latin typeface="Times New Roman" panose="02020603050405020304" pitchFamily="18" charset="0"/>
                <a:cs typeface="Times New Roman" panose="02020603050405020304" pitchFamily="18" charset="0"/>
              </a:rPr>
              <a:t>Масарика</a:t>
            </a:r>
            <a:r>
              <a:rPr lang="uk-UA" sz="2900" b="1" dirty="0">
                <a:latin typeface="Times New Roman" panose="02020603050405020304" pitchFamily="18" charset="0"/>
                <a:cs typeface="Times New Roman" panose="02020603050405020304" pitchFamily="18" charset="0"/>
              </a:rPr>
              <a:t>, спрямовані на побудову «гуманної демократії», демократії економічної, політичної, соціальної, були підтримані на чергових президентських виборах: 24 травня 1934 р. 84-х річного </a:t>
            </a:r>
            <a:r>
              <a:rPr lang="uk-UA" sz="2900" b="1" dirty="0" err="1">
                <a:latin typeface="Times New Roman" panose="02020603050405020304" pitchFamily="18" charset="0"/>
                <a:cs typeface="Times New Roman" panose="02020603050405020304" pitchFamily="18" charset="0"/>
              </a:rPr>
              <a:t>Т.Масарика</a:t>
            </a:r>
            <a:r>
              <a:rPr lang="uk-UA" sz="2900" b="1" dirty="0">
                <a:latin typeface="Times New Roman" panose="02020603050405020304" pitchFamily="18" charset="0"/>
                <a:cs typeface="Times New Roman" panose="02020603050405020304" pitchFamily="18" charset="0"/>
              </a:rPr>
              <a:t> було вчетверте обрано президентом Чехословаччини, причому найбільшою кількістю голосів. Але 14 грудня 1935 р. через важку хворобу він зрікся президентства, рекомендувавши на цей пост свого найулюбленішого учня і вірного послідовника Е. Бенеша. 14 вересня 1937 р. </a:t>
            </a:r>
            <a:r>
              <a:rPr lang="uk-UA" sz="2900" b="1" dirty="0" err="1">
                <a:latin typeface="Times New Roman" panose="02020603050405020304" pitchFamily="18" charset="0"/>
                <a:cs typeface="Times New Roman" panose="02020603050405020304" pitchFamily="18" charset="0"/>
              </a:rPr>
              <a:t>Томаш</a:t>
            </a:r>
            <a:r>
              <a:rPr lang="uk-UA" sz="2900" b="1" dirty="0">
                <a:latin typeface="Times New Roman" panose="02020603050405020304" pitchFamily="18" charset="0"/>
                <a:cs typeface="Times New Roman" panose="02020603050405020304" pitchFamily="18" charset="0"/>
              </a:rPr>
              <a:t> </a:t>
            </a:r>
            <a:r>
              <a:rPr lang="uk-UA" sz="2900" b="1" dirty="0" err="1">
                <a:latin typeface="Times New Roman" panose="02020603050405020304" pitchFamily="18" charset="0"/>
                <a:cs typeface="Times New Roman" panose="02020603050405020304" pitchFamily="18" charset="0"/>
              </a:rPr>
              <a:t>Гарріг</a:t>
            </a:r>
            <a:r>
              <a:rPr lang="uk-UA" sz="2900" b="1" dirty="0">
                <a:latin typeface="Times New Roman" panose="02020603050405020304" pitchFamily="18" charset="0"/>
                <a:cs typeface="Times New Roman" panose="02020603050405020304" pitchFamily="18" charset="0"/>
              </a:rPr>
              <a:t> </a:t>
            </a:r>
            <a:r>
              <a:rPr lang="uk-UA" sz="2900" b="1" dirty="0" err="1">
                <a:latin typeface="Times New Roman" panose="02020603050405020304" pitchFamily="18" charset="0"/>
                <a:cs typeface="Times New Roman" panose="02020603050405020304" pitchFamily="18" charset="0"/>
              </a:rPr>
              <a:t>Масарик</a:t>
            </a:r>
            <a:r>
              <a:rPr lang="uk-UA" sz="2900" b="1" dirty="0">
                <a:latin typeface="Times New Roman" panose="02020603050405020304" pitchFamily="18" charset="0"/>
                <a:cs typeface="Times New Roman" panose="02020603050405020304" pitchFamily="18" charset="0"/>
              </a:rPr>
              <a:t> помер у президентській резиденції в Ланах. </a:t>
            </a:r>
          </a:p>
          <a:p>
            <a:pPr marL="36900" indent="0" algn="just">
              <a:buNone/>
            </a:pPr>
            <a:r>
              <a:rPr lang="uk-UA" sz="2900" b="1" dirty="0">
                <a:latin typeface="Times New Roman" panose="02020603050405020304" pitchFamily="18" charset="0"/>
                <a:cs typeface="Times New Roman" panose="02020603050405020304" pitchFamily="18" charset="0"/>
              </a:rPr>
              <a:t>На жаль, створеній ним демократичній державі залишилося жити трохи більше року. Але саме завдяки політичному таланту і відданості демократичним ідеалам першого чехословацького президента перша Чехословацька республіка на відміну від інших новоутворених після Першої світової війни держав Центрально-Східної Європи залишалася на демократичних позиціях і не поступалася тоталітарним, військовим чи монархічним диктатурам.</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1101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535710"/>
            <a:ext cx="12192000" cy="6322290"/>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Історичне значення діяльності Т.Г. </a:t>
            </a:r>
            <a:r>
              <a:rPr lang="uk-UA" sz="3200" b="1" dirty="0" err="1">
                <a:latin typeface="Times New Roman" panose="02020603050405020304" pitchFamily="18" charset="0"/>
                <a:cs typeface="Times New Roman" panose="02020603050405020304" pitchFamily="18" charset="0"/>
              </a:rPr>
              <a:t>Масарика</a:t>
            </a:r>
            <a:r>
              <a:rPr lang="uk-UA" sz="3200" b="1" dirty="0">
                <a:latin typeface="Times New Roman" panose="02020603050405020304" pitchFamily="18" charset="0"/>
                <a:cs typeface="Times New Roman" panose="02020603050405020304" pitchFamily="18" charset="0"/>
              </a:rPr>
              <a:t> полягає не лише у формуванні чехословацької державності і створенні однієї із найрозвинутіших у міжвоєнній Європі систем ліберальної демократії. </a:t>
            </a:r>
          </a:p>
          <a:p>
            <a:pPr marL="36900" indent="0" algn="just">
              <a:buNone/>
            </a:pPr>
            <a:r>
              <a:rPr lang="uk-UA" sz="3200" b="1" dirty="0">
                <a:latin typeface="Times New Roman" panose="02020603050405020304" pitchFamily="18" charset="0"/>
                <a:cs typeface="Times New Roman" panose="02020603050405020304" pitchFamily="18" charset="0"/>
              </a:rPr>
              <a:t>Не менш значними були ідеї та практичні кроки вченого-філософа і визначного державного діяча ХХ століття, спрямовані на </a:t>
            </a:r>
            <a:r>
              <a:rPr lang="uk-UA" sz="3200" b="1" dirty="0">
                <a:highlight>
                  <a:srgbClr val="FF0000"/>
                </a:highlight>
                <a:latin typeface="Times New Roman" panose="02020603050405020304" pitchFamily="18" charset="0"/>
                <a:cs typeface="Times New Roman" panose="02020603050405020304" pitchFamily="18" charset="0"/>
              </a:rPr>
              <a:t>мирну перебудову Європи та формування цілісної системи європейства</a:t>
            </a:r>
            <a:r>
              <a:rPr lang="uk-UA" sz="3200" b="1" dirty="0">
                <a:latin typeface="Times New Roman" panose="02020603050405020304" pitchFamily="18" charset="0"/>
                <a:cs typeface="Times New Roman" panose="02020603050405020304" pitchFamily="18" charset="0"/>
              </a:rPr>
              <a:t>. У цьому контексті особливої уваги заслуговує сформульована </a:t>
            </a:r>
            <a:r>
              <a:rPr lang="uk-UA" sz="3200" b="1" dirty="0" err="1">
                <a:latin typeface="Times New Roman" panose="02020603050405020304" pitchFamily="18" charset="0"/>
                <a:cs typeface="Times New Roman" panose="02020603050405020304" pitchFamily="18" charset="0"/>
              </a:rPr>
              <a:t>Масариком</a:t>
            </a:r>
            <a:r>
              <a:rPr lang="uk-UA" sz="3200" b="1" dirty="0">
                <a:latin typeface="Times New Roman" panose="02020603050405020304" pitchFamily="18" charset="0"/>
                <a:cs typeface="Times New Roman" panose="02020603050405020304" pitchFamily="18" charset="0"/>
              </a:rPr>
              <a:t> впродовж Першої світової війни </a:t>
            </a:r>
            <a:r>
              <a:rPr lang="uk-UA" sz="3200" b="1" dirty="0">
                <a:highlight>
                  <a:srgbClr val="800000"/>
                </a:highlight>
                <a:latin typeface="Times New Roman" panose="02020603050405020304" pitchFamily="18" charset="0"/>
                <a:cs typeface="Times New Roman" panose="02020603050405020304" pitchFamily="18" charset="0"/>
              </a:rPr>
              <a:t>концепція «Нової Європи»</a:t>
            </a:r>
            <a:r>
              <a:rPr lang="uk-UA" sz="3200" b="1" dirty="0">
                <a:latin typeface="Times New Roman" panose="02020603050405020304" pitchFamily="18" charset="0"/>
                <a:cs typeface="Times New Roman" panose="02020603050405020304" pitchFamily="18" charset="0"/>
              </a:rPr>
              <a:t>, яка, на жаль, не могла бути повністю реалізована в конфліктних умовах минулого століття.</a:t>
            </a:r>
          </a:p>
        </p:txBody>
      </p:sp>
    </p:spTree>
    <p:extLst>
      <p:ext uri="{BB962C8B-B14F-4D97-AF65-F5344CB8AC3E}">
        <p14:creationId xmlns:p14="http://schemas.microsoft.com/office/powerpoint/2010/main" val="366844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1274617"/>
          </a:xfrm>
        </p:spPr>
        <p:txBody>
          <a:bodyPr>
            <a:normAutofit fontScale="90000"/>
          </a:bodyPr>
          <a:lstStyle/>
          <a:p>
            <a:r>
              <a:rPr lang="uk-UA" sz="2800" b="1" dirty="0">
                <a:highlight>
                  <a:srgbClr val="800000"/>
                </a:highlight>
                <a:latin typeface="Times New Roman" panose="02020603050405020304" pitchFamily="18" charset="0"/>
                <a:cs typeface="Times New Roman" panose="02020603050405020304" pitchFamily="18" charset="0"/>
              </a:rPr>
              <a:t>1.	Проекти об’єднання Європи навколо спільних цінностей. Ідеолог об’єднання Європи Р.-Н. </a:t>
            </a:r>
            <a:r>
              <a:rPr lang="uk-UA" sz="2800" b="1" dirty="0" err="1">
                <a:highlight>
                  <a:srgbClr val="800000"/>
                </a:highlight>
                <a:latin typeface="Times New Roman" panose="02020603050405020304" pitchFamily="18" charset="0"/>
                <a:cs typeface="Times New Roman" panose="02020603050405020304" pitchFamily="18" charset="0"/>
              </a:rPr>
              <a:t>Куденгофе-Калергі</a:t>
            </a:r>
            <a:r>
              <a:rPr lang="uk-UA" sz="2800" b="1" dirty="0">
                <a:highlight>
                  <a:srgbClr val="800000"/>
                </a:highlight>
                <a:latin typeface="Times New Roman" panose="02020603050405020304" pitchFamily="18" charset="0"/>
                <a:cs typeface="Times New Roman" panose="02020603050405020304" pitchFamily="18" charset="0"/>
              </a:rPr>
              <a:t> і його ідеї </a:t>
            </a:r>
            <a:r>
              <a:rPr lang="uk-UA" sz="2800" b="1" dirty="0" err="1">
                <a:highlight>
                  <a:srgbClr val="800000"/>
                </a:highlight>
                <a:latin typeface="Times New Roman" panose="02020603050405020304" pitchFamily="18" charset="0"/>
                <a:cs typeface="Times New Roman" panose="02020603050405020304" pitchFamily="18" charset="0"/>
              </a:rPr>
              <a:t>пан’європеїзму</a:t>
            </a:r>
            <a:r>
              <a:rPr lang="uk-UA" sz="2800" b="1" dirty="0">
                <a:highlight>
                  <a:srgbClr val="800000"/>
                </a:highlight>
                <a:latin typeface="Times New Roman" panose="02020603050405020304" pitchFamily="18" charset="0"/>
                <a:cs typeface="Times New Roman" panose="02020603050405020304" pitchFamily="18" charset="0"/>
              </a:rPr>
              <a:t> та створення Сполучених Штатів Європи на федеративних засадах</a:t>
            </a:r>
            <a:endParaRPr lang="ru-RU" sz="2800"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1274618"/>
            <a:ext cx="12192000" cy="5583381"/>
          </a:xfrm>
        </p:spPr>
        <p:txBody>
          <a:bodyPr>
            <a:normAutofit lnSpcReduction="10000"/>
          </a:bodyPr>
          <a:lstStyle/>
          <a:p>
            <a:pPr marL="36900" indent="0" algn="just">
              <a:buNone/>
            </a:pPr>
            <a:r>
              <a:rPr lang="uk-UA" sz="3600" b="1" dirty="0">
                <a:latin typeface="Times New Roman" panose="02020603050405020304" pitchFamily="18" charset="0"/>
                <a:cs typeface="Times New Roman" panose="02020603050405020304" pitchFamily="18" charset="0"/>
              </a:rPr>
              <a:t>Стрижнем «Серединної Європи» </a:t>
            </a:r>
            <a:r>
              <a:rPr lang="uk-UA" sz="3600" b="1" dirty="0" err="1">
                <a:latin typeface="Times New Roman" panose="02020603050405020304" pitchFamily="18" charset="0"/>
                <a:cs typeface="Times New Roman" panose="02020603050405020304" pitchFamily="18" charset="0"/>
              </a:rPr>
              <a:t>Науманн</a:t>
            </a:r>
            <a:r>
              <a:rPr lang="uk-UA" sz="3600" b="1" dirty="0">
                <a:latin typeface="Times New Roman" panose="02020603050405020304" pitchFamily="18" charset="0"/>
                <a:cs typeface="Times New Roman" panose="02020603050405020304" pitchFamily="18" charset="0"/>
              </a:rPr>
              <a:t> вважав союз Німеччини й Австро-Угорщини під керівництвом Німеччини. </a:t>
            </a:r>
          </a:p>
          <a:p>
            <a:pPr marL="36900" indent="0" algn="just">
              <a:buNone/>
            </a:pPr>
            <a:r>
              <a:rPr lang="uk-UA" sz="3600" b="1" dirty="0">
                <a:latin typeface="Times New Roman" panose="02020603050405020304" pitchFamily="18" charset="0"/>
                <a:cs typeface="Times New Roman" panose="02020603050405020304" pitchFamily="18" charset="0"/>
              </a:rPr>
              <a:t>Прикметно, що розглядаючи питання про механізм управління майбутнім об’єднанням, </a:t>
            </a:r>
            <a:r>
              <a:rPr lang="uk-UA" sz="3600" b="1" dirty="0" err="1">
                <a:latin typeface="Times New Roman" panose="02020603050405020304" pitchFamily="18" charset="0"/>
                <a:cs typeface="Times New Roman" panose="02020603050405020304" pitchFamily="18" charset="0"/>
              </a:rPr>
              <a:t>Науманн</a:t>
            </a:r>
            <a:r>
              <a:rPr lang="uk-UA" sz="3600" b="1" dirty="0">
                <a:latin typeface="Times New Roman" panose="02020603050405020304" pitchFamily="18" charset="0"/>
                <a:cs typeface="Times New Roman" panose="02020603050405020304" pitchFamily="18" charset="0"/>
              </a:rPr>
              <a:t> центром «Серединної Європи» називає Прагу, центром її морської торгівлі – Гамбург, біржовим центром – Берлін, юридичним – Відень. Вирішення питання про створення «Серединної Європи», на думку </a:t>
            </a:r>
            <a:r>
              <a:rPr lang="uk-UA" sz="3600" b="1" dirty="0" err="1">
                <a:latin typeface="Times New Roman" panose="02020603050405020304" pitchFamily="18" charset="0"/>
                <a:cs typeface="Times New Roman" panose="02020603050405020304" pitchFamily="18" charset="0"/>
              </a:rPr>
              <a:t>Науманна</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залежатиме</a:t>
            </a:r>
            <a:r>
              <a:rPr lang="uk-UA" sz="3600" b="1" dirty="0">
                <a:latin typeface="Times New Roman" panose="02020603050405020304" pitchFamily="18" charset="0"/>
                <a:cs typeface="Times New Roman" panose="02020603050405020304" pitchFamily="18" charset="0"/>
              </a:rPr>
              <a:t> від результатів світової війни.</a:t>
            </a:r>
          </a:p>
        </p:txBody>
      </p:sp>
    </p:spTree>
    <p:extLst>
      <p:ext uri="{BB962C8B-B14F-4D97-AF65-F5344CB8AC3E}">
        <p14:creationId xmlns:p14="http://schemas.microsoft.com/office/powerpoint/2010/main" val="1690686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Наслідком тривалої роботи Т.Г. </a:t>
            </a:r>
            <a:r>
              <a:rPr lang="uk-UA" sz="3200" b="1" dirty="0" err="1">
                <a:latin typeface="Times New Roman" panose="02020603050405020304" pitchFamily="18" charset="0"/>
                <a:cs typeface="Times New Roman" panose="02020603050405020304" pitchFamily="18" charset="0"/>
              </a:rPr>
              <a:t>Масарика</a:t>
            </a:r>
            <a:r>
              <a:rPr lang="uk-UA" sz="3200" b="1" dirty="0">
                <a:latin typeface="Times New Roman" panose="02020603050405020304" pitchFamily="18" charset="0"/>
                <a:cs typeface="Times New Roman" panose="02020603050405020304" pitchFamily="18" charset="0"/>
              </a:rPr>
              <a:t> над ідеєю створення й розбудови чехословацької державності та повоєнної перебудови Європи та світу в цілому стала його концептуальна праця «Нова Європа», </a:t>
            </a:r>
            <a:r>
              <a:rPr lang="uk-UA" sz="3200" b="1" dirty="0">
                <a:highlight>
                  <a:srgbClr val="800000"/>
                </a:highlight>
                <a:latin typeface="Times New Roman" panose="02020603050405020304" pitchFamily="18" charset="0"/>
                <a:cs typeface="Times New Roman" panose="02020603050405020304" pitchFamily="18" charset="0"/>
              </a:rPr>
              <a:t>написання першої версії якої він завершив, перебуваючи в Україні, про що свідчить «Присвята» до книги, датована: «у Києві 15 січня 1918 року».</a:t>
            </a:r>
            <a:r>
              <a:rPr lang="uk-UA" sz="3200" b="1" dirty="0">
                <a:latin typeface="Times New Roman" panose="02020603050405020304" pitchFamily="18" charset="0"/>
                <a:cs typeface="Times New Roman" panose="02020603050405020304" pitchFamily="18" charset="0"/>
              </a:rPr>
              <a:t> </a:t>
            </a:r>
          </a:p>
          <a:p>
            <a:pPr marL="36900" indent="0" algn="just">
              <a:buNone/>
            </a:pPr>
            <a:r>
              <a:rPr lang="uk-UA" sz="3200" b="1" dirty="0">
                <a:latin typeface="Times New Roman" panose="02020603050405020304" pitchFamily="18" charset="0"/>
                <a:cs typeface="Times New Roman" panose="02020603050405020304" pitchFamily="18" charset="0"/>
              </a:rPr>
              <a:t>В ній, зокрема, автор, ніби вибачаючись за можливі недоліки й певну схематичність у своїй книзі, зауважив, що працював над нею «позбавлений бібліотеки», необхідної літератури, весь час подорожуючи, «зайнятий розв’язанням купи практичних завдань».</a:t>
            </a:r>
          </a:p>
        </p:txBody>
      </p:sp>
    </p:spTree>
    <p:extLst>
      <p:ext uri="{BB962C8B-B14F-4D97-AF65-F5344CB8AC3E}">
        <p14:creationId xmlns:p14="http://schemas.microsoft.com/office/powerpoint/2010/main" val="2665283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498764"/>
            <a:ext cx="12192000" cy="6359235"/>
          </a:xfrm>
        </p:spPr>
        <p:txBody>
          <a:bodyPr>
            <a:noAutofit/>
          </a:bodyPr>
          <a:lstStyle/>
          <a:p>
            <a:pPr marL="36900" indent="0" algn="just">
              <a:buNone/>
            </a:pPr>
            <a:r>
              <a:rPr lang="uk-UA" sz="4000" b="1" dirty="0">
                <a:latin typeface="Times New Roman" panose="02020603050405020304" pitchFamily="18" charset="0"/>
                <a:cs typeface="Times New Roman" panose="02020603050405020304" pitchFamily="18" charset="0"/>
              </a:rPr>
              <a:t>Вперше окремі частини рукопису книги </a:t>
            </a:r>
            <a:r>
              <a:rPr lang="uk-UA" sz="4000" b="1" dirty="0" err="1">
                <a:latin typeface="Times New Roman" panose="02020603050405020304" pitchFamily="18" charset="0"/>
                <a:cs typeface="Times New Roman" panose="02020603050405020304" pitchFamily="18" charset="0"/>
              </a:rPr>
              <a:t>Масарика</a:t>
            </a:r>
            <a:r>
              <a:rPr lang="uk-UA" sz="4000" b="1" dirty="0">
                <a:latin typeface="Times New Roman" panose="02020603050405020304" pitchFamily="18" charset="0"/>
                <a:cs typeface="Times New Roman" panose="02020603050405020304" pitchFamily="18" charset="0"/>
              </a:rPr>
              <a:t> побачили світ у квітні 1918 р. в «Чехословацькому часописі», що виходив у Росії, її англійське і французьке видання було підготовлене у жовтні 1918 р. для потреб дипломатів і учасників Паризької мирної конференції 1919-1920 рр.</a:t>
            </a:r>
          </a:p>
          <a:p>
            <a:pPr marL="36900" indent="0" algn="just">
              <a:buNone/>
            </a:pPr>
            <a:r>
              <a:rPr lang="uk-UA" sz="4000" b="1" dirty="0">
                <a:latin typeface="Times New Roman" panose="02020603050405020304" pitchFamily="18" charset="0"/>
                <a:cs typeface="Times New Roman" panose="02020603050405020304" pitchFamily="18" charset="0"/>
              </a:rPr>
              <a:t>У 1920 р. у Празі вийшла доопрацьована, остаточна версія «Нової Європи» чеською мовою, а у 1922 р. книга була видана німецькою мовою в Берліні.</a:t>
            </a:r>
          </a:p>
        </p:txBody>
      </p:sp>
    </p:spTree>
    <p:extLst>
      <p:ext uri="{BB962C8B-B14F-4D97-AF65-F5344CB8AC3E}">
        <p14:creationId xmlns:p14="http://schemas.microsoft.com/office/powerpoint/2010/main" val="2159880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3000" b="1" dirty="0">
                <a:latin typeface="Times New Roman" panose="02020603050405020304" pitchFamily="18" charset="0"/>
                <a:cs typeface="Times New Roman" panose="02020603050405020304" pitchFamily="18" charset="0"/>
              </a:rPr>
              <a:t>У цій праці майбутній перший президент Чехословацької Республіки фактично сформулював, насамперед, політичний маніфест створення та розбудови чехословацької державності в центрі Європи, що є одним з центральних її ідей. Зокрема, при цьому в основу державної програми чеського народу </a:t>
            </a:r>
            <a:r>
              <a:rPr lang="uk-UA" sz="3000" b="1" dirty="0" err="1">
                <a:latin typeface="Times New Roman" panose="02020603050405020304" pitchFamily="18" charset="0"/>
                <a:cs typeface="Times New Roman" panose="02020603050405020304" pitchFamily="18" charset="0"/>
              </a:rPr>
              <a:t>Масариком</a:t>
            </a:r>
            <a:r>
              <a:rPr lang="uk-UA" sz="3000" b="1" dirty="0">
                <a:latin typeface="Times New Roman" panose="02020603050405020304" pitchFamily="18" charset="0"/>
                <a:cs typeface="Times New Roman" panose="02020603050405020304" pitchFamily="18" charset="0"/>
              </a:rPr>
              <a:t> були покладені: </a:t>
            </a:r>
          </a:p>
          <a:p>
            <a:pPr marL="36900" indent="0" algn="just">
              <a:buNone/>
            </a:pPr>
            <a:r>
              <a:rPr lang="uk-UA" sz="3000" b="1" dirty="0">
                <a:latin typeface="Times New Roman" panose="02020603050405020304" pitchFamily="18" charset="0"/>
                <a:cs typeface="Times New Roman" panose="02020603050405020304" pitchFamily="18" charset="0"/>
              </a:rPr>
              <a:t>а) теорія рівноваги сил; </a:t>
            </a:r>
          </a:p>
          <a:p>
            <a:pPr marL="36900" indent="0" algn="just">
              <a:buNone/>
            </a:pPr>
            <a:r>
              <a:rPr lang="uk-UA" sz="3000" b="1" dirty="0">
                <a:latin typeface="Times New Roman" panose="02020603050405020304" pitchFamily="18" charset="0"/>
                <a:cs typeface="Times New Roman" panose="02020603050405020304" pitchFamily="18" charset="0"/>
              </a:rPr>
              <a:t>б) концепція права народу на самовизначення; </a:t>
            </a:r>
          </a:p>
          <a:p>
            <a:pPr marL="36900" indent="0" algn="just">
              <a:buNone/>
            </a:pPr>
            <a:r>
              <a:rPr lang="uk-UA" sz="3000" b="1" dirty="0">
                <a:latin typeface="Times New Roman" panose="02020603050405020304" pitchFamily="18" charset="0"/>
                <a:cs typeface="Times New Roman" panose="02020603050405020304" pitchFamily="18" charset="0"/>
              </a:rPr>
              <a:t>в) ідеї історичного права; </a:t>
            </a:r>
          </a:p>
          <a:p>
            <a:pPr marL="36900" indent="0" algn="just">
              <a:buNone/>
            </a:pPr>
            <a:r>
              <a:rPr lang="uk-UA" sz="3000" b="1" dirty="0">
                <a:latin typeface="Times New Roman" panose="02020603050405020304" pitchFamily="18" charset="0"/>
                <a:cs typeface="Times New Roman" panose="02020603050405020304" pitchFamily="18" charset="0"/>
              </a:rPr>
              <a:t>г) концепції економічної та військово-стратегічної безпеки; </a:t>
            </a:r>
          </a:p>
          <a:p>
            <a:pPr marL="36900" indent="0" algn="just">
              <a:buNone/>
            </a:pPr>
            <a:r>
              <a:rPr lang="uk-UA" sz="3000" b="1" dirty="0">
                <a:latin typeface="Times New Roman" panose="02020603050405020304" pitchFamily="18" charset="0"/>
                <a:cs typeface="Times New Roman" panose="02020603050405020304" pitchFamily="18" charset="0"/>
              </a:rPr>
              <a:t>д) теорія конфлікту теократії і демократії.</a:t>
            </a:r>
          </a:p>
        </p:txBody>
      </p:sp>
    </p:spTree>
    <p:extLst>
      <p:ext uri="{BB962C8B-B14F-4D97-AF65-F5344CB8AC3E}">
        <p14:creationId xmlns:p14="http://schemas.microsoft.com/office/powerpoint/2010/main" val="35261870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535710"/>
            <a:ext cx="12192000" cy="6322290"/>
          </a:xfrm>
        </p:spPr>
        <p:txBody>
          <a:bodyPr>
            <a:normAutofit/>
          </a:bodyPr>
          <a:lstStyle/>
          <a:p>
            <a:pPr marL="36900" indent="0" algn="just">
              <a:buNone/>
            </a:pPr>
            <a:r>
              <a:rPr lang="uk-UA" sz="2800" b="1" dirty="0">
                <a:latin typeface="Times New Roman" panose="02020603050405020304" pitchFamily="18" charset="0"/>
                <a:cs typeface="Times New Roman" panose="02020603050405020304" pitchFamily="18" charset="0"/>
              </a:rPr>
              <a:t>Отже, можна стверджувати, що основна проблема, яку вирішує книга </a:t>
            </a:r>
            <a:r>
              <a:rPr lang="uk-UA" sz="2800" b="1" dirty="0" err="1">
                <a:latin typeface="Times New Roman" panose="02020603050405020304" pitchFamily="18" charset="0"/>
                <a:cs typeface="Times New Roman" panose="02020603050405020304" pitchFamily="18" charset="0"/>
              </a:rPr>
              <a:t>Масарика</a:t>
            </a:r>
            <a:r>
              <a:rPr lang="uk-UA" sz="2800" b="1" dirty="0">
                <a:latin typeface="Times New Roman" panose="02020603050405020304" pitchFamily="18" charset="0"/>
                <a:cs typeface="Times New Roman" panose="02020603050405020304" pitchFamily="18" charset="0"/>
              </a:rPr>
              <a:t>, — світова. Автор спробував проаналізувати причини світової війни, охарактеризувати її рушійні сили, військові та геополітичні цілі воюючих сторін і на основі цього сформулювати можливості світового виходу з неї. </a:t>
            </a:r>
          </a:p>
          <a:p>
            <a:pPr marL="36900" indent="0" algn="just">
              <a:buNone/>
            </a:pPr>
            <a:r>
              <a:rPr lang="uk-UA" sz="2800" b="1" dirty="0">
                <a:latin typeface="Times New Roman" panose="02020603050405020304" pitchFamily="18" charset="0"/>
                <a:cs typeface="Times New Roman" panose="02020603050405020304" pitchFamily="18" charset="0"/>
              </a:rPr>
              <a:t>Звичайно, мова йде передусім про вихід для Європи, де війна виникла і де були головні її фронти. Втім, вже сама логіка світової війни вимагала вирішення питань майбутнього і для решти світу. Ці причинні зв’язки долі Європи з долями решти світу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як філософ, добре усвідомлював. Тому вже у вступному розділі він писав: «</a:t>
            </a:r>
            <a:r>
              <a:rPr lang="uk-UA" sz="2800" b="1" dirty="0">
                <a:solidFill>
                  <a:srgbClr val="FFFF00"/>
                </a:solidFill>
                <a:latin typeface="Times New Roman" panose="02020603050405020304" pitchFamily="18" charset="0"/>
                <a:cs typeface="Times New Roman" panose="02020603050405020304" pitchFamily="18" charset="0"/>
              </a:rPr>
              <a:t>Сама війна з її наслідками зблизила людство: сьогодні воно є організованою одиницею... І ця єдність організації усіх народів світу, усього людства, є початком нової епохи, в якій народи і все людство будуть свідомо продовжувати свій розвиток</a:t>
            </a:r>
            <a:r>
              <a:rPr lang="uk-UA"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109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489528"/>
            <a:ext cx="12192000" cy="6368472"/>
          </a:xfrm>
        </p:spPr>
        <p:txBody>
          <a:bodyPr>
            <a:noAutofit/>
          </a:bodyPr>
          <a:lstStyle/>
          <a:p>
            <a:pPr marL="36900" indent="0" algn="just">
              <a:buNone/>
            </a:pPr>
            <a:r>
              <a:rPr lang="uk-UA" sz="2800" b="1" dirty="0">
                <a:latin typeface="Times New Roman" panose="02020603050405020304" pitchFamily="18" charset="0"/>
                <a:cs typeface="Times New Roman" panose="02020603050405020304" pitchFamily="18" charset="0"/>
              </a:rPr>
              <a:t>Світовий масштаб війни мав на увазі Т.Г.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і при написанні всієї книги. В першій частині роботи він зупиняється на програмах головних воюючих сторін, зокрема на характеристиці німецького пангерманізму та протиставленні його демократичним ідеям Антанти, насамперед, США.</a:t>
            </a:r>
          </a:p>
          <a:p>
            <a:pPr marL="36900" indent="0" algn="just">
              <a:buNone/>
            </a:pPr>
            <a:r>
              <a:rPr lang="uk-UA" sz="2800" b="1" dirty="0">
                <a:latin typeface="Times New Roman" panose="02020603050405020304" pitchFamily="18" charset="0"/>
                <a:cs typeface="Times New Roman" panose="02020603050405020304" pitchFamily="18" charset="0"/>
              </a:rPr>
              <a:t> Автор вказує на головні аргументи пангерманістів, якими вони обґрунтовували німецьку експансію та військову агресію: </a:t>
            </a:r>
            <a:r>
              <a:rPr lang="uk-UA" sz="2800" b="1" dirty="0">
                <a:highlight>
                  <a:srgbClr val="800000"/>
                </a:highlight>
                <a:latin typeface="Times New Roman" panose="02020603050405020304" pitchFamily="18" charset="0"/>
                <a:cs typeface="Times New Roman" panose="02020603050405020304" pitchFamily="18" charset="0"/>
              </a:rPr>
              <a:t>Німеччина потребує безпечні кордони, територію та хліба; німці, завдяки своєму воєнному досвіду, культурі заслуговують бути вождями Європи і людства, вони є продовжувачами традицій </a:t>
            </a:r>
            <a:r>
              <a:rPr lang="uk-UA" sz="2800" b="1" dirty="0" err="1">
                <a:highlight>
                  <a:srgbClr val="800000"/>
                </a:highlight>
                <a:latin typeface="Times New Roman" panose="02020603050405020304" pitchFamily="18" charset="0"/>
                <a:cs typeface="Times New Roman" panose="02020603050405020304" pitchFamily="18" charset="0"/>
              </a:rPr>
              <a:t>Священої</a:t>
            </a:r>
            <a:r>
              <a:rPr lang="uk-UA" sz="2800" b="1" dirty="0">
                <a:highlight>
                  <a:srgbClr val="800000"/>
                </a:highlight>
                <a:latin typeface="Times New Roman" panose="02020603050405020304" pitchFamily="18" charset="0"/>
                <a:cs typeface="Times New Roman" panose="02020603050405020304" pitchFamily="18" charset="0"/>
              </a:rPr>
              <a:t> Римської імперії тощо</a:t>
            </a:r>
            <a:r>
              <a:rPr lang="uk-UA" sz="2800" b="1" dirty="0">
                <a:latin typeface="Times New Roman" panose="02020603050405020304" pitchFamily="18" charset="0"/>
                <a:cs typeface="Times New Roman" panose="02020603050405020304" pitchFamily="18" charset="0"/>
              </a:rPr>
              <a:t>. Зокрема, </a:t>
            </a:r>
            <a:r>
              <a:rPr lang="uk-UA" sz="2800" b="1" dirty="0" err="1">
                <a:latin typeface="Times New Roman" panose="02020603050405020304" pitchFamily="18" charset="0"/>
                <a:cs typeface="Times New Roman" panose="02020603050405020304" pitchFamily="18" charset="0"/>
              </a:rPr>
              <a:t>Масарик</a:t>
            </a:r>
            <a:r>
              <a:rPr lang="uk-UA" sz="2800" b="1" dirty="0">
                <a:latin typeface="Times New Roman" panose="02020603050405020304" pitchFamily="18" charset="0"/>
                <a:cs typeface="Times New Roman" panose="02020603050405020304" pitchFamily="18" charset="0"/>
              </a:rPr>
              <a:t> детально аналізує німецький «</a:t>
            </a:r>
            <a:r>
              <a:rPr lang="uk-UA" sz="2800" b="1" dirty="0" err="1">
                <a:latin typeface="Times New Roman" panose="02020603050405020304" pitchFamily="18" charset="0"/>
                <a:cs typeface="Times New Roman" panose="02020603050405020304" pitchFamily="18" charset="0"/>
              </a:rPr>
              <a:t>Drang</a:t>
            </a:r>
            <a:r>
              <a:rPr lang="uk-UA" sz="2800" b="1" dirty="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nach</a:t>
            </a:r>
            <a:r>
              <a:rPr lang="uk-UA" sz="2800" b="1" dirty="0">
                <a:latin typeface="Times New Roman" panose="02020603050405020304" pitchFamily="18" charset="0"/>
                <a:cs typeface="Times New Roman" panose="02020603050405020304" pitchFamily="18" charset="0"/>
              </a:rPr>
              <a:t> </a:t>
            </a:r>
            <a:r>
              <a:rPr lang="uk-UA" sz="2800" b="1" dirty="0" err="1">
                <a:latin typeface="Times New Roman" panose="02020603050405020304" pitchFamily="18" charset="0"/>
                <a:cs typeface="Times New Roman" panose="02020603050405020304" pitchFamily="18" charset="0"/>
              </a:rPr>
              <a:t>Osten</a:t>
            </a:r>
            <a:r>
              <a:rPr lang="uk-UA" sz="2800" b="1" dirty="0">
                <a:latin typeface="Times New Roman" panose="02020603050405020304" pitchFamily="18" charset="0"/>
                <a:cs typeface="Times New Roman" panose="02020603050405020304" pitchFamily="18" charset="0"/>
              </a:rPr>
              <a:t>» з погляду прагнень Німеччини вирішити так зване «східне питання» та структурно змінити організацію не тільки Старого (Європа), але й Нового (Америка) світу.</a:t>
            </a:r>
          </a:p>
        </p:txBody>
      </p:sp>
    </p:spTree>
    <p:extLst>
      <p:ext uri="{BB962C8B-B14F-4D97-AF65-F5344CB8AC3E}">
        <p14:creationId xmlns:p14="http://schemas.microsoft.com/office/powerpoint/2010/main" val="29167527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a:bodyPr>
          <a:lstStyle/>
          <a:p>
            <a:pPr marL="36900" indent="0" algn="just">
              <a:buNone/>
            </a:pPr>
            <a:r>
              <a:rPr lang="uk-UA" sz="3200" b="1" dirty="0">
                <a:latin typeface="Times New Roman" panose="02020603050405020304" pitchFamily="18" charset="0"/>
                <a:cs typeface="Times New Roman" panose="02020603050405020304" pitchFamily="18" charset="0"/>
              </a:rPr>
              <a:t>Далі Т.Г. </a:t>
            </a:r>
            <a:r>
              <a:rPr lang="uk-UA" sz="3200" b="1" dirty="0" err="1">
                <a:latin typeface="Times New Roman" panose="02020603050405020304" pitchFamily="18" charset="0"/>
                <a:cs typeface="Times New Roman" panose="02020603050405020304" pitchFamily="18" charset="0"/>
              </a:rPr>
              <a:t>Масарик</a:t>
            </a:r>
            <a:r>
              <a:rPr lang="uk-UA" sz="3200" b="1" dirty="0">
                <a:latin typeface="Times New Roman" panose="02020603050405020304" pitchFamily="18" charset="0"/>
                <a:cs typeface="Times New Roman" panose="02020603050405020304" pitchFamily="18" charset="0"/>
              </a:rPr>
              <a:t> описує цілі союзних держав (Антанти) у війні і підкреслює, що їх протистояння з центральними державами (Троїстий союз) є суперечністю між демократією і теократичним монархізмом. </a:t>
            </a:r>
            <a:r>
              <a:rPr lang="uk-UA" sz="3200" b="1" dirty="0">
                <a:solidFill>
                  <a:srgbClr val="FFFF00"/>
                </a:solidFill>
                <a:latin typeface="Times New Roman" panose="02020603050405020304" pitchFamily="18" charset="0"/>
                <a:cs typeface="Times New Roman" panose="02020603050405020304" pitchFamily="18" charset="0"/>
              </a:rPr>
              <a:t>Це — одне із основних концептуальних положень автора, яке лягло в основу всієї роботи «Нова Європа».</a:t>
            </a:r>
            <a:r>
              <a:rPr lang="uk-UA" sz="3200" b="1" dirty="0">
                <a:latin typeface="Times New Roman" panose="02020603050405020304" pitchFamily="18" charset="0"/>
                <a:cs typeface="Times New Roman" panose="02020603050405020304" pitchFamily="18" charset="0"/>
              </a:rPr>
              <a:t> Абсолютні монархії, насамперед Прусську Німеччину, Австро-Угорщину, а також Туреччину, Росію та Болгарію, Т. </a:t>
            </a:r>
            <a:r>
              <a:rPr lang="uk-UA" sz="3200" b="1" dirty="0" err="1">
                <a:latin typeface="Times New Roman" panose="02020603050405020304" pitchFamily="18" charset="0"/>
                <a:cs typeface="Times New Roman" panose="02020603050405020304" pitchFamily="18" charset="0"/>
              </a:rPr>
              <a:t>Масарик</a:t>
            </a:r>
            <a:r>
              <a:rPr lang="uk-UA" sz="3200" b="1" dirty="0">
                <a:latin typeface="Times New Roman" panose="02020603050405020304" pitchFamily="18" charset="0"/>
                <a:cs typeface="Times New Roman" panose="02020603050405020304" pitchFamily="18" charset="0"/>
              </a:rPr>
              <a:t> вважав на початку ХХ ст. за ворога націй. Ці держави, при всіх відмінностях між ними, були схожі щодо політичних основ своєї внутрішньої організації. Взявши до уваги фактичне поєднання правлячих кіл цих держав із церквою, </a:t>
            </a:r>
            <a:r>
              <a:rPr lang="uk-UA" sz="3200" b="1" dirty="0" err="1">
                <a:latin typeface="Times New Roman" panose="02020603050405020304" pitchFamily="18" charset="0"/>
                <a:cs typeface="Times New Roman" panose="02020603050405020304" pitchFamily="18" charset="0"/>
              </a:rPr>
              <a:t>Масарик</a:t>
            </a:r>
            <a:r>
              <a:rPr lang="uk-UA" sz="3200" b="1" dirty="0">
                <a:latin typeface="Times New Roman" panose="02020603050405020304" pitchFamily="18" charset="0"/>
                <a:cs typeface="Times New Roman" panose="02020603050405020304" pitchFamily="18" charset="0"/>
              </a:rPr>
              <a:t> характеризував їх як «теократичні монархії».</a:t>
            </a:r>
          </a:p>
        </p:txBody>
      </p:sp>
    </p:spTree>
    <p:extLst>
      <p:ext uri="{BB962C8B-B14F-4D97-AF65-F5344CB8AC3E}">
        <p14:creationId xmlns:p14="http://schemas.microsoft.com/office/powerpoint/2010/main" val="3437789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3100" b="1" dirty="0">
                <a:latin typeface="Times New Roman" panose="02020603050405020304" pitchFamily="18" charset="0"/>
                <a:cs typeface="Times New Roman" panose="02020603050405020304" pitchFamily="18" charset="0"/>
              </a:rPr>
              <a:t>І хоча в них існували парламенти, реальна діяльність цих інституцій була лише консультативною. Політична влада, вирішення головних питань у названих державах були закріплені за монархом і його аристократичним оточенням. А емансипаційні зусилля народів, що були під владою цих монархів, вчений вважав явищем модерним і демократичним. </a:t>
            </a:r>
          </a:p>
          <a:p>
            <a:pPr marL="36900" indent="0" algn="just">
              <a:buNone/>
            </a:pPr>
            <a:r>
              <a:rPr lang="uk-UA" sz="3100" b="1" dirty="0">
                <a:latin typeface="Times New Roman" panose="02020603050405020304" pitchFamily="18" charset="0"/>
                <a:cs typeface="Times New Roman" panose="02020603050405020304" pitchFamily="18" charset="0"/>
              </a:rPr>
              <a:t>За цим найвищим принципом потрібно було організувати на старому континенті життя усіх його народів. Жоден з них не міг бути з нової післявоєнної Європи вилучений, а також жоден не мусив підкорятися іншому. У новому, гуманітарному політичному влаштуванні континенту, на думку </a:t>
            </a:r>
            <a:r>
              <a:rPr lang="uk-UA" sz="3100" b="1" dirty="0" err="1">
                <a:latin typeface="Times New Roman" panose="02020603050405020304" pitchFamily="18" charset="0"/>
                <a:cs typeface="Times New Roman" panose="02020603050405020304" pitchFamily="18" charset="0"/>
              </a:rPr>
              <a:t>Масарика</a:t>
            </a:r>
            <a:r>
              <a:rPr lang="uk-UA" sz="3100" b="1" dirty="0">
                <a:latin typeface="Times New Roman" panose="02020603050405020304" pitchFamily="18" charset="0"/>
                <a:cs typeface="Times New Roman" panose="02020603050405020304" pitchFamily="18" charset="0"/>
              </a:rPr>
              <a:t>, однакові шанси повинні були мати усі народи, і переможці, і переможені.</a:t>
            </a:r>
          </a:p>
        </p:txBody>
      </p:sp>
    </p:spTree>
    <p:extLst>
      <p:ext uri="{BB962C8B-B14F-4D97-AF65-F5344CB8AC3E}">
        <p14:creationId xmlns:p14="http://schemas.microsoft.com/office/powerpoint/2010/main" val="61563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3000" b="1" dirty="0">
                <a:latin typeface="Times New Roman" panose="02020603050405020304" pitchFamily="18" charset="0"/>
                <a:cs typeface="Times New Roman" panose="02020603050405020304" pitchFamily="18" charset="0"/>
              </a:rPr>
              <a:t>А взірцем демократії для Т. </a:t>
            </a:r>
            <a:r>
              <a:rPr lang="uk-UA" sz="3000" b="1" dirty="0" err="1">
                <a:latin typeface="Times New Roman" panose="02020603050405020304" pitchFamily="18" charset="0"/>
                <a:cs typeface="Times New Roman" panose="02020603050405020304" pitchFamily="18" charset="0"/>
              </a:rPr>
              <a:t>Масарика</a:t>
            </a:r>
            <a:r>
              <a:rPr lang="uk-UA" sz="3000" b="1" dirty="0">
                <a:latin typeface="Times New Roman" panose="02020603050405020304" pitchFamily="18" charset="0"/>
                <a:cs typeface="Times New Roman" panose="02020603050405020304" pitchFamily="18" charset="0"/>
              </a:rPr>
              <a:t> були насамперед Сполучені Штати Америки як «перша велика демократія», яка змогла на своїй території організувати вільне життя на основі церковної та релігійної свободи, чим стала взірцем і для демократії європейської. </a:t>
            </a:r>
          </a:p>
          <a:p>
            <a:pPr marL="36900" indent="0" algn="just">
              <a:buNone/>
            </a:pPr>
            <a:r>
              <a:rPr lang="uk-UA" sz="3000" b="1" dirty="0">
                <a:latin typeface="Times New Roman" panose="02020603050405020304" pitchFamily="18" charset="0"/>
                <a:cs typeface="Times New Roman" panose="02020603050405020304" pitchFamily="18" charset="0"/>
              </a:rPr>
              <a:t>Тому, беручи до уваги ці цінності американської демократії і з огляду на досить визначну роль Америки у заключній фазі світової війни в боях проти Центральних держав на фронтах старого континенту, зокрема у Франції, </a:t>
            </a:r>
            <a:r>
              <a:rPr lang="uk-UA" sz="3000" b="1" dirty="0" err="1">
                <a:solidFill>
                  <a:srgbClr val="FFFF00"/>
                </a:solidFill>
                <a:latin typeface="Times New Roman" panose="02020603050405020304" pitchFamily="18" charset="0"/>
                <a:cs typeface="Times New Roman" panose="02020603050405020304" pitchFamily="18" charset="0"/>
              </a:rPr>
              <a:t>Масарик</a:t>
            </a:r>
            <a:r>
              <a:rPr lang="uk-UA" sz="3000" b="1" dirty="0">
                <a:solidFill>
                  <a:srgbClr val="FFFF00"/>
                </a:solidFill>
                <a:latin typeface="Times New Roman" panose="02020603050405020304" pitchFamily="18" charset="0"/>
                <a:cs typeface="Times New Roman" panose="02020603050405020304" pitchFamily="18" charset="0"/>
              </a:rPr>
              <a:t> вважав, що саме президент США </a:t>
            </a:r>
            <a:r>
              <a:rPr lang="uk-UA" sz="3000" b="1" dirty="0" err="1">
                <a:solidFill>
                  <a:srgbClr val="FFFF00"/>
                </a:solidFill>
                <a:latin typeface="Times New Roman" panose="02020603050405020304" pitchFamily="18" charset="0"/>
                <a:cs typeface="Times New Roman" panose="02020603050405020304" pitchFamily="18" charset="0"/>
              </a:rPr>
              <a:t>В.Вільсон</a:t>
            </a:r>
            <a:r>
              <a:rPr lang="uk-UA" sz="3000" b="1" dirty="0">
                <a:solidFill>
                  <a:srgbClr val="FFFF00"/>
                </a:solidFill>
                <a:latin typeface="Times New Roman" panose="02020603050405020304" pitchFamily="18" charset="0"/>
                <a:cs typeface="Times New Roman" panose="02020603050405020304" pitchFamily="18" charset="0"/>
              </a:rPr>
              <a:t> як поборник засад американської демократії і водночас добре освічений в питаннях політичних та історичних, був покликаний сказати суттєве слово у вирішенні питань післявоєнного упорядкування світу</a:t>
            </a:r>
            <a:r>
              <a:rPr lang="uk-UA"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3547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Autofit/>
          </a:bodyPr>
          <a:lstStyle/>
          <a:p>
            <a:pPr marL="36900" indent="0" algn="just">
              <a:buNone/>
            </a:pPr>
            <a:r>
              <a:rPr lang="uk-UA" sz="2600" b="1" dirty="0">
                <a:latin typeface="Times New Roman" panose="02020603050405020304" pitchFamily="18" charset="0"/>
                <a:cs typeface="Times New Roman" panose="02020603050405020304" pitchFamily="18" charset="0"/>
              </a:rPr>
              <a:t>Шлях до миру і мирної співпраці між народами після війни, на думку </a:t>
            </a:r>
            <a:r>
              <a:rPr lang="uk-UA" sz="2600" b="1" dirty="0" err="1">
                <a:latin typeface="Times New Roman" panose="02020603050405020304" pitchFamily="18" charset="0"/>
                <a:cs typeface="Times New Roman" panose="02020603050405020304" pitchFamily="18" charset="0"/>
              </a:rPr>
              <a:t>Т.Масарика</a:t>
            </a:r>
            <a:r>
              <a:rPr lang="uk-UA" sz="2600" b="1" dirty="0">
                <a:latin typeface="Times New Roman" panose="02020603050405020304" pitchFamily="18" charset="0"/>
                <a:cs typeface="Times New Roman" panose="02020603050405020304" pitchFamily="18" charset="0"/>
              </a:rPr>
              <a:t>, пролягає через правильне розуміння цінностей національного характеру кожного народу, адже </a:t>
            </a:r>
            <a:r>
              <a:rPr lang="uk-UA" sz="2600" b="1" dirty="0">
                <a:highlight>
                  <a:srgbClr val="800000"/>
                </a:highlight>
                <a:latin typeface="Times New Roman" panose="02020603050405020304" pitchFamily="18" charset="0"/>
                <a:cs typeface="Times New Roman" panose="02020603050405020304" pitchFamily="18" charset="0"/>
              </a:rPr>
              <a:t>Європа була буквально перевантажена національними проблемами</a:t>
            </a:r>
            <a:r>
              <a:rPr lang="uk-UA" sz="2600" b="1" dirty="0">
                <a:latin typeface="Times New Roman" panose="02020603050405020304" pitchFamily="18" charset="0"/>
                <a:cs typeface="Times New Roman" panose="02020603050405020304" pitchFamily="18" charset="0"/>
              </a:rPr>
              <a:t>. </a:t>
            </a:r>
          </a:p>
          <a:p>
            <a:pPr marL="36900" indent="0" algn="just">
              <a:buNone/>
            </a:pPr>
            <a:r>
              <a:rPr lang="uk-UA" sz="2600" b="1" dirty="0">
                <a:latin typeface="Times New Roman" panose="02020603050405020304" pitchFamily="18" charset="0"/>
                <a:cs typeface="Times New Roman" panose="02020603050405020304" pitchFamily="18" charset="0"/>
              </a:rPr>
              <a:t>Різні міркування вченого й політика на цю тему власне й утворюють ідейний кістяк його праці. Історія розпорядилася так, розмірковував, наприклад, </a:t>
            </a:r>
            <a:r>
              <a:rPr lang="uk-UA" sz="2600" b="1" dirty="0" err="1">
                <a:latin typeface="Times New Roman" panose="02020603050405020304" pitchFamily="18" charset="0"/>
                <a:cs typeface="Times New Roman" panose="02020603050405020304" pitchFamily="18" charset="0"/>
              </a:rPr>
              <a:t>Масарик</a:t>
            </a:r>
            <a:r>
              <a:rPr lang="uk-UA" sz="2600" b="1" dirty="0">
                <a:latin typeface="Times New Roman" panose="02020603050405020304" pitchFamily="18" charset="0"/>
                <a:cs typeface="Times New Roman" panose="02020603050405020304" pitchFamily="18" charset="0"/>
              </a:rPr>
              <a:t>, що від другої половини ХVІІІ ст., зокрема від французької революції, на європейському континенті пробивалися дві взаємопов’язані тенденції — до об’єднання та індивідуалізації народів. Загалом, Європа організовувалася все чіткіше за національним принципом, хоча через різні умови й ідейні засади розвитку окремих народів цей процес набував різного ідеологічного вигляду й характеру. Тому цілком слушно </a:t>
            </a:r>
            <a:r>
              <a:rPr lang="uk-UA" sz="2600" b="1" dirty="0" err="1">
                <a:latin typeface="Times New Roman" panose="02020603050405020304" pitchFamily="18" charset="0"/>
                <a:cs typeface="Times New Roman" panose="02020603050405020304" pitchFamily="18" charset="0"/>
              </a:rPr>
              <a:t>Масарик</a:t>
            </a:r>
            <a:r>
              <a:rPr lang="uk-UA" sz="2600" b="1" dirty="0">
                <a:latin typeface="Times New Roman" panose="02020603050405020304" pitchFamily="18" charset="0"/>
                <a:cs typeface="Times New Roman" panose="02020603050405020304" pitchFamily="18" charset="0"/>
              </a:rPr>
              <a:t> у «Новій Європі» наголошував, що існує стільки національних питань, скільки існує народів й національних меншин і тому «немає єдиного шаблону на вирішення усіх національних питань».</a:t>
            </a:r>
          </a:p>
        </p:txBody>
      </p:sp>
    </p:spTree>
    <p:extLst>
      <p:ext uri="{BB962C8B-B14F-4D97-AF65-F5344CB8AC3E}">
        <p14:creationId xmlns:p14="http://schemas.microsoft.com/office/powerpoint/2010/main" val="4182550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67A6CB-D14D-F3D0-E1B1-7CEC61FDD4AC}"/>
              </a:ext>
            </a:extLst>
          </p:cNvPr>
          <p:cNvSpPr>
            <a:spLocks noGrp="1"/>
          </p:cNvSpPr>
          <p:nvPr>
            <p:ph type="title"/>
          </p:nvPr>
        </p:nvSpPr>
        <p:spPr>
          <a:xfrm>
            <a:off x="0" y="1"/>
            <a:ext cx="12192000" cy="600363"/>
          </a:xfrm>
        </p:spPr>
        <p:txBody>
          <a:bodyPr>
            <a:normAutofit/>
          </a:bodyPr>
          <a:lstStyle/>
          <a:p>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4.	Ідеї «Нової Європи» чеського політичного діяча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Томаша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Гарріга</a:t>
            </a:r>
            <a:r>
              <a:rPr lang="uk-UA" sz="2600" b="1" dirty="0">
                <a:solidFill>
                  <a:srgbClr val="FFFF00"/>
                </a:solidFill>
                <a:highlight>
                  <a:srgbClr val="0000FF"/>
                </a:highlight>
                <a:latin typeface="Times New Roman" panose="02020603050405020304" pitchFamily="18" charset="0"/>
                <a:cs typeface="Times New Roman" panose="02020603050405020304" pitchFamily="18" charset="0"/>
              </a:rPr>
              <a:t> </a:t>
            </a:r>
            <a:r>
              <a:rPr lang="uk-UA" sz="2600" b="1" dirty="0" err="1">
                <a:solidFill>
                  <a:srgbClr val="FFFF00"/>
                </a:solidFill>
                <a:highlight>
                  <a:srgbClr val="0000FF"/>
                </a:highlight>
                <a:latin typeface="Times New Roman" panose="02020603050405020304" pitchFamily="18" charset="0"/>
                <a:cs typeface="Times New Roman" panose="02020603050405020304" pitchFamily="18" charset="0"/>
              </a:rPr>
              <a:t>Масарика</a:t>
            </a:r>
            <a:endParaRPr lang="uk-UA" sz="2600"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C76209E-9840-6549-CA8B-C71880F64DFD}"/>
              </a:ext>
            </a:extLst>
          </p:cNvPr>
          <p:cNvSpPr>
            <a:spLocks noGrp="1"/>
          </p:cNvSpPr>
          <p:nvPr>
            <p:ph idx="1"/>
          </p:nvPr>
        </p:nvSpPr>
        <p:spPr>
          <a:xfrm>
            <a:off x="0" y="600364"/>
            <a:ext cx="12192000" cy="6257635"/>
          </a:xfrm>
        </p:spPr>
        <p:txBody>
          <a:bodyPr>
            <a:normAutofit fontScale="92500"/>
          </a:bodyPr>
          <a:lstStyle/>
          <a:p>
            <a:pPr marL="36900" indent="0" algn="just">
              <a:buNone/>
            </a:pPr>
            <a:r>
              <a:rPr lang="uk-UA" sz="2900" b="1" dirty="0">
                <a:latin typeface="Times New Roman" panose="02020603050405020304" pitchFamily="18" charset="0"/>
                <a:cs typeface="Times New Roman" panose="02020603050405020304" pitchFamily="18" charset="0"/>
              </a:rPr>
              <a:t>Національній проблемі, а точніше — з’ясуванню суті слов’янського питання, яке вчений і політик розглядав і в політичному, і в національному та культурному аспектах, а також у плані конкретного вирішення пов’язаних з ним проблем — забезпечення прав малих народів і держав на європейському континенті, належить особливе місце у «Новій Європі» та в науково-теоретичній спадщині Т. </a:t>
            </a:r>
            <a:r>
              <a:rPr lang="uk-UA" sz="2900" b="1" dirty="0" err="1">
                <a:latin typeface="Times New Roman" panose="02020603050405020304" pitchFamily="18" charset="0"/>
                <a:cs typeface="Times New Roman" panose="02020603050405020304" pitchFamily="18" charset="0"/>
              </a:rPr>
              <a:t>Масарика</a:t>
            </a:r>
            <a:r>
              <a:rPr lang="uk-UA" sz="2900" b="1" dirty="0">
                <a:latin typeface="Times New Roman" panose="02020603050405020304" pitchFamily="18" charset="0"/>
                <a:cs typeface="Times New Roman" panose="02020603050405020304" pitchFamily="18" charset="0"/>
              </a:rPr>
              <a:t> в цілому. </a:t>
            </a:r>
          </a:p>
          <a:p>
            <a:pPr marL="36900" indent="0" algn="just">
              <a:buNone/>
            </a:pPr>
            <a:r>
              <a:rPr lang="uk-UA" sz="2900" b="1" dirty="0">
                <a:latin typeface="Times New Roman" panose="02020603050405020304" pitchFamily="18" charset="0"/>
                <a:cs typeface="Times New Roman" panose="02020603050405020304" pitchFamily="18" charset="0"/>
              </a:rPr>
              <a:t>Протягом усього свого плідного життя, всюди, де йому доводилось перебувати — в Австро-Угорщині, Італії, Швейцарії, Франції, Англії, Росії, Україні, Японії і Америки, </a:t>
            </a:r>
            <a:r>
              <a:rPr lang="uk-UA" sz="2900" b="1" dirty="0" err="1">
                <a:latin typeface="Times New Roman" panose="02020603050405020304" pitchFamily="18" charset="0"/>
                <a:cs typeface="Times New Roman" panose="02020603050405020304" pitchFamily="18" charset="0"/>
              </a:rPr>
              <a:t>Масарик</a:t>
            </a:r>
            <a:r>
              <a:rPr lang="uk-UA" sz="2900" b="1" dirty="0">
                <a:latin typeface="Times New Roman" panose="02020603050405020304" pitchFamily="18" charset="0"/>
                <a:cs typeface="Times New Roman" panose="02020603050405020304" pitchFamily="18" charset="0"/>
              </a:rPr>
              <a:t> невтомно боровся за права слов’янських та інших малих народів, популяризував їхні духовні досягнення та ідеї слов’янського союзу. Водночас він визнавав право кожної нації на самовизначення, створення власної держави, що було обумовлено логікою їх історичного розвитку і зростанням національної самосвідомості народів.</a:t>
            </a:r>
          </a:p>
          <a:p>
            <a:pPr marL="3690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192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Сланец</Template>
  <TotalTime>353</TotalTime>
  <Words>14124</Words>
  <Application>Microsoft Office PowerPoint</Application>
  <PresentationFormat>Широкоэкранный</PresentationFormat>
  <Paragraphs>338</Paragraphs>
  <Slides>105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105</vt:i4>
      </vt:variant>
    </vt:vector>
  </HeadingPairs>
  <TitlesOfParts>
    <vt:vector size="109" baseType="lpstr">
      <vt:lpstr>Calisto MT</vt:lpstr>
      <vt:lpstr>Times New Roman</vt:lpstr>
      <vt:lpstr>Wingdings 2</vt:lpstr>
      <vt:lpstr>Сланец</vt:lpstr>
      <vt:lpstr>Лекція 4. Ідеї та проєкти об’єднання Європи у період  між двома світовими війнами</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1. Проекти об’єднання Європи навколо спільних цінностей. Ідеолог об’єднання Європи Р.-Н. Куденгофе-Калергі і його ідеї пан’європеїзму та створення Сполучених Штатів Європи на федеративних засадах</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2. Заснування «Пан’європейського союзу» у 1922 р. Перший конгрес пан’європейського руху 1926 р. «Меморандум про організацію Європейського федеративного союзу» («Меморандум Бріана» 1930 р. або «Пан-Європа»)</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3. Ставлення СРСР до проєкту А. Бріана. Ідея СРСР про створення Соціалістичних Об’єднаних Штатів Європи.  Ставлення А. Гітлера до ідеї об’єднання Європи</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lpstr>4. Ідеї «Нової Європи» чеського політичного діяча Томаша Гарріга Масарика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4. Ідеї та проєкти об’єднання Європи у період  між двома світовими війнами</dc:title>
  <dc:creator>admin</dc:creator>
  <cp:lastModifiedBy>admin</cp:lastModifiedBy>
  <cp:revision>14</cp:revision>
  <dcterms:created xsi:type="dcterms:W3CDTF">2024-03-05T15:45:43Z</dcterms:created>
  <dcterms:modified xsi:type="dcterms:W3CDTF">2024-03-06T13:51:29Z</dcterms:modified>
</cp:coreProperties>
</file>