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35"/>
  </p:notesMasterIdLst>
  <p:sldIdLst>
    <p:sldId id="256" r:id="rId3"/>
    <p:sldId id="285" r:id="rId4"/>
    <p:sldId id="286" r:id="rId5"/>
    <p:sldId id="287" r:id="rId6"/>
    <p:sldId id="28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2192000" cy="6858000"/>
  <p:notesSz cx="6858000" cy="9144000"/>
  <p:embeddedFontLst>
    <p:embeddedFont>
      <p:font typeface="Merriweather" panose="020B0604020202020204" charset="-52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DE11C8-0AC1-4699-8750-89E9CAA22DF4}">
  <a:tblStyle styleId="{51DE11C8-0AC1-4699-8750-89E9CAA22D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C5CA47-4F46-4AB1-B21A-FF1A48AC422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572a8aaf1_1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b572a8aaf1_1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b572a8aaf1_1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b572a8aaf1_1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8bb709de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78bb709de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572a8aaf1_1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b572a8aaf1_1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b572a8aaf1_1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b572a8aaf1_1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b572a8aaf1_1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b572a8aaf1_1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b572a8aaf1_1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b572a8aaf1_1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572a8aaf1_1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b572a8aaf1_1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572a8aaf1_1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b572a8aaf1_1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10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b572a8aaf1_1_1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b572a8aaf1_1_1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b572a8aaf1_1_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b572a8aaf1_1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b572a8aaf1_1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gb572a8aaf1_1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ae0bac1b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gae0bac1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b572a8aaf1_1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gb572a8aaf1_1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78bb709de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78bb709de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b63b7e197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b63b7e197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b63b7e197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b63b7e197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ae22ae4c1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gae22ae4c1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ae22ae4c1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gae22ae4c1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572a8aaf1_1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b572a8aaf1_1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978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ae22ae4c1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gae22ae4c1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b561f8bb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gb561f8bb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78c8c8d26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g78c8c8d26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572a8aaf1_1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b572a8aaf1_1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9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b572a8aaf1_1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b572a8aaf1_1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622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54e0f4e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b54e0f4e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54e0f4e4e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b54e0f4e4e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8bb709de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78bb709de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Images &amp; Contents Layout">
  <p:cSld name="27_Images &amp; Contents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>
            <a:spLocks noGrp="1"/>
          </p:cNvSpPr>
          <p:nvPr>
            <p:ph type="pic" idx="2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>
            <a:spLocks noGrp="1"/>
          </p:cNvSpPr>
          <p:nvPr>
            <p:ph type="pic" idx="3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>
            <a:spLocks noGrp="1"/>
          </p:cNvSpPr>
          <p:nvPr>
            <p:ph type="pic" idx="4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>
  <p:cSld name="Image slide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>
            <a:spLocks noGrp="1"/>
          </p:cNvSpPr>
          <p:nvPr>
            <p:ph type="pic" idx="2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>
            <a:spLocks noGrp="1"/>
          </p:cNvSpPr>
          <p:nvPr>
            <p:ph type="pic" idx="3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Images &amp; Contents">
  <p:cSld name="36_Images &amp; Conten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>
            <a:spLocks noGrp="1"/>
          </p:cNvSpPr>
          <p:nvPr>
            <p:ph type="pic" idx="2"/>
          </p:nvPr>
        </p:nvSpPr>
        <p:spPr>
          <a:xfrm>
            <a:off x="3" y="3255649"/>
            <a:ext cx="11904055" cy="36023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Images &amp; Contents Layout">
  <p:cSld name="28_Images &amp; Contents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9" name="Google Shape;99;p20"/>
          <p:cNvGrpSpPr/>
          <p:nvPr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100" name="Google Shape;100;p20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0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20"/>
          <p:cNvGrpSpPr/>
          <p:nvPr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107" name="Google Shape;107;p20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20"/>
          <p:cNvGrpSpPr/>
          <p:nvPr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116" name="Google Shape;116;p20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20"/>
          <p:cNvGrpSpPr/>
          <p:nvPr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125" name="Google Shape;125;p20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0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20"/>
          <p:cNvSpPr>
            <a:spLocks noGrp="1"/>
          </p:cNvSpPr>
          <p:nvPr>
            <p:ph type="pic" idx="2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>
            <a:spLocks noGrp="1"/>
          </p:cNvSpPr>
          <p:nvPr>
            <p:ph type="pic" idx="3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>
            <a:spLocks noGrp="1"/>
          </p:cNvSpPr>
          <p:nvPr>
            <p:ph type="pic" idx="4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ontents slide layout">
  <p:cSld name="19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" name="Google Shape;12;p6"/>
          <p:cNvGrpSpPr/>
          <p:nvPr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Google Shape;13;p6"/>
            <p:cNvSpPr/>
            <p:nvPr/>
          </p:nvSpPr>
          <p:spPr>
            <a:xfrm>
              <a:off x="445029" y="4915650"/>
              <a:ext cx="2237483" cy="1332504"/>
            </a:xfrm>
            <a:custGeom>
              <a:avLst/>
              <a:gdLst/>
              <a:ahLst/>
              <a:cxnLst/>
              <a:rect l="l" t="t" r="r" b="b"/>
              <a:pathLst>
                <a:path w="4643235" h="2765218" extrusionOk="0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6"/>
            <p:cNvSpPr/>
            <p:nvPr/>
          </p:nvSpPr>
          <p:spPr>
            <a:xfrm>
              <a:off x="444406" y="4965580"/>
              <a:ext cx="2032824" cy="1286008"/>
            </a:xfrm>
            <a:custGeom>
              <a:avLst/>
              <a:gdLst/>
              <a:ahLst/>
              <a:cxnLst/>
              <a:rect l="l" t="t" r="r" b="b"/>
              <a:pathLst>
                <a:path w="2032824" h="1286008" extrusionOk="0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rgbClr val="E6B5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6"/>
            <p:cNvSpPr/>
            <p:nvPr/>
          </p:nvSpPr>
          <p:spPr>
            <a:xfrm>
              <a:off x="935278" y="4216944"/>
              <a:ext cx="2237483" cy="1332504"/>
            </a:xfrm>
            <a:custGeom>
              <a:avLst/>
              <a:gdLst/>
              <a:ahLst/>
              <a:cxnLst/>
              <a:rect l="l" t="t" r="r" b="b"/>
              <a:pathLst>
                <a:path w="4643235" h="2765218" extrusionOk="0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6"/>
            <p:cNvSpPr/>
            <p:nvPr/>
          </p:nvSpPr>
          <p:spPr>
            <a:xfrm>
              <a:off x="934654" y="4266873"/>
              <a:ext cx="2032825" cy="1285696"/>
            </a:xfrm>
            <a:custGeom>
              <a:avLst/>
              <a:gdLst/>
              <a:ahLst/>
              <a:cxnLst/>
              <a:rect l="l" t="t" r="r" b="b"/>
              <a:pathLst>
                <a:path w="2032825" h="1285696" extrusionOk="0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rgbClr val="E26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6"/>
            <p:cNvSpPr/>
            <p:nvPr/>
          </p:nvSpPr>
          <p:spPr>
            <a:xfrm>
              <a:off x="-707925" y="5549449"/>
              <a:ext cx="1435485" cy="1104698"/>
            </a:xfrm>
            <a:custGeom>
              <a:avLst/>
              <a:gdLst/>
              <a:ahLst/>
              <a:cxnLst/>
              <a:rect l="l" t="t" r="r" b="b"/>
              <a:pathLst>
                <a:path w="2978923" h="2292475" extrusionOk="0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6"/>
            <p:cNvSpPr/>
            <p:nvPr/>
          </p:nvSpPr>
          <p:spPr>
            <a:xfrm>
              <a:off x="48710" y="3668339"/>
              <a:ext cx="2237483" cy="1332504"/>
            </a:xfrm>
            <a:custGeom>
              <a:avLst/>
              <a:gdLst/>
              <a:ahLst/>
              <a:cxnLst/>
              <a:rect l="l" t="t" r="r" b="b"/>
              <a:pathLst>
                <a:path w="4643235" h="2765218" extrusionOk="0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6"/>
            <p:cNvSpPr/>
            <p:nvPr/>
          </p:nvSpPr>
          <p:spPr>
            <a:xfrm>
              <a:off x="-704803" y="5597759"/>
              <a:ext cx="1252929" cy="1057023"/>
            </a:xfrm>
            <a:custGeom>
              <a:avLst/>
              <a:gdLst/>
              <a:ahLst/>
              <a:cxnLst/>
              <a:rect l="l" t="t" r="r" b="b"/>
              <a:pathLst>
                <a:path w="1252929" h="1057022" extrusionOk="0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6"/>
            <p:cNvSpPr/>
            <p:nvPr/>
          </p:nvSpPr>
          <p:spPr>
            <a:xfrm>
              <a:off x="48086" y="3718268"/>
              <a:ext cx="2032825" cy="1286008"/>
            </a:xfrm>
            <a:custGeom>
              <a:avLst/>
              <a:gdLst/>
              <a:ahLst/>
              <a:cxnLst/>
              <a:rect l="l" t="t" r="r" b="b"/>
              <a:pathLst>
                <a:path w="2032825" h="1286008" extrusionOk="0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rgbClr val="A500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6"/>
            <p:cNvSpPr/>
            <p:nvPr/>
          </p:nvSpPr>
          <p:spPr>
            <a:xfrm>
              <a:off x="1736653" y="5495777"/>
              <a:ext cx="1435485" cy="1104698"/>
            </a:xfrm>
            <a:custGeom>
              <a:avLst/>
              <a:gdLst/>
              <a:ahLst/>
              <a:cxnLst/>
              <a:rect l="l" t="t" r="r" b="b"/>
              <a:pathLst>
                <a:path w="2978923" h="2292475" extrusionOk="0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6"/>
            <p:cNvSpPr/>
            <p:nvPr/>
          </p:nvSpPr>
          <p:spPr>
            <a:xfrm>
              <a:off x="1739775" y="5544087"/>
              <a:ext cx="1252929" cy="1057023"/>
            </a:xfrm>
            <a:custGeom>
              <a:avLst/>
              <a:gdLst/>
              <a:ahLst/>
              <a:cxnLst/>
              <a:rect l="l" t="t" r="r" b="b"/>
              <a:pathLst>
                <a:path w="1252929" h="1057022" extrusionOk="0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rgbClr val="59C4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6"/>
          <p:cNvGrpSpPr/>
          <p:nvPr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4" name="Google Shape;24;p6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6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6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6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6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layout">
  <p:cSld name="1_Image slide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>
            <a:spLocks noGrp="1"/>
          </p:cNvSpPr>
          <p:nvPr>
            <p:ph type="pic" idx="2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>
            <a:spLocks noGrp="1"/>
          </p:cNvSpPr>
          <p:nvPr>
            <p:ph type="pic" idx="3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rgbClr val="F2F2F2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>
            <a:spLocks noGrp="1"/>
          </p:cNvSpPr>
          <p:nvPr>
            <p:ph type="pic" idx="4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rgbClr val="F2F2F2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>
            <a:spLocks noGrp="1"/>
          </p:cNvSpPr>
          <p:nvPr>
            <p:ph type="pic" idx="5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rgbClr val="F2F2F2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>
            <a:spLocks noGrp="1"/>
          </p:cNvSpPr>
          <p:nvPr>
            <p:ph type="pic" idx="6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rgbClr val="F2F2F2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6" name="Google Shape;36;p7"/>
          <p:cNvGrpSpPr/>
          <p:nvPr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37" name="Google Shape;37;p7"/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7"/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7"/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7"/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7"/>
          <p:cNvGrpSpPr/>
          <p:nvPr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44" name="Google Shape;44;p7"/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7"/>
          <p:cNvGrpSpPr/>
          <p:nvPr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51" name="Google Shape;51;p7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7"/>
          <p:cNvGrpSpPr/>
          <p:nvPr/>
        </p:nvGrpSpPr>
        <p:grpSpPr>
          <a:xfrm>
            <a:off x="9224483" y="4956795"/>
            <a:ext cx="2049230" cy="144016"/>
            <a:chOff x="6927681" y="4794870"/>
            <a:chExt cx="1679266" cy="144016"/>
          </a:xfrm>
        </p:grpSpPr>
        <p:sp>
          <p:nvSpPr>
            <p:cNvPr id="58" name="Google Shape;58;p7"/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s &amp; Contents">
  <p:cSld name="1_Images &amp; Conten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2" y="0"/>
            <a:ext cx="7045234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/>
          <p:nvPr/>
        </p:nvSpPr>
        <p:spPr>
          <a:xfrm rot="-5400000">
            <a:off x="3471365" y="4831268"/>
            <a:ext cx="1440000" cy="1440000"/>
          </a:xfrm>
          <a:prstGeom prst="rtTriangle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/>
          <p:nvPr/>
        </p:nvSpPr>
        <p:spPr>
          <a:xfrm rot="5400000">
            <a:off x="725220" y="1530872"/>
            <a:ext cx="864000" cy="864000"/>
          </a:xfrm>
          <a:prstGeom prst="rtTriangle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4" name="Google Shape;74;p11"/>
          <p:cNvGrpSpPr/>
          <p:nvPr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75" name="Google Shape;75;p11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9" r:id="rId19"/>
    <p:sldLayoutId id="2147483670" r:id="rId20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cubes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0%BE%D0%BB%D1%8C%D0%BA%D0%BB%D0%BE%D1%8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583" y="457201"/>
            <a:ext cx="11360726" cy="5375563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Арт-терапевтичні технології </a:t>
            </a:r>
            <a:r>
              <a:rPr lang="uk-UA" sz="4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казкотерапії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1.Теоретичні аспекти </a:t>
            </a: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казкотерапії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різновиду арт-терапевтично технології в корекційній освіті.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2.Функції казок в корекційній роботі.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3.Фактори ефективності </a:t>
            </a: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казкотерапії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4.Можливості роботи з казками.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5.Створення живої казки. Казки за картами </a:t>
            </a: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оппа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алгоритм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складання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1821375" y="557575"/>
            <a:ext cx="86049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28600" lvl="0" indent="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28600" lvl="0" indent="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Джанні Родарі скоротив число цих функцій до 20</a:t>
            </a:r>
            <a:endParaRPr sz="23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501800" y="5436875"/>
            <a:ext cx="4344164" cy="1030013"/>
          </a:xfrm>
          <a:custGeom>
            <a:avLst/>
            <a:gdLst/>
            <a:ahLst/>
            <a:cxnLst/>
            <a:rect l="l" t="t" r="r" b="b"/>
            <a:pathLst>
              <a:path w="1221987" h="1364255" extrusionOk="0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1"/>
          <p:cNvSpPr/>
          <p:nvPr/>
        </p:nvSpPr>
        <p:spPr>
          <a:xfrm rot="10800000">
            <a:off x="501029" y="2205001"/>
            <a:ext cx="4609946" cy="1031499"/>
          </a:xfrm>
          <a:custGeom>
            <a:avLst/>
            <a:gdLst/>
            <a:ahLst/>
            <a:cxnLst/>
            <a:rect l="l" t="t" r="r" b="b"/>
            <a:pathLst>
              <a:path w="1221987" h="1361715" extrusionOk="0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1"/>
          <p:cNvSpPr/>
          <p:nvPr/>
        </p:nvSpPr>
        <p:spPr>
          <a:xfrm>
            <a:off x="501800" y="1300975"/>
            <a:ext cx="4683265" cy="904016"/>
          </a:xfrm>
          <a:custGeom>
            <a:avLst/>
            <a:gdLst/>
            <a:ahLst/>
            <a:cxnLst/>
            <a:rect l="l" t="t" r="r" b="b"/>
            <a:pathLst>
              <a:path w="1221987" h="1412525" extrusionOk="0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1"/>
          <p:cNvSpPr/>
          <p:nvPr/>
        </p:nvSpPr>
        <p:spPr>
          <a:xfrm>
            <a:off x="7390175" y="1332399"/>
            <a:ext cx="4255867" cy="935798"/>
          </a:xfrm>
          <a:custGeom>
            <a:avLst/>
            <a:gdLst/>
            <a:ahLst/>
            <a:cxnLst/>
            <a:rect l="l" t="t" r="r" b="b"/>
            <a:pathLst>
              <a:path w="1219446" h="1412525" extrusionOk="0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31"/>
          <p:cNvGrpSpPr/>
          <p:nvPr/>
        </p:nvGrpSpPr>
        <p:grpSpPr>
          <a:xfrm>
            <a:off x="5027827" y="1806350"/>
            <a:ext cx="2322367" cy="3859552"/>
            <a:chOff x="4769990" y="2185438"/>
            <a:chExt cx="2322367" cy="3859552"/>
          </a:xfrm>
        </p:grpSpPr>
        <p:grpSp>
          <p:nvGrpSpPr>
            <p:cNvPr id="226" name="Google Shape;226;p31"/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227" name="Google Shape;227;p31"/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228" name="Google Shape;228;p31"/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99" h="215943" extrusionOk="0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31"/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99" h="81296" extrusionOk="0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0" name="Google Shape;230;p31"/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/>
                <a:ahLst/>
                <a:cxnLst/>
                <a:rect l="l" t="t" r="r" b="b"/>
                <a:pathLst>
                  <a:path w="336799" h="258278" extrusionOk="0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31"/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/>
              <a:ahLst/>
              <a:cxnLst/>
              <a:rect l="l" t="t" r="r" b="b"/>
              <a:pathLst>
                <a:path w="1527370" h="913985" extrusionOk="0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/>
              <a:ahLst/>
              <a:cxnLst/>
              <a:rect l="l" t="t" r="r" b="b"/>
              <a:pathLst>
                <a:path w="505562" h="1206744" extrusionOk="0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rgbClr val="73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/>
              <a:ahLst/>
              <a:cxnLst/>
              <a:rect l="l" t="t" r="r" b="b"/>
              <a:pathLst>
                <a:path w="223565" h="279456" extrusionOk="0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/>
              <a:ahLst/>
              <a:cxnLst/>
              <a:rect l="l" t="t" r="r" b="b"/>
              <a:pathLst>
                <a:path w="187998" h="210862" extrusionOk="0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/>
              <a:ahLst/>
              <a:cxnLst/>
              <a:rect l="l" t="t" r="r" b="b"/>
              <a:pathLst>
                <a:path w="1351767" h="926484" extrusionOk="0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31"/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237" name="Google Shape;237;p31"/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/>
                <a:ahLst/>
                <a:cxnLst/>
                <a:rect l="l" t="t" r="r" b="b"/>
                <a:pathLst>
                  <a:path w="1425228" h="1501443" extrusionOk="0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1"/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/>
                <a:ahLst/>
                <a:cxnLst/>
                <a:rect l="l" t="t" r="r" b="b"/>
                <a:pathLst>
                  <a:path w="1247392" h="894260" extrusionOk="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31"/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/>
                <a:ahLst/>
                <a:cxnLst/>
                <a:rect l="l" t="t" r="r" b="b"/>
                <a:pathLst>
                  <a:path w="226105" h="104161" extrusionOk="0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1"/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/>
                <a:ahLst/>
                <a:cxnLst/>
                <a:rect l="l" t="t" r="r" b="b"/>
                <a:pathLst>
                  <a:path w="644234" h="132001" extrusionOk="0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1"/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/>
                <a:ahLst/>
                <a:cxnLst/>
                <a:rect l="l" t="t" r="r" b="b"/>
                <a:pathLst>
                  <a:path w="116863" h="43188" extrusionOk="0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31"/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/>
                <a:ahLst/>
                <a:cxnLst/>
                <a:rect l="l" t="t" r="r" b="b"/>
                <a:pathLst>
                  <a:path w="650399" h="371078" extrusionOk="0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31"/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244" name="Google Shape;244;p31"/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/>
                <a:ahLst/>
                <a:cxnLst/>
                <a:rect l="l" t="t" r="r" b="b"/>
                <a:pathLst>
                  <a:path w="218484" h="320104" extrusionOk="0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1"/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/>
                <a:ahLst/>
                <a:cxnLst/>
                <a:rect l="l" t="t" r="r" b="b"/>
                <a:pathLst>
                  <a:path w="165389" h="235760" extrusionOk="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1"/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/>
                <a:ahLst/>
                <a:cxnLst/>
                <a:rect l="l" t="t" r="r" b="b"/>
                <a:pathLst>
                  <a:path w="154971" h="266753" extrusionOk="0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7" name="Google Shape;247;p31"/>
          <p:cNvSpPr/>
          <p:nvPr/>
        </p:nvSpPr>
        <p:spPr>
          <a:xfrm>
            <a:off x="7512300" y="5512825"/>
            <a:ext cx="4255570" cy="1031499"/>
          </a:xfrm>
          <a:custGeom>
            <a:avLst/>
            <a:gdLst/>
            <a:ahLst/>
            <a:cxnLst/>
            <a:rect l="l" t="t" r="r" b="b"/>
            <a:pathLst>
              <a:path w="1221987" h="1361715" extrusionOk="0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1"/>
          <p:cNvSpPr/>
          <p:nvPr/>
        </p:nvSpPr>
        <p:spPr>
          <a:xfrm flipH="1">
            <a:off x="502346" y="3236500"/>
            <a:ext cx="4557679" cy="1168864"/>
          </a:xfrm>
          <a:custGeom>
            <a:avLst/>
            <a:gdLst/>
            <a:ahLst/>
            <a:cxnLst/>
            <a:rect l="l" t="t" r="r" b="b"/>
            <a:pathLst>
              <a:path w="1219446" h="1412525" extrusionOk="0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1"/>
          <p:cNvSpPr/>
          <p:nvPr/>
        </p:nvSpPr>
        <p:spPr>
          <a:xfrm rot="10800000">
            <a:off x="520343" y="4405376"/>
            <a:ext cx="4539682" cy="1031499"/>
          </a:xfrm>
          <a:custGeom>
            <a:avLst/>
            <a:gdLst/>
            <a:ahLst/>
            <a:cxnLst/>
            <a:rect l="l" t="t" r="r" b="b"/>
            <a:pathLst>
              <a:path w="1221987" h="1361715" extrusionOk="0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1"/>
          <p:cNvSpPr/>
          <p:nvPr/>
        </p:nvSpPr>
        <p:spPr>
          <a:xfrm rot="10800000" flipH="1">
            <a:off x="7434238" y="2319321"/>
            <a:ext cx="4426648" cy="936179"/>
          </a:xfrm>
          <a:custGeom>
            <a:avLst/>
            <a:gdLst/>
            <a:ahLst/>
            <a:cxnLst/>
            <a:rect l="l" t="t" r="r" b="b"/>
            <a:pathLst>
              <a:path w="1221987" h="1361715" extrusionOk="0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7361275" y="3306250"/>
            <a:ext cx="4344276" cy="1031143"/>
          </a:xfrm>
          <a:custGeom>
            <a:avLst/>
            <a:gdLst/>
            <a:ahLst/>
            <a:cxnLst/>
            <a:rect l="l" t="t" r="r" b="b"/>
            <a:pathLst>
              <a:path w="1219446" h="1412525" extrusionOk="0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1"/>
          <p:cNvSpPr/>
          <p:nvPr/>
        </p:nvSpPr>
        <p:spPr>
          <a:xfrm flipH="1">
            <a:off x="7361336" y="4457849"/>
            <a:ext cx="4344164" cy="934515"/>
          </a:xfrm>
          <a:custGeom>
            <a:avLst/>
            <a:gdLst/>
            <a:ahLst/>
            <a:cxnLst/>
            <a:rect l="l" t="t" r="r" b="b"/>
            <a:pathLst>
              <a:path w="1221987" h="1364255" extrusionOk="0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650500" y="1449650"/>
            <a:ext cx="42558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 b="1"/>
              <a:t>заборона чи припис </a:t>
            </a:r>
            <a:endParaRPr sz="2000" b="1"/>
          </a:p>
        </p:txBody>
      </p:sp>
      <p:sp>
        <p:nvSpPr>
          <p:cNvPr id="254" name="Google Shape;254;p31"/>
          <p:cNvSpPr txBox="1"/>
          <p:nvPr/>
        </p:nvSpPr>
        <p:spPr>
          <a:xfrm>
            <a:off x="687650" y="2360350"/>
            <a:ext cx="40701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2) порушення </a:t>
            </a:r>
            <a:endParaRPr sz="2000" b="1"/>
          </a:p>
        </p:txBody>
      </p:sp>
      <p:sp>
        <p:nvSpPr>
          <p:cNvPr id="255" name="Google Shape;255;p31"/>
          <p:cNvSpPr txBox="1"/>
          <p:nvPr/>
        </p:nvSpPr>
        <p:spPr>
          <a:xfrm>
            <a:off x="669075" y="3326775"/>
            <a:ext cx="40701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3) лиходійство </a:t>
            </a:r>
            <a:endParaRPr sz="2000" b="1"/>
          </a:p>
        </p:txBody>
      </p:sp>
      <p:sp>
        <p:nvSpPr>
          <p:cNvPr id="256" name="Google Shape;256;p31"/>
          <p:cNvSpPr txBox="1"/>
          <p:nvPr/>
        </p:nvSpPr>
        <p:spPr>
          <a:xfrm>
            <a:off x="687650" y="4571925"/>
            <a:ext cx="42558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4) відбуття героя </a:t>
            </a:r>
            <a:endParaRPr sz="2000" b="1"/>
          </a:p>
        </p:txBody>
      </p:sp>
      <p:sp>
        <p:nvSpPr>
          <p:cNvPr id="257" name="Google Shape;257;p31"/>
          <p:cNvSpPr txBox="1"/>
          <p:nvPr/>
        </p:nvSpPr>
        <p:spPr>
          <a:xfrm>
            <a:off x="650500" y="5872975"/>
            <a:ext cx="3828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5) завдання </a:t>
            </a:r>
            <a:endParaRPr sz="2000" b="1"/>
          </a:p>
        </p:txBody>
      </p:sp>
      <p:sp>
        <p:nvSpPr>
          <p:cNvPr id="258" name="Google Shape;258;p31"/>
          <p:cNvSpPr txBox="1"/>
          <p:nvPr/>
        </p:nvSpPr>
        <p:spPr>
          <a:xfrm>
            <a:off x="7750100" y="1375325"/>
            <a:ext cx="36612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6) зустріч з дарувальником</a:t>
            </a:r>
            <a:endParaRPr sz="2000" b="1"/>
          </a:p>
        </p:txBody>
      </p:sp>
      <p:sp>
        <p:nvSpPr>
          <p:cNvPr id="259" name="Google Shape;259;p31"/>
          <p:cNvSpPr txBox="1"/>
          <p:nvPr/>
        </p:nvSpPr>
        <p:spPr>
          <a:xfrm>
            <a:off x="7750100" y="2471850"/>
            <a:ext cx="3955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7) чарівний дар </a:t>
            </a:r>
            <a:endParaRPr sz="2000" b="1"/>
          </a:p>
        </p:txBody>
      </p:sp>
      <p:sp>
        <p:nvSpPr>
          <p:cNvPr id="260" name="Google Shape;260;p31"/>
          <p:cNvSpPr txBox="1"/>
          <p:nvPr/>
        </p:nvSpPr>
        <p:spPr>
          <a:xfrm>
            <a:off x="7861600" y="3438300"/>
            <a:ext cx="35496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8) поява героя </a:t>
            </a:r>
            <a:endParaRPr sz="2000" b="1"/>
          </a:p>
        </p:txBody>
      </p:sp>
      <p:sp>
        <p:nvSpPr>
          <p:cNvPr id="261" name="Google Shape;261;p31"/>
          <p:cNvSpPr txBox="1"/>
          <p:nvPr/>
        </p:nvSpPr>
        <p:spPr>
          <a:xfrm>
            <a:off x="7935800" y="4725700"/>
            <a:ext cx="32898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9) надприродні властивості антигероя</a:t>
            </a:r>
            <a:endParaRPr sz="2000" b="1"/>
          </a:p>
        </p:txBody>
      </p:sp>
      <p:sp>
        <p:nvSpPr>
          <p:cNvPr id="262" name="Google Shape;262;p31"/>
          <p:cNvSpPr txBox="1"/>
          <p:nvPr/>
        </p:nvSpPr>
        <p:spPr>
          <a:xfrm>
            <a:off x="8047475" y="5798625"/>
            <a:ext cx="35496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10) боротьба</a:t>
            </a:r>
            <a:endParaRPr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>
            <a:spLocks noGrp="1"/>
          </p:cNvSpPr>
          <p:nvPr>
            <p:ph type="body" idx="1"/>
          </p:nvPr>
        </p:nvSpPr>
        <p:spPr>
          <a:xfrm>
            <a:off x="1821375" y="557575"/>
            <a:ext cx="86049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28600" lvl="0" indent="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6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28600" lvl="0" indent="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Джанні Родарі скоротив число цих функцій до 20</a:t>
            </a:r>
            <a:endParaRPr sz="23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endParaRPr/>
          </a:p>
        </p:txBody>
      </p:sp>
      <p:sp>
        <p:nvSpPr>
          <p:cNvPr id="268" name="Google Shape;268;p32"/>
          <p:cNvSpPr/>
          <p:nvPr/>
        </p:nvSpPr>
        <p:spPr>
          <a:xfrm>
            <a:off x="501800" y="5436875"/>
            <a:ext cx="4539682" cy="1030013"/>
          </a:xfrm>
          <a:custGeom>
            <a:avLst/>
            <a:gdLst/>
            <a:ahLst/>
            <a:cxnLst/>
            <a:rect l="l" t="t" r="r" b="b"/>
            <a:pathLst>
              <a:path w="1221987" h="1364255" extrusionOk="0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2"/>
          <p:cNvSpPr/>
          <p:nvPr/>
        </p:nvSpPr>
        <p:spPr>
          <a:xfrm rot="10800000">
            <a:off x="500784" y="2205001"/>
            <a:ext cx="4591616" cy="1031499"/>
          </a:xfrm>
          <a:custGeom>
            <a:avLst/>
            <a:gdLst/>
            <a:ahLst/>
            <a:cxnLst/>
            <a:rect l="l" t="t" r="r" b="b"/>
            <a:pathLst>
              <a:path w="1221987" h="1361715" extrusionOk="0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400987" y="1210700"/>
            <a:ext cx="4741310" cy="904016"/>
          </a:xfrm>
          <a:custGeom>
            <a:avLst/>
            <a:gdLst/>
            <a:ahLst/>
            <a:cxnLst/>
            <a:rect l="l" t="t" r="r" b="b"/>
            <a:pathLst>
              <a:path w="1221987" h="1412525" extrusionOk="0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2"/>
          <p:cNvSpPr/>
          <p:nvPr/>
        </p:nvSpPr>
        <p:spPr>
          <a:xfrm>
            <a:off x="7390175" y="1237425"/>
            <a:ext cx="4255867" cy="1031143"/>
          </a:xfrm>
          <a:custGeom>
            <a:avLst/>
            <a:gdLst/>
            <a:ahLst/>
            <a:cxnLst/>
            <a:rect l="l" t="t" r="r" b="b"/>
            <a:pathLst>
              <a:path w="1219446" h="1412525" extrusionOk="0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32"/>
          <p:cNvGrpSpPr/>
          <p:nvPr/>
        </p:nvGrpSpPr>
        <p:grpSpPr>
          <a:xfrm>
            <a:off x="5064077" y="1892124"/>
            <a:ext cx="2322044" cy="3859405"/>
            <a:chOff x="4769990" y="2185287"/>
            <a:chExt cx="2322044" cy="3859405"/>
          </a:xfrm>
        </p:grpSpPr>
        <p:grpSp>
          <p:nvGrpSpPr>
            <p:cNvPr id="273" name="Google Shape;273;p32"/>
            <p:cNvGrpSpPr/>
            <p:nvPr/>
          </p:nvGrpSpPr>
          <p:grpSpPr>
            <a:xfrm>
              <a:off x="5695971" y="5746469"/>
              <a:ext cx="398423" cy="293112"/>
              <a:chOff x="5695971" y="5746469"/>
              <a:chExt cx="398423" cy="293112"/>
            </a:xfrm>
          </p:grpSpPr>
          <p:grpSp>
            <p:nvGrpSpPr>
              <p:cNvPr id="274" name="Google Shape;274;p32"/>
              <p:cNvGrpSpPr/>
              <p:nvPr/>
            </p:nvGrpSpPr>
            <p:grpSpPr>
              <a:xfrm>
                <a:off x="5695971" y="5746469"/>
                <a:ext cx="398423" cy="293112"/>
                <a:chOff x="5749772" y="5812681"/>
                <a:chExt cx="294953" cy="216991"/>
              </a:xfrm>
            </p:grpSpPr>
            <p:sp>
              <p:nvSpPr>
                <p:cNvPr id="275" name="Google Shape;275;p32"/>
                <p:cNvSpPr/>
                <p:nvPr/>
              </p:nvSpPr>
              <p:spPr>
                <a:xfrm>
                  <a:off x="5750026" y="5812681"/>
                  <a:ext cx="294699" cy="215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99" h="215943" extrusionOk="0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32"/>
                <p:cNvSpPr/>
                <p:nvPr/>
              </p:nvSpPr>
              <p:spPr>
                <a:xfrm>
                  <a:off x="5749772" y="5948376"/>
                  <a:ext cx="294699" cy="8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99" h="81296" extrusionOk="0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7" name="Google Shape;277;p32"/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/>
                <a:ahLst/>
                <a:cxnLst/>
                <a:rect l="l" t="t" r="r" b="b"/>
                <a:pathLst>
                  <a:path w="336799" h="258278" extrusionOk="0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8" name="Google Shape;278;p32"/>
            <p:cNvSpPr/>
            <p:nvPr/>
          </p:nvSpPr>
          <p:spPr>
            <a:xfrm>
              <a:off x="4877489" y="3939225"/>
              <a:ext cx="2061949" cy="1233880"/>
            </a:xfrm>
            <a:custGeom>
              <a:avLst/>
              <a:gdLst/>
              <a:ahLst/>
              <a:cxnLst/>
              <a:rect l="l" t="t" r="r" b="b"/>
              <a:pathLst>
                <a:path w="1527370" h="913985" extrusionOk="0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5755518" y="4142511"/>
              <a:ext cx="682509" cy="1629104"/>
            </a:xfrm>
            <a:custGeom>
              <a:avLst/>
              <a:gdLst/>
              <a:ahLst/>
              <a:cxnLst/>
              <a:rect l="l" t="t" r="r" b="b"/>
              <a:pathLst>
                <a:path w="505562" h="1206744" extrusionOk="0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rgbClr val="73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4769990" y="3610565"/>
              <a:ext cx="301813" cy="377266"/>
            </a:xfrm>
            <a:custGeom>
              <a:avLst/>
              <a:gdLst/>
              <a:ahLst/>
              <a:cxnLst/>
              <a:rect l="l" t="t" r="r" b="b"/>
              <a:pathLst>
                <a:path w="223565" h="279456" extrusionOk="0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431145" y="5105948"/>
              <a:ext cx="253797" cy="284664"/>
            </a:xfrm>
            <a:custGeom>
              <a:avLst/>
              <a:gdLst/>
              <a:ahLst/>
              <a:cxnLst/>
              <a:rect l="l" t="t" r="r" b="b"/>
              <a:pathLst>
                <a:path w="187998" h="210862" extrusionOk="0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4877362" y="3927834"/>
              <a:ext cx="1824885" cy="1250753"/>
            </a:xfrm>
            <a:custGeom>
              <a:avLst/>
              <a:gdLst/>
              <a:ahLst/>
              <a:cxnLst/>
              <a:rect l="l" t="t" r="r" b="b"/>
              <a:pathLst>
                <a:path w="1351767" h="926484" extrusionOk="0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rgbClr val="008E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3" name="Google Shape;283;p32"/>
            <p:cNvGrpSpPr/>
            <p:nvPr/>
          </p:nvGrpSpPr>
          <p:grpSpPr>
            <a:xfrm>
              <a:off x="5166835" y="2185287"/>
              <a:ext cx="1925198" cy="2028149"/>
              <a:chOff x="5358050" y="3176326"/>
              <a:chExt cx="1425228" cy="1501443"/>
            </a:xfrm>
          </p:grpSpPr>
          <p:sp>
            <p:nvSpPr>
              <p:cNvPr id="284" name="Google Shape;284;p32"/>
              <p:cNvSpPr/>
              <p:nvPr/>
            </p:nvSpPr>
            <p:spPr>
              <a:xfrm>
                <a:off x="5358050" y="3176326"/>
                <a:ext cx="1425228" cy="1501443"/>
              </a:xfrm>
              <a:custGeom>
                <a:avLst/>
                <a:gdLst/>
                <a:ahLst/>
                <a:cxnLst/>
                <a:rect l="l" t="t" r="r" b="b"/>
                <a:pathLst>
                  <a:path w="1425228" h="1501443" extrusionOk="0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32"/>
              <p:cNvSpPr/>
              <p:nvPr/>
            </p:nvSpPr>
            <p:spPr>
              <a:xfrm>
                <a:off x="5454998" y="3176580"/>
                <a:ext cx="1247392" cy="894260"/>
              </a:xfrm>
              <a:custGeom>
                <a:avLst/>
                <a:gdLst/>
                <a:ahLst/>
                <a:cxnLst/>
                <a:rect l="l" t="t" r="r" b="b"/>
                <a:pathLst>
                  <a:path w="1247392" h="894260" extrusionOk="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2"/>
              <p:cNvSpPr/>
              <p:nvPr/>
            </p:nvSpPr>
            <p:spPr>
              <a:xfrm>
                <a:off x="5949302" y="4266057"/>
                <a:ext cx="226105" cy="104161"/>
              </a:xfrm>
              <a:custGeom>
                <a:avLst/>
                <a:gdLst/>
                <a:ahLst/>
                <a:cxnLst/>
                <a:rect l="l" t="t" r="r" b="b"/>
                <a:pathLst>
                  <a:path w="226105" h="104161" extrusionOk="0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2"/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/>
                <a:ahLst/>
                <a:cxnLst/>
                <a:rect l="l" t="t" r="r" b="b"/>
                <a:pathLst>
                  <a:path w="644234" h="132001" extrusionOk="0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2"/>
              <p:cNvSpPr/>
              <p:nvPr/>
            </p:nvSpPr>
            <p:spPr>
              <a:xfrm>
                <a:off x="6002479" y="4353354"/>
                <a:ext cx="116863" cy="43188"/>
              </a:xfrm>
              <a:custGeom>
                <a:avLst/>
                <a:gdLst/>
                <a:ahLst/>
                <a:cxnLst/>
                <a:rect l="l" t="t" r="r" b="b"/>
                <a:pathLst>
                  <a:path w="116863" h="43188" extrusionOk="0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2"/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/>
                <a:ahLst/>
                <a:cxnLst/>
                <a:rect l="l" t="t" r="r" b="b"/>
                <a:pathLst>
                  <a:path w="650399" h="371078" extrusionOk="0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0" name="Google Shape;290;p32"/>
            <p:cNvGrpSpPr/>
            <p:nvPr/>
          </p:nvGrpSpPr>
          <p:grpSpPr>
            <a:xfrm>
              <a:off x="5940485" y="5609537"/>
              <a:ext cx="295892" cy="435155"/>
              <a:chOff x="5930781" y="5711305"/>
              <a:chExt cx="219049" cy="322146"/>
            </a:xfrm>
          </p:grpSpPr>
          <p:sp>
            <p:nvSpPr>
              <p:cNvPr id="291" name="Google Shape;291;p32"/>
              <p:cNvSpPr/>
              <p:nvPr/>
            </p:nvSpPr>
            <p:spPr>
              <a:xfrm>
                <a:off x="5930781" y="5711305"/>
                <a:ext cx="218484" cy="320104"/>
              </a:xfrm>
              <a:custGeom>
                <a:avLst/>
                <a:gdLst/>
                <a:ahLst/>
                <a:cxnLst/>
                <a:rect l="l" t="t" r="r" b="b"/>
                <a:pathLst>
                  <a:path w="218484" h="320104" extrusionOk="0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32"/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/>
                <a:ahLst/>
                <a:cxnLst/>
                <a:rect l="l" t="t" r="r" b="b"/>
                <a:pathLst>
                  <a:path w="165389" h="235760" extrusionOk="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32"/>
              <p:cNvSpPr/>
              <p:nvPr/>
            </p:nvSpPr>
            <p:spPr>
              <a:xfrm>
                <a:off x="5931797" y="5766698"/>
                <a:ext cx="154971" cy="266753"/>
              </a:xfrm>
              <a:custGeom>
                <a:avLst/>
                <a:gdLst/>
                <a:ahLst/>
                <a:cxnLst/>
                <a:rect l="l" t="t" r="r" b="b"/>
                <a:pathLst>
                  <a:path w="154971" h="266753" extrusionOk="0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4" name="Google Shape;294;p32"/>
          <p:cNvSpPr/>
          <p:nvPr/>
        </p:nvSpPr>
        <p:spPr>
          <a:xfrm>
            <a:off x="7512300" y="5512825"/>
            <a:ext cx="4255570" cy="1031499"/>
          </a:xfrm>
          <a:custGeom>
            <a:avLst/>
            <a:gdLst/>
            <a:ahLst/>
            <a:cxnLst/>
            <a:rect l="l" t="t" r="r" b="b"/>
            <a:pathLst>
              <a:path w="1221987" h="1361715" extrusionOk="0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2"/>
          <p:cNvSpPr/>
          <p:nvPr/>
        </p:nvSpPr>
        <p:spPr>
          <a:xfrm flipH="1">
            <a:off x="502637" y="3236500"/>
            <a:ext cx="4539388" cy="1168864"/>
          </a:xfrm>
          <a:custGeom>
            <a:avLst/>
            <a:gdLst/>
            <a:ahLst/>
            <a:cxnLst/>
            <a:rect l="l" t="t" r="r" b="b"/>
            <a:pathLst>
              <a:path w="1219446" h="1412525" extrusionOk="0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2"/>
          <p:cNvSpPr/>
          <p:nvPr/>
        </p:nvSpPr>
        <p:spPr>
          <a:xfrm rot="10800000">
            <a:off x="520343" y="4405376"/>
            <a:ext cx="4539682" cy="1031499"/>
          </a:xfrm>
          <a:custGeom>
            <a:avLst/>
            <a:gdLst/>
            <a:ahLst/>
            <a:cxnLst/>
            <a:rect l="l" t="t" r="r" b="b"/>
            <a:pathLst>
              <a:path w="1221987" h="1361715" extrusionOk="0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2"/>
          <p:cNvSpPr/>
          <p:nvPr/>
        </p:nvSpPr>
        <p:spPr>
          <a:xfrm rot="10800000" flipH="1">
            <a:off x="7434238" y="2319321"/>
            <a:ext cx="4426648" cy="936179"/>
          </a:xfrm>
          <a:custGeom>
            <a:avLst/>
            <a:gdLst/>
            <a:ahLst/>
            <a:cxnLst/>
            <a:rect l="l" t="t" r="r" b="b"/>
            <a:pathLst>
              <a:path w="1221987" h="1361715" extrusionOk="0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7361275" y="3306250"/>
            <a:ext cx="4344276" cy="1031143"/>
          </a:xfrm>
          <a:custGeom>
            <a:avLst/>
            <a:gdLst/>
            <a:ahLst/>
            <a:cxnLst/>
            <a:rect l="l" t="t" r="r" b="b"/>
            <a:pathLst>
              <a:path w="1219446" h="1412525" extrusionOk="0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2"/>
          <p:cNvSpPr/>
          <p:nvPr/>
        </p:nvSpPr>
        <p:spPr>
          <a:xfrm flipH="1">
            <a:off x="7361336" y="4457849"/>
            <a:ext cx="4344164" cy="934515"/>
          </a:xfrm>
          <a:custGeom>
            <a:avLst/>
            <a:gdLst/>
            <a:ahLst/>
            <a:cxnLst/>
            <a:rect l="l" t="t" r="r" b="b"/>
            <a:pathLst>
              <a:path w="1221987" h="1364255" extrusionOk="0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650500" y="1449650"/>
            <a:ext cx="42558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11) перемога </a:t>
            </a:r>
            <a:endParaRPr sz="2000" b="1"/>
          </a:p>
        </p:txBody>
      </p:sp>
      <p:sp>
        <p:nvSpPr>
          <p:cNvPr id="301" name="Google Shape;301;p32"/>
          <p:cNvSpPr txBox="1"/>
          <p:nvPr/>
        </p:nvSpPr>
        <p:spPr>
          <a:xfrm>
            <a:off x="687650" y="2360350"/>
            <a:ext cx="40701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12) повернення додому </a:t>
            </a:r>
            <a:endParaRPr sz="2000" b="1"/>
          </a:p>
        </p:txBody>
      </p:sp>
      <p:sp>
        <p:nvSpPr>
          <p:cNvPr id="302" name="Google Shape;302;p32"/>
          <p:cNvSpPr txBox="1"/>
          <p:nvPr/>
        </p:nvSpPr>
        <p:spPr>
          <a:xfrm>
            <a:off x="669075" y="3326775"/>
            <a:ext cx="40701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13) прибуття додому </a:t>
            </a:r>
            <a:endParaRPr sz="2000" b="1"/>
          </a:p>
        </p:txBody>
      </p:sp>
      <p:sp>
        <p:nvSpPr>
          <p:cNvPr id="303" name="Google Shape;303;p32"/>
          <p:cNvSpPr txBox="1"/>
          <p:nvPr/>
        </p:nvSpPr>
        <p:spPr>
          <a:xfrm>
            <a:off x="687650" y="4571925"/>
            <a:ext cx="42558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14) лжегерой </a:t>
            </a:r>
            <a:endParaRPr sz="2000" b="1"/>
          </a:p>
        </p:txBody>
      </p:sp>
      <p:sp>
        <p:nvSpPr>
          <p:cNvPr id="304" name="Google Shape;304;p32"/>
          <p:cNvSpPr txBox="1"/>
          <p:nvPr/>
        </p:nvSpPr>
        <p:spPr>
          <a:xfrm>
            <a:off x="650500" y="5872975"/>
            <a:ext cx="3828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15) складне випробування </a:t>
            </a:r>
            <a:endParaRPr sz="2000" b="1"/>
          </a:p>
        </p:txBody>
      </p:sp>
      <p:sp>
        <p:nvSpPr>
          <p:cNvPr id="305" name="Google Shape;305;p32"/>
          <p:cNvSpPr txBox="1"/>
          <p:nvPr/>
        </p:nvSpPr>
        <p:spPr>
          <a:xfrm>
            <a:off x="7750100" y="1375325"/>
            <a:ext cx="36612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16) ліквідація біди</a:t>
            </a:r>
            <a:endParaRPr sz="2000" b="1"/>
          </a:p>
        </p:txBody>
      </p:sp>
      <p:sp>
        <p:nvSpPr>
          <p:cNvPr id="306" name="Google Shape;306;p32"/>
          <p:cNvSpPr txBox="1"/>
          <p:nvPr/>
        </p:nvSpPr>
        <p:spPr>
          <a:xfrm>
            <a:off x="7750100" y="2471850"/>
            <a:ext cx="3955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17) впізнання героя </a:t>
            </a:r>
            <a:endParaRPr sz="2000" b="1"/>
          </a:p>
        </p:txBody>
      </p:sp>
      <p:sp>
        <p:nvSpPr>
          <p:cNvPr id="307" name="Google Shape;307;p32"/>
          <p:cNvSpPr txBox="1"/>
          <p:nvPr/>
        </p:nvSpPr>
        <p:spPr>
          <a:xfrm>
            <a:off x="7861600" y="3438300"/>
            <a:ext cx="35496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18) викриття лжегероя </a:t>
            </a:r>
            <a:endParaRPr sz="2000" b="1"/>
          </a:p>
        </p:txBody>
      </p:sp>
      <p:sp>
        <p:nvSpPr>
          <p:cNvPr id="308" name="Google Shape;308;p32"/>
          <p:cNvSpPr txBox="1"/>
          <p:nvPr/>
        </p:nvSpPr>
        <p:spPr>
          <a:xfrm>
            <a:off x="7935800" y="4725700"/>
            <a:ext cx="32898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19) покарання лжегероя</a:t>
            </a:r>
            <a:endParaRPr sz="2000" b="1"/>
          </a:p>
        </p:txBody>
      </p:sp>
      <p:sp>
        <p:nvSpPr>
          <p:cNvPr id="309" name="Google Shape;309;p32"/>
          <p:cNvSpPr txBox="1"/>
          <p:nvPr/>
        </p:nvSpPr>
        <p:spPr>
          <a:xfrm>
            <a:off x="8047475" y="5798625"/>
            <a:ext cx="35496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20) весілля або щасливий кінець</a:t>
            </a:r>
            <a:endParaRPr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"/>
          <p:cNvSpPr txBox="1">
            <a:spLocks noGrp="1"/>
          </p:cNvSpPr>
          <p:nvPr>
            <p:ph type="body" idx="1"/>
          </p:nvPr>
        </p:nvSpPr>
        <p:spPr>
          <a:xfrm>
            <a:off x="323529" y="215684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 b="1">
                <a:latin typeface="Merriweather"/>
                <a:ea typeface="Merriweather"/>
                <a:cs typeface="Merriweather"/>
                <a:sym typeface="Merriweather"/>
              </a:rPr>
              <a:t>КАРТКИ ПРОППА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5" name="Google Shape;315;p33"/>
          <p:cNvSpPr/>
          <p:nvPr/>
        </p:nvSpPr>
        <p:spPr>
          <a:xfrm flipH="1">
            <a:off x="520500" y="1405551"/>
            <a:ext cx="11281200" cy="2618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3"/>
          <p:cNvSpPr/>
          <p:nvPr/>
        </p:nvSpPr>
        <p:spPr>
          <a:xfrm flipH="1">
            <a:off x="1728400" y="1662275"/>
            <a:ext cx="9441300" cy="2105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3"/>
          <p:cNvSpPr/>
          <p:nvPr/>
        </p:nvSpPr>
        <p:spPr>
          <a:xfrm rot="10800000">
            <a:off x="578250" y="4162925"/>
            <a:ext cx="11186400" cy="2546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3"/>
          <p:cNvSpPr/>
          <p:nvPr/>
        </p:nvSpPr>
        <p:spPr>
          <a:xfrm rot="10800000">
            <a:off x="1728500" y="4479675"/>
            <a:ext cx="9441300" cy="189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3"/>
          <p:cNvSpPr txBox="1"/>
          <p:nvPr/>
        </p:nvSpPr>
        <p:spPr>
          <a:xfrm>
            <a:off x="7184132" y="2588508"/>
            <a:ext cx="3151474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3"/>
          <p:cNvSpPr txBox="1"/>
          <p:nvPr/>
        </p:nvSpPr>
        <p:spPr>
          <a:xfrm>
            <a:off x="7184132" y="4706580"/>
            <a:ext cx="3151474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3"/>
          <p:cNvSpPr txBox="1"/>
          <p:nvPr/>
        </p:nvSpPr>
        <p:spPr>
          <a:xfrm>
            <a:off x="1728400" y="1712950"/>
            <a:ext cx="9292800" cy="17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основі дослідження казок Володимир Пропп розробив 28 сюжетних карток, на  кожній з яких схематично позначено зміст певної функції (наприклад, зачин у стилі «жили-були», особливі обставини, які створюють умови для розгортання сюжету, наприклад, «сонце зникло з небосхилу» та інше).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3"/>
          <p:cNvSpPr txBox="1"/>
          <p:nvPr/>
        </p:nvSpPr>
        <p:spPr>
          <a:xfrm>
            <a:off x="1728500" y="4404725"/>
            <a:ext cx="9441300" cy="23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Карти Проппа – це своєрідний конструктор казки, що складається з окремих карток, на яких схематично позначені події та епізоди пригод. З їхньою допомогою можна навчити дошкільнят аналізувати зміст будь-якого оповідання, переказувати сюжет і вигадувати власні історії. Кожна карта має універсальне схематичне позначення, сенс якого цілком зрозуміють навіть дошкільнята.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6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4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>
            <a:spLocks noGrp="1"/>
          </p:cNvSpPr>
          <p:nvPr>
            <p:ph type="body" idx="1"/>
          </p:nvPr>
        </p:nvSpPr>
        <p:spPr>
          <a:xfrm>
            <a:off x="323529" y="215684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 sz="3300" b="1"/>
              <a:t>Завдання, які вирішуються під час використання даної методики</a:t>
            </a:r>
            <a:endParaRPr sz="3300" b="1"/>
          </a:p>
        </p:txBody>
      </p:sp>
      <p:graphicFrame>
        <p:nvGraphicFramePr>
          <p:cNvPr id="328" name="Google Shape;328;p34"/>
          <p:cNvGraphicFramePr/>
          <p:nvPr/>
        </p:nvGraphicFramePr>
        <p:xfrm>
          <a:off x="3585266" y="1989118"/>
          <a:ext cx="2332325" cy="4318905"/>
        </p:xfrm>
        <a:graphic>
          <a:graphicData uri="http://schemas.openxmlformats.org/drawingml/2006/table">
            <a:tbl>
              <a:tblPr firstRow="1" bandRow="1">
                <a:noFill/>
                <a:tableStyleId>{61C5CA47-4F46-4AB1-B21A-FF1A48AC4227}</a:tableStyleId>
              </a:tblPr>
              <a:tblGrid>
                <a:gridCol w="21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Формується вміння продумувати сюжет, дотримуватись його у творі, обирати тему, героїв, розвиток подій 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9" name="Google Shape;329;p34"/>
          <p:cNvSpPr/>
          <p:nvPr/>
        </p:nvSpPr>
        <p:spPr>
          <a:xfrm rot="2700000">
            <a:off x="4607244" y="1671780"/>
            <a:ext cx="288132" cy="836797"/>
          </a:xfrm>
          <a:custGeom>
            <a:avLst/>
            <a:gdLst/>
            <a:ahLst/>
            <a:cxnLst/>
            <a:rect l="l" t="t" r="r" b="b"/>
            <a:pathLst>
              <a:path w="287972" h="836332" extrusionOk="0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0" name="Google Shape;330;p34"/>
          <p:cNvGraphicFramePr/>
          <p:nvPr/>
        </p:nvGraphicFramePr>
        <p:xfrm>
          <a:off x="6266292" y="1989118"/>
          <a:ext cx="2332325" cy="4302495"/>
        </p:xfrm>
        <a:graphic>
          <a:graphicData uri="http://schemas.openxmlformats.org/drawingml/2006/table">
            <a:tbl>
              <a:tblPr firstRow="1" bandRow="1">
                <a:noFill/>
                <a:tableStyleId>{61C5CA47-4F46-4AB1-B21A-FF1A48AC4227}</a:tableStyleId>
              </a:tblPr>
              <a:tblGrid>
                <a:gridCol w="21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Карти розвивають увагу, сприйняття, фантазію, уяву, збагачують емоційну сферу, активізують усне зв’язне мовлення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ECDB"/>
                        </a:gs>
                        <a:gs pos="100000">
                          <a:srgbClr val="F0A963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31" name="Google Shape;331;p34"/>
          <p:cNvGraphicFramePr/>
          <p:nvPr/>
        </p:nvGraphicFramePr>
        <p:xfrm>
          <a:off x="8947319" y="1989118"/>
          <a:ext cx="2332325" cy="4292110"/>
        </p:xfrm>
        <a:graphic>
          <a:graphicData uri="http://schemas.openxmlformats.org/drawingml/2006/table">
            <a:tbl>
              <a:tblPr firstRow="1" bandRow="1">
                <a:noFill/>
                <a:tableStyleId>{61C5CA47-4F46-4AB1-B21A-FF1A48AC4227}</a:tableStyleId>
              </a:tblPr>
              <a:tblGrid>
                <a:gridCol w="21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Розвивають активність особистості, не залишаючи дитину байдужою до казкового сюжету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6DB"/>
                        </a:gs>
                        <a:gs pos="100000">
                          <a:srgbClr val="FAD25C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2" name="Google Shape;332;p34"/>
          <p:cNvSpPr/>
          <p:nvPr/>
        </p:nvSpPr>
        <p:spPr>
          <a:xfrm rot="2700000">
            <a:off x="7288270" y="1671779"/>
            <a:ext cx="288132" cy="836797"/>
          </a:xfrm>
          <a:custGeom>
            <a:avLst/>
            <a:gdLst/>
            <a:ahLst/>
            <a:cxnLst/>
            <a:rect l="l" t="t" r="r" b="b"/>
            <a:pathLst>
              <a:path w="287972" h="836332" extrusionOk="0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4"/>
          <p:cNvSpPr/>
          <p:nvPr/>
        </p:nvSpPr>
        <p:spPr>
          <a:xfrm rot="2700000">
            <a:off x="9969297" y="1671778"/>
            <a:ext cx="288132" cy="836797"/>
          </a:xfrm>
          <a:custGeom>
            <a:avLst/>
            <a:gdLst/>
            <a:ahLst/>
            <a:cxnLst/>
            <a:rect l="l" t="t" r="r" b="b"/>
            <a:pathLst>
              <a:path w="287972" h="836332" extrusionOk="0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4" name="Google Shape;334;p34"/>
          <p:cNvGraphicFramePr/>
          <p:nvPr/>
        </p:nvGraphicFramePr>
        <p:xfrm>
          <a:off x="904240" y="1989118"/>
          <a:ext cx="2430100" cy="4318895"/>
        </p:xfrm>
        <a:graphic>
          <a:graphicData uri="http://schemas.openxmlformats.org/drawingml/2006/table">
            <a:tbl>
              <a:tblPr firstRow="1" bandRow="1">
                <a:noFill/>
                <a:tableStyleId>{61C5CA47-4F46-4AB1-B21A-FF1A48AC4227}</a:tableStyleId>
              </a:tblPr>
              <a:tblGrid>
                <a:gridCol w="38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5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Наочність дозволяє дитині утримувати в пам’яті набагато більшу кількість інформації</a:t>
                      </a:r>
                      <a:endParaRPr sz="15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FE9FB"/>
                        </a:gs>
                        <a:gs pos="100000">
                          <a:srgbClr val="6E9BE7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5" name="Google Shape;335;p34"/>
          <p:cNvSpPr/>
          <p:nvPr/>
        </p:nvSpPr>
        <p:spPr>
          <a:xfrm rot="2700000">
            <a:off x="1926218" y="1676204"/>
            <a:ext cx="288132" cy="836797"/>
          </a:xfrm>
          <a:custGeom>
            <a:avLst/>
            <a:gdLst/>
            <a:ahLst/>
            <a:cxnLst/>
            <a:rect l="l" t="t" r="r" b="b"/>
            <a:pathLst>
              <a:path w="287972" h="836332" extrusionOk="0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150" y="3467100"/>
            <a:ext cx="3689701" cy="29794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1" name="Google Shape;34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1450" y="446050"/>
            <a:ext cx="3689700" cy="28963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2" name="Google Shape;34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850" y="3467100"/>
            <a:ext cx="3689701" cy="29794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3" name="Google Shape;343;p35"/>
          <p:cNvPicPr preferRelativeResize="0"/>
          <p:nvPr/>
        </p:nvPicPr>
        <p:blipFill rotWithShape="1">
          <a:blip r:embed="rId6">
            <a:alphaModFix/>
          </a:blip>
          <a:srcRect b="-6247"/>
          <a:stretch/>
        </p:blipFill>
        <p:spPr>
          <a:xfrm>
            <a:off x="8111450" y="3508663"/>
            <a:ext cx="3689725" cy="28963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4" name="Google Shape;34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850" y="446050"/>
            <a:ext cx="3689700" cy="28963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5" name="Google Shape;345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51150" y="446050"/>
            <a:ext cx="3689700" cy="28963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6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6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8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00" y="3590100"/>
            <a:ext cx="3606900" cy="28173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1" name="Google Shape;35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9800" y="3590100"/>
            <a:ext cx="3684725" cy="28173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2" name="Google Shape;35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7300" y="394675"/>
            <a:ext cx="3689725" cy="29794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3" name="Google Shape;35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8087" y="3591550"/>
            <a:ext cx="3775825" cy="28144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4" name="Google Shape;35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1138" y="394663"/>
            <a:ext cx="3689725" cy="29794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5" name="Google Shape;355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963" y="394663"/>
            <a:ext cx="3689725" cy="29794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6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6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800" y="3465313"/>
            <a:ext cx="3684725" cy="2787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1" name="Google Shape;36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1175" y="3467100"/>
            <a:ext cx="3689725" cy="27841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2" name="Google Shape;36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438" y="3467088"/>
            <a:ext cx="3689725" cy="28144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3" name="Google Shape;363;p37"/>
          <p:cNvPicPr preferRelativeResize="0"/>
          <p:nvPr/>
        </p:nvPicPr>
        <p:blipFill rotWithShape="1">
          <a:blip r:embed="rId6">
            <a:alphaModFix/>
          </a:blip>
          <a:srcRect l="3462" t="3302" r="3471" b="-3393"/>
          <a:stretch/>
        </p:blipFill>
        <p:spPr>
          <a:xfrm>
            <a:off x="8061175" y="427725"/>
            <a:ext cx="3689725" cy="28144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4" name="Google Shape;364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6600" y="426275"/>
            <a:ext cx="3689725" cy="28173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5" name="Google Shape;365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4850" y="427725"/>
            <a:ext cx="3606899" cy="28144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4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9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4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600" y="3520725"/>
            <a:ext cx="3689700" cy="28995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1" name="Google Shape;37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300" y="3520725"/>
            <a:ext cx="3689725" cy="28995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2" name="Google Shape;37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0088" y="481676"/>
            <a:ext cx="3684725" cy="28995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3" name="Google Shape;37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4300" y="381250"/>
            <a:ext cx="3689725" cy="28995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25" y="375425"/>
            <a:ext cx="11459050" cy="60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 txBox="1">
            <a:spLocks noGrp="1"/>
          </p:cNvSpPr>
          <p:nvPr>
            <p:ph type="body" idx="1"/>
          </p:nvPr>
        </p:nvSpPr>
        <p:spPr>
          <a:xfrm>
            <a:off x="323525" y="463316"/>
            <a:ext cx="115731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32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ПОСЛІДОВНІСТЬ ЗНАЙОМСТВА </a:t>
            </a:r>
            <a:endParaRPr sz="3200" b="1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з картами Проппа</a:t>
            </a:r>
            <a:endParaRPr sz="3700" b="1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4" name="Google Shape;384;p40"/>
          <p:cNvSpPr txBox="1"/>
          <p:nvPr/>
        </p:nvSpPr>
        <p:spPr>
          <a:xfrm>
            <a:off x="6608125" y="1854200"/>
            <a:ext cx="5044800" cy="4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000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Times New Roman"/>
                <a:ea typeface="Times New Roman"/>
                <a:cs typeface="Times New Roman"/>
                <a:sym typeface="Times New Roman"/>
              </a:rPr>
              <a:t>Виготовлення карт. </a:t>
            </a:r>
            <a:endParaRPr sz="2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000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Times New Roman"/>
                <a:ea typeface="Times New Roman"/>
                <a:cs typeface="Times New Roman"/>
                <a:sym typeface="Times New Roman"/>
              </a:rPr>
              <a:t>Карти, що використовуються на початку роботи, в молодшому і середньому віці повинні бути виконані в сюжетній манері і барвисто. </a:t>
            </a:r>
            <a:endParaRPr sz="2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000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Times New Roman"/>
                <a:ea typeface="Times New Roman"/>
                <a:cs typeface="Times New Roman"/>
                <a:sym typeface="Times New Roman"/>
              </a:rPr>
              <a:t>Надалі, користуються картами з досить схематичним зображенням кожної функції, зміст якої був би зрозумілий дітям, або кожне зображення треба пояснити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5" name="Google Shape;385;p40"/>
          <p:cNvGrpSpPr/>
          <p:nvPr/>
        </p:nvGrpSpPr>
        <p:grpSpPr>
          <a:xfrm>
            <a:off x="981878" y="1854220"/>
            <a:ext cx="5493530" cy="4217714"/>
            <a:chOff x="1944920" y="1835170"/>
            <a:chExt cx="5493530" cy="4217714"/>
          </a:xfrm>
        </p:grpSpPr>
        <p:cxnSp>
          <p:nvCxnSpPr>
            <p:cNvPr id="386" name="Google Shape;386;p40"/>
            <p:cNvCxnSpPr>
              <a:endCxn id="387" idx="1"/>
            </p:cNvCxnSpPr>
            <p:nvPr/>
          </p:nvCxnSpPr>
          <p:spPr>
            <a:xfrm>
              <a:off x="4936543" y="3871754"/>
              <a:ext cx="1178700" cy="8688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8" name="Google Shape;388;p40"/>
            <p:cNvCxnSpPr>
              <a:endCxn id="389" idx="7"/>
            </p:cNvCxnSpPr>
            <p:nvPr/>
          </p:nvCxnSpPr>
          <p:spPr>
            <a:xfrm flipH="1">
              <a:off x="4216238" y="3871879"/>
              <a:ext cx="720300" cy="14223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0" name="Google Shape;390;p40"/>
            <p:cNvCxnSpPr>
              <a:endCxn id="391" idx="6"/>
            </p:cNvCxnSpPr>
            <p:nvPr/>
          </p:nvCxnSpPr>
          <p:spPr>
            <a:xfrm flipH="1">
              <a:off x="3134007" y="3871644"/>
              <a:ext cx="1802400" cy="1218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2" name="Google Shape;392;p40"/>
            <p:cNvCxnSpPr>
              <a:endCxn id="393" idx="5"/>
            </p:cNvCxnSpPr>
            <p:nvPr/>
          </p:nvCxnSpPr>
          <p:spPr>
            <a:xfrm rot="10800000">
              <a:off x="3944492" y="2779668"/>
              <a:ext cx="992100" cy="10920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4" name="Google Shape;394;p40"/>
            <p:cNvCxnSpPr>
              <a:endCxn id="395" idx="4"/>
            </p:cNvCxnSpPr>
            <p:nvPr/>
          </p:nvCxnSpPr>
          <p:spPr>
            <a:xfrm rot="10800000" flipH="1">
              <a:off x="4936557" y="2428572"/>
              <a:ext cx="153900" cy="14433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6" name="Google Shape;396;p40"/>
            <p:cNvCxnSpPr>
              <a:endCxn id="397" idx="3"/>
            </p:cNvCxnSpPr>
            <p:nvPr/>
          </p:nvCxnSpPr>
          <p:spPr>
            <a:xfrm rot="10800000" flipH="1">
              <a:off x="4976899" y="3135562"/>
              <a:ext cx="1694400" cy="7629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8" name="Google Shape;398;p40"/>
            <p:cNvSpPr/>
            <p:nvPr/>
          </p:nvSpPr>
          <p:spPr>
            <a:xfrm>
              <a:off x="4180360" y="3115656"/>
              <a:ext cx="1512168" cy="15121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539677" y="2368411"/>
              <a:ext cx="898773" cy="8987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4793756" y="1835170"/>
              <a:ext cx="593402" cy="5934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5951985" y="4577296"/>
              <a:ext cx="1114797" cy="1114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3640970" y="5195479"/>
              <a:ext cx="673968" cy="6739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944920" y="3398900"/>
              <a:ext cx="1189087" cy="1189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3218871" y="2054047"/>
              <a:ext cx="850118" cy="850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5066607" y="4878024"/>
              <a:ext cx="532389" cy="532389"/>
            </a:xfrm>
            <a:prstGeom prst="ellipse">
              <a:avLst/>
            </a:prstGeom>
            <a:solidFill>
              <a:schemeClr val="accent2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5389316" y="2579950"/>
              <a:ext cx="459035" cy="459035"/>
            </a:xfrm>
            <a:prstGeom prst="ellipse">
              <a:avLst/>
            </a:prstGeom>
            <a:solidFill>
              <a:schemeClr val="accent1">
                <a:alpha val="7764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3684871" y="4480235"/>
              <a:ext cx="363255" cy="363255"/>
            </a:xfrm>
            <a:prstGeom prst="ellipse">
              <a:avLst/>
            </a:prstGeom>
            <a:solidFill>
              <a:schemeClr val="accent4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6476486" y="3551209"/>
              <a:ext cx="282855" cy="282855"/>
            </a:xfrm>
            <a:prstGeom prst="ellipse">
              <a:avLst/>
            </a:prstGeom>
            <a:solidFill>
              <a:schemeClr val="accent2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2668761" y="2196177"/>
              <a:ext cx="266700" cy="266700"/>
            </a:xfrm>
            <a:prstGeom prst="ellipse">
              <a:avLst/>
            </a:prstGeom>
            <a:solidFill>
              <a:schemeClr val="accent4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5924795" y="4117523"/>
              <a:ext cx="352320" cy="352320"/>
            </a:xfrm>
            <a:prstGeom prst="ellipse">
              <a:avLst/>
            </a:prstGeom>
            <a:solidFill>
              <a:schemeClr val="accent5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3396656" y="3398900"/>
              <a:ext cx="321839" cy="321839"/>
            </a:xfrm>
            <a:prstGeom prst="ellipse">
              <a:avLst/>
            </a:prstGeom>
            <a:solidFill>
              <a:schemeClr val="accent1">
                <a:alpha val="7764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3998959" y="3241670"/>
              <a:ext cx="200451" cy="200451"/>
            </a:xfrm>
            <a:prstGeom prst="ellipse">
              <a:avLst/>
            </a:prstGeom>
            <a:solidFill>
              <a:schemeClr val="accent3">
                <a:alpha val="7764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5622688" y="1931420"/>
              <a:ext cx="200451" cy="200451"/>
            </a:xfrm>
            <a:prstGeom prst="ellipse">
              <a:avLst/>
            </a:prstGeom>
            <a:solidFill>
              <a:schemeClr val="accent3">
                <a:alpha val="7764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4593305" y="5852433"/>
              <a:ext cx="200451" cy="200451"/>
            </a:xfrm>
            <a:prstGeom prst="ellipse">
              <a:avLst/>
            </a:prstGeom>
            <a:solidFill>
              <a:schemeClr val="accent3">
                <a:alpha val="7764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2927021" y="4538537"/>
              <a:ext cx="200451" cy="200451"/>
            </a:xfrm>
            <a:prstGeom prst="ellipse">
              <a:avLst/>
            </a:prstGeom>
            <a:solidFill>
              <a:schemeClr val="accent3">
                <a:alpha val="7764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6063159" y="2804632"/>
              <a:ext cx="363255" cy="363255"/>
            </a:xfrm>
            <a:prstGeom prst="ellipse">
              <a:avLst/>
            </a:prstGeom>
            <a:solidFill>
              <a:schemeClr val="accent4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5523070" y="5429243"/>
              <a:ext cx="321839" cy="321839"/>
            </a:xfrm>
            <a:prstGeom prst="ellipse">
              <a:avLst/>
            </a:prstGeom>
            <a:solidFill>
              <a:schemeClr val="accent1">
                <a:alpha val="7764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p40"/>
          <p:cNvSpPr/>
          <p:nvPr/>
        </p:nvSpPr>
        <p:spPr>
          <a:xfrm>
            <a:off x="5319566" y="4895185"/>
            <a:ext cx="514138" cy="513303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0"/>
          <p:cNvSpPr/>
          <p:nvPr/>
        </p:nvSpPr>
        <p:spPr>
          <a:xfrm>
            <a:off x="1270808" y="3739790"/>
            <a:ext cx="611230" cy="49330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3992048" y="1999026"/>
            <a:ext cx="280214" cy="241822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2750978" y="5408494"/>
            <a:ext cx="450675" cy="305262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0"/>
          <p:cNvSpPr/>
          <p:nvPr/>
        </p:nvSpPr>
        <p:spPr>
          <a:xfrm>
            <a:off x="3603868" y="3467095"/>
            <a:ext cx="249537" cy="657220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0"/>
          <p:cNvSpPr/>
          <p:nvPr/>
        </p:nvSpPr>
        <p:spPr>
          <a:xfrm rot="10800000">
            <a:off x="3976681" y="3464070"/>
            <a:ext cx="310936" cy="663287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0"/>
          <p:cNvSpPr/>
          <p:nvPr/>
        </p:nvSpPr>
        <p:spPr>
          <a:xfrm>
            <a:off x="2432092" y="2145475"/>
            <a:ext cx="470521" cy="561511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0"/>
          <p:cNvSpPr/>
          <p:nvPr/>
        </p:nvSpPr>
        <p:spPr>
          <a:xfrm>
            <a:off x="5712981" y="2475280"/>
            <a:ext cx="583214" cy="575379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917817"/>
            <a:ext cx="6096000" cy="56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3899" y="443347"/>
            <a:ext cx="10946102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Казкотерапія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самостійний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Казкотерапія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заснована на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архетипічної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метафори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психодіагностики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психотерапії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Виділяють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казкотераиії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інтерпретація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обраної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архетипу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казок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бібліотерапія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медитативні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драматерапія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окремого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мотиву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малювання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казки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казкова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подорож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47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1"/>
          <p:cNvSpPr txBox="1"/>
          <p:nvPr/>
        </p:nvSpPr>
        <p:spPr>
          <a:xfrm>
            <a:off x="1057625" y="1932625"/>
            <a:ext cx="10704600" cy="4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/>
              <a:t>Перш ніж приступити до безпосереднього створення казки з використанням карт Проппа, слід організувати підготовчі ігри, під час яких діти познайомляться і освоять усі казкові функції. Продумають, яких казкових персонажів можна використати в казці у ролі героя, хто або що йому допомагатиме, якими силами наділений герой та лиходій тощо. Для цього можна створити інтелект-карту, яка слугуватиме в подальшому під час створення казок.</a:t>
            </a:r>
            <a:endParaRPr sz="2900" b="1"/>
          </a:p>
        </p:txBody>
      </p:sp>
      <p:sp>
        <p:nvSpPr>
          <p:cNvPr id="425" name="Google Shape;425;p41"/>
          <p:cNvSpPr txBox="1"/>
          <p:nvPr/>
        </p:nvSpPr>
        <p:spPr>
          <a:xfrm>
            <a:off x="1437701" y="529625"/>
            <a:ext cx="10390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latin typeface="Merriweather"/>
                <a:ea typeface="Merriweather"/>
                <a:cs typeface="Merriweather"/>
                <a:sym typeface="Merriweather"/>
              </a:rPr>
              <a:t>Підготовчі ігри</a:t>
            </a:r>
            <a:endParaRPr sz="54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2"/>
          <p:cNvSpPr txBox="1">
            <a:spLocks noGrp="1"/>
          </p:cNvSpPr>
          <p:nvPr>
            <p:ph type="body" idx="1"/>
          </p:nvPr>
        </p:nvSpPr>
        <p:spPr>
          <a:xfrm>
            <a:off x="323529" y="215684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 b="1">
                <a:latin typeface="Merriweather"/>
                <a:ea typeface="Merriweather"/>
                <a:cs typeface="Merriweather"/>
                <a:sym typeface="Merriweather"/>
              </a:rPr>
              <a:t>Підготовчі ігри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31" name="Google Shape;431;p42"/>
          <p:cNvSpPr/>
          <p:nvPr/>
        </p:nvSpPr>
        <p:spPr>
          <a:xfrm rot="10800000" flipH="1">
            <a:off x="928155" y="3673845"/>
            <a:ext cx="10416607" cy="45740"/>
          </a:xfrm>
          <a:custGeom>
            <a:avLst/>
            <a:gdLst/>
            <a:ahLst/>
            <a:cxnLst/>
            <a:rect l="l" t="t" r="r" b="b"/>
            <a:pathLst>
              <a:path w="7832035" h="23854" extrusionOk="0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noFill/>
          <a:ln w="88900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2"/>
          <p:cNvSpPr/>
          <p:nvPr/>
        </p:nvSpPr>
        <p:spPr>
          <a:xfrm>
            <a:off x="9660862" y="3228380"/>
            <a:ext cx="936000" cy="936000"/>
          </a:xfrm>
          <a:prstGeom prst="ellipse">
            <a:avLst/>
          </a:prstGeom>
          <a:solidFill>
            <a:schemeClr val="accent4"/>
          </a:solidFill>
          <a:ln w="50800" cap="flat" cmpd="sng">
            <a:solidFill>
              <a:srgbClr val="E6B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2"/>
          <p:cNvSpPr/>
          <p:nvPr/>
        </p:nvSpPr>
        <p:spPr>
          <a:xfrm>
            <a:off x="7930478" y="3379792"/>
            <a:ext cx="633300" cy="633300"/>
          </a:xfrm>
          <a:prstGeom prst="ellipse">
            <a:avLst/>
          </a:prstGeom>
          <a:solidFill>
            <a:schemeClr val="accent3"/>
          </a:solidFill>
          <a:ln w="50800" cap="flat" cmpd="sng">
            <a:solidFill>
              <a:srgbClr val="E2680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2"/>
          <p:cNvSpPr/>
          <p:nvPr/>
        </p:nvSpPr>
        <p:spPr>
          <a:xfrm>
            <a:off x="6408600" y="3484044"/>
            <a:ext cx="424800" cy="424800"/>
          </a:xfrm>
          <a:prstGeom prst="ellipse">
            <a:avLst/>
          </a:prstGeom>
          <a:solidFill>
            <a:schemeClr val="accent2"/>
          </a:solidFill>
          <a:ln w="50800" cap="flat" cmpd="sng">
            <a:solidFill>
              <a:srgbClr val="59C4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2"/>
          <p:cNvSpPr/>
          <p:nvPr/>
        </p:nvSpPr>
        <p:spPr>
          <a:xfrm>
            <a:off x="4678218" y="3379792"/>
            <a:ext cx="633300" cy="633300"/>
          </a:xfrm>
          <a:prstGeom prst="ellipse">
            <a:avLst/>
          </a:prstGeom>
          <a:solidFill>
            <a:schemeClr val="accent1"/>
          </a:solidFill>
          <a:ln w="50800" cap="flat" cmpd="sng">
            <a:solidFill>
              <a:srgbClr val="008ED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2"/>
          <p:cNvSpPr/>
          <p:nvPr/>
        </p:nvSpPr>
        <p:spPr>
          <a:xfrm>
            <a:off x="3156340" y="3484044"/>
            <a:ext cx="424800" cy="424800"/>
          </a:xfrm>
          <a:prstGeom prst="ellipse">
            <a:avLst/>
          </a:prstGeom>
          <a:solidFill>
            <a:schemeClr val="accent4"/>
          </a:solidFill>
          <a:ln w="50800" cap="flat" cmpd="sng">
            <a:solidFill>
              <a:srgbClr val="E6B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2"/>
          <p:cNvSpPr/>
          <p:nvPr/>
        </p:nvSpPr>
        <p:spPr>
          <a:xfrm>
            <a:off x="1251449" y="3101031"/>
            <a:ext cx="1190700" cy="1190700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2"/>
          <p:cNvSpPr/>
          <p:nvPr/>
        </p:nvSpPr>
        <p:spPr>
          <a:xfrm>
            <a:off x="1634462" y="3484044"/>
            <a:ext cx="424800" cy="424800"/>
          </a:xfrm>
          <a:prstGeom prst="ellipse">
            <a:avLst/>
          </a:prstGeom>
          <a:solidFill>
            <a:schemeClr val="accent3"/>
          </a:solidFill>
          <a:ln w="50800" cap="flat" cmpd="sng">
            <a:solidFill>
              <a:srgbClr val="E2680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9" name="Google Shape;439;p42"/>
          <p:cNvCxnSpPr>
            <a:stCxn id="432" idx="4"/>
          </p:cNvCxnSpPr>
          <p:nvPr/>
        </p:nvCxnSpPr>
        <p:spPr>
          <a:xfrm>
            <a:off x="10128862" y="4164380"/>
            <a:ext cx="0" cy="4572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40" name="Google Shape;440;p42"/>
          <p:cNvCxnSpPr/>
          <p:nvPr/>
        </p:nvCxnSpPr>
        <p:spPr>
          <a:xfrm rot="10800000">
            <a:off x="8247118" y="2930035"/>
            <a:ext cx="0" cy="4434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41" name="Google Shape;441;p42"/>
          <p:cNvCxnSpPr/>
          <p:nvPr/>
        </p:nvCxnSpPr>
        <p:spPr>
          <a:xfrm rot="10800000" flipH="1">
            <a:off x="4990234" y="2934836"/>
            <a:ext cx="4500" cy="4386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42" name="Google Shape;442;p42"/>
          <p:cNvCxnSpPr/>
          <p:nvPr/>
        </p:nvCxnSpPr>
        <p:spPr>
          <a:xfrm rot="10800000">
            <a:off x="1846850" y="2936244"/>
            <a:ext cx="0" cy="5478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43" name="Google Shape;443;p42"/>
          <p:cNvCxnSpPr>
            <a:stCxn id="436" idx="4"/>
          </p:cNvCxnSpPr>
          <p:nvPr/>
        </p:nvCxnSpPr>
        <p:spPr>
          <a:xfrm flipH="1">
            <a:off x="3368440" y="3908844"/>
            <a:ext cx="300" cy="632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44" name="Google Shape;444;p42"/>
          <p:cNvCxnSpPr/>
          <p:nvPr/>
        </p:nvCxnSpPr>
        <p:spPr>
          <a:xfrm>
            <a:off x="6620988" y="3935341"/>
            <a:ext cx="0" cy="579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445" name="Google Shape;445;p42"/>
          <p:cNvGrpSpPr/>
          <p:nvPr/>
        </p:nvGrpSpPr>
        <p:grpSpPr>
          <a:xfrm>
            <a:off x="323525" y="640507"/>
            <a:ext cx="2832946" cy="2587720"/>
            <a:chOff x="116954" y="1926357"/>
            <a:chExt cx="2325900" cy="1105202"/>
          </a:xfrm>
        </p:grpSpPr>
        <p:sp>
          <p:nvSpPr>
            <p:cNvPr id="446" name="Google Shape;446;p42"/>
            <p:cNvSpPr/>
            <p:nvPr/>
          </p:nvSpPr>
          <p:spPr>
            <a:xfrm>
              <a:off x="116954" y="1926357"/>
              <a:ext cx="2325900" cy="3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3"/>
                  </a:solidFill>
                </a:rPr>
                <a:t>На чому вирушити</a:t>
              </a:r>
              <a:endParaRPr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16954" y="2287559"/>
              <a:ext cx="2325900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30200" algn="ctr" rtl="0">
                <a:spcBef>
                  <a:spcPts val="0"/>
                </a:spcBef>
                <a:spcAft>
                  <a:spcPts val="0"/>
                </a:spcAft>
                <a:buSzPts val="1600"/>
                <a:buFont typeface="Arial"/>
                <a:buChar char="●"/>
              </a:pPr>
              <a:r>
                <a:rPr lang="en-US" sz="1600" b="1"/>
                <a:t>килим</a:t>
              </a:r>
              <a:endParaRPr sz="1600" b="1"/>
            </a:p>
            <a:p>
              <a:pPr marL="457200" marR="0" lvl="0" indent="-330200" algn="ctr" rtl="0">
                <a:spcBef>
                  <a:spcPts val="0"/>
                </a:spcBef>
                <a:spcAft>
                  <a:spcPts val="0"/>
                </a:spcAft>
                <a:buSzPts val="1600"/>
                <a:buChar char="●"/>
              </a:pPr>
              <a:r>
                <a:rPr lang="en-US" sz="1600" b="1"/>
                <a:t>крилатий кінь</a:t>
              </a:r>
              <a:endParaRPr sz="1600" b="1"/>
            </a:p>
            <a:p>
              <a:pPr marL="457200" marR="0" lvl="0" indent="-330200" algn="ctr" rtl="0">
                <a:spcBef>
                  <a:spcPts val="0"/>
                </a:spcBef>
                <a:spcAft>
                  <a:spcPts val="0"/>
                </a:spcAft>
                <a:buSzPts val="1600"/>
                <a:buChar char="●"/>
              </a:pPr>
              <a:r>
                <a:rPr lang="en-US" sz="1600" b="1"/>
                <a:t>летючий корабель</a:t>
              </a:r>
              <a:endParaRPr sz="1600" b="1"/>
            </a:p>
            <a:p>
              <a:pPr marL="457200" marR="0" lvl="0" indent="-330200" algn="ctr" rtl="0">
                <a:spcBef>
                  <a:spcPts val="0"/>
                </a:spcBef>
                <a:spcAft>
                  <a:spcPts val="0"/>
                </a:spcAft>
                <a:buSzPts val="1600"/>
                <a:buChar char="●"/>
              </a:pPr>
              <a:r>
                <a:rPr lang="en-US" sz="1600" b="1"/>
                <a:t>гуси-лебеді</a:t>
              </a:r>
              <a:endParaRPr sz="1600" b="1"/>
            </a:p>
            <a:p>
              <a:pPr marL="457200" marR="0" lvl="0" indent="-330200" algn="ctr" rtl="0">
                <a:spcBef>
                  <a:spcPts val="0"/>
                </a:spcBef>
                <a:spcAft>
                  <a:spcPts val="0"/>
                </a:spcAft>
                <a:buSzPts val="1600"/>
                <a:buChar char="●"/>
              </a:pPr>
              <a:r>
                <a:rPr lang="en-US" sz="1600" b="1"/>
                <a:t>сірий вовк </a:t>
              </a:r>
              <a:endParaRPr sz="1600" b="1"/>
            </a:p>
          </p:txBody>
        </p:sp>
      </p:grpSp>
      <p:grpSp>
        <p:nvGrpSpPr>
          <p:cNvPr id="448" name="Google Shape;448;p42"/>
          <p:cNvGrpSpPr/>
          <p:nvPr/>
        </p:nvGrpSpPr>
        <p:grpSpPr>
          <a:xfrm>
            <a:off x="3657600" y="1280050"/>
            <a:ext cx="2706152" cy="1717963"/>
            <a:chOff x="273891" y="2060844"/>
            <a:chExt cx="2221800" cy="1057729"/>
          </a:xfrm>
        </p:grpSpPr>
        <p:sp>
          <p:nvSpPr>
            <p:cNvPr id="449" name="Google Shape;449;p42"/>
            <p:cNvSpPr/>
            <p:nvPr/>
          </p:nvSpPr>
          <p:spPr>
            <a:xfrm>
              <a:off x="273891" y="2060844"/>
              <a:ext cx="2221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1"/>
                  </a:solidFill>
                </a:rPr>
                <a:t>Помічники в дорозі</a:t>
              </a:r>
              <a:endParaRPr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273891" y="2385373"/>
              <a:ext cx="2221800" cy="73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3F3F3F"/>
                </a:solidFill>
              </a:endParaRPr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кінь</a:t>
              </a:r>
              <a:endParaRPr sz="1700" b="1"/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товариш</a:t>
              </a:r>
              <a:endParaRPr sz="1700" b="1"/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чарівні звірі</a:t>
              </a:r>
              <a:endParaRPr sz="1700" b="1"/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лампа</a:t>
              </a:r>
              <a:endParaRPr sz="1700" b="1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 b="1">
                <a:solidFill>
                  <a:srgbClr val="3F3F3F"/>
                </a:solidFill>
              </a:endParaRPr>
            </a:p>
          </p:txBody>
        </p:sp>
      </p:grpSp>
      <p:grpSp>
        <p:nvGrpSpPr>
          <p:cNvPr id="451" name="Google Shape;451;p42"/>
          <p:cNvGrpSpPr/>
          <p:nvPr/>
        </p:nvGrpSpPr>
        <p:grpSpPr>
          <a:xfrm>
            <a:off x="7235575" y="1099625"/>
            <a:ext cx="2835791" cy="2001277"/>
            <a:chOff x="541913" y="1949831"/>
            <a:chExt cx="2328236" cy="1232086"/>
          </a:xfrm>
        </p:grpSpPr>
        <p:sp>
          <p:nvSpPr>
            <p:cNvPr id="452" name="Google Shape;452;p42"/>
            <p:cNvSpPr/>
            <p:nvPr/>
          </p:nvSpPr>
          <p:spPr>
            <a:xfrm>
              <a:off x="544249" y="1949831"/>
              <a:ext cx="2325900" cy="33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3"/>
                  </a:solidFill>
                </a:rPr>
                <a:t>Вороги </a:t>
              </a:r>
              <a:endParaRPr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541913" y="2255516"/>
              <a:ext cx="2325900" cy="9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Font typeface="Arial"/>
                <a:buChar char="●"/>
              </a:pPr>
              <a:r>
                <a:rPr lang="en-US" sz="1700" b="1"/>
                <a:t>космічні сили</a:t>
              </a:r>
              <a:endParaRPr sz="1700" b="1"/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Лісовик/Водяний</a:t>
              </a:r>
              <a:endParaRPr sz="1700" b="1"/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Баба-яга</a:t>
              </a:r>
              <a:endParaRPr sz="1700" b="1"/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Змій</a:t>
              </a:r>
              <a:endParaRPr sz="1700" b="1"/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Кощій</a:t>
              </a:r>
              <a:endParaRPr sz="1700" b="1"/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Бабай </a:t>
              </a:r>
              <a:endParaRPr sz="1700" b="1"/>
            </a:p>
          </p:txBody>
        </p:sp>
      </p:grpSp>
      <p:grpSp>
        <p:nvGrpSpPr>
          <p:cNvPr id="454" name="Google Shape;454;p42"/>
          <p:cNvGrpSpPr/>
          <p:nvPr/>
        </p:nvGrpSpPr>
        <p:grpSpPr>
          <a:xfrm>
            <a:off x="2158149" y="4514899"/>
            <a:ext cx="2519945" cy="1958984"/>
            <a:chOff x="366453" y="2060848"/>
            <a:chExt cx="1895408" cy="2607112"/>
          </a:xfrm>
        </p:grpSpPr>
        <p:sp>
          <p:nvSpPr>
            <p:cNvPr id="455" name="Google Shape;455;p42"/>
            <p:cNvSpPr/>
            <p:nvPr/>
          </p:nvSpPr>
          <p:spPr>
            <a:xfrm>
              <a:off x="366453" y="2060848"/>
              <a:ext cx="1895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4"/>
                  </a:solidFill>
                </a:rPr>
                <a:t>Хто, що вкаже шлях</a:t>
              </a:r>
              <a:endPara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366461" y="3148760"/>
              <a:ext cx="1895400" cy="151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30200" algn="ctr" rtl="0">
                <a:spcBef>
                  <a:spcPts val="0"/>
                </a:spcBef>
                <a:spcAft>
                  <a:spcPts val="0"/>
                </a:spcAft>
                <a:buSzPts val="1600"/>
                <a:buFont typeface="Arial"/>
                <a:buChar char="●"/>
              </a:pPr>
              <a:r>
                <a:rPr lang="en-US" sz="1600" b="1"/>
                <a:t>каблучка</a:t>
              </a:r>
              <a:endParaRPr sz="1600" b="1"/>
            </a:p>
            <a:p>
              <a:pPr marL="457200" marR="0" lvl="0" indent="-330200" algn="ctr" rtl="0">
                <a:spcBef>
                  <a:spcPts val="0"/>
                </a:spcBef>
                <a:spcAft>
                  <a:spcPts val="0"/>
                </a:spcAft>
                <a:buSzPts val="1600"/>
                <a:buChar char="●"/>
              </a:pPr>
              <a:r>
                <a:rPr lang="en-US" sz="1600" b="1"/>
                <a:t>клубок (моток)</a:t>
              </a:r>
              <a:endParaRPr sz="1600" b="1"/>
            </a:p>
            <a:p>
              <a:pPr marL="457200" marR="0" lvl="0" indent="-330200" algn="ctr" rtl="0">
                <a:spcBef>
                  <a:spcPts val="0"/>
                </a:spcBef>
                <a:spcAft>
                  <a:spcPts val="0"/>
                </a:spcAft>
                <a:buSzPts val="1600"/>
                <a:buChar char="●"/>
              </a:pPr>
              <a:r>
                <a:rPr lang="en-US" sz="1600" b="1"/>
                <a:t>пір’їнка</a:t>
              </a:r>
              <a:endParaRPr sz="1600" b="1"/>
            </a:p>
            <a:p>
              <a:pPr marL="457200" marR="0" lvl="0" indent="-330200" algn="ctr" rtl="0">
                <a:spcBef>
                  <a:spcPts val="0"/>
                </a:spcBef>
                <a:spcAft>
                  <a:spcPts val="0"/>
                </a:spcAft>
                <a:buSzPts val="1600"/>
                <a:buChar char="●"/>
              </a:pPr>
              <a:r>
                <a:rPr lang="en-US" sz="1600" b="1"/>
                <a:t>зірка</a:t>
              </a:r>
              <a:endParaRPr sz="1600" b="1"/>
            </a:p>
          </p:txBody>
        </p:sp>
      </p:grpSp>
      <p:grpSp>
        <p:nvGrpSpPr>
          <p:cNvPr id="457" name="Google Shape;457;p42"/>
          <p:cNvGrpSpPr/>
          <p:nvPr/>
        </p:nvGrpSpPr>
        <p:grpSpPr>
          <a:xfrm>
            <a:off x="4994727" y="4551175"/>
            <a:ext cx="2993201" cy="2170725"/>
            <a:chOff x="160887" y="2060847"/>
            <a:chExt cx="2325900" cy="2170725"/>
          </a:xfrm>
        </p:grpSpPr>
        <p:sp>
          <p:nvSpPr>
            <p:cNvPr id="458" name="Google Shape;458;p42"/>
            <p:cNvSpPr/>
            <p:nvPr/>
          </p:nvSpPr>
          <p:spPr>
            <a:xfrm>
              <a:off x="289438" y="2060847"/>
              <a:ext cx="2068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2"/>
                  </a:solidFill>
                </a:rPr>
                <a:t>Чудодійні напої, їжа </a:t>
              </a:r>
              <a:endPara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160887" y="2650572"/>
              <a:ext cx="2325900" cy="15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3F3F3F"/>
                </a:solidFill>
              </a:endParaRPr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зілля</a:t>
              </a:r>
              <a:endParaRPr sz="1700" b="1"/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жива/мертва вода</a:t>
              </a:r>
              <a:endParaRPr sz="1700" b="1"/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молодильні яблука</a:t>
              </a:r>
              <a:endParaRPr sz="1700" b="1"/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горіхи</a:t>
              </a:r>
              <a:endParaRPr sz="1700" b="1"/>
            </a:p>
          </p:txBody>
        </p:sp>
      </p:grpSp>
      <p:grpSp>
        <p:nvGrpSpPr>
          <p:cNvPr id="460" name="Google Shape;460;p42"/>
          <p:cNvGrpSpPr/>
          <p:nvPr/>
        </p:nvGrpSpPr>
        <p:grpSpPr>
          <a:xfrm>
            <a:off x="8827600" y="4551175"/>
            <a:ext cx="2706152" cy="1995900"/>
            <a:chOff x="294926" y="2060847"/>
            <a:chExt cx="2221800" cy="1995900"/>
          </a:xfrm>
        </p:grpSpPr>
        <p:sp>
          <p:nvSpPr>
            <p:cNvPr id="461" name="Google Shape;461;p42"/>
            <p:cNvSpPr/>
            <p:nvPr/>
          </p:nvSpPr>
          <p:spPr>
            <a:xfrm>
              <a:off x="539548" y="2060847"/>
              <a:ext cx="1892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4"/>
                  </a:solidFill>
                </a:rPr>
                <a:t>Кого рятуємо</a:t>
              </a:r>
              <a:endPara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294926" y="2522547"/>
              <a:ext cx="2221800" cy="153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Font typeface="Arial"/>
                <a:buChar char="●"/>
              </a:pPr>
              <a:r>
                <a:rPr lang="en-US" sz="1700" b="1"/>
                <a:t>сестру/брата</a:t>
              </a:r>
              <a:endParaRPr sz="1700" b="1"/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принцесу/царівну</a:t>
              </a:r>
              <a:endParaRPr sz="1700" b="1"/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тварин</a:t>
              </a:r>
              <a:endParaRPr sz="1700" b="1"/>
            </a:p>
            <a:p>
              <a:pPr marL="457200" marR="0" lvl="0" indent="-336550" algn="ctr" rtl="0">
                <a:spcBef>
                  <a:spcPts val="0"/>
                </a:spcBef>
                <a:spcAft>
                  <a:spcPts val="0"/>
                </a:spcAft>
                <a:buSzPts val="1700"/>
                <a:buChar char="●"/>
              </a:pPr>
              <a:r>
                <a:rPr lang="en-US" sz="1700" b="1"/>
                <a:t>дітей </a:t>
              </a:r>
              <a:endParaRPr sz="17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3"/>
          <p:cNvSpPr txBox="1">
            <a:spLocks noGrp="1"/>
          </p:cNvSpPr>
          <p:nvPr>
            <p:ph type="body" idx="1"/>
          </p:nvPr>
        </p:nvSpPr>
        <p:spPr>
          <a:xfrm>
            <a:off x="323525" y="463325"/>
            <a:ext cx="115731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3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працювати з картами Проппа</a:t>
            </a:r>
            <a:endParaRPr sz="43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endParaRPr/>
          </a:p>
        </p:txBody>
      </p:sp>
      <p:sp>
        <p:nvSpPr>
          <p:cNvPr id="468" name="Google Shape;468;p43"/>
          <p:cNvSpPr/>
          <p:nvPr/>
        </p:nvSpPr>
        <p:spPr>
          <a:xfrm>
            <a:off x="864354" y="1751786"/>
            <a:ext cx="2376300" cy="42924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3"/>
          <p:cNvSpPr/>
          <p:nvPr/>
        </p:nvSpPr>
        <p:spPr>
          <a:xfrm>
            <a:off x="3542950" y="1751749"/>
            <a:ext cx="2376300" cy="42924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3"/>
          <p:cNvSpPr/>
          <p:nvPr/>
        </p:nvSpPr>
        <p:spPr>
          <a:xfrm>
            <a:off x="6251625" y="1751767"/>
            <a:ext cx="2376300" cy="42924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3"/>
          <p:cNvSpPr/>
          <p:nvPr/>
        </p:nvSpPr>
        <p:spPr>
          <a:xfrm>
            <a:off x="3125764" y="2333840"/>
            <a:ext cx="747900" cy="4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3"/>
          <p:cNvSpPr/>
          <p:nvPr/>
        </p:nvSpPr>
        <p:spPr>
          <a:xfrm>
            <a:off x="5818831" y="2333840"/>
            <a:ext cx="747900" cy="4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3"/>
          <p:cNvSpPr/>
          <p:nvPr/>
        </p:nvSpPr>
        <p:spPr>
          <a:xfrm>
            <a:off x="864618" y="1741152"/>
            <a:ext cx="2376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3"/>
          <p:cNvSpPr/>
          <p:nvPr/>
        </p:nvSpPr>
        <p:spPr>
          <a:xfrm>
            <a:off x="3543224" y="1741152"/>
            <a:ext cx="2376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3"/>
          <p:cNvSpPr/>
          <p:nvPr/>
        </p:nvSpPr>
        <p:spPr>
          <a:xfrm>
            <a:off x="6251882" y="1732118"/>
            <a:ext cx="2376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3"/>
          <p:cNvSpPr txBox="1"/>
          <p:nvPr/>
        </p:nvSpPr>
        <p:spPr>
          <a:xfrm>
            <a:off x="878359" y="1728831"/>
            <a:ext cx="6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43"/>
          <p:cNvSpPr txBox="1"/>
          <p:nvPr/>
        </p:nvSpPr>
        <p:spPr>
          <a:xfrm>
            <a:off x="3542213" y="1732222"/>
            <a:ext cx="6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43"/>
          <p:cNvSpPr txBox="1"/>
          <p:nvPr/>
        </p:nvSpPr>
        <p:spPr>
          <a:xfrm>
            <a:off x="6237966" y="1724980"/>
            <a:ext cx="6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3"/>
          <p:cNvSpPr txBox="1"/>
          <p:nvPr/>
        </p:nvSpPr>
        <p:spPr>
          <a:xfrm>
            <a:off x="1476107" y="1820252"/>
            <a:ext cx="163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етап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3"/>
          <p:cNvSpPr txBox="1"/>
          <p:nvPr/>
        </p:nvSpPr>
        <p:spPr>
          <a:xfrm>
            <a:off x="974700" y="2332450"/>
            <a:ext cx="2136000" cy="3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Познайомити дітей з казкою, як жанром літературного твору. Пояснити її загальну структуру, а також ключові відмінності від інших форм літературних творів.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</a:endParaRPr>
          </a:p>
        </p:txBody>
      </p:sp>
      <p:sp>
        <p:nvSpPr>
          <p:cNvPr id="481" name="Google Shape;481;p43"/>
          <p:cNvSpPr txBox="1"/>
          <p:nvPr/>
        </p:nvSpPr>
        <p:spPr>
          <a:xfrm>
            <a:off x="3682575" y="2259125"/>
            <a:ext cx="2136000" cy="3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Супроводжувати читання казки викладанням карт Проппа із зображенням відповідних подій. </a:t>
            </a:r>
            <a:endParaRPr sz="1900" b="1">
              <a:solidFill>
                <a:srgbClr val="595959"/>
              </a:solidFill>
            </a:endParaRPr>
          </a:p>
        </p:txBody>
      </p:sp>
      <p:sp>
        <p:nvSpPr>
          <p:cNvPr id="482" name="Google Shape;482;p43"/>
          <p:cNvSpPr txBox="1"/>
          <p:nvPr/>
        </p:nvSpPr>
        <p:spPr>
          <a:xfrm>
            <a:off x="6525575" y="2332425"/>
            <a:ext cx="2007600" cy="3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Запропонувати дітям, прочитавши казку, обрати відповідні сюжетні карти і, спираючись на них, переказати її зміст.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00" b="1">
              <a:solidFill>
                <a:srgbClr val="595959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595959"/>
              </a:solidFill>
            </a:endParaRPr>
          </a:p>
        </p:txBody>
      </p:sp>
      <p:sp>
        <p:nvSpPr>
          <p:cNvPr id="483" name="Google Shape;483;p43"/>
          <p:cNvSpPr txBox="1"/>
          <p:nvPr/>
        </p:nvSpPr>
        <p:spPr>
          <a:xfrm>
            <a:off x="4202736" y="1809619"/>
            <a:ext cx="163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етап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3"/>
          <p:cNvSpPr txBox="1"/>
          <p:nvPr/>
        </p:nvSpPr>
        <p:spPr>
          <a:xfrm>
            <a:off x="6898489" y="1798986"/>
            <a:ext cx="163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етап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3"/>
          <p:cNvSpPr/>
          <p:nvPr/>
        </p:nvSpPr>
        <p:spPr>
          <a:xfrm>
            <a:off x="8900375" y="1741150"/>
            <a:ext cx="2597700" cy="43047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3"/>
          <p:cNvSpPr/>
          <p:nvPr/>
        </p:nvSpPr>
        <p:spPr>
          <a:xfrm>
            <a:off x="8900650" y="1746950"/>
            <a:ext cx="25977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8911275" y="1732119"/>
            <a:ext cx="6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43"/>
          <p:cNvSpPr txBox="1"/>
          <p:nvPr/>
        </p:nvSpPr>
        <p:spPr>
          <a:xfrm>
            <a:off x="9559700" y="1824450"/>
            <a:ext cx="134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етап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3"/>
          <p:cNvSpPr txBox="1"/>
          <p:nvPr/>
        </p:nvSpPr>
        <p:spPr>
          <a:xfrm>
            <a:off x="9058400" y="2332450"/>
            <a:ext cx="2376000" cy="3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>
                <a:latin typeface="Times New Roman"/>
                <a:ea typeface="Times New Roman"/>
                <a:cs typeface="Times New Roman"/>
                <a:sym typeface="Times New Roman"/>
              </a:rPr>
              <a:t>Починати складати казки ліпше за все колективно та використовуючи обмежену кількість карт   </a:t>
            </a:r>
            <a:endParaRPr sz="19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43"/>
          <p:cNvSpPr/>
          <p:nvPr/>
        </p:nvSpPr>
        <p:spPr>
          <a:xfrm>
            <a:off x="8511899" y="2337418"/>
            <a:ext cx="747900" cy="4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6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6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4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4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4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4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9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4"/>
          <p:cNvSpPr txBox="1">
            <a:spLocks noGrp="1"/>
          </p:cNvSpPr>
          <p:nvPr>
            <p:ph type="body" idx="1"/>
          </p:nvPr>
        </p:nvSpPr>
        <p:spPr>
          <a:xfrm>
            <a:off x="323525" y="463325"/>
            <a:ext cx="115731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3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</a:t>
            </a:r>
            <a:r>
              <a:rPr lang="en-US" sz="4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працювати</a:t>
            </a:r>
            <a:r>
              <a:rPr lang="en-US" sz="4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en-US" sz="43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картами</a:t>
            </a:r>
            <a:r>
              <a:rPr lang="en-US" sz="4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Проппа</a:t>
            </a:r>
            <a:endParaRPr sz="43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endParaRPr dirty="0"/>
          </a:p>
        </p:txBody>
      </p:sp>
      <p:sp>
        <p:nvSpPr>
          <p:cNvPr id="496" name="Google Shape;496;p44"/>
          <p:cNvSpPr/>
          <p:nvPr/>
        </p:nvSpPr>
        <p:spPr>
          <a:xfrm>
            <a:off x="864354" y="1751786"/>
            <a:ext cx="2376300" cy="42924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4"/>
          <p:cNvSpPr/>
          <p:nvPr/>
        </p:nvSpPr>
        <p:spPr>
          <a:xfrm>
            <a:off x="3542950" y="1751749"/>
            <a:ext cx="2376300" cy="42924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4"/>
          <p:cNvSpPr/>
          <p:nvPr/>
        </p:nvSpPr>
        <p:spPr>
          <a:xfrm>
            <a:off x="6251625" y="1751767"/>
            <a:ext cx="2376300" cy="42924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4"/>
          <p:cNvSpPr/>
          <p:nvPr/>
        </p:nvSpPr>
        <p:spPr>
          <a:xfrm>
            <a:off x="3125764" y="2333840"/>
            <a:ext cx="747900" cy="4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4"/>
          <p:cNvSpPr/>
          <p:nvPr/>
        </p:nvSpPr>
        <p:spPr>
          <a:xfrm>
            <a:off x="5818831" y="2333840"/>
            <a:ext cx="747900" cy="4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4"/>
          <p:cNvSpPr/>
          <p:nvPr/>
        </p:nvSpPr>
        <p:spPr>
          <a:xfrm>
            <a:off x="864618" y="1741152"/>
            <a:ext cx="2376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4"/>
          <p:cNvSpPr/>
          <p:nvPr/>
        </p:nvSpPr>
        <p:spPr>
          <a:xfrm>
            <a:off x="3543224" y="1741152"/>
            <a:ext cx="2376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6251882" y="1732118"/>
            <a:ext cx="2376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"/>
          <p:cNvSpPr txBox="1"/>
          <p:nvPr/>
        </p:nvSpPr>
        <p:spPr>
          <a:xfrm>
            <a:off x="878350" y="1728825"/>
            <a:ext cx="6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400" b="1">
                <a:solidFill>
                  <a:schemeClr val="lt1"/>
                </a:solidFill>
              </a:rPr>
              <a:t>5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3542213" y="1732222"/>
            <a:ext cx="6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400" b="1">
                <a:solidFill>
                  <a:schemeClr val="lt1"/>
                </a:solidFill>
              </a:rPr>
              <a:t>6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6237966" y="1724980"/>
            <a:ext cx="6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400" b="1">
                <a:solidFill>
                  <a:schemeClr val="lt1"/>
                </a:solidFill>
              </a:rPr>
              <a:t>7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1476107" y="1820252"/>
            <a:ext cx="163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етап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4"/>
          <p:cNvSpPr txBox="1"/>
          <p:nvPr/>
        </p:nvSpPr>
        <p:spPr>
          <a:xfrm>
            <a:off x="734700" y="2332450"/>
            <a:ext cx="2376000" cy="3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творити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разом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дітьми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власний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сюжет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казки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використанням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Проппа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цього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необхідно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обрати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5-8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вигадати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дійових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осіб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обрати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головного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героя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помічників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хто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буде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йому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шкодити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створюючи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перепони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шляху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мети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509" name="Google Shape;509;p44"/>
          <p:cNvSpPr txBox="1"/>
          <p:nvPr/>
        </p:nvSpPr>
        <p:spPr>
          <a:xfrm>
            <a:off x="3648925" y="2259125"/>
            <a:ext cx="2270400" cy="3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 того як діти засвоїли складання казок по черзі функцій, можна переходити до вигадування казки всліпу (дитина навмання витягує будь-яку карту)</a:t>
            </a:r>
            <a:endParaRPr sz="1900" b="1">
              <a:solidFill>
                <a:srgbClr val="595959"/>
              </a:solidFill>
            </a:endParaRPr>
          </a:p>
        </p:txBody>
      </p:sp>
      <p:sp>
        <p:nvSpPr>
          <p:cNvPr id="510" name="Google Shape;510;p44"/>
          <p:cNvSpPr txBox="1"/>
          <p:nvPr/>
        </p:nvSpPr>
        <p:spPr>
          <a:xfrm>
            <a:off x="6420151" y="2332425"/>
            <a:ext cx="2113200" cy="3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Використання різних варіантів роботи з картами: робота з індивідуальним набором карт, створення сюжету по черзі, групами, з кінця, з середини тощо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00" b="1">
              <a:solidFill>
                <a:srgbClr val="595959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595959"/>
              </a:solidFill>
            </a:endParaRPr>
          </a:p>
        </p:txBody>
      </p:sp>
      <p:sp>
        <p:nvSpPr>
          <p:cNvPr id="511" name="Google Shape;511;p44"/>
          <p:cNvSpPr txBox="1"/>
          <p:nvPr/>
        </p:nvSpPr>
        <p:spPr>
          <a:xfrm>
            <a:off x="4202736" y="1809619"/>
            <a:ext cx="163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етап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4"/>
          <p:cNvSpPr txBox="1"/>
          <p:nvPr/>
        </p:nvSpPr>
        <p:spPr>
          <a:xfrm>
            <a:off x="6898489" y="1798986"/>
            <a:ext cx="163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етап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4"/>
          <p:cNvSpPr/>
          <p:nvPr/>
        </p:nvSpPr>
        <p:spPr>
          <a:xfrm>
            <a:off x="8900375" y="1741150"/>
            <a:ext cx="2597700" cy="43047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4"/>
          <p:cNvSpPr/>
          <p:nvPr/>
        </p:nvSpPr>
        <p:spPr>
          <a:xfrm>
            <a:off x="8900650" y="1746950"/>
            <a:ext cx="25977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4"/>
          <p:cNvSpPr txBox="1"/>
          <p:nvPr/>
        </p:nvSpPr>
        <p:spPr>
          <a:xfrm>
            <a:off x="8911275" y="1732119"/>
            <a:ext cx="67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400" b="1">
                <a:solidFill>
                  <a:schemeClr val="lt1"/>
                </a:solidFill>
              </a:rPr>
              <a:t>8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4"/>
          <p:cNvSpPr txBox="1"/>
          <p:nvPr/>
        </p:nvSpPr>
        <p:spPr>
          <a:xfrm>
            <a:off x="9559700" y="1824450"/>
            <a:ext cx="134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етап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4"/>
          <p:cNvSpPr txBox="1"/>
          <p:nvPr/>
        </p:nvSpPr>
        <p:spPr>
          <a:xfrm>
            <a:off x="9058400" y="2332450"/>
            <a:ext cx="2376000" cy="3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en-US" sz="1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творення альбому казок</a:t>
            </a:r>
            <a:endParaRPr sz="1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</a:endParaRPr>
          </a:p>
        </p:txBody>
      </p:sp>
      <p:sp>
        <p:nvSpPr>
          <p:cNvPr id="518" name="Google Shape;518;p44"/>
          <p:cNvSpPr/>
          <p:nvPr/>
        </p:nvSpPr>
        <p:spPr>
          <a:xfrm>
            <a:off x="8511899" y="2337418"/>
            <a:ext cx="747900" cy="4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6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6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4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4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4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4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9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"/>
          <p:cNvSpPr txBox="1">
            <a:spLocks noGrp="1"/>
          </p:cNvSpPr>
          <p:nvPr>
            <p:ph type="body" idx="1"/>
          </p:nvPr>
        </p:nvSpPr>
        <p:spPr>
          <a:xfrm>
            <a:off x="323529" y="463334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 sz="4700"/>
              <a:t>Завдання для роботи з картами Проппа</a:t>
            </a:r>
            <a:endParaRPr sz="4700"/>
          </a:p>
        </p:txBody>
      </p:sp>
      <p:grpSp>
        <p:nvGrpSpPr>
          <p:cNvPr id="524" name="Google Shape;524;p45"/>
          <p:cNvGrpSpPr/>
          <p:nvPr/>
        </p:nvGrpSpPr>
        <p:grpSpPr>
          <a:xfrm>
            <a:off x="4500568" y="2967514"/>
            <a:ext cx="3190621" cy="2179069"/>
            <a:chOff x="3366914" y="2916559"/>
            <a:chExt cx="2424300" cy="1655701"/>
          </a:xfrm>
        </p:grpSpPr>
        <p:sp>
          <p:nvSpPr>
            <p:cNvPr id="525" name="Google Shape;525;p45"/>
            <p:cNvSpPr/>
            <p:nvPr/>
          </p:nvSpPr>
          <p:spPr>
            <a:xfrm>
              <a:off x="3366914" y="3203451"/>
              <a:ext cx="2424300" cy="12960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5"/>
            <p:cNvSpPr/>
            <p:nvPr/>
          </p:nvSpPr>
          <p:spPr>
            <a:xfrm>
              <a:off x="3419872" y="3140968"/>
              <a:ext cx="2304300" cy="12960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5"/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/>
              <a:ahLst/>
              <a:cxnLst/>
              <a:rect l="l" t="t" r="r" b="b"/>
              <a:pathLst>
                <a:path w="1080120" h="1520552" extrusionOk="0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5"/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/>
              <a:ahLst/>
              <a:cxnLst/>
              <a:rect l="l" t="t" r="r" b="b"/>
              <a:pathLst>
                <a:path w="1080120" h="1520552" extrusionOk="0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4439051" y="4449847"/>
              <a:ext cx="258777" cy="122414"/>
            </a:xfrm>
            <a:custGeom>
              <a:avLst/>
              <a:gdLst/>
              <a:ahLst/>
              <a:cxnLst/>
              <a:rect l="l" t="t" r="r" b="b"/>
              <a:pathLst>
                <a:path w="900094" h="360040" extrusionOk="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0" name="Google Shape;530;p45"/>
          <p:cNvSpPr txBox="1"/>
          <p:nvPr/>
        </p:nvSpPr>
        <p:spPr>
          <a:xfrm>
            <a:off x="8192875" y="4368087"/>
            <a:ext cx="3190500" cy="17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-  знайти помилку у розміщенні карт згідно з сюжетом нової казки</a:t>
            </a: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5"/>
          <p:cNvSpPr txBox="1"/>
          <p:nvPr/>
        </p:nvSpPr>
        <p:spPr>
          <a:xfrm>
            <a:off x="8192875" y="1375325"/>
            <a:ext cx="3190500" cy="1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/>
              <a:t>самостійно визначити відсутність знайомої карти</a:t>
            </a:r>
            <a:endParaRPr sz="2200" b="1"/>
          </a:p>
        </p:txBody>
      </p:sp>
      <p:sp>
        <p:nvSpPr>
          <p:cNvPr id="532" name="Google Shape;532;p45"/>
          <p:cNvSpPr txBox="1"/>
          <p:nvPr/>
        </p:nvSpPr>
        <p:spPr>
          <a:xfrm>
            <a:off x="808500" y="4539050"/>
            <a:ext cx="34536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 b="1"/>
              <a:t>виставити карти у тому порядку, в якому вони передбачені сюжетом нової казки</a:t>
            </a:r>
            <a:endParaRPr sz="2200" b="1"/>
          </a:p>
        </p:txBody>
      </p:sp>
      <p:sp>
        <p:nvSpPr>
          <p:cNvPr id="533" name="Google Shape;533;p45"/>
          <p:cNvSpPr txBox="1"/>
          <p:nvPr/>
        </p:nvSpPr>
        <p:spPr>
          <a:xfrm>
            <a:off x="808500" y="1375324"/>
            <a:ext cx="31905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-"/>
            </a:pPr>
            <a:r>
              <a:rPr lang="en-US" sz="2200" b="1"/>
              <a:t>знайти знайомі “чарівні карти” у новій казці</a:t>
            </a: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4" name="Google Shape;534;p45"/>
          <p:cNvCxnSpPr/>
          <p:nvPr/>
        </p:nvCxnSpPr>
        <p:spPr>
          <a:xfrm rot="10800000" flipH="1">
            <a:off x="4262158" y="4368080"/>
            <a:ext cx="1260000" cy="972000"/>
          </a:xfrm>
          <a:prstGeom prst="bentConnector3">
            <a:avLst>
              <a:gd name="adj1" fmla="val 100515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535" name="Google Shape;535;p45"/>
          <p:cNvCxnSpPr/>
          <p:nvPr/>
        </p:nvCxnSpPr>
        <p:spPr>
          <a:xfrm rot="10800000">
            <a:off x="6597350" y="4368080"/>
            <a:ext cx="1260000" cy="972000"/>
          </a:xfrm>
          <a:prstGeom prst="bentConnector3">
            <a:avLst>
              <a:gd name="adj1" fmla="val 99033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536" name="Google Shape;536;p45"/>
          <p:cNvCxnSpPr/>
          <p:nvPr/>
        </p:nvCxnSpPr>
        <p:spPr>
          <a:xfrm rot="-5400000" flipH="1">
            <a:off x="4118158" y="2056820"/>
            <a:ext cx="1548000" cy="1260000"/>
          </a:xfrm>
          <a:prstGeom prst="bentConnector3">
            <a:avLst>
              <a:gd name="adj1" fmla="val -441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537" name="Google Shape;537;p45"/>
          <p:cNvCxnSpPr/>
          <p:nvPr/>
        </p:nvCxnSpPr>
        <p:spPr>
          <a:xfrm rot="5400000">
            <a:off x="6453350" y="2056821"/>
            <a:ext cx="1548000" cy="1260000"/>
          </a:xfrm>
          <a:prstGeom prst="bentConnector3">
            <a:avLst>
              <a:gd name="adj1" fmla="val -253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538" name="Google Shape;538;p45"/>
          <p:cNvSpPr/>
          <p:nvPr/>
        </p:nvSpPr>
        <p:spPr>
          <a:xfrm>
            <a:off x="5164167" y="3550125"/>
            <a:ext cx="470521" cy="561511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5"/>
          <p:cNvSpPr/>
          <p:nvPr/>
        </p:nvSpPr>
        <p:spPr>
          <a:xfrm>
            <a:off x="6673292" y="3550125"/>
            <a:ext cx="470521" cy="561511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6"/>
          <p:cNvSpPr txBox="1"/>
          <p:nvPr/>
        </p:nvSpPr>
        <p:spPr>
          <a:xfrm>
            <a:off x="5018050" y="1687100"/>
            <a:ext cx="6690600" cy="4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Times New Roman"/>
                <a:ea typeface="Times New Roman"/>
                <a:cs typeface="Times New Roman"/>
                <a:sym typeface="Times New Roman"/>
              </a:rPr>
              <a:t>Кубики Рорі,  або</a:t>
            </a:r>
            <a:r>
              <a:rPr lang="en-US" sz="2700" b="1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-US" sz="2700" b="1" u="sng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Rory’s Story Cubes</a:t>
            </a:r>
            <a:r>
              <a:rPr lang="en-US" sz="2700" b="1">
                <a:latin typeface="Times New Roman"/>
                <a:ea typeface="Times New Roman"/>
                <a:cs typeface="Times New Roman"/>
                <a:sym typeface="Times New Roman"/>
              </a:rPr>
              <a:t>, у 2004 році вигадав ірландський тренер з креативного мислення і творчого вирішення проблем Рорі О’Коннор. А вже у 2011 вони стали лідером продажів на сайті Amazon.com у категорії «Ігри та іграшки». І хоча задумувалися кубики як інструмент пошуку нестандартних рішень для дорослих, згодом їх почали застосовувати і для навчальних ігор з дітьми.</a:t>
            </a:r>
            <a:endParaRPr sz="4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46"/>
          <p:cNvSpPr txBox="1"/>
          <p:nvPr/>
        </p:nvSpPr>
        <p:spPr>
          <a:xfrm>
            <a:off x="2979775" y="0"/>
            <a:ext cx="6950700" cy="18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Кубики Рорі </a:t>
            </a:r>
            <a:endParaRPr sz="5600" b="1">
              <a:solidFill>
                <a:srgbClr val="3F3F3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F3F3F"/>
                </a:solidFill>
              </a:rPr>
              <a:t>                 </a:t>
            </a:r>
            <a:endParaRPr sz="2000" b="1">
              <a:solidFill>
                <a:srgbClr val="3F3F3F"/>
              </a:solidFill>
            </a:endParaRPr>
          </a:p>
        </p:txBody>
      </p:sp>
      <p:sp>
        <p:nvSpPr>
          <p:cNvPr id="546" name="Google Shape;546;p46"/>
          <p:cNvSpPr/>
          <p:nvPr/>
        </p:nvSpPr>
        <p:spPr>
          <a:xfrm>
            <a:off x="9384125" y="5814950"/>
            <a:ext cx="891000" cy="9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6"/>
          <p:cNvSpPr/>
          <p:nvPr/>
        </p:nvSpPr>
        <p:spPr>
          <a:xfrm>
            <a:off x="7335974" y="6060945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6"/>
          <p:cNvSpPr/>
          <p:nvPr/>
        </p:nvSpPr>
        <p:spPr>
          <a:xfrm rot="2700000" flipH="1">
            <a:off x="7491047" y="6224198"/>
            <a:ext cx="157844" cy="141492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6"/>
          <p:cNvSpPr/>
          <p:nvPr/>
        </p:nvSpPr>
        <p:spPr>
          <a:xfrm>
            <a:off x="9594725" y="6059900"/>
            <a:ext cx="469800" cy="47010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6"/>
          <p:cNvSpPr>
            <a:spLocks noGrp="1"/>
          </p:cNvSpPr>
          <p:nvPr>
            <p:ph type="pic" idx="2"/>
          </p:nvPr>
        </p:nvSpPr>
        <p:spPr>
          <a:xfrm>
            <a:off x="893136" y="1687090"/>
            <a:ext cx="3850200" cy="441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1" name="Google Shape;55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125" y="1693725"/>
            <a:ext cx="3850201" cy="440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7"/>
          <p:cNvSpPr txBox="1"/>
          <p:nvPr/>
        </p:nvSpPr>
        <p:spPr>
          <a:xfrm>
            <a:off x="706250" y="1687100"/>
            <a:ext cx="11355600" cy="46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Times New Roman"/>
                <a:ea typeface="Times New Roman"/>
                <a:cs typeface="Times New Roman"/>
                <a:sym typeface="Times New Roman"/>
              </a:rPr>
              <a:t>Кубики історій - це унікальна настільна гра-посібник жанру сторітеллінг, яка допомагає вирішувати такі завдання: </a:t>
            </a:r>
            <a:endParaRPr sz="2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19100" algn="just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активізація основних рухів артикуляційного апарату;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19100" algn="just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закріплення поставлених звуків ізольовано, в складах, словосполученнях, реченнях, зв'язному мовленні;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19100" algn="just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розвиток навичок звукового аналізу;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19100" algn="just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уточнення, розширення і збагачення лексичного запасу дошкільнят;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19100" algn="just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формування граматичної будови мови;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19100" algn="just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розвиток зв'язного мовлення дітей;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19100" algn="just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розвиток комунікативності, успішності в спілкуванні;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19100" algn="just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 емоційної сфери дошкільнят.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19100" algn="just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розвиток фантазії, уяви.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47"/>
          <p:cNvSpPr txBox="1"/>
          <p:nvPr/>
        </p:nvSpPr>
        <p:spPr>
          <a:xfrm>
            <a:off x="1356725" y="0"/>
            <a:ext cx="9125400" cy="1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Завдання технології “Кубики історій”</a:t>
            </a:r>
            <a:r>
              <a:rPr lang="en-US" sz="4000" b="1">
                <a:solidFill>
                  <a:srgbClr val="3F3F3F"/>
                </a:solidFill>
              </a:rPr>
              <a:t>               </a:t>
            </a:r>
            <a:endParaRPr sz="2000" b="1">
              <a:solidFill>
                <a:srgbClr val="3F3F3F"/>
              </a:solidFill>
            </a:endParaRPr>
          </a:p>
        </p:txBody>
      </p:sp>
      <p:sp>
        <p:nvSpPr>
          <p:cNvPr id="558" name="Google Shape;558;p47"/>
          <p:cNvSpPr/>
          <p:nvPr/>
        </p:nvSpPr>
        <p:spPr>
          <a:xfrm>
            <a:off x="9384125" y="5814950"/>
            <a:ext cx="891000" cy="9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47"/>
          <p:cNvSpPr/>
          <p:nvPr/>
        </p:nvSpPr>
        <p:spPr>
          <a:xfrm>
            <a:off x="7335974" y="6060945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47"/>
          <p:cNvSpPr/>
          <p:nvPr/>
        </p:nvSpPr>
        <p:spPr>
          <a:xfrm rot="2700000" flipH="1">
            <a:off x="7491047" y="6224198"/>
            <a:ext cx="157844" cy="141492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47"/>
          <p:cNvSpPr/>
          <p:nvPr/>
        </p:nvSpPr>
        <p:spPr>
          <a:xfrm>
            <a:off x="9594725" y="6059900"/>
            <a:ext cx="469800" cy="47010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8"/>
          <p:cNvSpPr txBox="1">
            <a:spLocks noGrp="1"/>
          </p:cNvSpPr>
          <p:nvPr>
            <p:ph type="body" idx="1"/>
          </p:nvPr>
        </p:nvSpPr>
        <p:spPr>
          <a:xfrm>
            <a:off x="323529" y="215684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Види кубків історій</a:t>
            </a:r>
            <a:endParaRPr/>
          </a:p>
        </p:txBody>
      </p:sp>
      <p:grpSp>
        <p:nvGrpSpPr>
          <p:cNvPr id="567" name="Google Shape;567;p48"/>
          <p:cNvGrpSpPr/>
          <p:nvPr/>
        </p:nvGrpSpPr>
        <p:grpSpPr>
          <a:xfrm>
            <a:off x="-3" y="1630974"/>
            <a:ext cx="3240574" cy="4677466"/>
            <a:chOff x="323024" y="1332374"/>
            <a:chExt cx="2594742" cy="3813670"/>
          </a:xfrm>
        </p:grpSpPr>
        <p:grpSp>
          <p:nvGrpSpPr>
            <p:cNvPr id="568" name="Google Shape;568;p48"/>
            <p:cNvGrpSpPr/>
            <p:nvPr/>
          </p:nvGrpSpPr>
          <p:grpSpPr>
            <a:xfrm>
              <a:off x="323024" y="4227934"/>
              <a:ext cx="2594742" cy="918110"/>
              <a:chOff x="323024" y="4227934"/>
              <a:chExt cx="2594742" cy="918110"/>
            </a:xfrm>
          </p:grpSpPr>
          <p:sp>
            <p:nvSpPr>
              <p:cNvPr id="569" name="Google Shape;569;p48"/>
              <p:cNvSpPr/>
              <p:nvPr/>
            </p:nvSpPr>
            <p:spPr>
              <a:xfrm rot="359097">
                <a:off x="348094" y="4422319"/>
                <a:ext cx="2379211" cy="601348"/>
              </a:xfrm>
              <a:custGeom>
                <a:avLst/>
                <a:gdLst/>
                <a:ahLst/>
                <a:cxnLst/>
                <a:rect l="l" t="t" r="r" b="b"/>
                <a:pathLst>
                  <a:path w="1908260" h="601033" extrusionOk="0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48"/>
              <p:cNvSpPr/>
              <p:nvPr/>
            </p:nvSpPr>
            <p:spPr>
              <a:xfrm rot="362186">
                <a:off x="808951" y="4336190"/>
                <a:ext cx="2086804" cy="527340"/>
              </a:xfrm>
              <a:custGeom>
                <a:avLst/>
                <a:gdLst/>
                <a:ahLst/>
                <a:cxnLst/>
                <a:rect l="l" t="t" r="r" b="b"/>
                <a:pathLst>
                  <a:path w="1908260" h="601033" extrusionOk="0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1" name="Google Shape;571;p48"/>
            <p:cNvGrpSpPr/>
            <p:nvPr/>
          </p:nvGrpSpPr>
          <p:grpSpPr>
            <a:xfrm>
              <a:off x="933500" y="1332374"/>
              <a:ext cx="1262140" cy="3479148"/>
              <a:chOff x="1619672" y="1332374"/>
              <a:chExt cx="1262140" cy="3479148"/>
            </a:xfrm>
          </p:grpSpPr>
          <p:sp>
            <p:nvSpPr>
              <p:cNvPr id="572" name="Google Shape;572;p48"/>
              <p:cNvSpPr/>
              <p:nvPr/>
            </p:nvSpPr>
            <p:spPr>
              <a:xfrm>
                <a:off x="1691680" y="3947522"/>
                <a:ext cx="864000" cy="86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</a:t>
                </a:r>
                <a:endParaRPr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48"/>
              <p:cNvSpPr/>
              <p:nvPr/>
            </p:nvSpPr>
            <p:spPr>
              <a:xfrm>
                <a:off x="2017812" y="3077696"/>
                <a:ext cx="864000" cy="86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48"/>
              <p:cNvSpPr/>
              <p:nvPr/>
            </p:nvSpPr>
            <p:spPr>
              <a:xfrm>
                <a:off x="1979712" y="1332374"/>
                <a:ext cx="864000" cy="86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400" b="1">
                    <a:solidFill>
                      <a:schemeClr val="lt1"/>
                    </a:solidFill>
                  </a:rPr>
                  <a:t>А</a:t>
                </a:r>
                <a:endParaRPr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48"/>
              <p:cNvSpPr/>
              <p:nvPr/>
            </p:nvSpPr>
            <p:spPr>
              <a:xfrm>
                <a:off x="1619672" y="2211710"/>
                <a:ext cx="864000" cy="86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76" name="Google Shape;576;p48"/>
          <p:cNvSpPr txBox="1"/>
          <p:nvPr/>
        </p:nvSpPr>
        <p:spPr>
          <a:xfrm>
            <a:off x="2509025" y="1630975"/>
            <a:ext cx="5947200" cy="4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Існує близько 20 наборів оригінальних STORY CUBES з різних тем.</a:t>
            </a:r>
            <a:endParaRPr sz="2500" b="1"/>
          </a:p>
          <a:p>
            <a:pPr marL="57150" marR="0" lvl="0" indent="1841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b="1"/>
              <a:t>Набори з 9 кубиків </a:t>
            </a:r>
            <a:endParaRPr sz="25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/>
              <a:t>“Універсальні”, “Дії (активності)”, “Подорожі”, “Фантазія”</a:t>
            </a:r>
            <a:endParaRPr sz="2500" i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57150" marR="0" lvl="0" indent="1841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b="1"/>
              <a:t>Набори з 3 кубиків</a:t>
            </a:r>
            <a:endParaRPr sz="25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/>
              <a:t>“Тварини”, “Медицина”, “Космос”, “Кам’яний вік”, “Казки”, “Порятунок”, “Спорт”, “Середньовіччя” та інші.</a:t>
            </a:r>
            <a:endParaRPr sz="2500" i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7" name="Google Shape;57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975" y="1784200"/>
            <a:ext cx="3884349" cy="467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9"/>
          <p:cNvSpPr txBox="1"/>
          <p:nvPr/>
        </p:nvSpPr>
        <p:spPr>
          <a:xfrm>
            <a:off x="706250" y="1170900"/>
            <a:ext cx="6969600" cy="51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CC0000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r>
              <a:rPr lang="en-US" sz="2700" b="1" i="1">
                <a:solidFill>
                  <a:srgbClr val="CC0000"/>
                </a:solidFill>
                <a:latin typeface="Merriweather"/>
                <a:ea typeface="Merriweather"/>
                <a:cs typeface="Merriweather"/>
                <a:sym typeface="Merriweather"/>
              </a:rPr>
              <a:t>Одна картинка варта тисячі слів</a:t>
            </a:r>
            <a:r>
              <a:rPr lang="en-US" sz="2700" b="1">
                <a:solidFill>
                  <a:srgbClr val="CC0000"/>
                </a:solidFill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sz="2700" b="1">
              <a:solidFill>
                <a:srgbClr val="CC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5143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Метод символічного, метафоричного і проективного особистісного ресурсу для вирішення різноманітних освітніх завдань.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143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На кожній грані Кубика історій, в кожному його зображенні, є особливий сенс, який автор цієї гри в нього заклав. Деякі символи читаються швидко і невимушено, ми можемо інтерпретувати їх дуже легко, наприклад символ </a:t>
            </a:r>
            <a:r>
              <a:rPr lang="en-US" sz="2800" b="1" i="1">
                <a:latin typeface="Times New Roman"/>
                <a:ea typeface="Times New Roman"/>
                <a:cs typeface="Times New Roman"/>
                <a:sym typeface="Times New Roman"/>
              </a:rPr>
              <a:t>“БДЖОЛА”</a:t>
            </a: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3" name="Google Shape;583;p49"/>
          <p:cNvSpPr txBox="1"/>
          <p:nvPr/>
        </p:nvSpPr>
        <p:spPr>
          <a:xfrm>
            <a:off x="1356725" y="0"/>
            <a:ext cx="10073400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Символізм або як це працює</a:t>
            </a:r>
            <a:r>
              <a:rPr lang="en-US" sz="4000" b="1">
                <a:solidFill>
                  <a:srgbClr val="3F3F3F"/>
                </a:solidFill>
              </a:rPr>
              <a:t>              </a:t>
            </a:r>
            <a:endParaRPr sz="2000" b="1">
              <a:solidFill>
                <a:srgbClr val="3F3F3F"/>
              </a:solidFill>
            </a:endParaRPr>
          </a:p>
        </p:txBody>
      </p:sp>
      <p:sp>
        <p:nvSpPr>
          <p:cNvPr id="584" name="Google Shape;584;p49"/>
          <p:cNvSpPr/>
          <p:nvPr/>
        </p:nvSpPr>
        <p:spPr>
          <a:xfrm>
            <a:off x="9384125" y="5814950"/>
            <a:ext cx="891000" cy="9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9"/>
          <p:cNvSpPr/>
          <p:nvPr/>
        </p:nvSpPr>
        <p:spPr>
          <a:xfrm>
            <a:off x="7335974" y="6060945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49"/>
          <p:cNvSpPr/>
          <p:nvPr/>
        </p:nvSpPr>
        <p:spPr>
          <a:xfrm rot="2700000" flipH="1">
            <a:off x="7491047" y="6224198"/>
            <a:ext cx="157844" cy="141492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49"/>
          <p:cNvSpPr/>
          <p:nvPr/>
        </p:nvSpPr>
        <p:spPr>
          <a:xfrm>
            <a:off x="9594725" y="6059900"/>
            <a:ext cx="469800" cy="47010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8" name="Google Shape;58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8250" y="1323300"/>
            <a:ext cx="4115300" cy="449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0"/>
          <p:cNvSpPr txBox="1"/>
          <p:nvPr/>
        </p:nvSpPr>
        <p:spPr>
          <a:xfrm>
            <a:off x="706250" y="1170900"/>
            <a:ext cx="6969600" cy="51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1435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1435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1435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143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Але є деякі символи в кубику історій, які спонукають нас замислитися, шукаючи в пам'яті схожі асоціації, так як в звичайному житті, їх значення ми можемо і не знати, наприклад символ </a:t>
            </a:r>
            <a:r>
              <a:rPr lang="en-US" sz="2900" b="1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900" b="1" i="1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900" b="1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2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4" name="Google Shape;594;p50"/>
          <p:cNvSpPr txBox="1"/>
          <p:nvPr/>
        </p:nvSpPr>
        <p:spPr>
          <a:xfrm>
            <a:off x="1356725" y="0"/>
            <a:ext cx="10073400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Символізм або як це працює</a:t>
            </a:r>
            <a:r>
              <a:rPr lang="en-US" sz="4000" b="1">
                <a:solidFill>
                  <a:srgbClr val="3F3F3F"/>
                </a:solidFill>
              </a:rPr>
              <a:t>              </a:t>
            </a:r>
            <a:endParaRPr sz="2000" b="1">
              <a:solidFill>
                <a:srgbClr val="3F3F3F"/>
              </a:solidFill>
            </a:endParaRPr>
          </a:p>
        </p:txBody>
      </p:sp>
      <p:sp>
        <p:nvSpPr>
          <p:cNvPr id="595" name="Google Shape;595;p50"/>
          <p:cNvSpPr/>
          <p:nvPr/>
        </p:nvSpPr>
        <p:spPr>
          <a:xfrm>
            <a:off x="9384125" y="5814950"/>
            <a:ext cx="891000" cy="9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50"/>
          <p:cNvSpPr/>
          <p:nvPr/>
        </p:nvSpPr>
        <p:spPr>
          <a:xfrm>
            <a:off x="7335974" y="6060945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50"/>
          <p:cNvSpPr/>
          <p:nvPr/>
        </p:nvSpPr>
        <p:spPr>
          <a:xfrm rot="2700000" flipH="1">
            <a:off x="7491047" y="6224198"/>
            <a:ext cx="157844" cy="141492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50"/>
          <p:cNvSpPr/>
          <p:nvPr/>
        </p:nvSpPr>
        <p:spPr>
          <a:xfrm>
            <a:off x="9594725" y="6059900"/>
            <a:ext cx="469800" cy="47010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5850" y="1323300"/>
            <a:ext cx="4125725" cy="40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917817"/>
            <a:ext cx="6096000" cy="56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3345" y="500463"/>
            <a:ext cx="7259782" cy="567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Казки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походженням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сакральні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міфологічні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на-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авторські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за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антропоморфні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побутові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чарівні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за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психокорекційні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терапевтичні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solidFill>
                  <a:srgbClr val="7030A0"/>
                </a:solidFill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Казкотерапія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інтегральний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 арт-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напрямки 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живопис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драматизацію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танець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бібліотерапію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грим, ляльки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(Фон М. Франц,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Т.Зінкевич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А.Гнезділов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І.Вачков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казкотерапия в Зеленке | Дети в городе Ки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27" y="607994"/>
            <a:ext cx="3942970" cy="2619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казкотера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27" y="3376171"/>
            <a:ext cx="3724140" cy="2795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1"/>
          <p:cNvSpPr txBox="1">
            <a:spLocks noGrp="1"/>
          </p:cNvSpPr>
          <p:nvPr>
            <p:ph type="body" idx="1"/>
          </p:nvPr>
        </p:nvSpPr>
        <p:spPr>
          <a:xfrm>
            <a:off x="323529" y="215684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 sz="3000" b="1">
                <a:latin typeface="Merriweather"/>
                <a:ea typeface="Merriweather"/>
                <a:cs typeface="Merriweather"/>
                <a:sym typeface="Merriweather"/>
              </a:rPr>
              <a:t>Під час створення оповідання потрібно дотримуватись структури</a:t>
            </a:r>
            <a:endParaRPr sz="3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05" name="Google Shape;605;p51"/>
          <p:cNvSpPr/>
          <p:nvPr/>
        </p:nvSpPr>
        <p:spPr>
          <a:xfrm flipH="1">
            <a:off x="621175" y="1376149"/>
            <a:ext cx="10619400" cy="2091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51"/>
          <p:cNvSpPr/>
          <p:nvPr/>
        </p:nvSpPr>
        <p:spPr>
          <a:xfrm flipH="1">
            <a:off x="1575850" y="1552100"/>
            <a:ext cx="9042300" cy="189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7" name="Google Shape;607;p51"/>
          <p:cNvGrpSpPr/>
          <p:nvPr/>
        </p:nvGrpSpPr>
        <p:grpSpPr>
          <a:xfrm>
            <a:off x="81843" y="1776389"/>
            <a:ext cx="1366521" cy="1192096"/>
            <a:chOff x="1043608" y="2309090"/>
            <a:chExt cx="970816" cy="846900"/>
          </a:xfrm>
        </p:grpSpPr>
        <p:sp>
          <p:nvSpPr>
            <p:cNvPr id="608" name="Google Shape;608;p51"/>
            <p:cNvSpPr/>
            <p:nvPr/>
          </p:nvSpPr>
          <p:spPr>
            <a:xfrm>
              <a:off x="1043608" y="2309090"/>
              <a:ext cx="846900" cy="846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51"/>
            <p:cNvSpPr/>
            <p:nvPr/>
          </p:nvSpPr>
          <p:spPr>
            <a:xfrm>
              <a:off x="1187624" y="2322949"/>
              <a:ext cx="826800" cy="826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0" name="Google Shape;610;p51"/>
          <p:cNvSpPr/>
          <p:nvPr/>
        </p:nvSpPr>
        <p:spPr>
          <a:xfrm rot="10800000">
            <a:off x="687200" y="3422974"/>
            <a:ext cx="10548600" cy="1893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51"/>
          <p:cNvSpPr/>
          <p:nvPr/>
        </p:nvSpPr>
        <p:spPr>
          <a:xfrm rot="10800000">
            <a:off x="1595550" y="3553800"/>
            <a:ext cx="9021000" cy="1545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12" name="Google Shape;612;p51"/>
          <p:cNvGrpSpPr/>
          <p:nvPr/>
        </p:nvGrpSpPr>
        <p:grpSpPr>
          <a:xfrm rot="10800000" flipH="1">
            <a:off x="81868" y="3805003"/>
            <a:ext cx="1366521" cy="1192096"/>
            <a:chOff x="1043608" y="2309090"/>
            <a:chExt cx="970816" cy="846900"/>
          </a:xfrm>
        </p:grpSpPr>
        <p:sp>
          <p:nvSpPr>
            <p:cNvPr id="613" name="Google Shape;613;p51"/>
            <p:cNvSpPr/>
            <p:nvPr/>
          </p:nvSpPr>
          <p:spPr>
            <a:xfrm>
              <a:off x="1043608" y="2309090"/>
              <a:ext cx="846900" cy="846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51"/>
            <p:cNvSpPr/>
            <p:nvPr/>
          </p:nvSpPr>
          <p:spPr>
            <a:xfrm>
              <a:off x="1187624" y="2322949"/>
              <a:ext cx="826800" cy="826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5" name="Google Shape;615;p51"/>
          <p:cNvSpPr txBox="1"/>
          <p:nvPr/>
        </p:nvSpPr>
        <p:spPr>
          <a:xfrm>
            <a:off x="1700850" y="1506852"/>
            <a:ext cx="8790300" cy="1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Вступ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latin typeface="Times New Roman"/>
                <a:ea typeface="Times New Roman"/>
                <a:cs typeface="Times New Roman"/>
                <a:sym typeface="Times New Roman"/>
              </a:rPr>
              <a:t>Розпочати твір потрібно цікаво, можна запропонувати дітям згадати початок казок:</a:t>
            </a:r>
            <a:endParaRPr sz="16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-US" sz="1500" i="1">
                <a:latin typeface="Times New Roman"/>
                <a:ea typeface="Times New Roman"/>
                <a:cs typeface="Times New Roman"/>
                <a:sym typeface="Times New Roman"/>
              </a:rPr>
              <a:t>одного разу, багато років тому;</a:t>
            </a:r>
            <a:endParaRPr sz="15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-US" sz="1500" i="1">
                <a:latin typeface="Times New Roman"/>
                <a:ea typeface="Times New Roman"/>
                <a:cs typeface="Times New Roman"/>
                <a:sym typeface="Times New Roman"/>
              </a:rPr>
              <a:t>в одному королівстві;</a:t>
            </a:r>
            <a:endParaRPr sz="15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-US" sz="1500" i="1">
                <a:latin typeface="Times New Roman"/>
                <a:ea typeface="Times New Roman"/>
                <a:cs typeface="Times New Roman"/>
                <a:sym typeface="Times New Roman"/>
              </a:rPr>
              <a:t>колись давним-давно;</a:t>
            </a:r>
            <a:endParaRPr sz="15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-US" sz="1500" i="1">
                <a:latin typeface="Times New Roman"/>
                <a:ea typeface="Times New Roman"/>
                <a:cs typeface="Times New Roman"/>
                <a:sym typeface="Times New Roman"/>
              </a:rPr>
              <a:t>жили-були… </a:t>
            </a:r>
            <a:endParaRPr sz="15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>
                <a:latin typeface="Times New Roman"/>
                <a:ea typeface="Times New Roman"/>
                <a:cs typeface="Times New Roman"/>
                <a:sym typeface="Times New Roman"/>
              </a:rPr>
              <a:t>Потім “казкарі” описують головного героя історії, де він живе, що робить?...</a:t>
            </a:r>
            <a:endParaRPr sz="15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6" name="Google Shape;616;p51"/>
          <p:cNvSpPr txBox="1"/>
          <p:nvPr/>
        </p:nvSpPr>
        <p:spPr>
          <a:xfrm>
            <a:off x="1748700" y="3639750"/>
            <a:ext cx="8714700" cy="1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Основна частина (розвиток події)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latin typeface="Times New Roman"/>
                <a:ea typeface="Times New Roman"/>
                <a:cs typeface="Times New Roman"/>
                <a:sym typeface="Times New Roman"/>
              </a:rPr>
              <a:t>Описується основна сюжетна лінія</a:t>
            </a:r>
            <a:endParaRPr sz="16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-US" sz="1500" i="1">
                <a:latin typeface="Times New Roman"/>
                <a:ea typeface="Times New Roman"/>
                <a:cs typeface="Times New Roman"/>
                <a:sym typeface="Times New Roman"/>
              </a:rPr>
              <a:t>Що трапилось з героєм?</a:t>
            </a:r>
            <a:endParaRPr sz="15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-US" sz="1500" i="1">
                <a:latin typeface="Times New Roman"/>
                <a:ea typeface="Times New Roman"/>
                <a:cs typeface="Times New Roman"/>
                <a:sym typeface="Times New Roman"/>
              </a:rPr>
              <a:t>Кого він зустрів чи що знайшов?</a:t>
            </a:r>
            <a:endParaRPr sz="15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en-US" sz="1500" i="1">
                <a:latin typeface="Times New Roman"/>
                <a:ea typeface="Times New Roman"/>
                <a:cs typeface="Times New Roman"/>
                <a:sym typeface="Times New Roman"/>
              </a:rPr>
              <a:t>Що він планує з цим робити?</a:t>
            </a:r>
            <a:endParaRPr sz="15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7" name="Google Shape;61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63" y="2067637"/>
            <a:ext cx="3619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51"/>
          <p:cNvPicPr preferRelativeResize="0"/>
          <p:nvPr/>
        </p:nvPicPr>
        <p:blipFill rotWithShape="1">
          <a:blip r:embed="rId4">
            <a:alphaModFix/>
          </a:blip>
          <a:srcRect l="23300" t="33822" r="67235" b="36594"/>
          <a:stretch/>
        </p:blipFill>
        <p:spPr>
          <a:xfrm>
            <a:off x="584125" y="4038938"/>
            <a:ext cx="540851" cy="7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1"/>
          <p:cNvSpPr/>
          <p:nvPr/>
        </p:nvSpPr>
        <p:spPr>
          <a:xfrm flipH="1">
            <a:off x="651800" y="5334949"/>
            <a:ext cx="10619400" cy="13740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51"/>
          <p:cNvSpPr/>
          <p:nvPr/>
        </p:nvSpPr>
        <p:spPr>
          <a:xfrm rot="10800000">
            <a:off x="1585500" y="5421000"/>
            <a:ext cx="9021000" cy="104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p51"/>
          <p:cNvSpPr txBox="1"/>
          <p:nvPr/>
        </p:nvSpPr>
        <p:spPr>
          <a:xfrm>
            <a:off x="1827850" y="5420988"/>
            <a:ext cx="87903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/>
                <a:ea typeface="Times New Roman"/>
                <a:cs typeface="Times New Roman"/>
                <a:sym typeface="Times New Roman"/>
              </a:rPr>
              <a:t>Кінцівка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en-US" sz="1600" i="1">
                <a:latin typeface="Times New Roman"/>
                <a:ea typeface="Times New Roman"/>
                <a:cs typeface="Times New Roman"/>
                <a:sym typeface="Times New Roman"/>
              </a:rPr>
              <a:t>з’являється рішення поставленої проблеми;</a:t>
            </a:r>
            <a:endParaRPr sz="16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en-US" sz="1600" i="1">
                <a:latin typeface="Times New Roman"/>
                <a:ea typeface="Times New Roman"/>
                <a:cs typeface="Times New Roman"/>
                <a:sym typeface="Times New Roman"/>
              </a:rPr>
              <a:t>короткий підсумок (висновок історії).</a:t>
            </a:r>
            <a:endParaRPr sz="16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22" name="Google Shape;622;p51"/>
          <p:cNvGrpSpPr/>
          <p:nvPr/>
        </p:nvGrpSpPr>
        <p:grpSpPr>
          <a:xfrm>
            <a:off x="81855" y="5425902"/>
            <a:ext cx="1366521" cy="1192096"/>
            <a:chOff x="1043608" y="2309090"/>
            <a:chExt cx="970816" cy="846900"/>
          </a:xfrm>
        </p:grpSpPr>
        <p:sp>
          <p:nvSpPr>
            <p:cNvPr id="623" name="Google Shape;623;p51"/>
            <p:cNvSpPr/>
            <p:nvPr/>
          </p:nvSpPr>
          <p:spPr>
            <a:xfrm>
              <a:off x="1043608" y="2309090"/>
              <a:ext cx="846900" cy="846900"/>
            </a:xfrm>
            <a:prstGeom prst="ellipse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51"/>
            <p:cNvSpPr/>
            <p:nvPr/>
          </p:nvSpPr>
          <p:spPr>
            <a:xfrm>
              <a:off x="1187624" y="2322949"/>
              <a:ext cx="826800" cy="826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5" name="Google Shape;625;p51"/>
          <p:cNvPicPr preferRelativeResize="0"/>
          <p:nvPr/>
        </p:nvPicPr>
        <p:blipFill rotWithShape="1">
          <a:blip r:embed="rId4">
            <a:alphaModFix/>
          </a:blip>
          <a:srcRect l="39463" t="33822" r="46741" b="36594"/>
          <a:stretch/>
        </p:blipFill>
        <p:spPr>
          <a:xfrm>
            <a:off x="460375" y="5659850"/>
            <a:ext cx="788351" cy="7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1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1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1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1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1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1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6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1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6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1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1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1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1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1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1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1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1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1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81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1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1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2"/>
          <p:cNvSpPr txBox="1">
            <a:spLocks noGrp="1"/>
          </p:cNvSpPr>
          <p:nvPr>
            <p:ph type="body" idx="1"/>
          </p:nvPr>
        </p:nvSpPr>
        <p:spPr>
          <a:xfrm>
            <a:off x="92925" y="215675"/>
            <a:ext cx="120993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000" b="1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  Найбільш важливі моменти під час створення історії</a:t>
            </a:r>
            <a:endParaRPr sz="3000" b="1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endParaRPr/>
          </a:p>
        </p:txBody>
      </p:sp>
      <p:sp>
        <p:nvSpPr>
          <p:cNvPr id="631" name="Google Shape;631;p52"/>
          <p:cNvSpPr/>
          <p:nvPr/>
        </p:nvSpPr>
        <p:spPr>
          <a:xfrm rot="5400000">
            <a:off x="5810202" y="2235296"/>
            <a:ext cx="1122000" cy="2463600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52"/>
          <p:cNvSpPr/>
          <p:nvPr/>
        </p:nvSpPr>
        <p:spPr>
          <a:xfrm rot="5400000">
            <a:off x="8273795" y="1730948"/>
            <a:ext cx="1122000" cy="2463600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52"/>
          <p:cNvSpPr/>
          <p:nvPr/>
        </p:nvSpPr>
        <p:spPr>
          <a:xfrm rot="5400000">
            <a:off x="3346723" y="2781545"/>
            <a:ext cx="1122000" cy="2463600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52"/>
          <p:cNvSpPr txBox="1"/>
          <p:nvPr/>
        </p:nvSpPr>
        <p:spPr>
          <a:xfrm>
            <a:off x="2929900" y="3698669"/>
            <a:ext cx="22095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Times New Roman"/>
                <a:ea typeface="Times New Roman"/>
                <a:cs typeface="Times New Roman"/>
                <a:sym typeface="Times New Roman"/>
              </a:rPr>
              <a:t>Візуалізація історії допоможе передати атмосферу, розкрити тему і занурити дитину в уявний світ.</a:t>
            </a:r>
            <a:endParaRPr sz="2300" b="1"/>
          </a:p>
        </p:txBody>
      </p:sp>
      <p:grpSp>
        <p:nvGrpSpPr>
          <p:cNvPr id="635" name="Google Shape;635;p52"/>
          <p:cNvGrpSpPr/>
          <p:nvPr/>
        </p:nvGrpSpPr>
        <p:grpSpPr>
          <a:xfrm>
            <a:off x="5405475" y="3254851"/>
            <a:ext cx="2103288" cy="3445108"/>
            <a:chOff x="2629566" y="3284972"/>
            <a:chExt cx="3051781" cy="811320"/>
          </a:xfrm>
        </p:grpSpPr>
        <p:sp>
          <p:nvSpPr>
            <p:cNvPr id="636" name="Google Shape;636;p52"/>
            <p:cNvSpPr txBox="1"/>
            <p:nvPr/>
          </p:nvSpPr>
          <p:spPr>
            <a:xfrm>
              <a:off x="2629566" y="3389492"/>
              <a:ext cx="3051600" cy="70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Дотримуйтесь черговість дій оповідача</a:t>
              </a:r>
              <a:endParaRPr sz="1800" b="1">
                <a:solidFill>
                  <a:srgbClr val="3F3F3F"/>
                </a:solidFill>
              </a:endParaRPr>
            </a:p>
          </p:txBody>
        </p:sp>
        <p:sp>
          <p:nvSpPr>
            <p:cNvPr id="637" name="Google Shape;637;p52"/>
            <p:cNvSpPr txBox="1"/>
            <p:nvPr/>
          </p:nvSpPr>
          <p:spPr>
            <a:xfrm>
              <a:off x="2629748" y="3284972"/>
              <a:ext cx="3051600" cy="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lang="en-US" sz="1600">
                  <a:solidFill>
                    <a:schemeClr val="accent3"/>
                  </a:solidFill>
                </a:rPr>
                <a:t>3</a:t>
              </a:r>
              <a:endParaRPr/>
            </a:p>
          </p:txBody>
        </p:sp>
      </p:grpSp>
      <p:grpSp>
        <p:nvGrpSpPr>
          <p:cNvPr id="638" name="Google Shape;638;p52"/>
          <p:cNvGrpSpPr/>
          <p:nvPr/>
        </p:nvGrpSpPr>
        <p:grpSpPr>
          <a:xfrm>
            <a:off x="7862750" y="2691550"/>
            <a:ext cx="2103344" cy="4006934"/>
            <a:chOff x="6012155" y="2708922"/>
            <a:chExt cx="1944300" cy="760502"/>
          </a:xfrm>
        </p:grpSpPr>
        <p:sp>
          <p:nvSpPr>
            <p:cNvPr id="639" name="Google Shape;639;p52"/>
            <p:cNvSpPr txBox="1"/>
            <p:nvPr/>
          </p:nvSpPr>
          <p:spPr>
            <a:xfrm>
              <a:off x="6012155" y="2776124"/>
              <a:ext cx="1944300" cy="6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Починаючи історію про пригоди героїв,</a:t>
              </a:r>
              <a:endParaRPr sz="1800" b="1">
                <a:solidFill>
                  <a:srgbClr val="3F3F3F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завжди враховуйте вік дітей і їх настрій </a:t>
              </a:r>
              <a:endParaRPr sz="1800" b="1">
                <a:solidFill>
                  <a:srgbClr val="3F3F3F"/>
                </a:solidFill>
              </a:endParaRPr>
            </a:p>
          </p:txBody>
        </p:sp>
        <p:sp>
          <p:nvSpPr>
            <p:cNvPr id="640" name="Google Shape;640;p52"/>
            <p:cNvSpPr txBox="1"/>
            <p:nvPr/>
          </p:nvSpPr>
          <p:spPr>
            <a:xfrm>
              <a:off x="6015598" y="2708922"/>
              <a:ext cx="1940700" cy="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04 </a:t>
              </a:r>
              <a:endParaRPr/>
            </a:p>
          </p:txBody>
        </p:sp>
      </p:grpSp>
      <p:sp>
        <p:nvSpPr>
          <p:cNvPr id="641" name="Google Shape;641;p52"/>
          <p:cNvSpPr/>
          <p:nvPr/>
        </p:nvSpPr>
        <p:spPr>
          <a:xfrm rot="5400000">
            <a:off x="871018" y="3318944"/>
            <a:ext cx="1122000" cy="2463600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52"/>
          <p:cNvGrpSpPr/>
          <p:nvPr/>
        </p:nvGrpSpPr>
        <p:grpSpPr>
          <a:xfrm>
            <a:off x="454125" y="4270671"/>
            <a:ext cx="2209550" cy="2587114"/>
            <a:chOff x="1464234" y="3861051"/>
            <a:chExt cx="1955700" cy="1080305"/>
          </a:xfrm>
        </p:grpSpPr>
        <p:sp>
          <p:nvSpPr>
            <p:cNvPr id="643" name="Google Shape;643;p52"/>
            <p:cNvSpPr txBox="1"/>
            <p:nvPr/>
          </p:nvSpPr>
          <p:spPr>
            <a:xfrm>
              <a:off x="1464234" y="3995156"/>
              <a:ext cx="1955700" cy="9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Починаючи складати історію, подумайте, як створити її візуальний контент.</a:t>
              </a:r>
              <a:endParaRPr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52"/>
            <p:cNvSpPr txBox="1"/>
            <p:nvPr/>
          </p:nvSpPr>
          <p:spPr>
            <a:xfrm>
              <a:off x="1467695" y="3861051"/>
              <a:ext cx="1952100" cy="13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01 </a:t>
              </a:r>
              <a:endParaRPr/>
            </a:p>
          </p:txBody>
        </p:sp>
      </p:grpSp>
      <p:sp>
        <p:nvSpPr>
          <p:cNvPr id="645" name="Google Shape;645;p52"/>
          <p:cNvSpPr/>
          <p:nvPr/>
        </p:nvSpPr>
        <p:spPr>
          <a:xfrm>
            <a:off x="4564411" y="2178256"/>
            <a:ext cx="1345500" cy="13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340" y="101636"/>
                </a:moveTo>
                <a:lnTo>
                  <a:pt x="30340" y="101636"/>
                </a:lnTo>
                <a:cubicBezTo>
                  <a:pt x="12777" y="89125"/>
                  <a:pt x="4954" y="66939"/>
                  <a:pt x="10784" y="46179"/>
                </a:cubicBezTo>
                <a:cubicBezTo>
                  <a:pt x="16614" y="25419"/>
                  <a:pt x="34843" y="10550"/>
                  <a:pt x="56351" y="9010"/>
                </a:cubicBezTo>
                <a:cubicBezTo>
                  <a:pt x="77859" y="7471"/>
                  <a:pt x="98020" y="19593"/>
                  <a:pt x="106747" y="39312"/>
                </a:cubicBezTo>
                <a:lnTo>
                  <a:pt x="114415" y="39338"/>
                </a:lnTo>
                <a:lnTo>
                  <a:pt x="101251" y="60140"/>
                </a:lnTo>
                <a:lnTo>
                  <a:pt x="76918" y="39210"/>
                </a:lnTo>
                <a:lnTo>
                  <a:pt x="83528" y="39233"/>
                </a:lnTo>
                <a:lnTo>
                  <a:pt x="83528" y="39233"/>
                </a:lnTo>
                <a:cubicBezTo>
                  <a:pt x="75540" y="30183"/>
                  <a:pt x="63070" y="26517"/>
                  <a:pt x="51455" y="29803"/>
                </a:cubicBezTo>
                <a:cubicBezTo>
                  <a:pt x="39840" y="33090"/>
                  <a:pt x="31140" y="42747"/>
                  <a:pt x="29079" y="54641"/>
                </a:cubicBezTo>
                <a:cubicBezTo>
                  <a:pt x="27017" y="66535"/>
                  <a:pt x="31960" y="78556"/>
                  <a:pt x="41792" y="855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2"/>
          <p:cNvSpPr/>
          <p:nvPr/>
        </p:nvSpPr>
        <p:spPr>
          <a:xfrm>
            <a:off x="9501744" y="1142963"/>
            <a:ext cx="1345500" cy="13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340" y="101636"/>
                </a:moveTo>
                <a:lnTo>
                  <a:pt x="30340" y="101636"/>
                </a:lnTo>
                <a:cubicBezTo>
                  <a:pt x="12777" y="89125"/>
                  <a:pt x="4954" y="66939"/>
                  <a:pt x="10784" y="46179"/>
                </a:cubicBezTo>
                <a:cubicBezTo>
                  <a:pt x="16614" y="25419"/>
                  <a:pt x="34843" y="10550"/>
                  <a:pt x="56351" y="9010"/>
                </a:cubicBezTo>
                <a:cubicBezTo>
                  <a:pt x="77859" y="7471"/>
                  <a:pt x="98020" y="19593"/>
                  <a:pt x="106747" y="39312"/>
                </a:cubicBezTo>
                <a:lnTo>
                  <a:pt x="114415" y="39338"/>
                </a:lnTo>
                <a:lnTo>
                  <a:pt x="101251" y="60140"/>
                </a:lnTo>
                <a:lnTo>
                  <a:pt x="76918" y="39210"/>
                </a:lnTo>
                <a:lnTo>
                  <a:pt x="83528" y="39233"/>
                </a:lnTo>
                <a:lnTo>
                  <a:pt x="83528" y="39233"/>
                </a:lnTo>
                <a:cubicBezTo>
                  <a:pt x="75540" y="30183"/>
                  <a:pt x="63070" y="26517"/>
                  <a:pt x="51455" y="29803"/>
                </a:cubicBezTo>
                <a:cubicBezTo>
                  <a:pt x="39840" y="33090"/>
                  <a:pt x="31140" y="42747"/>
                  <a:pt x="29079" y="54641"/>
                </a:cubicBezTo>
                <a:cubicBezTo>
                  <a:pt x="27017" y="66535"/>
                  <a:pt x="31960" y="78556"/>
                  <a:pt x="41792" y="8556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2"/>
          <p:cNvSpPr/>
          <p:nvPr/>
        </p:nvSpPr>
        <p:spPr>
          <a:xfrm rot="5400000">
            <a:off x="10503249" y="1374650"/>
            <a:ext cx="1122000" cy="1995300"/>
          </a:xfrm>
          <a:prstGeom prst="corner">
            <a:avLst>
              <a:gd name="adj1" fmla="val 22091"/>
              <a:gd name="adj2" fmla="val 20975"/>
            </a:avLst>
          </a:prstGeom>
          <a:solidFill>
            <a:srgbClr val="9900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2"/>
          <p:cNvSpPr/>
          <p:nvPr/>
        </p:nvSpPr>
        <p:spPr>
          <a:xfrm>
            <a:off x="7033069" y="1699550"/>
            <a:ext cx="1345500" cy="13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340" y="101636"/>
                </a:moveTo>
                <a:lnTo>
                  <a:pt x="30340" y="101636"/>
                </a:lnTo>
                <a:cubicBezTo>
                  <a:pt x="12777" y="89125"/>
                  <a:pt x="4954" y="66939"/>
                  <a:pt x="10784" y="46179"/>
                </a:cubicBezTo>
                <a:cubicBezTo>
                  <a:pt x="16614" y="25419"/>
                  <a:pt x="34843" y="10550"/>
                  <a:pt x="56351" y="9010"/>
                </a:cubicBezTo>
                <a:cubicBezTo>
                  <a:pt x="77859" y="7471"/>
                  <a:pt x="98020" y="19593"/>
                  <a:pt x="106747" y="39312"/>
                </a:cubicBezTo>
                <a:lnTo>
                  <a:pt x="114415" y="39338"/>
                </a:lnTo>
                <a:lnTo>
                  <a:pt x="101251" y="60140"/>
                </a:lnTo>
                <a:lnTo>
                  <a:pt x="76918" y="39210"/>
                </a:lnTo>
                <a:lnTo>
                  <a:pt x="83528" y="39233"/>
                </a:lnTo>
                <a:lnTo>
                  <a:pt x="83528" y="39233"/>
                </a:lnTo>
                <a:cubicBezTo>
                  <a:pt x="75540" y="30183"/>
                  <a:pt x="63070" y="26517"/>
                  <a:pt x="51455" y="29803"/>
                </a:cubicBezTo>
                <a:cubicBezTo>
                  <a:pt x="39840" y="33090"/>
                  <a:pt x="31140" y="42747"/>
                  <a:pt x="29079" y="54641"/>
                </a:cubicBezTo>
                <a:cubicBezTo>
                  <a:pt x="27017" y="66535"/>
                  <a:pt x="31960" y="78556"/>
                  <a:pt x="41792" y="855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9" name="Google Shape;649;p52"/>
          <p:cNvGrpSpPr/>
          <p:nvPr/>
        </p:nvGrpSpPr>
        <p:grpSpPr>
          <a:xfrm>
            <a:off x="10320300" y="2100518"/>
            <a:ext cx="1741898" cy="4007623"/>
            <a:chOff x="6012153" y="2708922"/>
            <a:chExt cx="1944300" cy="760633"/>
          </a:xfrm>
        </p:grpSpPr>
        <p:sp>
          <p:nvSpPr>
            <p:cNvPr id="650" name="Google Shape;650;p52"/>
            <p:cNvSpPr txBox="1"/>
            <p:nvPr/>
          </p:nvSpPr>
          <p:spPr>
            <a:xfrm>
              <a:off x="6012153" y="2782555"/>
              <a:ext cx="1944300" cy="6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При необхідності поміняйте задум оповідання сюжету, його послідовність, закінчення історії.</a:t>
              </a:r>
              <a:endParaRPr sz="2400" b="1">
                <a:solidFill>
                  <a:srgbClr val="3F3F3F"/>
                </a:solidFill>
              </a:endParaRPr>
            </a:p>
          </p:txBody>
        </p:sp>
        <p:sp>
          <p:nvSpPr>
            <p:cNvPr id="651" name="Google Shape;651;p52"/>
            <p:cNvSpPr txBox="1"/>
            <p:nvPr/>
          </p:nvSpPr>
          <p:spPr>
            <a:xfrm>
              <a:off x="6015598" y="2708922"/>
              <a:ext cx="1940700" cy="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9900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lang="en-US" sz="1600">
                  <a:solidFill>
                    <a:srgbClr val="9900FF"/>
                  </a:solidFill>
                </a:rPr>
                <a:t>5</a:t>
              </a:r>
              <a:r>
                <a:rPr lang="en-US" sz="1600">
                  <a:solidFill>
                    <a:srgbClr val="9900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>
                <a:solidFill>
                  <a:srgbClr val="9900FF"/>
                </a:solidFill>
              </a:endParaRPr>
            </a:p>
          </p:txBody>
        </p:sp>
      </p:grpSp>
      <p:pic>
        <p:nvPicPr>
          <p:cNvPr id="652" name="Google Shape;65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225" y="764475"/>
            <a:ext cx="3453150" cy="25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52"/>
          <p:cNvSpPr/>
          <p:nvPr/>
        </p:nvSpPr>
        <p:spPr>
          <a:xfrm>
            <a:off x="2173228" y="2756261"/>
            <a:ext cx="1345500" cy="13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340" y="101636"/>
                </a:moveTo>
                <a:lnTo>
                  <a:pt x="30340" y="101636"/>
                </a:lnTo>
                <a:cubicBezTo>
                  <a:pt x="12777" y="89125"/>
                  <a:pt x="4954" y="66939"/>
                  <a:pt x="10784" y="46179"/>
                </a:cubicBezTo>
                <a:cubicBezTo>
                  <a:pt x="16614" y="25419"/>
                  <a:pt x="34843" y="10550"/>
                  <a:pt x="56351" y="9010"/>
                </a:cubicBezTo>
                <a:cubicBezTo>
                  <a:pt x="77859" y="7471"/>
                  <a:pt x="98020" y="19593"/>
                  <a:pt x="106747" y="39312"/>
                </a:cubicBezTo>
                <a:lnTo>
                  <a:pt x="114415" y="39338"/>
                </a:lnTo>
                <a:lnTo>
                  <a:pt x="101251" y="60140"/>
                </a:lnTo>
                <a:lnTo>
                  <a:pt x="76918" y="39210"/>
                </a:lnTo>
                <a:lnTo>
                  <a:pt x="83528" y="39233"/>
                </a:lnTo>
                <a:lnTo>
                  <a:pt x="83528" y="39233"/>
                </a:lnTo>
                <a:cubicBezTo>
                  <a:pt x="75540" y="30183"/>
                  <a:pt x="63070" y="26517"/>
                  <a:pt x="51455" y="29803"/>
                </a:cubicBezTo>
                <a:cubicBezTo>
                  <a:pt x="39840" y="33090"/>
                  <a:pt x="31140" y="42747"/>
                  <a:pt x="29079" y="54641"/>
                </a:cubicBezTo>
                <a:cubicBezTo>
                  <a:pt x="27017" y="66535"/>
                  <a:pt x="31960" y="78556"/>
                  <a:pt x="41792" y="855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3"/>
          <p:cNvSpPr txBox="1">
            <a:spLocks noGrp="1"/>
          </p:cNvSpPr>
          <p:nvPr>
            <p:ph type="body" idx="1"/>
          </p:nvPr>
        </p:nvSpPr>
        <p:spPr>
          <a:xfrm>
            <a:off x="92925" y="215675"/>
            <a:ext cx="120993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3000" b="1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   Найбільш важливі моменти під час створення історії</a:t>
            </a:r>
            <a:endParaRPr sz="3000" b="1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endParaRPr/>
          </a:p>
        </p:txBody>
      </p:sp>
      <p:sp>
        <p:nvSpPr>
          <p:cNvPr id="659" name="Google Shape;659;p53"/>
          <p:cNvSpPr/>
          <p:nvPr/>
        </p:nvSpPr>
        <p:spPr>
          <a:xfrm rot="5400000">
            <a:off x="6508183" y="1558773"/>
            <a:ext cx="1122000" cy="2463600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53"/>
          <p:cNvSpPr txBox="1"/>
          <p:nvPr/>
        </p:nvSpPr>
        <p:spPr>
          <a:xfrm>
            <a:off x="6096000" y="2488475"/>
            <a:ext cx="2209500" cy="3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600">
                <a:solidFill>
                  <a:schemeClr val="accent2"/>
                </a:solidFill>
              </a:rPr>
              <a:t>7</a:t>
            </a:r>
            <a:endParaRPr sz="1600">
              <a:solidFill>
                <a:schemeClr val="accen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Пояснюйте перед розповіддю, чому саме сьогодні ви вирішили розповісти цю історію і чим вона буде цікава для даної групи дітей.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1" name="Google Shape;661;p53"/>
          <p:cNvSpPr txBox="1"/>
          <p:nvPr/>
        </p:nvSpPr>
        <p:spPr>
          <a:xfrm>
            <a:off x="8564125" y="1966450"/>
            <a:ext cx="2209500" cy="4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08</a:t>
            </a:r>
            <a:endParaRPr sz="17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Починайте історію з зав'язки і від першої особи.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«Хочу розповісти, як я ...»,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«Я вам вже розповідала про те, як я ...»,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«Одного разу зі мною сталася така історія ...».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62" name="Google Shape;662;p53"/>
          <p:cNvGrpSpPr/>
          <p:nvPr/>
        </p:nvGrpSpPr>
        <p:grpSpPr>
          <a:xfrm>
            <a:off x="3651350" y="3145946"/>
            <a:ext cx="2209550" cy="3395578"/>
            <a:chOff x="4294138" y="3391398"/>
            <a:chExt cx="1955700" cy="1417896"/>
          </a:xfrm>
        </p:grpSpPr>
        <p:sp>
          <p:nvSpPr>
            <p:cNvPr id="663" name="Google Shape;663;p53"/>
            <p:cNvSpPr txBox="1"/>
            <p:nvPr/>
          </p:nvSpPr>
          <p:spPr>
            <a:xfrm>
              <a:off x="4294138" y="3556194"/>
              <a:ext cx="1955700" cy="12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Розповідайте історію доступною для дітей мовою, задійте в ній яскравих героїв</a:t>
              </a:r>
              <a:endPara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53"/>
            <p:cNvSpPr txBox="1"/>
            <p:nvPr/>
          </p:nvSpPr>
          <p:spPr>
            <a:xfrm>
              <a:off x="4295939" y="3391398"/>
              <a:ext cx="1952100" cy="13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lang="en-US" sz="1600">
                  <a:solidFill>
                    <a:schemeClr val="accent1"/>
                  </a:solidFill>
                </a:rPr>
                <a:t>6</a:t>
              </a:r>
              <a:r>
                <a:rPr lang="en-US" sz="16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65" name="Google Shape;665;p53"/>
          <p:cNvSpPr/>
          <p:nvPr/>
        </p:nvSpPr>
        <p:spPr>
          <a:xfrm>
            <a:off x="7654419" y="1041413"/>
            <a:ext cx="1345500" cy="13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340" y="101636"/>
                </a:moveTo>
                <a:lnTo>
                  <a:pt x="30340" y="101636"/>
                </a:lnTo>
                <a:cubicBezTo>
                  <a:pt x="12777" y="89125"/>
                  <a:pt x="4954" y="66939"/>
                  <a:pt x="10784" y="46179"/>
                </a:cubicBezTo>
                <a:cubicBezTo>
                  <a:pt x="16614" y="25419"/>
                  <a:pt x="34843" y="10550"/>
                  <a:pt x="56351" y="9010"/>
                </a:cubicBezTo>
                <a:cubicBezTo>
                  <a:pt x="77859" y="7471"/>
                  <a:pt x="98020" y="19593"/>
                  <a:pt x="106747" y="39312"/>
                </a:cubicBezTo>
                <a:lnTo>
                  <a:pt x="114415" y="39338"/>
                </a:lnTo>
                <a:lnTo>
                  <a:pt x="101251" y="60140"/>
                </a:lnTo>
                <a:lnTo>
                  <a:pt x="76918" y="39210"/>
                </a:lnTo>
                <a:lnTo>
                  <a:pt x="83528" y="39233"/>
                </a:lnTo>
                <a:lnTo>
                  <a:pt x="83528" y="39233"/>
                </a:lnTo>
                <a:cubicBezTo>
                  <a:pt x="75540" y="30183"/>
                  <a:pt x="63070" y="26517"/>
                  <a:pt x="51455" y="29803"/>
                </a:cubicBezTo>
                <a:cubicBezTo>
                  <a:pt x="39840" y="33090"/>
                  <a:pt x="31140" y="42747"/>
                  <a:pt x="29079" y="54641"/>
                </a:cubicBezTo>
                <a:cubicBezTo>
                  <a:pt x="27017" y="66535"/>
                  <a:pt x="31960" y="78556"/>
                  <a:pt x="41792" y="8556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53"/>
          <p:cNvSpPr/>
          <p:nvPr/>
        </p:nvSpPr>
        <p:spPr>
          <a:xfrm rot="5400000">
            <a:off x="8969925" y="1077000"/>
            <a:ext cx="1122000" cy="2460000"/>
          </a:xfrm>
          <a:prstGeom prst="corner">
            <a:avLst>
              <a:gd name="adj1" fmla="val 22091"/>
              <a:gd name="adj2" fmla="val 20975"/>
            </a:avLst>
          </a:prstGeom>
          <a:solidFill>
            <a:srgbClr val="9900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53"/>
          <p:cNvSpPr/>
          <p:nvPr/>
        </p:nvSpPr>
        <p:spPr>
          <a:xfrm>
            <a:off x="5230269" y="1522500"/>
            <a:ext cx="1345500" cy="13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340" y="101636"/>
                </a:moveTo>
                <a:lnTo>
                  <a:pt x="30340" y="101636"/>
                </a:lnTo>
                <a:cubicBezTo>
                  <a:pt x="12777" y="89125"/>
                  <a:pt x="4954" y="66939"/>
                  <a:pt x="10784" y="46179"/>
                </a:cubicBezTo>
                <a:cubicBezTo>
                  <a:pt x="16614" y="25419"/>
                  <a:pt x="34843" y="10550"/>
                  <a:pt x="56351" y="9010"/>
                </a:cubicBezTo>
                <a:cubicBezTo>
                  <a:pt x="77859" y="7471"/>
                  <a:pt x="98020" y="19593"/>
                  <a:pt x="106747" y="39312"/>
                </a:cubicBezTo>
                <a:lnTo>
                  <a:pt x="114415" y="39338"/>
                </a:lnTo>
                <a:lnTo>
                  <a:pt x="101251" y="60140"/>
                </a:lnTo>
                <a:lnTo>
                  <a:pt x="76918" y="39210"/>
                </a:lnTo>
                <a:lnTo>
                  <a:pt x="83528" y="39233"/>
                </a:lnTo>
                <a:lnTo>
                  <a:pt x="83528" y="39233"/>
                </a:lnTo>
                <a:cubicBezTo>
                  <a:pt x="75540" y="30183"/>
                  <a:pt x="63070" y="26517"/>
                  <a:pt x="51455" y="29803"/>
                </a:cubicBezTo>
                <a:cubicBezTo>
                  <a:pt x="39840" y="33090"/>
                  <a:pt x="31140" y="42747"/>
                  <a:pt x="29079" y="54641"/>
                </a:cubicBezTo>
                <a:cubicBezTo>
                  <a:pt x="27017" y="66535"/>
                  <a:pt x="31960" y="78556"/>
                  <a:pt x="41792" y="855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8" name="Google Shape;66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225" y="1226625"/>
            <a:ext cx="3453150" cy="51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53"/>
          <p:cNvSpPr/>
          <p:nvPr/>
        </p:nvSpPr>
        <p:spPr>
          <a:xfrm rot="5400000">
            <a:off x="4044577" y="2197196"/>
            <a:ext cx="1122000" cy="2463600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917817"/>
            <a:ext cx="6096000" cy="56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1781" y="480958"/>
            <a:ext cx="6096000" cy="61134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 з "обмеженими можливостями здоров'я"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це складний своєрідний контингент, який має фізичні і (або) психічні вади, які викликають труднощі у навчанні.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цю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категорію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входять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вадами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слуху,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опорно-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рухового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інтелекту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затримкою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комплексними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ефективних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методів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дітьми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обмеженими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можливостями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здоров'я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котрі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відчувають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емоційні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фізичні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поведінкові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труднощі</a:t>
            </a:r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казкотерапія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цього методу у створенні особливої казкової атмосфери, яка робить мрії дитини дійсністю, дозволяє дитині вступити у боротьбу зі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своми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страхами, комплексами.</a:t>
            </a:r>
            <a:r>
              <a:rPr lang="uk-UA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Основний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</a:t>
            </a:r>
            <a:r>
              <a:rPr lang="uk-UA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казкотерапії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цілісний розвиток особистості, турбота про душу, зцілення казкою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Головне завдання казок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: через казкові події показати герою ситуацію з іншого боку, запропонувати альтернативні моделі поведінки. Казка використовується батьками, вчителями, психологами для адаптації дитини в школі, організації її у просторі шкільного життя. </a:t>
            </a:r>
            <a:endParaRPr lang="ru-RU" sz="1600" dirty="0"/>
          </a:p>
        </p:txBody>
      </p:sp>
      <p:pic>
        <p:nvPicPr>
          <p:cNvPr id="2050" name="Picture 2" descr="Читаємо дитині казки. | ГАРМОН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83" y="480958"/>
            <a:ext cx="3959225" cy="3206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ерсонализированная книга детских сказок про Вашего ребёнка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19" y="3687931"/>
            <a:ext cx="3737552" cy="2803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917817"/>
            <a:ext cx="6096000" cy="56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599" y="441707"/>
            <a:ext cx="6733309" cy="604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підбору (складання) терапевтичної казки</a:t>
            </a:r>
            <a:endParaRPr lang="ru-RU" sz="1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Чітко визначте проблему, яку слід вирішити.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Підберіть можливі шляхи її подолання у реальному житті.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Втільте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характері головного героя казки (це може бути вже існуюча казка) ті риси, страхи, комплекси, яких слід позбутися.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процесі розгортання подій казки головний герой має позбутися своїх недоліків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прийоми роботи з казкою</a:t>
            </a:r>
            <a:endParaRPr lang="ru-RU" sz="1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казок.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Розповідання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казок.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Переписування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казок.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Постановка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казок із допомогою ляльок.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Малювання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мотивами казки.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Програвання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епізодів казки.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Складання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казок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Спільне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обговорення казки у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колі.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укольный театр с напольной ширмой &amp;quot;Шесть сказок&amp;quot; 7051, цена 2255 грн. -  Prom.ua (ID#134763318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38" y="441707"/>
            <a:ext cx="4735080" cy="3551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гра в ромашку что. Игры с ромаш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11" y="3570435"/>
            <a:ext cx="3824804" cy="2866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/>
        </p:nvSpPr>
        <p:spPr>
          <a:xfrm>
            <a:off x="5018050" y="1687100"/>
            <a:ext cx="6690600" cy="4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 err="1">
                <a:solidFill>
                  <a:schemeClr val="dk1"/>
                </a:solidFill>
              </a:rPr>
              <a:t>Фольклорист</a:t>
            </a:r>
            <a:r>
              <a:rPr lang="en-US" sz="2900" b="1" dirty="0">
                <a:solidFill>
                  <a:schemeClr val="dk1"/>
                </a:solidFill>
              </a:rPr>
              <a:t> і </a:t>
            </a:r>
            <a:r>
              <a:rPr lang="en-US" sz="2900" b="1" dirty="0" err="1">
                <a:solidFill>
                  <a:schemeClr val="dk1"/>
                </a:solidFill>
              </a:rPr>
              <a:t>дослідник</a:t>
            </a:r>
            <a:r>
              <a:rPr lang="en-US" sz="2900" b="1" dirty="0">
                <a:solidFill>
                  <a:schemeClr val="dk1"/>
                </a:solidFill>
              </a:rPr>
              <a:t> </a:t>
            </a:r>
            <a:r>
              <a:rPr lang="en-US" sz="2900" b="1" dirty="0" err="1">
                <a:solidFill>
                  <a:schemeClr val="dk1"/>
                </a:solidFill>
              </a:rPr>
              <a:t>казок</a:t>
            </a:r>
            <a:r>
              <a:rPr lang="en-US" sz="2900" b="1" dirty="0"/>
              <a:t>. Є </a:t>
            </a:r>
            <a:r>
              <a:rPr lang="en-US" sz="2900" b="1" dirty="0" err="1"/>
              <a:t>основоположником</a:t>
            </a:r>
            <a:r>
              <a:rPr lang="en-US" sz="2900" b="1" dirty="0"/>
              <a:t> </a:t>
            </a:r>
            <a:r>
              <a:rPr lang="en-US" sz="2900" b="1" dirty="0" err="1"/>
              <a:t>порівняльно-типологічного</a:t>
            </a:r>
            <a:r>
              <a:rPr lang="en-US" sz="2900" b="1" dirty="0"/>
              <a:t> </a:t>
            </a:r>
            <a:r>
              <a:rPr lang="en-US" sz="2900" b="1" dirty="0" err="1"/>
              <a:t>методу</a:t>
            </a:r>
            <a:r>
              <a:rPr lang="en-US" sz="2900" b="1" dirty="0"/>
              <a:t> в </a:t>
            </a:r>
            <a:r>
              <a:rPr lang="en-US" sz="2900" b="1" dirty="0" err="1"/>
              <a:t>фольклористиці</a:t>
            </a:r>
            <a:r>
              <a:rPr lang="en-US" sz="2900" b="1" dirty="0"/>
              <a:t>, </a:t>
            </a:r>
            <a:r>
              <a:rPr lang="en-US" sz="2900" b="1" dirty="0" err="1"/>
              <a:t>одним</a:t>
            </a:r>
            <a:r>
              <a:rPr lang="en-US" sz="2900" b="1" dirty="0"/>
              <a:t> з </a:t>
            </a:r>
            <a:r>
              <a:rPr lang="en-US" sz="2900" b="1" dirty="0" err="1"/>
              <a:t>основоположників</a:t>
            </a:r>
            <a:r>
              <a:rPr lang="en-US" sz="2900" b="1" dirty="0"/>
              <a:t> </a:t>
            </a:r>
            <a:r>
              <a:rPr lang="en-US" sz="2900" b="1" dirty="0" err="1"/>
              <a:t>сучасної</a:t>
            </a:r>
            <a:r>
              <a:rPr lang="en-US" sz="2900" b="1" dirty="0"/>
              <a:t> </a:t>
            </a:r>
            <a:r>
              <a:rPr lang="en-US" sz="2900" b="1" dirty="0" err="1"/>
              <a:t>теорії</a:t>
            </a:r>
            <a:r>
              <a:rPr lang="en-US" sz="2900" b="1" dirty="0"/>
              <a:t> </a:t>
            </a:r>
            <a:r>
              <a:rPr lang="en-US" sz="2900" b="1" dirty="0" err="1"/>
              <a:t>тексту</a:t>
            </a:r>
            <a:r>
              <a:rPr lang="en-US" sz="2900" b="1" dirty="0"/>
              <a:t>. У </a:t>
            </a:r>
            <a:r>
              <a:rPr lang="en-US" sz="2900" b="1" dirty="0" err="1"/>
              <a:t>своїй</a:t>
            </a:r>
            <a:r>
              <a:rPr lang="en-US" sz="2900" b="1" dirty="0"/>
              <a:t> </a:t>
            </a:r>
            <a:r>
              <a:rPr lang="en-US" sz="2900" b="1" dirty="0" err="1"/>
              <a:t>праці</a:t>
            </a:r>
            <a:r>
              <a:rPr lang="en-US" sz="2900" b="1" dirty="0"/>
              <a:t> “</a:t>
            </a:r>
            <a:r>
              <a:rPr lang="en-US" sz="2900" b="1" dirty="0" err="1"/>
              <a:t>Морфологія</a:t>
            </a:r>
            <a:r>
              <a:rPr lang="en-US" sz="2900" b="1" dirty="0"/>
              <a:t> </a:t>
            </a:r>
            <a:r>
              <a:rPr lang="en-US" sz="2900" b="1" dirty="0" err="1"/>
              <a:t>чарівної</a:t>
            </a:r>
            <a:r>
              <a:rPr lang="en-US" sz="2900" b="1" dirty="0"/>
              <a:t> </a:t>
            </a:r>
            <a:r>
              <a:rPr lang="en-US" sz="2900" b="1" dirty="0" err="1"/>
              <a:t>казки</a:t>
            </a:r>
            <a:r>
              <a:rPr lang="en-US" sz="2900" b="1" dirty="0"/>
              <a:t>” (</a:t>
            </a:r>
            <a:r>
              <a:rPr lang="en-US" sz="2900" b="1" dirty="0" err="1"/>
              <a:t>опублікована</a:t>
            </a:r>
            <a:r>
              <a:rPr lang="en-US" sz="2900" b="1" dirty="0"/>
              <a:t> в 1928 </a:t>
            </a:r>
            <a:r>
              <a:rPr lang="en-US" sz="2900" b="1" dirty="0" err="1"/>
              <a:t>році</a:t>
            </a:r>
            <a:r>
              <a:rPr lang="en-US" sz="2900" b="1" dirty="0"/>
              <a:t>) </a:t>
            </a:r>
            <a:r>
              <a:rPr lang="en-US" sz="2900" b="1" dirty="0" err="1"/>
              <a:t>автор</a:t>
            </a:r>
            <a:r>
              <a:rPr lang="en-US" sz="2900" b="1" dirty="0"/>
              <a:t> </a:t>
            </a:r>
            <a:r>
              <a:rPr lang="en-US" sz="2900" b="1" dirty="0" err="1"/>
              <a:t>досліджує</a:t>
            </a:r>
            <a:r>
              <a:rPr lang="en-US" sz="2900" b="1" dirty="0"/>
              <a:t> </a:t>
            </a:r>
            <a:r>
              <a:rPr lang="en-US" sz="2900" b="1" dirty="0" err="1"/>
              <a:t>будову</a:t>
            </a:r>
            <a:r>
              <a:rPr lang="en-US" sz="2900" b="1" dirty="0"/>
              <a:t> </a:t>
            </a:r>
            <a:r>
              <a:rPr lang="en-US" sz="2900" b="1" dirty="0" err="1"/>
              <a:t>казок</a:t>
            </a:r>
            <a:r>
              <a:rPr lang="en-US" sz="2900" b="1" dirty="0"/>
              <a:t>.</a:t>
            </a:r>
            <a:endParaRPr sz="2800" b="1" dirty="0"/>
          </a:p>
        </p:txBody>
      </p:sp>
      <p:sp>
        <p:nvSpPr>
          <p:cNvPr id="161" name="Google Shape;161;p27"/>
          <p:cNvSpPr txBox="1"/>
          <p:nvPr/>
        </p:nvSpPr>
        <p:spPr>
          <a:xfrm>
            <a:off x="2979775" y="0"/>
            <a:ext cx="6950700" cy="18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F3F3F"/>
                </a:solidFill>
              </a:rPr>
              <a:t>Володимир Якович Пропп</a:t>
            </a:r>
            <a:endParaRPr sz="4000" b="1">
              <a:solidFill>
                <a:srgbClr val="3F3F3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F3F3F"/>
                </a:solidFill>
              </a:rPr>
              <a:t>                 </a:t>
            </a:r>
            <a:r>
              <a:rPr lang="en-US" sz="4200" b="1">
                <a:solidFill>
                  <a:srgbClr val="3F3F3F"/>
                </a:solidFill>
              </a:rPr>
              <a:t> </a:t>
            </a:r>
            <a:r>
              <a:rPr lang="en-US" sz="2000" b="1">
                <a:solidFill>
                  <a:srgbClr val="3F3F3F"/>
                </a:solidFill>
              </a:rPr>
              <a:t>(1885 - 1970)</a:t>
            </a:r>
            <a:endParaRPr sz="2000" b="1">
              <a:solidFill>
                <a:srgbClr val="3F3F3F"/>
              </a:solidFill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9368225" y="5612775"/>
            <a:ext cx="891000" cy="9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7335974" y="6060945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7"/>
          <p:cNvSpPr/>
          <p:nvPr/>
        </p:nvSpPr>
        <p:spPr>
          <a:xfrm rot="2700000" flipH="1">
            <a:off x="7491047" y="6224198"/>
            <a:ext cx="157844" cy="141492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9594725" y="5833300"/>
            <a:ext cx="469800" cy="47010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>
            <a:spLocks noGrp="1"/>
          </p:cNvSpPr>
          <p:nvPr>
            <p:ph type="pic" idx="2"/>
          </p:nvPr>
        </p:nvSpPr>
        <p:spPr>
          <a:xfrm>
            <a:off x="893136" y="1687090"/>
            <a:ext cx="3850200" cy="441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125" y="1687100"/>
            <a:ext cx="3850200" cy="441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>
            <a:spLocks noGrp="1"/>
          </p:cNvSpPr>
          <p:nvPr>
            <p:ph type="pic" idx="2"/>
          </p:nvPr>
        </p:nvSpPr>
        <p:spPr>
          <a:xfrm>
            <a:off x="287350" y="277825"/>
            <a:ext cx="11617200" cy="2937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latin typeface="Merriweather"/>
                <a:ea typeface="Merriweather"/>
                <a:cs typeface="Merriweather"/>
                <a:sym typeface="Merriweather"/>
              </a:rPr>
              <a:t>Вивчаючи</a:t>
            </a:r>
            <a:r>
              <a:rPr lang="en-US" sz="1900" b="1"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 </a:t>
            </a:r>
            <a:r>
              <a:rPr lang="en-US" sz="1900" b="1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фольклор</a:t>
            </a:r>
            <a:r>
              <a:rPr lang="en-US" sz="1900" b="1">
                <a:latin typeface="Merriweather"/>
                <a:ea typeface="Merriweather"/>
                <a:cs typeface="Merriweather"/>
                <a:sym typeface="Merriweather"/>
              </a:rPr>
              <a:t>, Пропп зауважив, що в казці є постійні та змінні величини.</a:t>
            </a:r>
            <a:endParaRPr sz="19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228600" lvl="0" indent="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latin typeface="Merriweather"/>
                <a:ea typeface="Merriweather"/>
                <a:cs typeface="Merriweather"/>
                <a:sym typeface="Merriweather"/>
              </a:rPr>
              <a:t>До </a:t>
            </a:r>
            <a:r>
              <a:rPr lang="en-US" sz="1900" b="1" i="1">
                <a:latin typeface="Merriweather"/>
                <a:ea typeface="Merriweather"/>
                <a:cs typeface="Merriweather"/>
                <a:sym typeface="Merriweather"/>
              </a:rPr>
              <a:t>постійних</a:t>
            </a:r>
            <a:r>
              <a:rPr lang="en-US" sz="1900" b="1">
                <a:latin typeface="Merriweather"/>
                <a:ea typeface="Merriweather"/>
                <a:cs typeface="Merriweather"/>
                <a:sym typeface="Merriweather"/>
              </a:rPr>
              <a:t> належать функції дійових осіб і їх послідовність. Під функцією Пропп розуміє дію персонажа з точки зору його стосунку до перебігу дії.</a:t>
            </a:r>
            <a:endParaRPr sz="19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228600" lvl="0" indent="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latin typeface="Merriweather"/>
                <a:ea typeface="Merriweather"/>
                <a:cs typeface="Merriweather"/>
                <a:sym typeface="Merriweather"/>
              </a:rPr>
              <a:t>Чотири центральні положення, які розвиваються в “Морфології чарівної казки”:</a:t>
            </a:r>
            <a:endParaRPr sz="1900"/>
          </a:p>
        </p:txBody>
      </p:sp>
      <p:sp>
        <p:nvSpPr>
          <p:cNvPr id="173" name="Google Shape;173;p28"/>
          <p:cNvSpPr>
            <a:spLocks noGrp="1"/>
          </p:cNvSpPr>
          <p:nvPr>
            <p:ph type="pic" idx="3"/>
          </p:nvPr>
        </p:nvSpPr>
        <p:spPr>
          <a:xfrm>
            <a:off x="858525" y="2726825"/>
            <a:ext cx="2161500" cy="2113800"/>
          </a:xfrm>
          <a:prstGeom prst="rect">
            <a:avLst/>
          </a:prstGeom>
          <a:solidFill>
            <a:srgbClr val="F2F2F2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/>
              <a:t>Постійними, стійкими елементами казки слугують функції дійових осіб, незалежно від того, хто і як їх виконує. Вони утворюють основні складові частини казки.</a:t>
            </a:r>
            <a:endParaRPr sz="1400" b="1"/>
          </a:p>
        </p:txBody>
      </p:sp>
      <p:sp>
        <p:nvSpPr>
          <p:cNvPr id="174" name="Google Shape;174;p28"/>
          <p:cNvSpPr>
            <a:spLocks noGrp="1"/>
          </p:cNvSpPr>
          <p:nvPr>
            <p:ph type="pic" idx="4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rgbClr val="F2F2F2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/>
              <a:t>Кількість функцій дійових осіб у казці, — обмежена.</a:t>
            </a:r>
            <a:endParaRPr sz="1400" b="1"/>
          </a:p>
        </p:txBody>
      </p:sp>
      <p:sp>
        <p:nvSpPr>
          <p:cNvPr id="175" name="Google Shape;175;p28"/>
          <p:cNvSpPr>
            <a:spLocks noGrp="1"/>
          </p:cNvSpPr>
          <p:nvPr>
            <p:ph type="pic" idx="5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rgbClr val="F2F2F2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/>
              <a:t>Послідовність функцій завжди однакова. При цьому, дана закономірність стосується тільки фольклору — штучно створені казки їй не підпорядковані.</a:t>
            </a:r>
            <a:endParaRPr sz="1400" b="1"/>
          </a:p>
        </p:txBody>
      </p:sp>
      <p:sp>
        <p:nvSpPr>
          <p:cNvPr id="176" name="Google Shape;176;p28"/>
          <p:cNvSpPr>
            <a:spLocks noGrp="1"/>
          </p:cNvSpPr>
          <p:nvPr>
            <p:ph type="pic" idx="6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rgbClr val="F2F2F2"/>
          </a:solidFill>
          <a:ln w="127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/>
              <a:t>Усі чарівні казки однотипні за своєю будовою, тобто мають однакові функції.</a:t>
            </a:r>
            <a:endParaRPr sz="1400" b="1"/>
          </a:p>
        </p:txBody>
      </p:sp>
      <p:grpSp>
        <p:nvGrpSpPr>
          <p:cNvPr id="177" name="Google Shape;177;p28"/>
          <p:cNvGrpSpPr/>
          <p:nvPr/>
        </p:nvGrpSpPr>
        <p:grpSpPr>
          <a:xfrm>
            <a:off x="10606878" y="4512894"/>
            <a:ext cx="1584995" cy="2113686"/>
            <a:chOff x="9900422" y="3481403"/>
            <a:chExt cx="1656559" cy="2082039"/>
          </a:xfrm>
        </p:grpSpPr>
        <p:grpSp>
          <p:nvGrpSpPr>
            <p:cNvPr id="178" name="Google Shape;178;p28"/>
            <p:cNvGrpSpPr/>
            <p:nvPr/>
          </p:nvGrpSpPr>
          <p:grpSpPr>
            <a:xfrm>
              <a:off x="9900422" y="3481403"/>
              <a:ext cx="1532142" cy="385807"/>
              <a:chOff x="5134372" y="3131004"/>
              <a:chExt cx="1431908" cy="315692"/>
            </a:xfrm>
          </p:grpSpPr>
          <p:sp>
            <p:nvSpPr>
              <p:cNvPr id="179" name="Google Shape;179;p28"/>
              <p:cNvSpPr/>
              <p:nvPr/>
            </p:nvSpPr>
            <p:spPr>
              <a:xfrm>
                <a:off x="5208323" y="3177330"/>
                <a:ext cx="1258310" cy="222812"/>
              </a:xfrm>
              <a:custGeom>
                <a:avLst/>
                <a:gdLst/>
                <a:ahLst/>
                <a:cxnLst/>
                <a:rect l="l" t="t" r="r" b="b"/>
                <a:pathLst>
                  <a:path w="1258310" h="199384" extrusionOk="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8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/>
                <a:ahLst/>
                <a:cxnLst/>
                <a:rect l="l" t="t" r="r" b="b"/>
                <a:pathLst>
                  <a:path w="1431908" h="315692" extrusionOk="0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181;p28"/>
            <p:cNvGrpSpPr/>
            <p:nvPr/>
          </p:nvGrpSpPr>
          <p:grpSpPr>
            <a:xfrm>
              <a:off x="10024839" y="3905461"/>
              <a:ext cx="1532142" cy="385807"/>
              <a:chOff x="5134372" y="3131004"/>
              <a:chExt cx="1431908" cy="315692"/>
            </a:xfrm>
          </p:grpSpPr>
          <p:sp>
            <p:nvSpPr>
              <p:cNvPr id="182" name="Google Shape;182;p28"/>
              <p:cNvSpPr/>
              <p:nvPr/>
            </p:nvSpPr>
            <p:spPr>
              <a:xfrm>
                <a:off x="5208323" y="3177330"/>
                <a:ext cx="1258310" cy="222812"/>
              </a:xfrm>
              <a:custGeom>
                <a:avLst/>
                <a:gdLst/>
                <a:ahLst/>
                <a:cxnLst/>
                <a:rect l="l" t="t" r="r" b="b"/>
                <a:pathLst>
                  <a:path w="1258310" h="199384" extrusionOk="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8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/>
                <a:ahLst/>
                <a:cxnLst/>
                <a:rect l="l" t="t" r="r" b="b"/>
                <a:pathLst>
                  <a:path w="1431908" h="315692" extrusionOk="0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28"/>
            <p:cNvGrpSpPr/>
            <p:nvPr/>
          </p:nvGrpSpPr>
          <p:grpSpPr>
            <a:xfrm>
              <a:off x="9900422" y="4329519"/>
              <a:ext cx="1532142" cy="385807"/>
              <a:chOff x="5134372" y="3131004"/>
              <a:chExt cx="1431908" cy="315692"/>
            </a:xfrm>
          </p:grpSpPr>
          <p:sp>
            <p:nvSpPr>
              <p:cNvPr id="185" name="Google Shape;185;p28"/>
              <p:cNvSpPr/>
              <p:nvPr/>
            </p:nvSpPr>
            <p:spPr>
              <a:xfrm>
                <a:off x="5208323" y="3177330"/>
                <a:ext cx="1258310" cy="222812"/>
              </a:xfrm>
              <a:custGeom>
                <a:avLst/>
                <a:gdLst/>
                <a:ahLst/>
                <a:cxnLst/>
                <a:rect l="l" t="t" r="r" b="b"/>
                <a:pathLst>
                  <a:path w="1258310" h="199384" extrusionOk="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8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/>
                <a:ahLst/>
                <a:cxnLst/>
                <a:rect l="l" t="t" r="r" b="b"/>
                <a:pathLst>
                  <a:path w="1431908" h="315692" extrusionOk="0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28"/>
            <p:cNvGrpSpPr/>
            <p:nvPr/>
          </p:nvGrpSpPr>
          <p:grpSpPr>
            <a:xfrm>
              <a:off x="10024839" y="4753577"/>
              <a:ext cx="1532142" cy="385807"/>
              <a:chOff x="5134372" y="3131004"/>
              <a:chExt cx="1431908" cy="315692"/>
            </a:xfrm>
          </p:grpSpPr>
          <p:sp>
            <p:nvSpPr>
              <p:cNvPr id="188" name="Google Shape;188;p28"/>
              <p:cNvSpPr/>
              <p:nvPr/>
            </p:nvSpPr>
            <p:spPr>
              <a:xfrm>
                <a:off x="5208323" y="3177330"/>
                <a:ext cx="1258310" cy="222812"/>
              </a:xfrm>
              <a:custGeom>
                <a:avLst/>
                <a:gdLst/>
                <a:ahLst/>
                <a:cxnLst/>
                <a:rect l="l" t="t" r="r" b="b"/>
                <a:pathLst>
                  <a:path w="1258310" h="199384" extrusionOk="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8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/>
                <a:ahLst/>
                <a:cxnLst/>
                <a:rect l="l" t="t" r="r" b="b"/>
                <a:pathLst>
                  <a:path w="1431908" h="315692" extrusionOk="0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" name="Google Shape;190;p28"/>
            <p:cNvGrpSpPr/>
            <p:nvPr/>
          </p:nvGrpSpPr>
          <p:grpSpPr>
            <a:xfrm>
              <a:off x="9900422" y="5177635"/>
              <a:ext cx="1532142" cy="385807"/>
              <a:chOff x="5134372" y="3131004"/>
              <a:chExt cx="1431908" cy="315692"/>
            </a:xfrm>
          </p:grpSpPr>
          <p:sp>
            <p:nvSpPr>
              <p:cNvPr id="191" name="Google Shape;191;p28"/>
              <p:cNvSpPr/>
              <p:nvPr/>
            </p:nvSpPr>
            <p:spPr>
              <a:xfrm>
                <a:off x="5208323" y="3177330"/>
                <a:ext cx="1258310" cy="222812"/>
              </a:xfrm>
              <a:custGeom>
                <a:avLst/>
                <a:gdLst/>
                <a:ahLst/>
                <a:cxnLst/>
                <a:rect l="l" t="t" r="r" b="b"/>
                <a:pathLst>
                  <a:path w="1258310" h="199384" extrusionOk="0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8"/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/>
                <a:ahLst/>
                <a:cxnLst/>
                <a:rect l="l" t="t" r="r" b="b"/>
                <a:pathLst>
                  <a:path w="1431908" h="315692" extrusionOk="0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8"/>
          <p:cNvGrpSpPr/>
          <p:nvPr/>
        </p:nvGrpSpPr>
        <p:grpSpPr>
          <a:xfrm>
            <a:off x="287355" y="5189726"/>
            <a:ext cx="854901" cy="1343923"/>
            <a:chOff x="6163612" y="1966761"/>
            <a:chExt cx="2991257" cy="4702319"/>
          </a:xfrm>
        </p:grpSpPr>
        <p:sp>
          <p:nvSpPr>
            <p:cNvPr id="194" name="Google Shape;194;p28"/>
            <p:cNvSpPr/>
            <p:nvPr/>
          </p:nvSpPr>
          <p:spPr>
            <a:xfrm>
              <a:off x="6316187" y="2135206"/>
              <a:ext cx="2653937" cy="2896988"/>
            </a:xfrm>
            <a:custGeom>
              <a:avLst/>
              <a:gdLst/>
              <a:ahLst/>
              <a:cxnLst/>
              <a:rect l="l" t="t" r="r" b="b"/>
              <a:pathLst>
                <a:path w="2292818" h="2502797" extrusionOk="0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rgbClr val="1084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6163612" y="1966761"/>
              <a:ext cx="2991257" cy="4702319"/>
            </a:xfrm>
            <a:custGeom>
              <a:avLst/>
              <a:gdLst/>
              <a:ahLst/>
              <a:cxnLst/>
              <a:rect l="l" t="t" r="r" b="b"/>
              <a:pathLst>
                <a:path w="2991257" h="4702319" extrusionOk="0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28"/>
          <p:cNvSpPr txBox="1"/>
          <p:nvPr/>
        </p:nvSpPr>
        <p:spPr>
          <a:xfrm>
            <a:off x="1393900" y="5482675"/>
            <a:ext cx="9024900" cy="1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До </a:t>
            </a:r>
            <a:r>
              <a:rPr lang="en-US" sz="2000" b="1" i="1">
                <a:solidFill>
                  <a:schemeClr val="dk1"/>
                </a:solidFill>
              </a:rPr>
              <a:t>змінних</a:t>
            </a:r>
            <a:r>
              <a:rPr lang="en-US" sz="2000" b="1">
                <a:solidFill>
                  <a:schemeClr val="dk1"/>
                </a:solidFill>
              </a:rPr>
              <a:t> параметрів належать: кількість і способи виконання функцій, мотивування та атрибути персонажів, мовний стиль</a:t>
            </a:r>
            <a:endParaRPr sz="23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/>
        </p:nvSpPr>
        <p:spPr>
          <a:xfrm>
            <a:off x="743650" y="892375"/>
            <a:ext cx="11002200" cy="51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Загалом в чарівній казці Пропп виділяє 31 можливу функцію. При цьому багато функцій розташовані попарно (заборона — порушення, боротьба — перемога, переслідування - порятунок  і т д.). Також функції логічно об'єднуються за колами дій персонажів чарівної казки, тобто в казці є лише сім дійових осіб: герой, негідник, відправник, дарувальник, помічник, царівна, псевдогерой. </a:t>
            </a:r>
            <a:endParaRPr sz="2400" b="1"/>
          </a:p>
        </p:txBody>
      </p:sp>
      <p:sp>
        <p:nvSpPr>
          <p:cNvPr id="202" name="Google Shape;202;p29"/>
          <p:cNvSpPr/>
          <p:nvPr/>
        </p:nvSpPr>
        <p:spPr>
          <a:xfrm>
            <a:off x="9595175" y="5222500"/>
            <a:ext cx="1574700" cy="1356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9"/>
          <p:cNvSpPr/>
          <p:nvPr/>
        </p:nvSpPr>
        <p:spPr>
          <a:xfrm>
            <a:off x="7043699" y="5707845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/>
          <p:cNvSpPr/>
          <p:nvPr/>
        </p:nvSpPr>
        <p:spPr>
          <a:xfrm rot="2700000">
            <a:off x="7194839" y="5793275"/>
            <a:ext cx="165736" cy="29713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9924575" y="5594200"/>
            <a:ext cx="891000" cy="659661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/>
          <p:nvPr/>
        </p:nvSpPr>
        <p:spPr>
          <a:xfrm>
            <a:off x="9595175" y="5222500"/>
            <a:ext cx="1574700" cy="1356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0"/>
          <p:cNvSpPr/>
          <p:nvPr/>
        </p:nvSpPr>
        <p:spPr>
          <a:xfrm>
            <a:off x="9924575" y="5594200"/>
            <a:ext cx="891000" cy="659661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3215275" y="148675"/>
            <a:ext cx="54084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Merriweather"/>
                <a:ea typeface="Merriweather"/>
                <a:cs typeface="Merriweather"/>
                <a:sym typeface="Merriweather"/>
              </a:rPr>
              <a:t>Функції </a:t>
            </a:r>
            <a:endParaRPr sz="5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631900" y="1226625"/>
            <a:ext cx="11002500" cy="52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4" name="Google Shape;214;p30"/>
          <p:cNvGraphicFramePr/>
          <p:nvPr/>
        </p:nvGraphicFramePr>
        <p:xfrm>
          <a:off x="237000" y="1226750"/>
          <a:ext cx="11755200" cy="4869250"/>
        </p:xfrm>
        <a:graphic>
          <a:graphicData uri="http://schemas.openxmlformats.org/drawingml/2006/table">
            <a:tbl>
              <a:tblPr>
                <a:noFill/>
                <a:tableStyleId>{51DE11C8-0AC1-4699-8750-89E9CAA22DF4}</a:tableStyleId>
              </a:tblPr>
              <a:tblGrid>
                <a:gridCol w="391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925">
                <a:tc>
                  <a:txBody>
                    <a:bodyPr/>
                    <a:lstStyle/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AutoNum type="arabicPeriod"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Відбуття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 Відбуття героя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 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Переслідування 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Заборона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 Перша поява дарувальника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 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Порятунок 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Порушення 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 Реакція героя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 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Невпізнане прибуття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Розвідка 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 Отримання чарівного засобу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 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Необгрунтовані вимоги 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Отримання інформації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 Транспортування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 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Складне завдання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 Ошуканство 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 Боротьба 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26. 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Розв’язання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 Співучасть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 Позначення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27. 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Впізнання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 Лиходійство або збитки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18. Перемога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28. 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Викриття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 Втручання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 Ліквідація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 Перетворення 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 Початок протидії 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 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Повернення 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30. Покарання 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5" name="Google Shape;215;p30"/>
          <p:cNvGraphicFramePr/>
          <p:nvPr/>
        </p:nvGraphicFramePr>
        <p:xfrm>
          <a:off x="237000" y="6096000"/>
          <a:ext cx="11755200" cy="426690"/>
        </p:xfrm>
        <a:graphic>
          <a:graphicData uri="http://schemas.openxmlformats.org/drawingml/2006/table">
            <a:tbl>
              <a:tblPr>
                <a:noFill/>
                <a:tableStyleId>{51DE11C8-0AC1-4699-8750-89E9CAA22DF4}</a:tableStyleId>
              </a:tblPr>
              <a:tblGrid>
                <a:gridCol w="1175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31. Одруження або щасливий кінець </a:t>
                      </a:r>
                      <a:endParaRPr sz="1600" b="1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D9034">
                            <a:alpha val="0"/>
                          </a:srgbClr>
                        </a:gs>
                        <a:gs pos="28000">
                          <a:srgbClr val="FD9034">
                            <a:alpha val="0"/>
                          </a:srgbClr>
                        </a:gs>
                        <a:gs pos="71000">
                          <a:srgbClr val="FD9034">
                            <a:alpha val="84705"/>
                          </a:srgbClr>
                        </a:gs>
                        <a:gs pos="100000">
                          <a:srgbClr val="FD9034">
                            <a:alpha val="84705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8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8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COLOR - 10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 COLOR - 10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1957</Words>
  <Application>Microsoft Office PowerPoint</Application>
  <PresentationFormat>Широкоэкранный</PresentationFormat>
  <Paragraphs>285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Merriweather</vt:lpstr>
      <vt:lpstr>Calibri</vt:lpstr>
      <vt:lpstr>Times New Roman</vt:lpstr>
      <vt:lpstr>Arial</vt:lpstr>
      <vt:lpstr>Wingdings</vt:lpstr>
      <vt:lpstr>Cover and End Slide Master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Schernina Anastasiya</cp:lastModifiedBy>
  <cp:revision>4</cp:revision>
  <dcterms:modified xsi:type="dcterms:W3CDTF">2021-11-12T13:06:43Z</dcterms:modified>
</cp:coreProperties>
</file>