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64" r:id="rId3"/>
    <p:sldId id="265" r:id="rId4"/>
    <p:sldId id="266" r:id="rId5"/>
    <p:sldId id="267" r:id="rId6"/>
    <p:sldId id="263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2C7C62C-6075-426B-B9CE-B65FA7FF71B9}">
          <p14:sldIdLst>
            <p14:sldId id="256"/>
            <p14:sldId id="26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0ED"/>
    <a:srgbClr val="E1DAD2"/>
    <a:srgbClr val="FEFEFE"/>
    <a:srgbClr val="C1C9CD"/>
    <a:srgbClr val="7C96A3"/>
    <a:srgbClr val="FFFFFF"/>
    <a:srgbClr val="003374"/>
    <a:srgbClr val="3A5896"/>
    <a:srgbClr val="385592"/>
    <a:srgbClr val="173A8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31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11/12/2025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389286" y="335902"/>
            <a:ext cx="4104167" cy="3558977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287769" y="1144770"/>
            <a:ext cx="4568457" cy="4568457"/>
          </a:xfrm>
          <a:prstGeom prst="ellipse">
            <a:avLst/>
          </a:prstGeom>
          <a:noFill/>
          <a:ln w="698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79981" y="410547"/>
            <a:ext cx="4867268" cy="42360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uk-UA" sz="5400" b="1" dirty="0" err="1" smtClean="0">
              <a:ln w="0"/>
              <a:solidFill>
                <a:srgbClr val="C00000"/>
              </a:solidFill>
              <a:latin typeface="+mn-lt"/>
            </a:endParaRPr>
          </a:p>
          <a:p>
            <a:endParaRPr lang="uk-UA" sz="5400" b="1" dirty="0" err="1" smtClean="0">
              <a:ln w="0"/>
              <a:solidFill>
                <a:srgbClr val="C00000"/>
              </a:solidFill>
              <a:latin typeface="+mn-lt"/>
            </a:endParaRPr>
          </a:p>
          <a:p>
            <a:endParaRPr lang="uk-UA" sz="5400" b="1" dirty="0" err="1" smtClean="0">
              <a:ln w="0"/>
              <a:solidFill>
                <a:srgbClr val="C00000"/>
              </a:solidFill>
              <a:latin typeface="+mn-lt"/>
            </a:endParaRPr>
          </a:p>
          <a:p>
            <a:endParaRPr lang="uk-UA" sz="5400" b="1" dirty="0" err="1" smtClean="0">
              <a:ln w="0"/>
              <a:solidFill>
                <a:srgbClr val="C00000"/>
              </a:solidFill>
              <a:latin typeface="+mn-lt"/>
            </a:endParaRPr>
          </a:p>
          <a:p>
            <a:endParaRPr lang="uk-UA" sz="5400" b="1" dirty="0" smtClean="0">
              <a:ln w="0"/>
              <a:solidFill>
                <a:srgbClr val="C00000"/>
              </a:solidFill>
              <a:latin typeface="+mn-lt"/>
            </a:endParaRPr>
          </a:p>
          <a:p>
            <a:endParaRPr lang="uk-UA" sz="5400" b="1" dirty="0" smtClean="0">
              <a:ln w="0"/>
              <a:solidFill>
                <a:srgbClr val="C00000"/>
              </a:solidFill>
              <a:latin typeface="+mn-lt"/>
            </a:endParaRPr>
          </a:p>
          <a:p>
            <a:endParaRPr lang="uk-UA" sz="5400" b="1" dirty="0" smtClean="0">
              <a:ln w="0"/>
              <a:solidFill>
                <a:srgbClr val="C00000"/>
              </a:solidFill>
              <a:latin typeface="+mn-lt"/>
            </a:endParaRPr>
          </a:p>
          <a:p>
            <a:r>
              <a:rPr lang="uk-UA" b="1" dirty="0" smtClean="0">
                <a:ln w="0"/>
                <a:solidFill>
                  <a:srgbClr val="C00000"/>
                </a:solidFill>
                <a:latin typeface="+mn-lt"/>
              </a:rPr>
              <a:t>Сучасна біотехнологія та її основні напрямки</a:t>
            </a:r>
          </a:p>
          <a:p>
            <a:endParaRPr lang="en-US" sz="5400" b="1" dirty="0">
              <a:ln w="0"/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Рисунок 6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596" y="3543299"/>
            <a:ext cx="2857500" cy="1737827"/>
          </a:xfrm>
          <a:prstGeom prst="rect">
            <a:avLst/>
          </a:prstGeom>
        </p:spPr>
      </p:pic>
      <p:pic>
        <p:nvPicPr>
          <p:cNvPr id="8" name="Рисунок 7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61631" y="3643409"/>
            <a:ext cx="2466975" cy="173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410" y="1236110"/>
            <a:ext cx="4349912" cy="34478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7437" y="578497"/>
            <a:ext cx="4534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ГІСТОТЕХНОЛОГІЇ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58612" y="1138334"/>
            <a:ext cx="41241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тканинні технології (наприклад, вирощування шкіри, органів для трансплантації, вирощування клітинних культур на поживних середовищах для отримання рослин із заданими властивостями.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3061" y="447869"/>
            <a:ext cx="7501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ЕМБРІОТЕХНОЛОГІЇ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images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241" y="1151844"/>
            <a:ext cx="3228975" cy="18526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69567" y="1119674"/>
            <a:ext cx="49638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зародкові технології (наприклад, пересаджування ембріональних стовбурових клітин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пуповинної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крові для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580" y="3004458"/>
            <a:ext cx="8546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лікування променевої хвороби, травм спинного мозку; штучне запліднення та штучне осіменіння для подолання безпліддя і розведення зникаючих видів; репродуктивна технологія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екстракорпорального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запліднення; зберігання замороженої сперми та ембріонів високопродуктивних тварин).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410547"/>
            <a:ext cx="7408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БІОТЕХНОЛОГІЇ  КУЛЬТИВУВАННЯ ОРГАНІЗМІВ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788" y="1604865"/>
            <a:ext cx="781905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наприклад, біотехнології вирощування печериць та гливи, їстівних молюсків на устричних фермах,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клонального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мікророзмноження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рослин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качанные файлы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5959" y="3807764"/>
            <a:ext cx="4777274" cy="27236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7706" y="447869"/>
            <a:ext cx="7277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БІОІНЖЕНЕРНІ  ТЕХНОЛОГІЇ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4483" y="1026367"/>
            <a:ext cx="7931020" cy="3102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зі застосуванням технічного підходу (наприклад, тестування ДНК з використанням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біочипів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створення штучних суглобів, кардіостимуляторів, апаратів ниркового діалізу чи серцевого кровообігу.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качанные файлы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3974841"/>
            <a:ext cx="5952931" cy="264989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ЗАВДАННЯ СУЧАСНИХ БІОТЕХНОЛОГІЙ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39755" y="989046"/>
            <a:ext cx="783771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Отримання продуктів харчування (виготовлення хліба, сироваріння, виноробства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Отримання антибіотиків, вітамінів, ферментів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Створення нових і покращення існуючих порід, сортів і штамів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Розробка безвідходних технологій для очищення середовища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Створення отримання енергії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Отримання кормового білка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Створення засобів та догляду рослин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Діагностика спадкових хвороб людини</a:t>
            </a:r>
          </a:p>
          <a:p>
            <a:pPr>
              <a:buFont typeface="Wingdings" pitchFamily="2" charset="2"/>
              <a:buChar char="ü"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тварин-біореакторів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що виробляють ліки</a:t>
            </a:r>
          </a:p>
          <a:p>
            <a:pPr>
              <a:buFont typeface="Wingdings" pitchFamily="2" charset="2"/>
              <a:buChar char="ü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518" y="299163"/>
            <a:ext cx="3238500" cy="2228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скачанные файлы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9143" y="4056581"/>
            <a:ext cx="2611795" cy="25046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074b866c3f83a90effbdc3e83ce67a2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2205" y="4106051"/>
            <a:ext cx="3509389" cy="24440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Woodl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34158" y="242595"/>
            <a:ext cx="3848584" cy="22393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Рисунок 2" descr="скачанные файлы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07483" y="2474070"/>
            <a:ext cx="2705100" cy="16859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59" y="163207"/>
            <a:ext cx="7869890" cy="597633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b="1" u="sng" dirty="0" smtClean="0">
                <a:latin typeface="Times New Roman" pitchFamily="18" charset="0"/>
                <a:cs typeface="Times New Roman" pitchFamily="18" charset="0"/>
              </a:rPr>
              <a:t>Біотехнологія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це сукупність промислових методів, які застосовують для виробництва різних речовин з використанням живих організмів, біологічних процесів чи явищ.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Складне слово грецького походження, де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“біо”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життя,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“техно”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мистецтво, майстерність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“логос”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наука.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9837" y="615819"/>
            <a:ext cx="806164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/>
              <a:t>	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Термін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“біотехнологія”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вперше запропонував угорський вчений Карл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Ерекі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в 1919 р. для відзначення наукових робіт, в яких органічні продукти виробляються за допомогою живих організмів в штучних умовах.</a:t>
            </a:r>
          </a:p>
          <a:p>
            <a:pPr algn="just"/>
            <a:r>
              <a:rPr lang="uk-UA" sz="3200" dirty="0" smtClean="0"/>
              <a:t>			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ХІХ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– завдяки роботам      			Л. Пастера традиційна 				біотехнологія одержала 				наукову основу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Louis_Past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587" y="3608895"/>
            <a:ext cx="2469160" cy="29165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8498" y="559837"/>
            <a:ext cx="819227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У 40 – 50-і роки  ХХ ст., коли був здійснений біосинтез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пеніцилінів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методами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ферментацій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, почалася ера антибіотиків, що дала  поштовх розвитку мікробіологічного синтезу й створенню  мікробіологічної промисловості.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у 60 – 70 роки ХХ ст. почала бурхливо розвиватись клітинна інженерія.</a:t>
            </a:r>
          </a:p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	Зі створенням у 1972 р. групою П. Берда в США першої гібридної молекули ДНК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in vitro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формально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язане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народження генетичної інженерії, що відкрила шлях до свідомої зміни генетичної структури організмів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239347" y="1567543"/>
            <a:ext cx="4758611" cy="1660849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БІОТЕХНОЛОГІЯ</a:t>
            </a:r>
            <a:endParaRPr lang="ru-RU" sz="28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86" y="1007706"/>
            <a:ext cx="2332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БІОЛОГІЯ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82213" y="30169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ЕКОЛОГІЯ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08441" y="957943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ХІМІЯ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3936" y="1981200"/>
            <a:ext cx="265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БОТАНІКА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69699" y="2096278"/>
            <a:ext cx="2332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ФІЗИКА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9788" y="3032449"/>
            <a:ext cx="3349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0336" y="3704252"/>
            <a:ext cx="30884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ГЕННА ІНЖЕНЕРІЯ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12970" y="4994986"/>
            <a:ext cx="308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ГЕНЕТИКА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2463282" y="1530220"/>
            <a:ext cx="783771" cy="690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6120882" y="1492898"/>
            <a:ext cx="466530" cy="2239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6200000" flipV="1">
            <a:off x="3853544" y="1129003"/>
            <a:ext cx="802434" cy="746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6200000" flipH="1">
            <a:off x="4376057" y="2957804"/>
            <a:ext cx="1828800" cy="11756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3" idx="4"/>
            <a:endCxn id="13" idx="1"/>
          </p:cNvCxnSpPr>
          <p:nvPr/>
        </p:nvCxnSpPr>
        <p:spPr>
          <a:xfrm rot="16200000" flipH="1">
            <a:off x="4186320" y="3660724"/>
            <a:ext cx="2058982" cy="11943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195527" y="2668555"/>
            <a:ext cx="709126" cy="5225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612571" y="5579706"/>
            <a:ext cx="5075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2090057" y="5561045"/>
            <a:ext cx="440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ТЕХНІЧНІ   НАУКИ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3029" y="2992016"/>
            <a:ext cx="265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ЗООЛОГІЯ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2122" y="3816220"/>
            <a:ext cx="2886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ЦИТОЛОГІЯ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35429" y="4693298"/>
            <a:ext cx="2653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АНАТОМІЯ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rot="10800000" flipV="1">
            <a:off x="2929812" y="3209730"/>
            <a:ext cx="690466" cy="690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2715208" y="3331028"/>
            <a:ext cx="1642188" cy="1362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0800000" flipV="1">
            <a:off x="2556590" y="2948473"/>
            <a:ext cx="615818" cy="279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34" idx="0"/>
          </p:cNvCxnSpPr>
          <p:nvPr/>
        </p:nvCxnSpPr>
        <p:spPr>
          <a:xfrm rot="5400000">
            <a:off x="3200402" y="4376058"/>
            <a:ext cx="2276668" cy="93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З розвитком біотехнології </a:t>
            </a:r>
            <a:r>
              <a:rPr lang="uk-UA" sz="3200" b="1" u="sng" dirty="0" err="1" smtClean="0"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3200" b="1" u="sng" dirty="0" err="1" smtClean="0">
                <a:latin typeface="Times New Roman" pitchFamily="18" charset="0"/>
                <a:cs typeface="Times New Roman" pitchFamily="18" charset="0"/>
              </a:rPr>
              <a:t>язують</a:t>
            </a:r>
            <a:r>
              <a:rPr lang="uk-UA" sz="3200" b="1" u="sng" dirty="0" smtClean="0">
                <a:latin typeface="Times New Roman" pitchFamily="18" charset="0"/>
                <a:cs typeface="Times New Roman" pitchFamily="18" charset="0"/>
              </a:rPr>
              <a:t> вирішення глобальних проблем людства:</a:t>
            </a:r>
            <a:endParaRPr lang="en-US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83472" y="4267011"/>
            <a:ext cx="6724653" cy="555625"/>
            <a:chOff x="1248" y="1440"/>
            <a:chExt cx="423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322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b="1" dirty="0" smtClean="0"/>
                <a:t>Поліпшення стану охорони здоров'я </a:t>
              </a:r>
              <a:endParaRPr lang="en-US" sz="2400" b="1" dirty="0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83472" y="1752411"/>
            <a:ext cx="6334127" cy="555625"/>
            <a:chOff x="1248" y="2030"/>
            <a:chExt cx="3990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298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b="1" dirty="0" smtClean="0"/>
                <a:t>Ліквідацію нестачі продовольства</a:t>
              </a:r>
              <a:endParaRPr lang="en-US" sz="2400" b="1" dirty="0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983472" y="2590613"/>
            <a:ext cx="5105400" cy="896938"/>
            <a:chOff x="1248" y="2640"/>
            <a:chExt cx="3216" cy="565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686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b="1" dirty="0" smtClean="0"/>
                <a:t>Енергії</a:t>
              </a:r>
            </a:p>
            <a:p>
              <a:pPr algn="l"/>
              <a:endParaRPr lang="en-US" sz="2400" b="1" dirty="0"/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983472" y="3428811"/>
            <a:ext cx="5105400" cy="555625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98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b="1" dirty="0" smtClean="0"/>
                <a:t>Мінеральних ресурсів</a:t>
              </a:r>
              <a:endParaRPr lang="en-US" sz="2400" b="1" dirty="0"/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1983472" y="5127436"/>
            <a:ext cx="6502403" cy="555625"/>
            <a:chOff x="1248" y="3230"/>
            <a:chExt cx="4096" cy="350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30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uk-UA" sz="2400" b="1" dirty="0" smtClean="0"/>
                <a:t>Якості навколишнього середовища</a:t>
              </a:r>
              <a:endParaRPr lang="en-US" sz="2400" b="1" dirty="0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172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17241" y="258665"/>
          <a:ext cx="8602824" cy="634430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867608"/>
                <a:gridCol w="2867608"/>
                <a:gridCol w="2867608"/>
              </a:tblGrid>
              <a:tr h="603652">
                <a:tc gridSpan="3">
                  <a:txBody>
                    <a:bodyPr/>
                    <a:lstStyle/>
                    <a:p>
                      <a:pPr algn="ctr"/>
                      <a:r>
                        <a:rPr lang="uk-UA" sz="3600" b="0" dirty="0" smtClean="0"/>
                        <a:t>Біотехнологія</a:t>
                      </a:r>
                      <a:endParaRPr lang="ru-RU" sz="3600" b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91106"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>
                          <a:solidFill>
                            <a:schemeClr val="tx1"/>
                          </a:solidFill>
                        </a:rPr>
                        <a:t>Теоретична основа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Основні напрямки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b="1" dirty="0" smtClean="0"/>
                        <a:t>Галузі застосування</a:t>
                      </a:r>
                      <a:r>
                        <a:rPr lang="uk-UA" sz="2800" b="1" baseline="0" dirty="0" smtClean="0"/>
                        <a:t> </a:t>
                      </a:r>
                      <a:endParaRPr lang="ru-RU" sz="2800" b="1" dirty="0"/>
                    </a:p>
                  </a:txBody>
                  <a:tcPr/>
                </a:tc>
              </a:tr>
              <a:tr h="4759344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2800" dirty="0" smtClean="0"/>
                        <a:t>Молекулярна генетика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2800" dirty="0" smtClean="0"/>
                        <a:t>Молекулярна біологія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2800" dirty="0" smtClean="0"/>
                        <a:t>Мікробіологія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2800" dirty="0" smtClean="0"/>
                        <a:t>Екологія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2800" dirty="0" smtClean="0"/>
                        <a:t>Біологія людини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uk-UA" sz="2800" dirty="0" smtClean="0"/>
                        <a:t>Селекція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 smtClean="0"/>
                        <a:t>Генна інженерія</a:t>
                      </a:r>
                    </a:p>
                    <a:p>
                      <a:endParaRPr lang="uk-UA" sz="2800" dirty="0" smtClean="0"/>
                    </a:p>
                    <a:p>
                      <a:r>
                        <a:rPr lang="uk-UA" sz="2800" dirty="0" smtClean="0"/>
                        <a:t>Клітинна інженерія</a:t>
                      </a:r>
                    </a:p>
                    <a:p>
                      <a:r>
                        <a:rPr lang="uk-UA" sz="2800" dirty="0" smtClean="0"/>
                        <a:t>Біоінженерія</a:t>
                      </a:r>
                    </a:p>
                    <a:p>
                      <a:r>
                        <a:rPr lang="uk-UA" sz="2800" dirty="0" err="1" smtClean="0"/>
                        <a:t>Екоінженерія</a:t>
                      </a:r>
                      <a:endParaRPr lang="uk-UA" sz="2800" dirty="0" smtClean="0"/>
                    </a:p>
                    <a:p>
                      <a:r>
                        <a:rPr lang="uk-UA" sz="2800" dirty="0" err="1" smtClean="0"/>
                        <a:t>Мікробіосинтез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Промисловість</a:t>
                      </a:r>
                    </a:p>
                    <a:p>
                      <a:r>
                        <a:rPr lang="uk-UA" sz="2400" dirty="0" smtClean="0"/>
                        <a:t>Сільське господарство</a:t>
                      </a:r>
                    </a:p>
                    <a:p>
                      <a:r>
                        <a:rPr lang="uk-UA" sz="2400" dirty="0" smtClean="0"/>
                        <a:t>Медицина</a:t>
                      </a:r>
                    </a:p>
                    <a:p>
                      <a:r>
                        <a:rPr lang="uk-UA" sz="2400" dirty="0" smtClean="0"/>
                        <a:t>Фармацевтика</a:t>
                      </a:r>
                    </a:p>
                    <a:p>
                      <a:r>
                        <a:rPr lang="uk-UA" sz="2400" dirty="0" smtClean="0"/>
                        <a:t>Ветеринарія </a:t>
                      </a:r>
                    </a:p>
                    <a:p>
                      <a:r>
                        <a:rPr lang="uk-UA" sz="2400" dirty="0" smtClean="0"/>
                        <a:t>Міське господарство</a:t>
                      </a:r>
                    </a:p>
                    <a:p>
                      <a:r>
                        <a:rPr lang="uk-UA" sz="2000" dirty="0" smtClean="0"/>
                        <a:t>Природокористування</a:t>
                      </a:r>
                    </a:p>
                    <a:p>
                      <a:r>
                        <a:rPr lang="uk-UA" sz="2400" dirty="0" smtClean="0"/>
                        <a:t>Кібернетика 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75657" y="559837"/>
            <a:ext cx="6885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СУЧАСНІ   БІОТЕХНОЛОГІЇ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скачанные файл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500" y="1325821"/>
            <a:ext cx="2619375" cy="17430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79102" y="1138334"/>
            <a:ext cx="58409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Нанобіотехнології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smtClean="0"/>
              <a:t> -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технології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наночастинок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, що мають розміри від 1 до 100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нм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(наприклад, технології адресної доставки ліків за допомогою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ліпосом</a:t>
            </a:r>
            <a:r>
              <a:rPr lang="uk-UA" sz="3200" b="1" dirty="0" smtClean="0"/>
              <a:t>  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- ліпідних </a:t>
            </a:r>
            <a:r>
              <a:rPr lang="uk-UA" sz="3200" dirty="0" err="1" smtClean="0">
                <a:latin typeface="Times New Roman" pitchFamily="18" charset="0"/>
                <a:cs typeface="Times New Roman" pitchFamily="18" charset="0"/>
              </a:rPr>
              <a:t>бішарових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структур, вміст яких є водним розчином якоїсь речовини для лікування раку, імунних хвороб).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чанные файлы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855" y="336776"/>
            <a:ext cx="3307741" cy="22011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6890" y="447869"/>
            <a:ext cx="50945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Цитотехнології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клітинні технології  (наприклад, вирощування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гібридом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– клітинних гібридів В-лімфоцитів і ракових клітин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7870" y="2575250"/>
            <a:ext cx="86961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меланоми для отримання </a:t>
            </a:r>
            <a:r>
              <a:rPr lang="uk-UA" sz="2800" dirty="0" err="1" smtClean="0">
                <a:latin typeface="Times New Roman" pitchFamily="18" charset="0"/>
                <a:cs typeface="Times New Roman" pitchFamily="18" charset="0"/>
              </a:rPr>
              <a:t>моноклональних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антитіл; </a:t>
            </a:r>
          </a:p>
          <a:p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отримання  противірусних білків-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інтерферонів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способом вирощування на штучному середовищі лейкоцитів периферійної крові людини; отримання людського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інсуліну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з допомогою клітин кишкової палички чи дріжджів для лікування цукрового діабету.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</TotalTime>
  <Words>356</Words>
  <Application>Microsoft Office PowerPoint</Application>
  <PresentationFormat>Экран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Слайд 1</vt:lpstr>
      <vt:lpstr> Біотехнологія – це сукупність промислових методів, які застосовують для виробництва різних речовин з використанням живих організмів, біологічних процесів чи явищ.  Складне слово грецького походження, де “біо” – життя, “техно” – мистецтво, майстерність та “логос” – наука. </vt:lpstr>
      <vt:lpstr>Слайд 3</vt:lpstr>
      <vt:lpstr>Слайд 4</vt:lpstr>
      <vt:lpstr>Слайд 5</vt:lpstr>
      <vt:lpstr>З розвитком біотехнології пов’язують вирішення глобальних проблем людства: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ЗАВДАННЯ СУЧАСНИХ БІОТЕХНОЛОГІЙ</vt:lpstr>
      <vt:lpstr>Слайд 15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138</cp:revision>
  <dcterms:created xsi:type="dcterms:W3CDTF">2016-11-18T14:12:19Z</dcterms:created>
  <dcterms:modified xsi:type="dcterms:W3CDTF">2025-11-12T04:47:13Z</dcterms:modified>
</cp:coreProperties>
</file>