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14" r:id="rId3"/>
    <p:sldId id="305" r:id="rId4"/>
    <p:sldId id="306" r:id="rId5"/>
    <p:sldId id="284" r:id="rId6"/>
    <p:sldId id="307" r:id="rId7"/>
    <p:sldId id="308" r:id="rId8"/>
    <p:sldId id="309" r:id="rId9"/>
    <p:sldId id="310" r:id="rId10"/>
    <p:sldId id="3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314"/>
            <p14:sldId id="305"/>
            <p14:sldId id="306"/>
            <p14:sldId id="284"/>
            <p14:sldId id="307"/>
            <p14:sldId id="308"/>
            <p14:sldId id="309"/>
            <p14:sldId id="310"/>
            <p14:sldId id="311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3977" autoAdjust="0"/>
  </p:normalViewPr>
  <p:slideViewPr>
    <p:cSldViewPr>
      <p:cViewPr varScale="1">
        <p:scale>
          <a:sx n="75" d="100"/>
          <a:sy n="75" d="100"/>
        </p:scale>
        <p:origin x="-17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 dirty="0" smtClean="0"/>
            <a:t>1</a:t>
          </a:r>
          <a:endParaRPr lang="ru-RU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 ІНСТИТУТИ ФОРМУВАННЯ КУЛЬТУРИ ТОЛЕРАНТНОСТІ: МАС-МЕДІА Й ОСВІТА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ЄВРОПЕЙСЬКІ ЦІННОСТІ РІЗНОМАНІТТЯ ТА ІНКЛЮЗІЇ В ОСВІТНЬОМУ ПРОСТОРІ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ЄВРОПЕЙСЬКІ МЕХАНІЗМИ ВПРОВАДЖЕННЯ КУЛЬТУРИ ТОЛЕРАНТНОСТІ ТА ПРИМИРЕННЯ: ПРАВОВІ МЕХАНІЗМИ ТА ІНІЦІАТИВИ ГРОМАДЯНСЬКОГО СУСПІЛЬСТВА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CDE2EB2F-03C8-4ADF-B9E9-609C4B62F62B}" type="presOf" srcId="{AA046201-5C4D-445E-BF0B-5C6D2B0A1945}" destId="{C04276DC-EE64-470A-B8BC-09067B8045FA}" srcOrd="0" destOrd="0" presId="urn:microsoft.com/office/officeart/2005/8/layout/vList5"/>
    <dgm:cxn modelId="{A070DFFA-8ECF-44A6-94B5-0A3F1FBB040D}" type="presOf" srcId="{C59269D0-92A5-481C-BA64-727AFB0DD545}" destId="{B37A5355-225B-4C6F-AED7-6C620F99EECC}" srcOrd="0" destOrd="0" presId="urn:microsoft.com/office/officeart/2005/8/layout/vList5"/>
    <dgm:cxn modelId="{C9D8232F-55DF-4C72-BAF1-C7D0B0A24724}" type="presOf" srcId="{6BE4E373-0656-4EDC-821E-BE09C952B1F6}" destId="{C7C3E6FD-D83F-4BDA-907E-B5EE041DA931}" srcOrd="0" destOrd="0" presId="urn:microsoft.com/office/officeart/2005/8/layout/vList5"/>
    <dgm:cxn modelId="{DEEA89DC-4672-4C88-87B0-1DA240DDF628}" type="presOf" srcId="{F6FEADD9-F67D-41F5-BA4C-3C84956E7F46}" destId="{AAE7A1E6-6847-453D-B55B-8A82BF138C1D}" srcOrd="0" destOrd="0" presId="urn:microsoft.com/office/officeart/2005/8/layout/vList5"/>
    <dgm:cxn modelId="{D0958A40-ADA7-421E-8492-915F9607D695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DEF072C9-7FF7-4A39-9A00-DDD4C7DA043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1BE509E-7455-4E81-951E-B16DC91D71B4}" type="presOf" srcId="{1E4D3931-0DBD-4211-A24A-6AF364284B1E}" destId="{D54B1729-BC98-42C1-9C6C-D65DCBA4358F}" srcOrd="0" destOrd="0" presId="urn:microsoft.com/office/officeart/2005/8/layout/vList5"/>
    <dgm:cxn modelId="{2EAE7EC7-B238-44CD-B4A9-CD0CD7CE3109}" type="presParOf" srcId="{AAE7A1E6-6847-453D-B55B-8A82BF138C1D}" destId="{C4407577-18A2-46E0-8805-2838042EB67A}" srcOrd="0" destOrd="0" presId="urn:microsoft.com/office/officeart/2005/8/layout/vList5"/>
    <dgm:cxn modelId="{BF115EE7-F4A3-4AD5-A601-6E8746583470}" type="presParOf" srcId="{C4407577-18A2-46E0-8805-2838042EB67A}" destId="{7E429971-BC57-430F-BB25-C0574E5E39E3}" srcOrd="0" destOrd="0" presId="urn:microsoft.com/office/officeart/2005/8/layout/vList5"/>
    <dgm:cxn modelId="{465419E7-DCB7-4367-B404-322D87B0FDDE}" type="presParOf" srcId="{C4407577-18A2-46E0-8805-2838042EB67A}" destId="{D54B1729-BC98-42C1-9C6C-D65DCBA4358F}" srcOrd="1" destOrd="0" presId="urn:microsoft.com/office/officeart/2005/8/layout/vList5"/>
    <dgm:cxn modelId="{CEBB06FC-05E2-4850-B2E7-1E43867D3030}" type="presParOf" srcId="{AAE7A1E6-6847-453D-B55B-8A82BF138C1D}" destId="{AB8574CC-D4F2-4555-AEE3-F4EE58B11D03}" srcOrd="1" destOrd="0" presId="urn:microsoft.com/office/officeart/2005/8/layout/vList5"/>
    <dgm:cxn modelId="{E5791CFB-A127-4720-92FC-D3F46C59654F}" type="presParOf" srcId="{AAE7A1E6-6847-453D-B55B-8A82BF138C1D}" destId="{85B8F607-FDD8-476A-ADBE-E1250824F294}" srcOrd="2" destOrd="0" presId="urn:microsoft.com/office/officeart/2005/8/layout/vList5"/>
    <dgm:cxn modelId="{D27EF5FE-1059-4683-8ABD-CA0C9DBC5F4D}" type="presParOf" srcId="{85B8F607-FDD8-476A-ADBE-E1250824F294}" destId="{C04276DC-EE64-470A-B8BC-09067B8045FA}" srcOrd="0" destOrd="0" presId="urn:microsoft.com/office/officeart/2005/8/layout/vList5"/>
    <dgm:cxn modelId="{F7B3C809-43E9-415B-BB74-B8F6DBF1009C}" type="presParOf" srcId="{85B8F607-FDD8-476A-ADBE-E1250824F294}" destId="{B37A5355-225B-4C6F-AED7-6C620F99EECC}" srcOrd="1" destOrd="0" presId="urn:microsoft.com/office/officeart/2005/8/layout/vList5"/>
    <dgm:cxn modelId="{FAB7F467-B813-453B-858C-E3ED9B9EEE7C}" type="presParOf" srcId="{AAE7A1E6-6847-453D-B55B-8A82BF138C1D}" destId="{5ACAA866-A8A8-4183-97B5-CEEAB1525C60}" srcOrd="3" destOrd="0" presId="urn:microsoft.com/office/officeart/2005/8/layout/vList5"/>
    <dgm:cxn modelId="{5651B0B5-D293-4B60-843B-00410687C570}" type="presParOf" srcId="{AAE7A1E6-6847-453D-B55B-8A82BF138C1D}" destId="{477213BE-9E91-4950-8451-7F60796F47F4}" srcOrd="4" destOrd="0" presId="urn:microsoft.com/office/officeart/2005/8/layout/vList5"/>
    <dgm:cxn modelId="{F60DCD3A-E973-41D2-AE72-94B1D3F0DF17}" type="presParOf" srcId="{477213BE-9E91-4950-8451-7F60796F47F4}" destId="{F5034101-5B7D-4FE7-B47A-5A48CF39606B}" srcOrd="0" destOrd="0" presId="urn:microsoft.com/office/officeart/2005/8/layout/vList5"/>
    <dgm:cxn modelId="{F04215A5-55A0-445C-B8C3-51F49647CE33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 dirty="0" smtClean="0"/>
            <a:t>4</a:t>
          </a:r>
          <a:endParaRPr lang="ru-RU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 dirty="0" smtClean="0"/>
            <a:t>5</a:t>
          </a:r>
          <a:endParaRPr lang="ru-RU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 dirty="0" smtClean="0"/>
            <a:t>6</a:t>
          </a:r>
          <a:endParaRPr lang="ru-RU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6BE4E373-0656-4EDC-821E-BE09C952B1F6}">
      <dgm:prSet phldrT="[Text]" custT="1"/>
      <dgm:spPr/>
      <dgm:t>
        <a:bodyPr/>
        <a:lstStyle/>
        <a:p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0636D589-CE1F-4A90-A2E2-3A8DE1384425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ЄВРОПЕЙСЬКІ МИСТЕЦЬКІ ПРАКТИКИ У ФОРМУВАННІ КУЛЬТУРИ ТОЛЕРАНТНОСТІ: ГЕНДЕРНІ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ПРОЄКЦІЇ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F0666C-EC29-4888-A221-7AC1D83B38AD}" type="parTrans" cxnId="{48E54542-14F2-447C-9419-805162F7CEAE}">
      <dgm:prSet/>
      <dgm:spPr/>
      <dgm:t>
        <a:bodyPr/>
        <a:lstStyle/>
        <a:p>
          <a:endParaRPr lang="ru-RU"/>
        </a:p>
      </dgm:t>
    </dgm:pt>
    <dgm:pt modelId="{F9C20B3B-9F3A-4857-9C08-9241E6D34B56}" type="sibTrans" cxnId="{48E54542-14F2-447C-9419-805162F7CEAE}">
      <dgm:prSet/>
      <dgm:spPr/>
      <dgm:t>
        <a:bodyPr/>
        <a:lstStyle/>
        <a:p>
          <a:endParaRPr lang="ru-RU"/>
        </a:p>
      </dgm:t>
    </dgm:pt>
    <dgm:pt modelId="{308F5E67-2DF7-4867-BBB3-CA445A761910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МИСТЕЦЬКИЙ АНТИТОТАЛІТАРНИЙ ДИСКУРС ЯК ЗАСІБ ФОРМУВАННЯ ТОЛЕРАНТНОСТІ</a:t>
          </a:r>
        </a:p>
      </dgm:t>
    </dgm:pt>
    <dgm:pt modelId="{F4C5EF22-8EEB-4D11-9E85-0875B6FEEE81}" type="parTrans" cxnId="{682C2527-1768-4BEB-8FAC-E6092DAAA99D}">
      <dgm:prSet/>
      <dgm:spPr/>
      <dgm:t>
        <a:bodyPr/>
        <a:lstStyle/>
        <a:p>
          <a:endParaRPr lang="ru-RU"/>
        </a:p>
      </dgm:t>
    </dgm:pt>
    <dgm:pt modelId="{67DEEABF-1032-4C79-9EEF-DB1097037183}" type="sibTrans" cxnId="{682C2527-1768-4BEB-8FAC-E6092DAAA99D}">
      <dgm:prSet/>
      <dgm:spPr/>
      <dgm:t>
        <a:bodyPr/>
        <a:lstStyle/>
        <a:p>
          <a:endParaRPr lang="ru-RU"/>
        </a:p>
      </dgm:t>
    </dgm:pt>
    <dgm:pt modelId="{57BAB20F-1553-48C6-B2E7-A5226B02650F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МИСТЕЦЬКІ ПРОЕКЦІЇ МІЖКУЛЬТУРНОГО ДІАЛОГУ ЯК ЗАПОРУКА ТОЛЕРАНТНОГО СУСПІЛЬСТВА.</a:t>
          </a:r>
        </a:p>
      </dgm:t>
    </dgm:pt>
    <dgm:pt modelId="{7F9C4E3F-AD1F-4FC5-8466-E2E6F85904C7}" type="parTrans" cxnId="{44D069A6-9485-457A-8D10-B1F76AC5CCC5}">
      <dgm:prSet/>
      <dgm:spPr/>
      <dgm:t>
        <a:bodyPr/>
        <a:lstStyle/>
        <a:p>
          <a:endParaRPr lang="ru-RU"/>
        </a:p>
      </dgm:t>
    </dgm:pt>
    <dgm:pt modelId="{E8A09352-75F4-41DC-AC2F-DEFD65F41D5A}" type="sibTrans" cxnId="{44D069A6-9485-457A-8D10-B1F76AC5CCC5}">
      <dgm:prSet/>
      <dgm:spPr/>
      <dgm:t>
        <a:bodyPr/>
        <a:lstStyle/>
        <a:p>
          <a:endParaRPr lang="ru-R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48914E9C-FCE6-48AD-8436-28CD2C88EC81}" type="presOf" srcId="{AA046201-5C4D-445E-BF0B-5C6D2B0A1945}" destId="{C04276DC-EE64-470A-B8BC-09067B8045FA}" srcOrd="0" destOrd="0" presId="urn:microsoft.com/office/officeart/2005/8/layout/vList5"/>
    <dgm:cxn modelId="{48E54542-14F2-447C-9419-805162F7CEAE}" srcId="{74EE5CD8-078F-4590-BF9C-A341A294A016}" destId="{0636D589-CE1F-4A90-A2E2-3A8DE1384425}" srcOrd="1" destOrd="0" parTransId="{BDF0666C-EC29-4888-A221-7AC1D83B38AD}" sibTransId="{F9C20B3B-9F3A-4857-9C08-9241E6D34B56}"/>
    <dgm:cxn modelId="{842D18CD-808D-4AF5-988B-C0AD504AF96C}" type="presOf" srcId="{57BAB20F-1553-48C6-B2E7-A5226B02650F}" destId="{C7C3E6FD-D83F-4BDA-907E-B5EE041DA931}" srcOrd="0" destOrd="1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F2AC130B-7FF8-4B00-87F1-BA08B1D770EE}" type="presOf" srcId="{0636D589-CE1F-4A90-A2E2-3A8DE1384425}" destId="{D54B1729-BC98-42C1-9C6C-D65DCBA4358F}" srcOrd="0" destOrd="1" presId="urn:microsoft.com/office/officeart/2005/8/layout/vList5"/>
    <dgm:cxn modelId="{62F61219-319C-46EC-8E36-0CBE971F8BE0}" type="presOf" srcId="{F6FEADD9-F67D-41F5-BA4C-3C84956E7F46}" destId="{AAE7A1E6-6847-453D-B55B-8A82BF138C1D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519D13A4-B8DA-48A4-97D0-1DE861E26195}" type="presOf" srcId="{1E4D3931-0DBD-4211-A24A-6AF364284B1E}" destId="{D54B1729-BC98-42C1-9C6C-D65DCBA4358F}" srcOrd="0" destOrd="0" presId="urn:microsoft.com/office/officeart/2005/8/layout/vList5"/>
    <dgm:cxn modelId="{D2B967B2-9684-4126-8E2D-643EF158E1C3}" type="presOf" srcId="{C59269D0-92A5-481C-BA64-727AFB0DD545}" destId="{B37A5355-225B-4C6F-AED7-6C620F99EECC}" srcOrd="0" destOrd="0" presId="urn:microsoft.com/office/officeart/2005/8/layout/vList5"/>
    <dgm:cxn modelId="{17FB77AE-525E-406F-9DAB-4DFB0D5091F8}" type="presOf" srcId="{308F5E67-2DF7-4867-BBB3-CA445A761910}" destId="{B37A5355-225B-4C6F-AED7-6C620F99EECC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4D069A6-9485-457A-8D10-B1F76AC5CCC5}" srcId="{D1776C8F-2B10-4075-8DF7-7F65AB725ED5}" destId="{57BAB20F-1553-48C6-B2E7-A5226B02650F}" srcOrd="1" destOrd="0" parTransId="{7F9C4E3F-AD1F-4FC5-8466-E2E6F85904C7}" sibTransId="{E8A09352-75F4-41DC-AC2F-DEFD65F41D5A}"/>
    <dgm:cxn modelId="{EFCAE2FD-BD32-4E69-A5AB-5A7B1E66A297}" type="presOf" srcId="{D1776C8F-2B10-4075-8DF7-7F65AB725ED5}" destId="{F5034101-5B7D-4FE7-B47A-5A48CF39606B}" srcOrd="0" destOrd="0" presId="urn:microsoft.com/office/officeart/2005/8/layout/vList5"/>
    <dgm:cxn modelId="{B4454E3E-FF23-4B32-8200-45873DFFE10B}" type="presOf" srcId="{74EE5CD8-078F-4590-BF9C-A341A294A016}" destId="{7E429971-BC57-430F-BB25-C0574E5E39E3}" srcOrd="0" destOrd="0" presId="urn:microsoft.com/office/officeart/2005/8/layout/vList5"/>
    <dgm:cxn modelId="{682C2527-1768-4BEB-8FAC-E6092DAAA99D}" srcId="{AA046201-5C4D-445E-BF0B-5C6D2B0A1945}" destId="{308F5E67-2DF7-4867-BBB3-CA445A761910}" srcOrd="1" destOrd="0" parTransId="{F4C5EF22-8EEB-4D11-9E85-0875B6FEEE81}" sibTransId="{67DEEABF-1032-4C79-9EEF-DB1097037183}"/>
    <dgm:cxn modelId="{A65004C6-A29E-4002-AFF1-1DA35376EE64}" type="presOf" srcId="{6BE4E373-0656-4EDC-821E-BE09C952B1F6}" destId="{C7C3E6FD-D83F-4BDA-907E-B5EE041DA931}" srcOrd="0" destOrd="0" presId="urn:microsoft.com/office/officeart/2005/8/layout/vList5"/>
    <dgm:cxn modelId="{20200423-DD39-4F5B-9D92-8D836605EA4E}" type="presParOf" srcId="{AAE7A1E6-6847-453D-B55B-8A82BF138C1D}" destId="{C4407577-18A2-46E0-8805-2838042EB67A}" srcOrd="0" destOrd="0" presId="urn:microsoft.com/office/officeart/2005/8/layout/vList5"/>
    <dgm:cxn modelId="{9FE344EA-17C9-4F15-BA7A-26BA1F105791}" type="presParOf" srcId="{C4407577-18A2-46E0-8805-2838042EB67A}" destId="{7E429971-BC57-430F-BB25-C0574E5E39E3}" srcOrd="0" destOrd="0" presId="urn:microsoft.com/office/officeart/2005/8/layout/vList5"/>
    <dgm:cxn modelId="{D6401E9E-AA1C-4C51-A57F-8CCD8CF7E242}" type="presParOf" srcId="{C4407577-18A2-46E0-8805-2838042EB67A}" destId="{D54B1729-BC98-42C1-9C6C-D65DCBA4358F}" srcOrd="1" destOrd="0" presId="urn:microsoft.com/office/officeart/2005/8/layout/vList5"/>
    <dgm:cxn modelId="{F54E51D4-EBC8-4D40-ADB7-CC6820501D4B}" type="presParOf" srcId="{AAE7A1E6-6847-453D-B55B-8A82BF138C1D}" destId="{AB8574CC-D4F2-4555-AEE3-F4EE58B11D03}" srcOrd="1" destOrd="0" presId="urn:microsoft.com/office/officeart/2005/8/layout/vList5"/>
    <dgm:cxn modelId="{0D0B7997-905C-4D6A-B600-E8776D034323}" type="presParOf" srcId="{AAE7A1E6-6847-453D-B55B-8A82BF138C1D}" destId="{85B8F607-FDD8-476A-ADBE-E1250824F294}" srcOrd="2" destOrd="0" presId="urn:microsoft.com/office/officeart/2005/8/layout/vList5"/>
    <dgm:cxn modelId="{78B054AC-43A0-4518-8C36-BFA4FA1EF8E8}" type="presParOf" srcId="{85B8F607-FDD8-476A-ADBE-E1250824F294}" destId="{C04276DC-EE64-470A-B8BC-09067B8045FA}" srcOrd="0" destOrd="0" presId="urn:microsoft.com/office/officeart/2005/8/layout/vList5"/>
    <dgm:cxn modelId="{BED221B5-B6B5-41FC-B08D-93C294A52BB2}" type="presParOf" srcId="{85B8F607-FDD8-476A-ADBE-E1250824F294}" destId="{B37A5355-225B-4C6F-AED7-6C620F99EECC}" srcOrd="1" destOrd="0" presId="urn:microsoft.com/office/officeart/2005/8/layout/vList5"/>
    <dgm:cxn modelId="{540386B8-5F30-432E-950B-FFD9A3414314}" type="presParOf" srcId="{AAE7A1E6-6847-453D-B55B-8A82BF138C1D}" destId="{5ACAA866-A8A8-4183-97B5-CEEAB1525C60}" srcOrd="3" destOrd="0" presId="urn:microsoft.com/office/officeart/2005/8/layout/vList5"/>
    <dgm:cxn modelId="{9DE9D65E-9E9B-4152-ABCC-5814E9D8C22C}" type="presParOf" srcId="{AAE7A1E6-6847-453D-B55B-8A82BF138C1D}" destId="{477213BE-9E91-4950-8451-7F60796F47F4}" srcOrd="4" destOrd="0" presId="urn:microsoft.com/office/officeart/2005/8/layout/vList5"/>
    <dgm:cxn modelId="{C762C0AC-C670-403A-A08B-B12E0D6DDDEC}" type="presParOf" srcId="{477213BE-9E91-4950-8451-7F60796F47F4}" destId="{F5034101-5B7D-4FE7-B47A-5A48CF39606B}" srcOrd="0" destOrd="0" presId="urn:microsoft.com/office/officeart/2005/8/layout/vList5"/>
    <dgm:cxn modelId="{07008C73-D26C-4628-BE16-617436FD5255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ЄВРОПЕЙСЬКІ МЕХАНІЗМИ ВПРОВАДЖЕННЯ КУЛЬТУРИ ТОЛЕРАНТНОСТІ ТА ПРИМИРЕННЯ: ПРАВОВІ МЕХАНІЗМИ ТА ІНІЦІАТИВИ ГРОМАДЯНСЬКОГО СУСПІЛЬСТВА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</a:t>
          </a:r>
          <a:endParaRPr lang="ru-RU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 ІНСТИТУТИ ФОРМУВАННЯ КУЛЬТУРИ ТОЛЕРАНТНОСТІ: МАС-МЕДІА Й ОСВІТА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ЄВРОПЕЙСЬКІ ЦІННОСТІ РІЗНОМАНІТТЯ ТА ІНКЛЮЗІЇ В ОСВІТНЬОМУ ПРОСТОРІ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ЄВРОПЕЙСЬКІ МИСТЕЦЬКІ ПРАКТИКИ У ФОРМУВАННІ КУЛЬТУРИ ТОЛЕРАНТНОСТІ: ГЕНДЕРНІ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ПРОЄКЦІЇ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4</a:t>
          </a:r>
          <a:endParaRPr lang="ru-RU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МИСТЕЦЬКИЙ АНТИТОТАЛІТАРНИЙ ДИСКУРС ЯК ЗАСІБ ФОРМУВАННЯ ТОЛЕРАНТНОСТІ</a:t>
          </a: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5</a:t>
          </a:r>
          <a:endParaRPr lang="ru-RU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МИСТЕЦЬКІ ПРОЕКЦІЇ МІЖКУЛЬТУРНОГО ДІАЛОГУ ЯК ЗАПОРУКА ТОЛЕРАНТНОГО СУСПІЛЬСТВА.</a:t>
          </a: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6</a:t>
          </a:r>
          <a:endParaRPr lang="ru-RU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1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13.10.2023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0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13.10.2023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0" y="836712"/>
            <a:ext cx="9001000" cy="345638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latin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Європейський </a:t>
            </a:r>
            <a:r>
              <a:rPr lang="uk-UA" sz="4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досвід 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/>
            </a:r>
            <a:b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формування </a:t>
            </a:r>
            <a:r>
              <a:rPr lang="uk-UA" sz="4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культури толерантності 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/>
            </a:r>
            <a:b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в </a:t>
            </a:r>
            <a:r>
              <a:rPr lang="uk-UA" sz="4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українській перспективі: 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/>
            </a:r>
            <a:b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медіа</a:t>
            </a:r>
            <a:r>
              <a:rPr lang="uk-UA" sz="4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освіта, мистецтво</a:t>
            </a:r>
            <a:b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uk-UA" sz="4800" dirty="0" smtClean="0"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br>
              <a:rPr lang="uk-UA" sz="4800" dirty="0" smtClean="0">
                <a:latin typeface="Calibri" panose="020F0502020204030204" pitchFamily="34" charset="0"/>
                <a:cs typeface="Aharoni" panose="02010803020104030203" pitchFamily="2" charset="-79"/>
              </a:rPr>
            </a:br>
            <a:r>
              <a:rPr lang="uk-UA" sz="2700" dirty="0" smtClean="0"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uk-UA" sz="2700" dirty="0">
                <a:latin typeface="Calibri" panose="020F0502020204030204" pitchFamily="34" charset="0"/>
              </a:rPr>
              <a:t/>
            </a:r>
            <a:br>
              <a:rPr lang="uk-UA" sz="2700" dirty="0">
                <a:latin typeface="Calibri" panose="020F0502020204030204" pitchFamily="34" charset="0"/>
              </a:rPr>
            </a:br>
            <a:endParaRPr lang="ru-RU" sz="27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77434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59084"/>
            <a:ext cx="266074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7157" y="310871"/>
            <a:ext cx="3711465" cy="5228897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ru-RU" sz="17600" dirty="0" smtClean="0">
                <a:solidFill>
                  <a:schemeClr val="tx2">
                    <a:lumMod val="75000"/>
                  </a:schemeClr>
                </a:solidFill>
              </a:rPr>
              <a:t>Модуль 6</a:t>
            </a: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Проблема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розуміння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міжкультурній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комунікації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Інтолерантність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Форми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інтолерантності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Ксенофобія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умовах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глобалізації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глокалізації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Формування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полікультурного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простору: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Україна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світ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Відображення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національних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культурних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традицій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народів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творах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письменників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Виховний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потенціал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творів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дитячої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підліткової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аудиторій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цінність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людської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багатоманітності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поширення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принципів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толерантності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поваги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індивідуальних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особливостей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людей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2221831" cy="37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52" y="5651176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51177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21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548680"/>
            <a:ext cx="5579056" cy="4320480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uk-UA" sz="10100" b="1" dirty="0" smtClean="0">
                <a:solidFill>
                  <a:schemeClr val="tx2">
                    <a:lumMod val="75000"/>
                  </a:schemeClr>
                </a:solidFill>
              </a:rPr>
              <a:t>Мета курсу:</a:t>
            </a:r>
            <a:r>
              <a:rPr lang="ru-RU" sz="101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0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67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підвищити</a:t>
            </a:r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обізнаність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студентської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аудиторії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щодо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прояву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політик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рівності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67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різноманітності</a:t>
            </a:r>
            <a:r>
              <a:rPr lang="ru-RU" sz="67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та </a:t>
            </a:r>
            <a:r>
              <a:rPr lang="ru-RU" sz="67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інклюзії</a:t>
            </a:r>
            <a:r>
              <a:rPr lang="uk-UA" sz="6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uk-UA" sz="67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імплементувати</a:t>
            </a:r>
            <a:r>
              <a:rPr lang="uk-UA" sz="67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європейський досвід формування культури толерантності в українській перспективі</a:t>
            </a:r>
            <a:endParaRPr lang="ru-RU" sz="67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26951" y="3765435"/>
            <a:ext cx="2905152" cy="340167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40" y="5644514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90821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5457954"/>
            <a:ext cx="279241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76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0766940"/>
              </p:ext>
            </p:extLst>
          </p:nvPr>
        </p:nvGraphicFramePr>
        <p:xfrm>
          <a:off x="1619672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967008"/>
          </a:xfrm>
          <a:noFill/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Модулі: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64716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47" y="5780111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19785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496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6846053"/>
              </p:ext>
            </p:extLst>
          </p:nvPr>
        </p:nvGraphicFramePr>
        <p:xfrm>
          <a:off x="2051720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77200" cy="967008"/>
          </a:xfrm>
          <a:noFill/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Модулі: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05264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98107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67944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38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4088" y="1516156"/>
            <a:ext cx="3485914" cy="3200898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ru-RU" sz="17600" dirty="0" smtClean="0">
                <a:solidFill>
                  <a:schemeClr val="tx2">
                    <a:lumMod val="75000"/>
                  </a:schemeClr>
                </a:solidFill>
              </a:rPr>
              <a:t>Модуль 1</a:t>
            </a: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Рада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міжнародний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правовий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простір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упровадження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толерантності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примирення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Концепція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захисту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прав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основоположна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фундація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утвердження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толерантності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примирення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європейському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просторі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16155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68" y="5661248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69" y="5446936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6936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6056" y="980728"/>
            <a:ext cx="3711465" cy="3980869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ctr"/>
            <a:r>
              <a:rPr lang="ru-RU" sz="11000" dirty="0" smtClean="0">
                <a:solidFill>
                  <a:schemeClr val="tx2">
                    <a:lumMod val="75000"/>
                  </a:schemeClr>
                </a:solidFill>
              </a:rPr>
              <a:t>Модуль 2</a:t>
            </a:r>
          </a:p>
          <a:p>
            <a:endParaRPr lang="ru-RU" sz="4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Адвокаційна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правозахисна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журналістика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медіамодель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толерантності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ЗМІ 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як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суспільний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інститут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захисту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прав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4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4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600" dirty="0" err="1" smtClean="0">
                <a:solidFill>
                  <a:schemeClr val="tx2">
                    <a:lumMod val="75000"/>
                  </a:schemeClr>
                </a:solidFill>
              </a:rPr>
              <a:t>Медіакультура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медіаграмотність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освітні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 smtClean="0">
                <a:solidFill>
                  <a:schemeClr val="tx2">
                    <a:lumMod val="75000"/>
                  </a:schemeClr>
                </a:solidFill>
              </a:rPr>
              <a:t>платформи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 smtClean="0">
                <a:solidFill>
                  <a:schemeClr val="tx2">
                    <a:lumMod val="75000"/>
                  </a:schemeClr>
                </a:solidFill>
              </a:rPr>
              <a:t>впровадження</a:t>
            </a:r>
            <a:r>
              <a:rPr lang="ru-RU" sz="4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толерантності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: точки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перетину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мас-медіа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4600" dirty="0" err="1">
                <a:solidFill>
                  <a:schemeClr val="tx2">
                    <a:lumMod val="75000"/>
                  </a:schemeClr>
                </a:solidFill>
              </a:rPr>
              <a:t>педагогіки</a:t>
            </a: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4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81" y="1196752"/>
            <a:ext cx="3065059" cy="307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1" y="5301208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42" y="5282553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0169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39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6569" y="1052737"/>
            <a:ext cx="3843903" cy="4262414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ru-RU" sz="11000" dirty="0" smtClean="0">
                <a:solidFill>
                  <a:schemeClr val="tx2">
                    <a:lumMod val="75000"/>
                  </a:schemeClr>
                </a:solidFill>
              </a:rPr>
              <a:t>Модуль 3</a:t>
            </a: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6400" dirty="0">
                <a:solidFill>
                  <a:schemeClr val="tx2">
                    <a:lumMod val="75000"/>
                  </a:schemeClr>
                </a:solidFill>
              </a:rPr>
              <a:t>Європейські цінності – новітня парадигма освітнього простору Нової української школи Державні стандарти початкової освіти та базової середньої освіти про ціннісну спрямованість національної освіти</a:t>
            </a:r>
            <a:r>
              <a:rPr lang="uk-UA" sz="6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uk-UA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6400" dirty="0">
                <a:solidFill>
                  <a:schemeClr val="tx2">
                    <a:lumMod val="75000"/>
                  </a:schemeClr>
                </a:solidFill>
              </a:rPr>
              <a:t>Інклюзивна освіта як індивідуальна траєкторія особистісного зростання дитини з особливими освітніми потребами. </a:t>
            </a:r>
            <a:endParaRPr lang="uk-UA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uk-UA" sz="6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6400" dirty="0" smtClean="0">
                <a:solidFill>
                  <a:schemeClr val="tx2">
                    <a:lumMod val="75000"/>
                  </a:schemeClr>
                </a:solidFill>
              </a:rPr>
              <a:t>Міжнародне </a:t>
            </a:r>
            <a:r>
              <a:rPr lang="uk-UA" sz="6400" dirty="0">
                <a:solidFill>
                  <a:schemeClr val="tx2">
                    <a:lumMod val="75000"/>
                  </a:schemeClr>
                </a:solidFill>
              </a:rPr>
              <a:t>та українське законодавство в галузі інклюзії. Інклюзивна освіта в європейських країнах: досвід, практичні кейси для освітнього процесу, професійна підтримка вчителів в інклюзії. </a:t>
            </a:r>
          </a:p>
          <a:p>
            <a:endParaRPr lang="ru-RU" sz="4600" dirty="0" smtClean="0"/>
          </a:p>
          <a:p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10" y="1845072"/>
            <a:ext cx="32861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2" y="5338067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15150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8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2039" y="1412776"/>
            <a:ext cx="3602361" cy="3768825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ru-RU" sz="17600" dirty="0" smtClean="0">
                <a:solidFill>
                  <a:schemeClr val="tx2">
                    <a:lumMod val="75000"/>
                  </a:schemeClr>
                </a:solidFill>
              </a:rPr>
              <a:t>Модуль 4</a:t>
            </a: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Мистецтво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освіта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простір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зустрічі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Іншим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європейсько-українські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диспозиції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Картина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світу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мистецьких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проєкіях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ейдетика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аксіологія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параметри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психосоціального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впливу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формування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простору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толерантності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Гендерні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пріоритети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освіті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застосування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європейського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досвіду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3914"/>
            <a:ext cx="2694034" cy="29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17232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89" y="5302920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12" y="5265255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38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2" y="620688"/>
            <a:ext cx="3711465" cy="4608513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ru-RU" sz="17600" dirty="0" smtClean="0">
                <a:solidFill>
                  <a:schemeClr val="tx2">
                    <a:lumMod val="75000"/>
                  </a:schemeClr>
                </a:solidFill>
              </a:rPr>
              <a:t>Модуль 5</a:t>
            </a:r>
          </a:p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Антитоталітаризм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суспільна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мистецька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ідеологія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спротиву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тоталітаризму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Війни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ХХ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століття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переосмислення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досвіду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нації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сучасному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мистецькому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просторі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Людське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найвища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цінність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творах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юнацтва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війну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європейський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національний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досвід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осягнення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проблеми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..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Мистецькі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версії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Голодомору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демонстрація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найвищого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вияву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інтолерантності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тоталітарному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суспільстві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7200" dirty="0" err="1" smtClean="0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окупації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до геноциду: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російсько-українська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війна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метасюжет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літератури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художня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демонстрація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порушень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Європейських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2">
                    <a:lumMod val="75000"/>
                  </a:schemeClr>
                </a:solidFill>
              </a:rPr>
              <a:t>конвенцій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2927"/>
            <a:ext cx="2968724" cy="29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42308"/>
            <a:ext cx="32924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35151"/>
            <a:ext cx="890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9" y="5374825"/>
            <a:ext cx="2792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04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557</Words>
  <Application>Microsoft Office PowerPoint</Application>
  <PresentationFormat>Экран (4:3)</PresentationFormat>
  <Paragraphs>86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Обучение</vt:lpstr>
      <vt:lpstr>  Європейський досвід  формування культури толерантності  в українській перспективі:  медіа, освіта, мистецтво     </vt:lpstr>
      <vt:lpstr>Презентация PowerPoint</vt:lpstr>
      <vt:lpstr>Модулі:</vt:lpstr>
      <vt:lpstr>Модулі: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2023-10-12T17:15:10Z</dcterms:created>
  <dcterms:modified xsi:type="dcterms:W3CDTF">2023-10-26T14:18:45Z</dcterms:modified>
</cp:coreProperties>
</file>