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5" r:id="rId1"/>
  </p:sldMasterIdLst>
  <p:notesMasterIdLst>
    <p:notesMasterId r:id="rId50"/>
  </p:notesMasterIdLst>
  <p:sldIdLst>
    <p:sldId id="256" r:id="rId2"/>
    <p:sldId id="286" r:id="rId3"/>
    <p:sldId id="257" r:id="rId4"/>
    <p:sldId id="294" r:id="rId5"/>
    <p:sldId id="295" r:id="rId6"/>
    <p:sldId id="287" r:id="rId7"/>
    <p:sldId id="259" r:id="rId8"/>
    <p:sldId id="301" r:id="rId9"/>
    <p:sldId id="260" r:id="rId10"/>
    <p:sldId id="261" r:id="rId11"/>
    <p:sldId id="299" r:id="rId12"/>
    <p:sldId id="262" r:id="rId13"/>
    <p:sldId id="263" r:id="rId14"/>
    <p:sldId id="264" r:id="rId15"/>
    <p:sldId id="298" r:id="rId16"/>
    <p:sldId id="313" r:id="rId17"/>
    <p:sldId id="265" r:id="rId18"/>
    <p:sldId id="300" r:id="rId19"/>
    <p:sldId id="296" r:id="rId20"/>
    <p:sldId id="266" r:id="rId21"/>
    <p:sldId id="273" r:id="rId22"/>
    <p:sldId id="293" r:id="rId23"/>
    <p:sldId id="267" r:id="rId24"/>
    <p:sldId id="291" r:id="rId25"/>
    <p:sldId id="292" r:id="rId26"/>
    <p:sldId id="268" r:id="rId27"/>
    <p:sldId id="288" r:id="rId28"/>
    <p:sldId id="278" r:id="rId29"/>
    <p:sldId id="277" r:id="rId30"/>
    <p:sldId id="276" r:id="rId31"/>
    <p:sldId id="283" r:id="rId32"/>
    <p:sldId id="279" r:id="rId33"/>
    <p:sldId id="281" r:id="rId34"/>
    <p:sldId id="274" r:id="rId35"/>
    <p:sldId id="285" r:id="rId36"/>
    <p:sldId id="269" r:id="rId37"/>
    <p:sldId id="270" r:id="rId38"/>
    <p:sldId id="289" r:id="rId39"/>
    <p:sldId id="271" r:id="rId40"/>
    <p:sldId id="272" r:id="rId41"/>
    <p:sldId id="290" r:id="rId42"/>
    <p:sldId id="312" r:id="rId43"/>
    <p:sldId id="303" r:id="rId44"/>
    <p:sldId id="304" r:id="rId45"/>
    <p:sldId id="309" r:id="rId46"/>
    <p:sldId id="310" r:id="rId47"/>
    <p:sldId id="311" r:id="rId48"/>
    <p:sldId id="305" r:id="rId4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883" autoAdjust="0"/>
  </p:normalViewPr>
  <p:slideViewPr>
    <p:cSldViewPr>
      <p:cViewPr varScale="1">
        <p:scale>
          <a:sx n="68" d="100"/>
          <a:sy n="68" d="100"/>
        </p:scale>
        <p:origin x="-144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2838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263F041-E66A-44A1-962E-4AD513D709A4}" type="doc">
      <dgm:prSet loTypeId="urn:microsoft.com/office/officeart/2005/8/layout/orgChart1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820096-A3A2-4306-9C02-57621F574AF6}">
      <dgm:prSet phldrT="[Text]"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en-US" sz="2000" dirty="0"/>
            <a:t>chromatography</a:t>
          </a:r>
        </a:p>
      </dgm:t>
    </dgm:pt>
    <dgm:pt modelId="{FBDEBF8C-4253-42BF-8A1D-4E54DCAF8855}" type="parTrans" cxnId="{62CCDBF8-05E0-4A47-8137-18A698B99BA8}">
      <dgm:prSet/>
      <dgm:spPr/>
      <dgm:t>
        <a:bodyPr/>
        <a:lstStyle/>
        <a:p>
          <a:endParaRPr lang="en-US"/>
        </a:p>
      </dgm:t>
    </dgm:pt>
    <dgm:pt modelId="{80222007-39CD-4148-B3AE-5788AA0FA41E}" type="sibTrans" cxnId="{62CCDBF8-05E0-4A47-8137-18A698B99BA8}">
      <dgm:prSet/>
      <dgm:spPr/>
      <dgm:t>
        <a:bodyPr/>
        <a:lstStyle/>
        <a:p>
          <a:endParaRPr lang="en-US"/>
        </a:p>
      </dgm:t>
    </dgm:pt>
    <dgm:pt modelId="{6DA7DF53-05A9-4D15-A752-7722786639E1}">
      <dgm:prSet phldrT="[Text]" custT="1"/>
      <dgm:spPr>
        <a:solidFill>
          <a:schemeClr val="accent2">
            <a:lumMod val="60000"/>
            <a:lumOff val="40000"/>
          </a:schemeClr>
        </a:solidFill>
        <a:ln>
          <a:solidFill>
            <a:schemeClr val="tx2"/>
          </a:solidFill>
        </a:ln>
      </dgm:spPr>
      <dgm:t>
        <a:bodyPr/>
        <a:lstStyle/>
        <a:p>
          <a:r>
            <a:rPr lang="en-US" sz="2400" dirty="0"/>
            <a:t>adsorption</a:t>
          </a:r>
        </a:p>
      </dgm:t>
    </dgm:pt>
    <dgm:pt modelId="{A3D57D90-1AC1-4499-B4CD-4D6DB304ED7F}" type="parTrans" cxnId="{D2532041-0C06-492A-A388-0BFCD69EF341}">
      <dgm:prSet/>
      <dgm:spPr/>
      <dgm:t>
        <a:bodyPr/>
        <a:lstStyle/>
        <a:p>
          <a:endParaRPr lang="en-US" dirty="0"/>
        </a:p>
      </dgm:t>
    </dgm:pt>
    <dgm:pt modelId="{24424B7F-DD21-4BFA-ADBE-FE4E44465350}" type="sibTrans" cxnId="{D2532041-0C06-492A-A388-0BFCD69EF341}">
      <dgm:prSet/>
      <dgm:spPr/>
      <dgm:t>
        <a:bodyPr/>
        <a:lstStyle/>
        <a:p>
          <a:endParaRPr lang="en-US"/>
        </a:p>
      </dgm:t>
    </dgm:pt>
    <dgm:pt modelId="{46266584-E6C9-42C8-96B9-CFE1061890A2}">
      <dgm:prSet phldrT="[Text]" custT="1"/>
      <dgm:spPr>
        <a:solidFill>
          <a:srgbClr val="00B050"/>
        </a:solidFill>
        <a:ln>
          <a:solidFill>
            <a:schemeClr val="accent5">
              <a:lumMod val="60000"/>
              <a:lumOff val="40000"/>
            </a:schemeClr>
          </a:solidFill>
        </a:ln>
      </dgm:spPr>
      <dgm:t>
        <a:bodyPr/>
        <a:lstStyle/>
        <a:p>
          <a:r>
            <a:rPr lang="en-US" sz="1600" dirty="0"/>
            <a:t>Competition between</a:t>
          </a:r>
        </a:p>
        <a:p>
          <a:r>
            <a:rPr lang="en-US" sz="1600" dirty="0"/>
            <a:t>Solid and</a:t>
          </a:r>
        </a:p>
      </dgm:t>
    </dgm:pt>
    <dgm:pt modelId="{3F01B17D-146A-403A-A367-A9F1C76195C4}" type="parTrans" cxnId="{938AE531-10CA-46B2-BE6F-EC0E05C2E586}">
      <dgm:prSet/>
      <dgm:spPr/>
      <dgm:t>
        <a:bodyPr/>
        <a:lstStyle/>
        <a:p>
          <a:endParaRPr lang="en-US" dirty="0"/>
        </a:p>
      </dgm:t>
    </dgm:pt>
    <dgm:pt modelId="{8931CCA6-67BF-4316-AE59-7DA379671A25}" type="sibTrans" cxnId="{938AE531-10CA-46B2-BE6F-EC0E05C2E586}">
      <dgm:prSet/>
      <dgm:spPr/>
      <dgm:t>
        <a:bodyPr/>
        <a:lstStyle/>
        <a:p>
          <a:endParaRPr lang="en-US"/>
        </a:p>
      </dgm:t>
    </dgm:pt>
    <dgm:pt modelId="{A3AA7F5B-BE01-4309-A7E9-1406EC6ECAA6}">
      <dgm:prSet phldrT="[Text]" custT="1"/>
      <dgm:spPr>
        <a:solidFill>
          <a:schemeClr val="accent2">
            <a:lumMod val="60000"/>
            <a:lumOff val="40000"/>
          </a:schemeClr>
        </a:solidFill>
        <a:ln>
          <a:solidFill>
            <a:schemeClr val="tx2"/>
          </a:solidFill>
        </a:ln>
      </dgm:spPr>
      <dgm:t>
        <a:bodyPr/>
        <a:lstStyle/>
        <a:p>
          <a:r>
            <a:rPr lang="en-US" sz="2400" dirty="0"/>
            <a:t>partition</a:t>
          </a:r>
        </a:p>
      </dgm:t>
    </dgm:pt>
    <dgm:pt modelId="{35ED2746-E743-4435-BD5B-0243D8137A7D}" type="parTrans" cxnId="{A64F2D66-04A1-4284-A9A5-03BFBA321551}">
      <dgm:prSet/>
      <dgm:spPr/>
      <dgm:t>
        <a:bodyPr/>
        <a:lstStyle/>
        <a:p>
          <a:endParaRPr lang="en-US" dirty="0"/>
        </a:p>
      </dgm:t>
    </dgm:pt>
    <dgm:pt modelId="{B4DAFB59-421B-4AB1-9F9E-DA4D1FFCDFA9}" type="sibTrans" cxnId="{A64F2D66-04A1-4284-A9A5-03BFBA321551}">
      <dgm:prSet/>
      <dgm:spPr/>
      <dgm:t>
        <a:bodyPr/>
        <a:lstStyle/>
        <a:p>
          <a:endParaRPr lang="en-US"/>
        </a:p>
      </dgm:t>
    </dgm:pt>
    <dgm:pt modelId="{173F4D4E-6C91-4BC7-82DD-26773421B726}">
      <dgm:prSet phldrT="[Text]" custT="1"/>
      <dgm:spPr>
        <a:solidFill>
          <a:srgbClr val="00B050"/>
        </a:solidFill>
        <a:ln>
          <a:solidFill>
            <a:schemeClr val="accent5">
              <a:lumMod val="60000"/>
              <a:lumOff val="40000"/>
            </a:schemeClr>
          </a:solidFill>
        </a:ln>
      </dgm:spPr>
      <dgm:t>
        <a:bodyPr/>
        <a:lstStyle/>
        <a:p>
          <a:r>
            <a:rPr lang="en-US" sz="1600" dirty="0"/>
            <a:t>Competition between </a:t>
          </a:r>
        </a:p>
        <a:p>
          <a:r>
            <a:rPr lang="en-US" sz="1600" dirty="0"/>
            <a:t>Liquid and</a:t>
          </a:r>
        </a:p>
      </dgm:t>
    </dgm:pt>
    <dgm:pt modelId="{0A5A01E2-FD45-4D06-B37B-410F9023C45B}" type="parTrans" cxnId="{9888B936-AEB8-4442-B76D-58504145C40B}">
      <dgm:prSet/>
      <dgm:spPr/>
      <dgm:t>
        <a:bodyPr/>
        <a:lstStyle/>
        <a:p>
          <a:endParaRPr lang="en-US" dirty="0"/>
        </a:p>
      </dgm:t>
    </dgm:pt>
    <dgm:pt modelId="{4E78EF52-06E3-4F75-A4BF-CA46748267E9}" type="sibTrans" cxnId="{9888B936-AEB8-4442-B76D-58504145C40B}">
      <dgm:prSet/>
      <dgm:spPr/>
      <dgm:t>
        <a:bodyPr/>
        <a:lstStyle/>
        <a:p>
          <a:endParaRPr lang="en-US"/>
        </a:p>
      </dgm:t>
    </dgm:pt>
    <dgm:pt modelId="{B0AAD698-14CC-408E-8AEE-C8ECBF07B9D9}">
      <dgm:prSet custT="1"/>
      <dgm:spPr>
        <a:solidFill>
          <a:schemeClr val="accent4">
            <a:lumMod val="40000"/>
            <a:lumOff val="60000"/>
          </a:schemeClr>
        </a:solidFill>
        <a:ln>
          <a:solidFill>
            <a:schemeClr val="tx2"/>
          </a:solidFill>
        </a:ln>
      </dgm:spPr>
      <dgm:t>
        <a:bodyPr/>
        <a:lstStyle/>
        <a:p>
          <a:r>
            <a:rPr lang="en-US" sz="1800" dirty="0"/>
            <a:t>Gas</a:t>
          </a:r>
        </a:p>
        <a:p>
          <a:r>
            <a:rPr lang="en-US" sz="1800" dirty="0"/>
            <a:t>(G.S.C.) </a:t>
          </a:r>
        </a:p>
      </dgm:t>
    </dgm:pt>
    <dgm:pt modelId="{6CCF06C8-2323-4A4C-B459-5A778976BAE7}" type="parTrans" cxnId="{E52636DA-5ABC-4D0A-BE97-97B6D252348B}">
      <dgm:prSet/>
      <dgm:spPr/>
      <dgm:t>
        <a:bodyPr/>
        <a:lstStyle/>
        <a:p>
          <a:endParaRPr lang="en-US" dirty="0"/>
        </a:p>
      </dgm:t>
    </dgm:pt>
    <dgm:pt modelId="{61348618-A18E-4EE8-962B-07E409A0CD78}" type="sibTrans" cxnId="{E52636DA-5ABC-4D0A-BE97-97B6D252348B}">
      <dgm:prSet/>
      <dgm:spPr/>
      <dgm:t>
        <a:bodyPr/>
        <a:lstStyle/>
        <a:p>
          <a:endParaRPr lang="en-US"/>
        </a:p>
      </dgm:t>
    </dgm:pt>
    <dgm:pt modelId="{ABA69D1F-11EB-4F4F-A724-DDEF40ABB228}">
      <dgm:prSet custT="1"/>
      <dgm:spPr>
        <a:solidFill>
          <a:schemeClr val="accent4">
            <a:lumMod val="40000"/>
            <a:lumOff val="60000"/>
          </a:schemeClr>
        </a:solidFill>
        <a:ln>
          <a:solidFill>
            <a:schemeClr val="tx2"/>
          </a:solidFill>
        </a:ln>
      </dgm:spPr>
      <dgm:t>
        <a:bodyPr/>
        <a:lstStyle/>
        <a:p>
          <a:r>
            <a:rPr lang="en-US" sz="1800" dirty="0"/>
            <a:t>Liquid</a:t>
          </a:r>
        </a:p>
      </dgm:t>
    </dgm:pt>
    <dgm:pt modelId="{17068AC6-CD6A-43DA-BEF4-DE585CA7FD6E}" type="parTrans" cxnId="{BCB473DA-4DED-45CF-93C2-F0961C02598F}">
      <dgm:prSet/>
      <dgm:spPr/>
      <dgm:t>
        <a:bodyPr/>
        <a:lstStyle/>
        <a:p>
          <a:endParaRPr lang="en-US" dirty="0"/>
        </a:p>
      </dgm:t>
    </dgm:pt>
    <dgm:pt modelId="{DF2445CA-87F3-4794-9287-1E228B5378C5}" type="sibTrans" cxnId="{BCB473DA-4DED-45CF-93C2-F0961C02598F}">
      <dgm:prSet/>
      <dgm:spPr/>
      <dgm:t>
        <a:bodyPr/>
        <a:lstStyle/>
        <a:p>
          <a:endParaRPr lang="en-US"/>
        </a:p>
      </dgm:t>
    </dgm:pt>
    <dgm:pt modelId="{C497372C-BA09-49C4-9CCB-49695E97218E}">
      <dgm:prSet/>
      <dgm:spPr>
        <a:solidFill>
          <a:schemeClr val="accent4">
            <a:lumMod val="40000"/>
            <a:lumOff val="60000"/>
          </a:schemeClr>
        </a:solidFill>
        <a:ln>
          <a:solidFill>
            <a:schemeClr val="tx2"/>
          </a:solidFill>
        </a:ln>
      </dgm:spPr>
      <dgm:t>
        <a:bodyPr/>
        <a:lstStyle/>
        <a:p>
          <a:r>
            <a:rPr lang="en-US" dirty="0"/>
            <a:t>Liquid</a:t>
          </a:r>
        </a:p>
        <a:p>
          <a:r>
            <a:rPr lang="en-US" dirty="0"/>
            <a:t>H.P.L.C.</a:t>
          </a:r>
        </a:p>
      </dgm:t>
    </dgm:pt>
    <dgm:pt modelId="{ADF37255-1FE6-4EF7-BF46-09B63152C61C}" type="parTrans" cxnId="{3C27E8EA-FE80-4937-AFFD-52EBF576C2F3}">
      <dgm:prSet/>
      <dgm:spPr/>
      <dgm:t>
        <a:bodyPr/>
        <a:lstStyle/>
        <a:p>
          <a:endParaRPr lang="en-US" dirty="0"/>
        </a:p>
      </dgm:t>
    </dgm:pt>
    <dgm:pt modelId="{E3273F60-9C62-4E80-8373-D612862006AC}" type="sibTrans" cxnId="{3C27E8EA-FE80-4937-AFFD-52EBF576C2F3}">
      <dgm:prSet/>
      <dgm:spPr/>
      <dgm:t>
        <a:bodyPr/>
        <a:lstStyle/>
        <a:p>
          <a:endParaRPr lang="en-US"/>
        </a:p>
      </dgm:t>
    </dgm:pt>
    <dgm:pt modelId="{DE199CE5-A69B-4F91-BD3F-DB2B5784BE4B}">
      <dgm:prSet custT="1"/>
      <dgm:spPr>
        <a:solidFill>
          <a:schemeClr val="accent4">
            <a:lumMod val="40000"/>
            <a:lumOff val="60000"/>
          </a:schemeClr>
        </a:solidFill>
        <a:ln>
          <a:solidFill>
            <a:schemeClr val="tx2"/>
          </a:solidFill>
        </a:ln>
      </dgm:spPr>
      <dgm:t>
        <a:bodyPr/>
        <a:lstStyle/>
        <a:p>
          <a:r>
            <a:rPr lang="en-US" sz="1800" dirty="0"/>
            <a:t>Gas</a:t>
          </a:r>
        </a:p>
        <a:p>
          <a:r>
            <a:rPr lang="en-US" sz="1800" dirty="0"/>
            <a:t>G.L.C.</a:t>
          </a:r>
        </a:p>
      </dgm:t>
    </dgm:pt>
    <dgm:pt modelId="{6E3E9CB0-E416-4B7A-843C-B8BF376B112A}" type="parTrans" cxnId="{BA372A6A-E431-4077-A052-6BD04C311686}">
      <dgm:prSet/>
      <dgm:spPr/>
      <dgm:t>
        <a:bodyPr/>
        <a:lstStyle/>
        <a:p>
          <a:endParaRPr lang="en-US" dirty="0"/>
        </a:p>
      </dgm:t>
    </dgm:pt>
    <dgm:pt modelId="{5CB34E8E-7204-4C17-A1FF-504D69CC67CA}" type="sibTrans" cxnId="{BA372A6A-E431-4077-A052-6BD04C311686}">
      <dgm:prSet/>
      <dgm:spPr/>
      <dgm:t>
        <a:bodyPr/>
        <a:lstStyle/>
        <a:p>
          <a:endParaRPr lang="en-US"/>
        </a:p>
      </dgm:t>
    </dgm:pt>
    <dgm:pt modelId="{F4EBA529-7F34-471F-A5CA-DBB1D0195157}">
      <dgm:prSet/>
      <dgm:spPr>
        <a:ln>
          <a:solidFill>
            <a:schemeClr val="tx2"/>
          </a:solidFill>
        </a:ln>
      </dgm:spPr>
      <dgm:t>
        <a:bodyPr/>
        <a:lstStyle/>
        <a:p>
          <a:r>
            <a:rPr lang="en-US" dirty="0"/>
            <a:t>Column chromatography</a:t>
          </a:r>
        </a:p>
      </dgm:t>
    </dgm:pt>
    <dgm:pt modelId="{EDFE43D8-4108-4C72-9AC0-3FD5143CBCD5}" type="parTrans" cxnId="{61DC2DC1-02CB-400E-B2A7-E3995904E868}">
      <dgm:prSet/>
      <dgm:spPr/>
      <dgm:t>
        <a:bodyPr/>
        <a:lstStyle/>
        <a:p>
          <a:endParaRPr lang="en-US" dirty="0"/>
        </a:p>
      </dgm:t>
    </dgm:pt>
    <dgm:pt modelId="{B2E413FA-8E92-4FFA-8BA9-0FFC422A43A4}" type="sibTrans" cxnId="{61DC2DC1-02CB-400E-B2A7-E3995904E868}">
      <dgm:prSet/>
      <dgm:spPr/>
      <dgm:t>
        <a:bodyPr/>
        <a:lstStyle/>
        <a:p>
          <a:endParaRPr lang="en-US"/>
        </a:p>
      </dgm:t>
    </dgm:pt>
    <dgm:pt modelId="{AB952327-9EB5-4781-A30A-04E71BB9ABAD}">
      <dgm:prSet/>
      <dgm:spPr>
        <a:ln>
          <a:solidFill>
            <a:schemeClr val="tx2"/>
          </a:solidFill>
        </a:ln>
      </dgm:spPr>
      <dgm:t>
        <a:bodyPr/>
        <a:lstStyle/>
        <a:p>
          <a:r>
            <a:rPr lang="en-US" dirty="0"/>
            <a:t>Column chromatography</a:t>
          </a:r>
        </a:p>
      </dgm:t>
    </dgm:pt>
    <dgm:pt modelId="{755123D5-6415-421C-A267-F2F8538B4ADB}" type="parTrans" cxnId="{D0997CC9-6F0A-4D71-944F-9FFD871A5A0F}">
      <dgm:prSet/>
      <dgm:spPr/>
      <dgm:t>
        <a:bodyPr/>
        <a:lstStyle/>
        <a:p>
          <a:endParaRPr lang="en-US" dirty="0"/>
        </a:p>
      </dgm:t>
    </dgm:pt>
    <dgm:pt modelId="{D467259F-457D-4D2B-B229-750C3ADF4D76}" type="sibTrans" cxnId="{D0997CC9-6F0A-4D71-944F-9FFD871A5A0F}">
      <dgm:prSet/>
      <dgm:spPr/>
      <dgm:t>
        <a:bodyPr/>
        <a:lstStyle/>
        <a:p>
          <a:endParaRPr lang="en-US"/>
        </a:p>
      </dgm:t>
    </dgm:pt>
    <dgm:pt modelId="{444700BB-4476-4BE4-B6A8-394600CA4431}">
      <dgm:prSet/>
      <dgm:spPr>
        <a:ln>
          <a:solidFill>
            <a:srgbClr val="3A0000"/>
          </a:solidFill>
        </a:ln>
      </dgm:spPr>
      <dgm:t>
        <a:bodyPr/>
        <a:lstStyle/>
        <a:p>
          <a:r>
            <a:rPr lang="en-US" dirty="0"/>
            <a:t>Thin layer chromatography</a:t>
          </a:r>
        </a:p>
      </dgm:t>
    </dgm:pt>
    <dgm:pt modelId="{16A914D0-3639-4120-BE37-1761D4B3A88F}" type="parTrans" cxnId="{83D8B52B-CA3B-4843-9586-E5FC03D568F8}">
      <dgm:prSet/>
      <dgm:spPr/>
      <dgm:t>
        <a:bodyPr/>
        <a:lstStyle/>
        <a:p>
          <a:endParaRPr lang="en-US" dirty="0"/>
        </a:p>
      </dgm:t>
    </dgm:pt>
    <dgm:pt modelId="{C986A055-3ABD-4D9D-9E4A-A8F25E2FBAF1}" type="sibTrans" cxnId="{83D8B52B-CA3B-4843-9586-E5FC03D568F8}">
      <dgm:prSet/>
      <dgm:spPr/>
      <dgm:t>
        <a:bodyPr/>
        <a:lstStyle/>
        <a:p>
          <a:endParaRPr lang="en-US"/>
        </a:p>
      </dgm:t>
    </dgm:pt>
    <dgm:pt modelId="{9F337628-9A44-4645-B223-7F06A6653EA0}">
      <dgm:prSet/>
      <dgm:spPr>
        <a:ln>
          <a:solidFill>
            <a:schemeClr val="tx2"/>
          </a:solidFill>
        </a:ln>
      </dgm:spPr>
      <dgm:t>
        <a:bodyPr/>
        <a:lstStyle/>
        <a:p>
          <a:r>
            <a:rPr lang="en-US" dirty="0"/>
            <a:t>Paper chromatography</a:t>
          </a:r>
        </a:p>
      </dgm:t>
    </dgm:pt>
    <dgm:pt modelId="{A5129D25-9CC2-4265-AD2E-236B9663EC54}" type="parTrans" cxnId="{EDCEC770-7129-4F81-B5D3-885A9F9ACF89}">
      <dgm:prSet/>
      <dgm:spPr/>
      <dgm:t>
        <a:bodyPr/>
        <a:lstStyle/>
        <a:p>
          <a:endParaRPr lang="en-US" dirty="0"/>
        </a:p>
      </dgm:t>
    </dgm:pt>
    <dgm:pt modelId="{F19D4D54-35F8-47B4-BE29-84FC3A670CE9}" type="sibTrans" cxnId="{EDCEC770-7129-4F81-B5D3-885A9F9ACF89}">
      <dgm:prSet/>
      <dgm:spPr/>
      <dgm:t>
        <a:bodyPr/>
        <a:lstStyle/>
        <a:p>
          <a:endParaRPr lang="en-US"/>
        </a:p>
      </dgm:t>
    </dgm:pt>
    <dgm:pt modelId="{9E5B61AD-D59D-439E-9AEF-CEA489493210}">
      <dgm:prSet/>
      <dgm:spPr>
        <a:ln>
          <a:solidFill>
            <a:schemeClr val="tx2"/>
          </a:solidFill>
        </a:ln>
      </dgm:spPr>
      <dgm:t>
        <a:bodyPr/>
        <a:lstStyle/>
        <a:p>
          <a:r>
            <a:rPr lang="en-US" dirty="0"/>
            <a:t>TLC</a:t>
          </a:r>
        </a:p>
      </dgm:t>
    </dgm:pt>
    <dgm:pt modelId="{7197E7F8-7F67-4D90-9080-BEC6878D1E3A}" type="parTrans" cxnId="{175E4C71-B159-4404-B276-3E82F22C8465}">
      <dgm:prSet/>
      <dgm:spPr/>
      <dgm:t>
        <a:bodyPr/>
        <a:lstStyle/>
        <a:p>
          <a:endParaRPr lang="en-US" dirty="0"/>
        </a:p>
      </dgm:t>
    </dgm:pt>
    <dgm:pt modelId="{242531A9-9E38-43A9-8BA1-7443B01CA2C6}" type="sibTrans" cxnId="{175E4C71-B159-4404-B276-3E82F22C8465}">
      <dgm:prSet/>
      <dgm:spPr/>
      <dgm:t>
        <a:bodyPr/>
        <a:lstStyle/>
        <a:p>
          <a:endParaRPr lang="en-US"/>
        </a:p>
      </dgm:t>
    </dgm:pt>
    <dgm:pt modelId="{AC1DF065-7B45-4F19-A453-46B84030A882}" type="pres">
      <dgm:prSet presAssocID="{8263F041-E66A-44A1-962E-4AD513D709A4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456CBA48-A0DA-4127-9B08-E71C5A7B08AA}" type="pres">
      <dgm:prSet presAssocID="{17820096-A3A2-4306-9C02-57621F574AF6}" presName="hierRoot1" presStyleCnt="0">
        <dgm:presLayoutVars>
          <dgm:hierBranch val="init"/>
        </dgm:presLayoutVars>
      </dgm:prSet>
      <dgm:spPr/>
    </dgm:pt>
    <dgm:pt modelId="{238E9969-3F99-475B-A8A0-8172F7B84F06}" type="pres">
      <dgm:prSet presAssocID="{17820096-A3A2-4306-9C02-57621F574AF6}" presName="rootComposite1" presStyleCnt="0"/>
      <dgm:spPr/>
    </dgm:pt>
    <dgm:pt modelId="{580BEE98-4255-47ED-9BAE-8CADA065B742}" type="pres">
      <dgm:prSet presAssocID="{17820096-A3A2-4306-9C02-57621F574AF6}" presName="rootText1" presStyleLbl="node0" presStyleIdx="0" presStyleCnt="1" custScaleX="20056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E4D555E-5FE4-4652-87C2-1F94B14223EC}" type="pres">
      <dgm:prSet presAssocID="{17820096-A3A2-4306-9C02-57621F574AF6}" presName="rootConnector1" presStyleLbl="node1" presStyleIdx="0" presStyleCnt="0"/>
      <dgm:spPr/>
      <dgm:t>
        <a:bodyPr/>
        <a:lstStyle/>
        <a:p>
          <a:endParaRPr lang="ru-RU"/>
        </a:p>
      </dgm:t>
    </dgm:pt>
    <dgm:pt modelId="{607AF01F-A947-4536-9B1B-B0860F797D44}" type="pres">
      <dgm:prSet presAssocID="{17820096-A3A2-4306-9C02-57621F574AF6}" presName="hierChild2" presStyleCnt="0"/>
      <dgm:spPr/>
    </dgm:pt>
    <dgm:pt modelId="{B9AB5EE7-C2C3-4CA2-99F1-D3863499CBCF}" type="pres">
      <dgm:prSet presAssocID="{A3D57D90-1AC1-4499-B4CD-4D6DB304ED7F}" presName="Name37" presStyleLbl="parChTrans1D2" presStyleIdx="0" presStyleCnt="2"/>
      <dgm:spPr/>
      <dgm:t>
        <a:bodyPr/>
        <a:lstStyle/>
        <a:p>
          <a:endParaRPr lang="ru-RU"/>
        </a:p>
      </dgm:t>
    </dgm:pt>
    <dgm:pt modelId="{91FF579E-983E-4A2B-9C17-A29680CA9947}" type="pres">
      <dgm:prSet presAssocID="{6DA7DF53-05A9-4D15-A752-7722786639E1}" presName="hierRoot2" presStyleCnt="0">
        <dgm:presLayoutVars>
          <dgm:hierBranch val="init"/>
        </dgm:presLayoutVars>
      </dgm:prSet>
      <dgm:spPr/>
    </dgm:pt>
    <dgm:pt modelId="{E54D15C5-F485-4878-BC96-5E6BCFCC37FC}" type="pres">
      <dgm:prSet presAssocID="{6DA7DF53-05A9-4D15-A752-7722786639E1}" presName="rootComposite" presStyleCnt="0"/>
      <dgm:spPr/>
    </dgm:pt>
    <dgm:pt modelId="{A968E89B-E297-489F-A143-DAE6E06F3D08}" type="pres">
      <dgm:prSet presAssocID="{6DA7DF53-05A9-4D15-A752-7722786639E1}" presName="rootText" presStyleLbl="node2" presStyleIdx="0" presStyleCnt="2" custScaleX="14159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41E1065-AA28-4481-B17F-43370557ED51}" type="pres">
      <dgm:prSet presAssocID="{6DA7DF53-05A9-4D15-A752-7722786639E1}" presName="rootConnector" presStyleLbl="node2" presStyleIdx="0" presStyleCnt="2"/>
      <dgm:spPr/>
      <dgm:t>
        <a:bodyPr/>
        <a:lstStyle/>
        <a:p>
          <a:endParaRPr lang="ru-RU"/>
        </a:p>
      </dgm:t>
    </dgm:pt>
    <dgm:pt modelId="{797885F2-0B5A-42A5-8CAB-4CA727B440E3}" type="pres">
      <dgm:prSet presAssocID="{6DA7DF53-05A9-4D15-A752-7722786639E1}" presName="hierChild4" presStyleCnt="0"/>
      <dgm:spPr/>
    </dgm:pt>
    <dgm:pt modelId="{34505B08-90AE-4DF9-81CE-75B63A0F84C4}" type="pres">
      <dgm:prSet presAssocID="{3F01B17D-146A-403A-A367-A9F1C76195C4}" presName="Name37" presStyleLbl="parChTrans1D3" presStyleIdx="0" presStyleCnt="2"/>
      <dgm:spPr/>
      <dgm:t>
        <a:bodyPr/>
        <a:lstStyle/>
        <a:p>
          <a:endParaRPr lang="ru-RU"/>
        </a:p>
      </dgm:t>
    </dgm:pt>
    <dgm:pt modelId="{FB88F430-C6AE-4E44-B09B-36F0C5761874}" type="pres">
      <dgm:prSet presAssocID="{46266584-E6C9-42C8-96B9-CFE1061890A2}" presName="hierRoot2" presStyleCnt="0">
        <dgm:presLayoutVars>
          <dgm:hierBranch val="init"/>
        </dgm:presLayoutVars>
      </dgm:prSet>
      <dgm:spPr/>
    </dgm:pt>
    <dgm:pt modelId="{6803F214-881C-42A9-B146-1AF213973730}" type="pres">
      <dgm:prSet presAssocID="{46266584-E6C9-42C8-96B9-CFE1061890A2}" presName="rootComposite" presStyleCnt="0"/>
      <dgm:spPr/>
    </dgm:pt>
    <dgm:pt modelId="{C2E433B6-C553-4D67-A602-3EFC4B3EE11C}" type="pres">
      <dgm:prSet presAssocID="{46266584-E6C9-42C8-96B9-CFE1061890A2}" presName="rootText" presStyleLbl="node3" presStyleIdx="0" presStyleCnt="2" custScaleX="216839" custScaleY="8335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EE2B304-8C3B-4BB9-8744-E5D54967009A}" type="pres">
      <dgm:prSet presAssocID="{46266584-E6C9-42C8-96B9-CFE1061890A2}" presName="rootConnector" presStyleLbl="node3" presStyleIdx="0" presStyleCnt="2"/>
      <dgm:spPr/>
      <dgm:t>
        <a:bodyPr/>
        <a:lstStyle/>
        <a:p>
          <a:endParaRPr lang="ru-RU"/>
        </a:p>
      </dgm:t>
    </dgm:pt>
    <dgm:pt modelId="{22DB4627-808F-4EF5-9709-F9A0CB0AE73B}" type="pres">
      <dgm:prSet presAssocID="{46266584-E6C9-42C8-96B9-CFE1061890A2}" presName="hierChild4" presStyleCnt="0"/>
      <dgm:spPr/>
    </dgm:pt>
    <dgm:pt modelId="{6E39794F-74C4-4FFF-BA90-063B8F734149}" type="pres">
      <dgm:prSet presAssocID="{6CCF06C8-2323-4A4C-B459-5A778976BAE7}" presName="Name37" presStyleLbl="parChTrans1D4" presStyleIdx="0" presStyleCnt="9"/>
      <dgm:spPr/>
      <dgm:t>
        <a:bodyPr/>
        <a:lstStyle/>
        <a:p>
          <a:endParaRPr lang="ru-RU"/>
        </a:p>
      </dgm:t>
    </dgm:pt>
    <dgm:pt modelId="{1C2F703C-7882-4678-833E-B1F22230F73E}" type="pres">
      <dgm:prSet presAssocID="{B0AAD698-14CC-408E-8AEE-C8ECBF07B9D9}" presName="hierRoot2" presStyleCnt="0">
        <dgm:presLayoutVars>
          <dgm:hierBranch val="init"/>
        </dgm:presLayoutVars>
      </dgm:prSet>
      <dgm:spPr/>
    </dgm:pt>
    <dgm:pt modelId="{520584C3-5131-4576-BD55-71F3C7435B3F}" type="pres">
      <dgm:prSet presAssocID="{B0AAD698-14CC-408E-8AEE-C8ECBF07B9D9}" presName="rootComposite" presStyleCnt="0"/>
      <dgm:spPr/>
    </dgm:pt>
    <dgm:pt modelId="{F37FE9ED-9F6F-4069-953A-8B7CBC38263F}" type="pres">
      <dgm:prSet presAssocID="{B0AAD698-14CC-408E-8AEE-C8ECBF07B9D9}" presName="rootText" presStyleLbl="node4" presStyleIdx="0" presStyleCnt="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EB2842D-7D35-4CF5-A72B-4D79BB92CEB1}" type="pres">
      <dgm:prSet presAssocID="{B0AAD698-14CC-408E-8AEE-C8ECBF07B9D9}" presName="rootConnector" presStyleLbl="node4" presStyleIdx="0" presStyleCnt="9"/>
      <dgm:spPr/>
      <dgm:t>
        <a:bodyPr/>
        <a:lstStyle/>
        <a:p>
          <a:endParaRPr lang="ru-RU"/>
        </a:p>
      </dgm:t>
    </dgm:pt>
    <dgm:pt modelId="{F2B81DF2-96C1-42F8-BB51-E9EF7098F172}" type="pres">
      <dgm:prSet presAssocID="{B0AAD698-14CC-408E-8AEE-C8ECBF07B9D9}" presName="hierChild4" presStyleCnt="0"/>
      <dgm:spPr/>
    </dgm:pt>
    <dgm:pt modelId="{977D5B51-913F-4FA0-8E0F-729E0CB026E5}" type="pres">
      <dgm:prSet presAssocID="{B0AAD698-14CC-408E-8AEE-C8ECBF07B9D9}" presName="hierChild5" presStyleCnt="0"/>
      <dgm:spPr/>
    </dgm:pt>
    <dgm:pt modelId="{9083630A-C07C-4179-A2C4-58A8AFE62456}" type="pres">
      <dgm:prSet presAssocID="{17068AC6-CD6A-43DA-BEF4-DE585CA7FD6E}" presName="Name37" presStyleLbl="parChTrans1D4" presStyleIdx="1" presStyleCnt="9"/>
      <dgm:spPr/>
      <dgm:t>
        <a:bodyPr/>
        <a:lstStyle/>
        <a:p>
          <a:endParaRPr lang="ru-RU"/>
        </a:p>
      </dgm:t>
    </dgm:pt>
    <dgm:pt modelId="{7FD126AB-1F03-4B3A-8ADF-8694635AB0C9}" type="pres">
      <dgm:prSet presAssocID="{ABA69D1F-11EB-4F4F-A724-DDEF40ABB228}" presName="hierRoot2" presStyleCnt="0">
        <dgm:presLayoutVars>
          <dgm:hierBranch val="init"/>
        </dgm:presLayoutVars>
      </dgm:prSet>
      <dgm:spPr/>
    </dgm:pt>
    <dgm:pt modelId="{47098F2B-73BF-48D9-9DC7-981E783ABCEE}" type="pres">
      <dgm:prSet presAssocID="{ABA69D1F-11EB-4F4F-A724-DDEF40ABB228}" presName="rootComposite" presStyleCnt="0"/>
      <dgm:spPr/>
    </dgm:pt>
    <dgm:pt modelId="{A49581F8-5632-4721-B5BF-138CC161FB58}" type="pres">
      <dgm:prSet presAssocID="{ABA69D1F-11EB-4F4F-A724-DDEF40ABB228}" presName="rootText" presStyleLbl="node4" presStyleIdx="1" presStyleCnt="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F7A6E46-93DC-456E-B7C7-683C5426E668}" type="pres">
      <dgm:prSet presAssocID="{ABA69D1F-11EB-4F4F-A724-DDEF40ABB228}" presName="rootConnector" presStyleLbl="node4" presStyleIdx="1" presStyleCnt="9"/>
      <dgm:spPr/>
      <dgm:t>
        <a:bodyPr/>
        <a:lstStyle/>
        <a:p>
          <a:endParaRPr lang="ru-RU"/>
        </a:p>
      </dgm:t>
    </dgm:pt>
    <dgm:pt modelId="{8BACEBD0-B8B1-48D4-88C0-E22E8B7B7E79}" type="pres">
      <dgm:prSet presAssocID="{ABA69D1F-11EB-4F4F-A724-DDEF40ABB228}" presName="hierChild4" presStyleCnt="0"/>
      <dgm:spPr/>
    </dgm:pt>
    <dgm:pt modelId="{DB33E38A-DECD-48BA-A03F-85EEFA0173C6}" type="pres">
      <dgm:prSet presAssocID="{755123D5-6415-421C-A267-F2F8538B4ADB}" presName="Name37" presStyleLbl="parChTrans1D4" presStyleIdx="2" presStyleCnt="9"/>
      <dgm:spPr/>
      <dgm:t>
        <a:bodyPr/>
        <a:lstStyle/>
        <a:p>
          <a:endParaRPr lang="ru-RU"/>
        </a:p>
      </dgm:t>
    </dgm:pt>
    <dgm:pt modelId="{EC148B85-B4BE-4B54-9C1B-4452C7932FC0}" type="pres">
      <dgm:prSet presAssocID="{AB952327-9EB5-4781-A30A-04E71BB9ABAD}" presName="hierRoot2" presStyleCnt="0">
        <dgm:presLayoutVars>
          <dgm:hierBranch val="init"/>
        </dgm:presLayoutVars>
      </dgm:prSet>
      <dgm:spPr/>
    </dgm:pt>
    <dgm:pt modelId="{724DEEC5-FF02-4C32-81B7-2312864FB9BD}" type="pres">
      <dgm:prSet presAssocID="{AB952327-9EB5-4781-A30A-04E71BB9ABAD}" presName="rootComposite" presStyleCnt="0"/>
      <dgm:spPr/>
    </dgm:pt>
    <dgm:pt modelId="{463456B1-0CF0-4BC0-9632-A0FF06742E6F}" type="pres">
      <dgm:prSet presAssocID="{AB952327-9EB5-4781-A30A-04E71BB9ABAD}" presName="rootText" presStyleLbl="node4" presStyleIdx="2" presStyleCnt="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F8E2C8F-B1EE-4EFF-9881-AA8E91D7E270}" type="pres">
      <dgm:prSet presAssocID="{AB952327-9EB5-4781-A30A-04E71BB9ABAD}" presName="rootConnector" presStyleLbl="node4" presStyleIdx="2" presStyleCnt="9"/>
      <dgm:spPr/>
      <dgm:t>
        <a:bodyPr/>
        <a:lstStyle/>
        <a:p>
          <a:endParaRPr lang="ru-RU"/>
        </a:p>
      </dgm:t>
    </dgm:pt>
    <dgm:pt modelId="{63C00831-2C30-401A-BCF7-B21DB526B7AA}" type="pres">
      <dgm:prSet presAssocID="{AB952327-9EB5-4781-A30A-04E71BB9ABAD}" presName="hierChild4" presStyleCnt="0"/>
      <dgm:spPr/>
    </dgm:pt>
    <dgm:pt modelId="{440841DD-7E37-4A10-A31A-06B7658876EE}" type="pres">
      <dgm:prSet presAssocID="{AB952327-9EB5-4781-A30A-04E71BB9ABAD}" presName="hierChild5" presStyleCnt="0"/>
      <dgm:spPr/>
    </dgm:pt>
    <dgm:pt modelId="{1D438D12-1626-45F2-88C1-AB3CB0012268}" type="pres">
      <dgm:prSet presAssocID="{16A914D0-3639-4120-BE37-1761D4B3A88F}" presName="Name37" presStyleLbl="parChTrans1D4" presStyleIdx="3" presStyleCnt="9"/>
      <dgm:spPr/>
      <dgm:t>
        <a:bodyPr/>
        <a:lstStyle/>
        <a:p>
          <a:endParaRPr lang="ru-RU"/>
        </a:p>
      </dgm:t>
    </dgm:pt>
    <dgm:pt modelId="{543D6F3A-EA30-4DE9-8C7B-4DF4438EDBB2}" type="pres">
      <dgm:prSet presAssocID="{444700BB-4476-4BE4-B6A8-394600CA4431}" presName="hierRoot2" presStyleCnt="0">
        <dgm:presLayoutVars>
          <dgm:hierBranch val="init"/>
        </dgm:presLayoutVars>
      </dgm:prSet>
      <dgm:spPr/>
    </dgm:pt>
    <dgm:pt modelId="{AE051BC8-4AC1-4AFE-B8FB-34511E1A9166}" type="pres">
      <dgm:prSet presAssocID="{444700BB-4476-4BE4-B6A8-394600CA4431}" presName="rootComposite" presStyleCnt="0"/>
      <dgm:spPr/>
    </dgm:pt>
    <dgm:pt modelId="{0129D5C1-CDA3-4CC6-B978-7FF9DB063EF1}" type="pres">
      <dgm:prSet presAssocID="{444700BB-4476-4BE4-B6A8-394600CA4431}" presName="rootText" presStyleLbl="node4" presStyleIdx="3" presStyleCnt="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6033D9F-DDFC-46B6-B709-C123BB79C170}" type="pres">
      <dgm:prSet presAssocID="{444700BB-4476-4BE4-B6A8-394600CA4431}" presName="rootConnector" presStyleLbl="node4" presStyleIdx="3" presStyleCnt="9"/>
      <dgm:spPr/>
      <dgm:t>
        <a:bodyPr/>
        <a:lstStyle/>
        <a:p>
          <a:endParaRPr lang="ru-RU"/>
        </a:p>
      </dgm:t>
    </dgm:pt>
    <dgm:pt modelId="{DF441D42-4017-41F7-BC52-4FBDF24EB723}" type="pres">
      <dgm:prSet presAssocID="{444700BB-4476-4BE4-B6A8-394600CA4431}" presName="hierChild4" presStyleCnt="0"/>
      <dgm:spPr/>
    </dgm:pt>
    <dgm:pt modelId="{6E650C7B-F20E-43BF-9484-FCD7A9AA11A6}" type="pres">
      <dgm:prSet presAssocID="{444700BB-4476-4BE4-B6A8-394600CA4431}" presName="hierChild5" presStyleCnt="0"/>
      <dgm:spPr/>
    </dgm:pt>
    <dgm:pt modelId="{50627F0F-48B0-4E80-A63A-A97420F1CCD8}" type="pres">
      <dgm:prSet presAssocID="{ABA69D1F-11EB-4F4F-A724-DDEF40ABB228}" presName="hierChild5" presStyleCnt="0"/>
      <dgm:spPr/>
    </dgm:pt>
    <dgm:pt modelId="{9D5AAF45-2EDF-454D-A2E8-BC08F587BFA9}" type="pres">
      <dgm:prSet presAssocID="{46266584-E6C9-42C8-96B9-CFE1061890A2}" presName="hierChild5" presStyleCnt="0"/>
      <dgm:spPr/>
    </dgm:pt>
    <dgm:pt modelId="{771FE5EF-1C98-4C55-ADBA-84545C0BE784}" type="pres">
      <dgm:prSet presAssocID="{6DA7DF53-05A9-4D15-A752-7722786639E1}" presName="hierChild5" presStyleCnt="0"/>
      <dgm:spPr/>
    </dgm:pt>
    <dgm:pt modelId="{C595686B-543F-4FB9-922B-E661D0F5BFFE}" type="pres">
      <dgm:prSet presAssocID="{35ED2746-E743-4435-BD5B-0243D8137A7D}" presName="Name37" presStyleLbl="parChTrans1D2" presStyleIdx="1" presStyleCnt="2"/>
      <dgm:spPr/>
      <dgm:t>
        <a:bodyPr/>
        <a:lstStyle/>
        <a:p>
          <a:endParaRPr lang="ru-RU"/>
        </a:p>
      </dgm:t>
    </dgm:pt>
    <dgm:pt modelId="{FFF41819-E220-4D7C-A298-C908FB1BA05C}" type="pres">
      <dgm:prSet presAssocID="{A3AA7F5B-BE01-4309-A7E9-1406EC6ECAA6}" presName="hierRoot2" presStyleCnt="0">
        <dgm:presLayoutVars>
          <dgm:hierBranch val="init"/>
        </dgm:presLayoutVars>
      </dgm:prSet>
      <dgm:spPr/>
    </dgm:pt>
    <dgm:pt modelId="{A112363B-9490-4530-BA15-280F91DCF202}" type="pres">
      <dgm:prSet presAssocID="{A3AA7F5B-BE01-4309-A7E9-1406EC6ECAA6}" presName="rootComposite" presStyleCnt="0"/>
      <dgm:spPr/>
    </dgm:pt>
    <dgm:pt modelId="{5507EA10-2CB1-40F3-879B-4E548FCFAE55}" type="pres">
      <dgm:prSet presAssocID="{A3AA7F5B-BE01-4309-A7E9-1406EC6ECAA6}" presName="rootText" presStyleLbl="node2" presStyleIdx="1" presStyleCnt="2" custScaleX="14667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4A97F36-852B-4D81-BD0C-2A2FEA5D8549}" type="pres">
      <dgm:prSet presAssocID="{A3AA7F5B-BE01-4309-A7E9-1406EC6ECAA6}" presName="rootConnector" presStyleLbl="node2" presStyleIdx="1" presStyleCnt="2"/>
      <dgm:spPr/>
      <dgm:t>
        <a:bodyPr/>
        <a:lstStyle/>
        <a:p>
          <a:endParaRPr lang="ru-RU"/>
        </a:p>
      </dgm:t>
    </dgm:pt>
    <dgm:pt modelId="{3B0DED61-1AB2-42EF-A241-C1AA45E91BD2}" type="pres">
      <dgm:prSet presAssocID="{A3AA7F5B-BE01-4309-A7E9-1406EC6ECAA6}" presName="hierChild4" presStyleCnt="0"/>
      <dgm:spPr/>
    </dgm:pt>
    <dgm:pt modelId="{AF37636E-D170-473A-80EC-06593F6D5D32}" type="pres">
      <dgm:prSet presAssocID="{0A5A01E2-FD45-4D06-B37B-410F9023C45B}" presName="Name37" presStyleLbl="parChTrans1D3" presStyleIdx="1" presStyleCnt="2"/>
      <dgm:spPr/>
      <dgm:t>
        <a:bodyPr/>
        <a:lstStyle/>
        <a:p>
          <a:endParaRPr lang="ru-RU"/>
        </a:p>
      </dgm:t>
    </dgm:pt>
    <dgm:pt modelId="{82DAE560-5BD5-4FDD-BFDB-1449804C4674}" type="pres">
      <dgm:prSet presAssocID="{173F4D4E-6C91-4BC7-82DD-26773421B726}" presName="hierRoot2" presStyleCnt="0">
        <dgm:presLayoutVars>
          <dgm:hierBranch val="init"/>
        </dgm:presLayoutVars>
      </dgm:prSet>
      <dgm:spPr/>
    </dgm:pt>
    <dgm:pt modelId="{778466E5-B5BB-44AE-B1C1-9DAC99E033F2}" type="pres">
      <dgm:prSet presAssocID="{173F4D4E-6C91-4BC7-82DD-26773421B726}" presName="rootComposite" presStyleCnt="0"/>
      <dgm:spPr/>
    </dgm:pt>
    <dgm:pt modelId="{BC8DA964-A039-4219-B002-DCB39D8B330F}" type="pres">
      <dgm:prSet presAssocID="{173F4D4E-6C91-4BC7-82DD-26773421B726}" presName="rootText" presStyleLbl="node3" presStyleIdx="1" presStyleCnt="2" custScaleX="217000" custScaleY="8335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15A1953-88B7-4F52-9BC6-FE713B456F58}" type="pres">
      <dgm:prSet presAssocID="{173F4D4E-6C91-4BC7-82DD-26773421B726}" presName="rootConnector" presStyleLbl="node3" presStyleIdx="1" presStyleCnt="2"/>
      <dgm:spPr/>
      <dgm:t>
        <a:bodyPr/>
        <a:lstStyle/>
        <a:p>
          <a:endParaRPr lang="ru-RU"/>
        </a:p>
      </dgm:t>
    </dgm:pt>
    <dgm:pt modelId="{96B9999E-645B-40F2-A59B-408D0B8F5550}" type="pres">
      <dgm:prSet presAssocID="{173F4D4E-6C91-4BC7-82DD-26773421B726}" presName="hierChild4" presStyleCnt="0"/>
      <dgm:spPr/>
    </dgm:pt>
    <dgm:pt modelId="{DEAD408F-AF77-4511-B1F1-03A9A903B739}" type="pres">
      <dgm:prSet presAssocID="{6E3E9CB0-E416-4B7A-843C-B8BF376B112A}" presName="Name37" presStyleLbl="parChTrans1D4" presStyleIdx="4" presStyleCnt="9"/>
      <dgm:spPr/>
      <dgm:t>
        <a:bodyPr/>
        <a:lstStyle/>
        <a:p>
          <a:endParaRPr lang="ru-RU"/>
        </a:p>
      </dgm:t>
    </dgm:pt>
    <dgm:pt modelId="{E1A91179-E57C-4ED0-B3D0-9D7A68D5824B}" type="pres">
      <dgm:prSet presAssocID="{DE199CE5-A69B-4F91-BD3F-DB2B5784BE4B}" presName="hierRoot2" presStyleCnt="0">
        <dgm:presLayoutVars>
          <dgm:hierBranch val="init"/>
        </dgm:presLayoutVars>
      </dgm:prSet>
      <dgm:spPr/>
    </dgm:pt>
    <dgm:pt modelId="{40EA58AC-4FDE-4B94-9D43-552B8D144BE5}" type="pres">
      <dgm:prSet presAssocID="{DE199CE5-A69B-4F91-BD3F-DB2B5784BE4B}" presName="rootComposite" presStyleCnt="0"/>
      <dgm:spPr/>
    </dgm:pt>
    <dgm:pt modelId="{648813D3-B7AE-43CD-B0DB-50DAF09434D3}" type="pres">
      <dgm:prSet presAssocID="{DE199CE5-A69B-4F91-BD3F-DB2B5784BE4B}" presName="rootText" presStyleLbl="node4" presStyleIdx="4" presStyleCnt="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F7FF193-F9A4-4D65-B346-13F4C52D37EB}" type="pres">
      <dgm:prSet presAssocID="{DE199CE5-A69B-4F91-BD3F-DB2B5784BE4B}" presName="rootConnector" presStyleLbl="node4" presStyleIdx="4" presStyleCnt="9"/>
      <dgm:spPr/>
      <dgm:t>
        <a:bodyPr/>
        <a:lstStyle/>
        <a:p>
          <a:endParaRPr lang="ru-RU"/>
        </a:p>
      </dgm:t>
    </dgm:pt>
    <dgm:pt modelId="{8469DA08-72F5-45D2-B0B9-3B8C085C60E9}" type="pres">
      <dgm:prSet presAssocID="{DE199CE5-A69B-4F91-BD3F-DB2B5784BE4B}" presName="hierChild4" presStyleCnt="0"/>
      <dgm:spPr/>
    </dgm:pt>
    <dgm:pt modelId="{7F4F23BA-94D1-4CB4-9DAC-1461CFD9FEDA}" type="pres">
      <dgm:prSet presAssocID="{DE199CE5-A69B-4F91-BD3F-DB2B5784BE4B}" presName="hierChild5" presStyleCnt="0"/>
      <dgm:spPr/>
    </dgm:pt>
    <dgm:pt modelId="{19E571EE-2959-4700-9D3C-380F62013F3C}" type="pres">
      <dgm:prSet presAssocID="{ADF37255-1FE6-4EF7-BF46-09B63152C61C}" presName="Name37" presStyleLbl="parChTrans1D4" presStyleIdx="5" presStyleCnt="9"/>
      <dgm:spPr/>
      <dgm:t>
        <a:bodyPr/>
        <a:lstStyle/>
        <a:p>
          <a:endParaRPr lang="ru-RU"/>
        </a:p>
      </dgm:t>
    </dgm:pt>
    <dgm:pt modelId="{58ECE2BD-E7B3-42F2-8725-3CFD5D4DBB35}" type="pres">
      <dgm:prSet presAssocID="{C497372C-BA09-49C4-9CCB-49695E97218E}" presName="hierRoot2" presStyleCnt="0">
        <dgm:presLayoutVars>
          <dgm:hierBranch val="init"/>
        </dgm:presLayoutVars>
      </dgm:prSet>
      <dgm:spPr/>
    </dgm:pt>
    <dgm:pt modelId="{5EBB972A-BDDD-4B17-B3F5-AA1BFD61A0BA}" type="pres">
      <dgm:prSet presAssocID="{C497372C-BA09-49C4-9CCB-49695E97218E}" presName="rootComposite" presStyleCnt="0"/>
      <dgm:spPr/>
    </dgm:pt>
    <dgm:pt modelId="{866F6B24-5F6C-4745-B6B7-A77406ACF920}" type="pres">
      <dgm:prSet presAssocID="{C497372C-BA09-49C4-9CCB-49695E97218E}" presName="rootText" presStyleLbl="node4" presStyleIdx="5" presStyleCnt="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2B22331-73D5-4656-BF35-A3FB18E5F825}" type="pres">
      <dgm:prSet presAssocID="{C497372C-BA09-49C4-9CCB-49695E97218E}" presName="rootConnector" presStyleLbl="node4" presStyleIdx="5" presStyleCnt="9"/>
      <dgm:spPr/>
      <dgm:t>
        <a:bodyPr/>
        <a:lstStyle/>
        <a:p>
          <a:endParaRPr lang="ru-RU"/>
        </a:p>
      </dgm:t>
    </dgm:pt>
    <dgm:pt modelId="{E13D1495-6E3E-4418-8378-A997F2EA7E78}" type="pres">
      <dgm:prSet presAssocID="{C497372C-BA09-49C4-9CCB-49695E97218E}" presName="hierChild4" presStyleCnt="0"/>
      <dgm:spPr/>
    </dgm:pt>
    <dgm:pt modelId="{7DF0DB7C-BE86-49C4-BB3D-4CF745B3A594}" type="pres">
      <dgm:prSet presAssocID="{EDFE43D8-4108-4C72-9AC0-3FD5143CBCD5}" presName="Name37" presStyleLbl="parChTrans1D4" presStyleIdx="6" presStyleCnt="9"/>
      <dgm:spPr/>
      <dgm:t>
        <a:bodyPr/>
        <a:lstStyle/>
        <a:p>
          <a:endParaRPr lang="ru-RU"/>
        </a:p>
      </dgm:t>
    </dgm:pt>
    <dgm:pt modelId="{984606F7-CAF4-4063-8A07-033C6A866377}" type="pres">
      <dgm:prSet presAssocID="{F4EBA529-7F34-471F-A5CA-DBB1D0195157}" presName="hierRoot2" presStyleCnt="0">
        <dgm:presLayoutVars>
          <dgm:hierBranch val="init"/>
        </dgm:presLayoutVars>
      </dgm:prSet>
      <dgm:spPr/>
    </dgm:pt>
    <dgm:pt modelId="{85AC8C87-9A5C-415A-B93B-0F164FB297B5}" type="pres">
      <dgm:prSet presAssocID="{F4EBA529-7F34-471F-A5CA-DBB1D0195157}" presName="rootComposite" presStyleCnt="0"/>
      <dgm:spPr/>
    </dgm:pt>
    <dgm:pt modelId="{00EC2075-F5B5-4AEF-9C85-6836283CD149}" type="pres">
      <dgm:prSet presAssocID="{F4EBA529-7F34-471F-A5CA-DBB1D0195157}" presName="rootText" presStyleLbl="node4" presStyleIdx="6" presStyleCnt="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D281867-9D8A-4A26-A1F3-D9BC41B1A8C6}" type="pres">
      <dgm:prSet presAssocID="{F4EBA529-7F34-471F-A5CA-DBB1D0195157}" presName="rootConnector" presStyleLbl="node4" presStyleIdx="6" presStyleCnt="9"/>
      <dgm:spPr/>
      <dgm:t>
        <a:bodyPr/>
        <a:lstStyle/>
        <a:p>
          <a:endParaRPr lang="ru-RU"/>
        </a:p>
      </dgm:t>
    </dgm:pt>
    <dgm:pt modelId="{EF2982D4-F1BD-448A-B5DD-34D2470CD17D}" type="pres">
      <dgm:prSet presAssocID="{F4EBA529-7F34-471F-A5CA-DBB1D0195157}" presName="hierChild4" presStyleCnt="0"/>
      <dgm:spPr/>
    </dgm:pt>
    <dgm:pt modelId="{ADD6C8E0-69A6-45AB-81BE-52D52907E135}" type="pres">
      <dgm:prSet presAssocID="{F4EBA529-7F34-471F-A5CA-DBB1D0195157}" presName="hierChild5" presStyleCnt="0"/>
      <dgm:spPr/>
    </dgm:pt>
    <dgm:pt modelId="{9A0279C8-8BC8-43B2-9257-A6266C40F4CF}" type="pres">
      <dgm:prSet presAssocID="{A5129D25-9CC2-4265-AD2E-236B9663EC54}" presName="Name37" presStyleLbl="parChTrans1D4" presStyleIdx="7" presStyleCnt="9"/>
      <dgm:spPr/>
      <dgm:t>
        <a:bodyPr/>
        <a:lstStyle/>
        <a:p>
          <a:endParaRPr lang="ru-RU"/>
        </a:p>
      </dgm:t>
    </dgm:pt>
    <dgm:pt modelId="{5F311AF6-9346-48AA-8498-83E9F84EBDE3}" type="pres">
      <dgm:prSet presAssocID="{9F337628-9A44-4645-B223-7F06A6653EA0}" presName="hierRoot2" presStyleCnt="0">
        <dgm:presLayoutVars>
          <dgm:hierBranch val="init"/>
        </dgm:presLayoutVars>
      </dgm:prSet>
      <dgm:spPr/>
    </dgm:pt>
    <dgm:pt modelId="{A48BAE04-2A33-4FA0-BC64-975AB9F9381E}" type="pres">
      <dgm:prSet presAssocID="{9F337628-9A44-4645-B223-7F06A6653EA0}" presName="rootComposite" presStyleCnt="0"/>
      <dgm:spPr/>
    </dgm:pt>
    <dgm:pt modelId="{854B6647-0CE0-4C1C-88CF-13377792C8B5}" type="pres">
      <dgm:prSet presAssocID="{9F337628-9A44-4645-B223-7F06A6653EA0}" presName="rootText" presStyleLbl="node4" presStyleIdx="7" presStyleCnt="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6CA29EA-48DC-4688-93CE-DEAD2927F12B}" type="pres">
      <dgm:prSet presAssocID="{9F337628-9A44-4645-B223-7F06A6653EA0}" presName="rootConnector" presStyleLbl="node4" presStyleIdx="7" presStyleCnt="9"/>
      <dgm:spPr/>
      <dgm:t>
        <a:bodyPr/>
        <a:lstStyle/>
        <a:p>
          <a:endParaRPr lang="ru-RU"/>
        </a:p>
      </dgm:t>
    </dgm:pt>
    <dgm:pt modelId="{C65AFCD9-AAB6-4AFF-A556-8B18FF618A70}" type="pres">
      <dgm:prSet presAssocID="{9F337628-9A44-4645-B223-7F06A6653EA0}" presName="hierChild4" presStyleCnt="0"/>
      <dgm:spPr/>
    </dgm:pt>
    <dgm:pt modelId="{F1EBCE64-3C74-4449-BDAA-8FEB162CBCBC}" type="pres">
      <dgm:prSet presAssocID="{9F337628-9A44-4645-B223-7F06A6653EA0}" presName="hierChild5" presStyleCnt="0"/>
      <dgm:spPr/>
    </dgm:pt>
    <dgm:pt modelId="{B3D602EE-2559-4153-AC7D-F909CB5D9ECA}" type="pres">
      <dgm:prSet presAssocID="{7197E7F8-7F67-4D90-9080-BEC6878D1E3A}" presName="Name37" presStyleLbl="parChTrans1D4" presStyleIdx="8" presStyleCnt="9"/>
      <dgm:spPr/>
      <dgm:t>
        <a:bodyPr/>
        <a:lstStyle/>
        <a:p>
          <a:endParaRPr lang="ru-RU"/>
        </a:p>
      </dgm:t>
    </dgm:pt>
    <dgm:pt modelId="{3BB4EB9E-ED5D-43F1-87B8-AADF3D71FDFF}" type="pres">
      <dgm:prSet presAssocID="{9E5B61AD-D59D-439E-9AEF-CEA489493210}" presName="hierRoot2" presStyleCnt="0">
        <dgm:presLayoutVars>
          <dgm:hierBranch val="init"/>
        </dgm:presLayoutVars>
      </dgm:prSet>
      <dgm:spPr/>
    </dgm:pt>
    <dgm:pt modelId="{88CB65ED-E3EA-42A8-AACE-F2B4CCC99586}" type="pres">
      <dgm:prSet presAssocID="{9E5B61AD-D59D-439E-9AEF-CEA489493210}" presName="rootComposite" presStyleCnt="0"/>
      <dgm:spPr/>
    </dgm:pt>
    <dgm:pt modelId="{EFB30353-BC01-41AC-8BB7-B68A23FD4A40}" type="pres">
      <dgm:prSet presAssocID="{9E5B61AD-D59D-439E-9AEF-CEA489493210}" presName="rootText" presStyleLbl="node4" presStyleIdx="8" presStyleCnt="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D8A9CAB-7960-4ACA-B9E3-510F52614326}" type="pres">
      <dgm:prSet presAssocID="{9E5B61AD-D59D-439E-9AEF-CEA489493210}" presName="rootConnector" presStyleLbl="node4" presStyleIdx="8" presStyleCnt="9"/>
      <dgm:spPr/>
      <dgm:t>
        <a:bodyPr/>
        <a:lstStyle/>
        <a:p>
          <a:endParaRPr lang="ru-RU"/>
        </a:p>
      </dgm:t>
    </dgm:pt>
    <dgm:pt modelId="{C8ABF9EC-5A39-4191-B826-11E5A1BB47C9}" type="pres">
      <dgm:prSet presAssocID="{9E5B61AD-D59D-439E-9AEF-CEA489493210}" presName="hierChild4" presStyleCnt="0"/>
      <dgm:spPr/>
    </dgm:pt>
    <dgm:pt modelId="{8F2095E8-22E3-4DED-9321-E0C760A6ED02}" type="pres">
      <dgm:prSet presAssocID="{9E5B61AD-D59D-439E-9AEF-CEA489493210}" presName="hierChild5" presStyleCnt="0"/>
      <dgm:spPr/>
    </dgm:pt>
    <dgm:pt modelId="{781318E9-5AC0-4047-94FD-E9F407F6EEB0}" type="pres">
      <dgm:prSet presAssocID="{C497372C-BA09-49C4-9CCB-49695E97218E}" presName="hierChild5" presStyleCnt="0"/>
      <dgm:spPr/>
    </dgm:pt>
    <dgm:pt modelId="{2A123DFC-E373-4904-87D4-539BFD92043B}" type="pres">
      <dgm:prSet presAssocID="{173F4D4E-6C91-4BC7-82DD-26773421B726}" presName="hierChild5" presStyleCnt="0"/>
      <dgm:spPr/>
    </dgm:pt>
    <dgm:pt modelId="{165706AB-0CBD-4BC0-A348-AD6F23118E77}" type="pres">
      <dgm:prSet presAssocID="{A3AA7F5B-BE01-4309-A7E9-1406EC6ECAA6}" presName="hierChild5" presStyleCnt="0"/>
      <dgm:spPr/>
    </dgm:pt>
    <dgm:pt modelId="{C1542D28-3E34-451C-AADD-A0836A7F1251}" type="pres">
      <dgm:prSet presAssocID="{17820096-A3A2-4306-9C02-57621F574AF6}" presName="hierChild3" presStyleCnt="0"/>
      <dgm:spPr/>
    </dgm:pt>
  </dgm:ptLst>
  <dgm:cxnLst>
    <dgm:cxn modelId="{76DA4611-7319-4B0F-AD90-6056C154D226}" type="presOf" srcId="{17068AC6-CD6A-43DA-BEF4-DE585CA7FD6E}" destId="{9083630A-C07C-4179-A2C4-58A8AFE62456}" srcOrd="0" destOrd="0" presId="urn:microsoft.com/office/officeart/2005/8/layout/orgChart1"/>
    <dgm:cxn modelId="{63463991-7C1B-4BCA-9C1E-0BEC339DC74A}" type="presOf" srcId="{EDFE43D8-4108-4C72-9AC0-3FD5143CBCD5}" destId="{7DF0DB7C-BE86-49C4-BB3D-4CF745B3A594}" srcOrd="0" destOrd="0" presId="urn:microsoft.com/office/officeart/2005/8/layout/orgChart1"/>
    <dgm:cxn modelId="{D600CED0-35CC-484E-8BCE-0243A3C732C1}" type="presOf" srcId="{8263F041-E66A-44A1-962E-4AD513D709A4}" destId="{AC1DF065-7B45-4F19-A453-46B84030A882}" srcOrd="0" destOrd="0" presId="urn:microsoft.com/office/officeart/2005/8/layout/orgChart1"/>
    <dgm:cxn modelId="{EDCEC770-7129-4F81-B5D3-885A9F9ACF89}" srcId="{C497372C-BA09-49C4-9CCB-49695E97218E}" destId="{9F337628-9A44-4645-B223-7F06A6653EA0}" srcOrd="1" destOrd="0" parTransId="{A5129D25-9CC2-4265-AD2E-236B9663EC54}" sibTransId="{F19D4D54-35F8-47B4-BE29-84FC3A670CE9}"/>
    <dgm:cxn modelId="{C4282B71-8C00-4E79-8DBB-8CFFA8C8C63C}" type="presOf" srcId="{DE199CE5-A69B-4F91-BD3F-DB2B5784BE4B}" destId="{6F7FF193-F9A4-4D65-B346-13F4C52D37EB}" srcOrd="1" destOrd="0" presId="urn:microsoft.com/office/officeart/2005/8/layout/orgChart1"/>
    <dgm:cxn modelId="{0BD4DF22-EBE3-4A6A-9D5C-D590418D19F5}" type="presOf" srcId="{A3AA7F5B-BE01-4309-A7E9-1406EC6ECAA6}" destId="{5507EA10-2CB1-40F3-879B-4E548FCFAE55}" srcOrd="0" destOrd="0" presId="urn:microsoft.com/office/officeart/2005/8/layout/orgChart1"/>
    <dgm:cxn modelId="{E23A5A17-AAE7-4AD3-B047-98D9A3553F42}" type="presOf" srcId="{AB952327-9EB5-4781-A30A-04E71BB9ABAD}" destId="{463456B1-0CF0-4BC0-9632-A0FF06742E6F}" srcOrd="0" destOrd="0" presId="urn:microsoft.com/office/officeart/2005/8/layout/orgChart1"/>
    <dgm:cxn modelId="{D0997CC9-6F0A-4D71-944F-9FFD871A5A0F}" srcId="{ABA69D1F-11EB-4F4F-A724-DDEF40ABB228}" destId="{AB952327-9EB5-4781-A30A-04E71BB9ABAD}" srcOrd="0" destOrd="0" parTransId="{755123D5-6415-421C-A267-F2F8538B4ADB}" sibTransId="{D467259F-457D-4D2B-B229-750C3ADF4D76}"/>
    <dgm:cxn modelId="{93E0C067-6968-483B-A2F5-731582A445F4}" type="presOf" srcId="{0A5A01E2-FD45-4D06-B37B-410F9023C45B}" destId="{AF37636E-D170-473A-80EC-06593F6D5D32}" srcOrd="0" destOrd="0" presId="urn:microsoft.com/office/officeart/2005/8/layout/orgChart1"/>
    <dgm:cxn modelId="{E3797EE5-6685-4096-9562-E886DBA548A2}" type="presOf" srcId="{C497372C-BA09-49C4-9CCB-49695E97218E}" destId="{866F6B24-5F6C-4745-B6B7-A77406ACF920}" srcOrd="0" destOrd="0" presId="urn:microsoft.com/office/officeart/2005/8/layout/orgChart1"/>
    <dgm:cxn modelId="{07A113EF-2D52-46EC-A0DD-0587417088AA}" type="presOf" srcId="{173F4D4E-6C91-4BC7-82DD-26773421B726}" destId="{BC8DA964-A039-4219-B002-DCB39D8B330F}" srcOrd="0" destOrd="0" presId="urn:microsoft.com/office/officeart/2005/8/layout/orgChart1"/>
    <dgm:cxn modelId="{5CC2FF0D-766A-4343-B4CF-07A54A6C99BB}" type="presOf" srcId="{444700BB-4476-4BE4-B6A8-394600CA4431}" destId="{0129D5C1-CDA3-4CC6-B978-7FF9DB063EF1}" srcOrd="0" destOrd="0" presId="urn:microsoft.com/office/officeart/2005/8/layout/orgChart1"/>
    <dgm:cxn modelId="{0FE886FD-B6B2-4066-A28A-CB43BD4CC1F5}" type="presOf" srcId="{46266584-E6C9-42C8-96B9-CFE1061890A2}" destId="{C2E433B6-C553-4D67-A602-3EFC4B3EE11C}" srcOrd="0" destOrd="0" presId="urn:microsoft.com/office/officeart/2005/8/layout/orgChart1"/>
    <dgm:cxn modelId="{A50CF52B-1A0D-4E61-B91C-F709C64A5561}" type="presOf" srcId="{755123D5-6415-421C-A267-F2F8538B4ADB}" destId="{DB33E38A-DECD-48BA-A03F-85EEFA0173C6}" srcOrd="0" destOrd="0" presId="urn:microsoft.com/office/officeart/2005/8/layout/orgChart1"/>
    <dgm:cxn modelId="{9E17F49A-70B9-4366-8F2D-1897AA28FCC9}" type="presOf" srcId="{173F4D4E-6C91-4BC7-82DD-26773421B726}" destId="{815A1953-88B7-4F52-9BC6-FE713B456F58}" srcOrd="1" destOrd="0" presId="urn:microsoft.com/office/officeart/2005/8/layout/orgChart1"/>
    <dgm:cxn modelId="{A64F2D66-04A1-4284-A9A5-03BFBA321551}" srcId="{17820096-A3A2-4306-9C02-57621F574AF6}" destId="{A3AA7F5B-BE01-4309-A7E9-1406EC6ECAA6}" srcOrd="1" destOrd="0" parTransId="{35ED2746-E743-4435-BD5B-0243D8137A7D}" sibTransId="{B4DAFB59-421B-4AB1-9F9E-DA4D1FFCDFA9}"/>
    <dgm:cxn modelId="{C200B5CC-90FD-446B-8D33-613C7F260BC4}" type="presOf" srcId="{6DA7DF53-05A9-4D15-A752-7722786639E1}" destId="{641E1065-AA28-4481-B17F-43370557ED51}" srcOrd="1" destOrd="0" presId="urn:microsoft.com/office/officeart/2005/8/layout/orgChart1"/>
    <dgm:cxn modelId="{175E4C71-B159-4404-B276-3E82F22C8465}" srcId="{C497372C-BA09-49C4-9CCB-49695E97218E}" destId="{9E5B61AD-D59D-439E-9AEF-CEA489493210}" srcOrd="2" destOrd="0" parTransId="{7197E7F8-7F67-4D90-9080-BEC6878D1E3A}" sibTransId="{242531A9-9E38-43A9-8BA1-7443B01CA2C6}"/>
    <dgm:cxn modelId="{70ECDEC7-8BDB-44CB-B9DE-A1F9B171B4E3}" type="presOf" srcId="{9F337628-9A44-4645-B223-7F06A6653EA0}" destId="{76CA29EA-48DC-4688-93CE-DEAD2927F12B}" srcOrd="1" destOrd="0" presId="urn:microsoft.com/office/officeart/2005/8/layout/orgChart1"/>
    <dgm:cxn modelId="{DF44B10E-C0AE-4924-946B-7908B7613E10}" type="presOf" srcId="{A3AA7F5B-BE01-4309-A7E9-1406EC6ECAA6}" destId="{14A97F36-852B-4D81-BD0C-2A2FEA5D8549}" srcOrd="1" destOrd="0" presId="urn:microsoft.com/office/officeart/2005/8/layout/orgChart1"/>
    <dgm:cxn modelId="{D2532041-0C06-492A-A388-0BFCD69EF341}" srcId="{17820096-A3A2-4306-9C02-57621F574AF6}" destId="{6DA7DF53-05A9-4D15-A752-7722786639E1}" srcOrd="0" destOrd="0" parTransId="{A3D57D90-1AC1-4499-B4CD-4D6DB304ED7F}" sibTransId="{24424B7F-DD21-4BFA-ADBE-FE4E44465350}"/>
    <dgm:cxn modelId="{EAB85903-5002-4D42-A923-B682008FB6F0}" type="presOf" srcId="{3F01B17D-146A-403A-A367-A9F1C76195C4}" destId="{34505B08-90AE-4DF9-81CE-75B63A0F84C4}" srcOrd="0" destOrd="0" presId="urn:microsoft.com/office/officeart/2005/8/layout/orgChart1"/>
    <dgm:cxn modelId="{3F3E0624-B074-4200-BD49-5FDB69EF2288}" type="presOf" srcId="{9E5B61AD-D59D-439E-9AEF-CEA489493210}" destId="{9D8A9CAB-7960-4ACA-B9E3-510F52614326}" srcOrd="1" destOrd="0" presId="urn:microsoft.com/office/officeart/2005/8/layout/orgChart1"/>
    <dgm:cxn modelId="{938AE531-10CA-46B2-BE6F-EC0E05C2E586}" srcId="{6DA7DF53-05A9-4D15-A752-7722786639E1}" destId="{46266584-E6C9-42C8-96B9-CFE1061890A2}" srcOrd="0" destOrd="0" parTransId="{3F01B17D-146A-403A-A367-A9F1C76195C4}" sibTransId="{8931CCA6-67BF-4316-AE59-7DA379671A25}"/>
    <dgm:cxn modelId="{9EF10D76-7173-4082-9DD0-591081F7324A}" type="presOf" srcId="{ADF37255-1FE6-4EF7-BF46-09B63152C61C}" destId="{19E571EE-2959-4700-9D3C-380F62013F3C}" srcOrd="0" destOrd="0" presId="urn:microsoft.com/office/officeart/2005/8/layout/orgChart1"/>
    <dgm:cxn modelId="{E52636DA-5ABC-4D0A-BE97-97B6D252348B}" srcId="{46266584-E6C9-42C8-96B9-CFE1061890A2}" destId="{B0AAD698-14CC-408E-8AEE-C8ECBF07B9D9}" srcOrd="0" destOrd="0" parTransId="{6CCF06C8-2323-4A4C-B459-5A778976BAE7}" sibTransId="{61348618-A18E-4EE8-962B-07E409A0CD78}"/>
    <dgm:cxn modelId="{C2D1A4DC-B40B-4569-988F-C95DB64BCD59}" type="presOf" srcId="{F4EBA529-7F34-471F-A5CA-DBB1D0195157}" destId="{FD281867-9D8A-4A26-A1F3-D9BC41B1A8C6}" srcOrd="1" destOrd="0" presId="urn:microsoft.com/office/officeart/2005/8/layout/orgChart1"/>
    <dgm:cxn modelId="{749DDABA-E684-4305-8811-144A7322C83D}" type="presOf" srcId="{6CCF06C8-2323-4A4C-B459-5A778976BAE7}" destId="{6E39794F-74C4-4FFF-BA90-063B8F734149}" srcOrd="0" destOrd="0" presId="urn:microsoft.com/office/officeart/2005/8/layout/orgChart1"/>
    <dgm:cxn modelId="{52B29F38-7146-4E1D-ABA6-A867961F0441}" type="presOf" srcId="{17820096-A3A2-4306-9C02-57621F574AF6}" destId="{580BEE98-4255-47ED-9BAE-8CADA065B742}" srcOrd="0" destOrd="0" presId="urn:microsoft.com/office/officeart/2005/8/layout/orgChart1"/>
    <dgm:cxn modelId="{0033ACED-7C25-4542-A34B-B7F216DDD0F3}" type="presOf" srcId="{C497372C-BA09-49C4-9CCB-49695E97218E}" destId="{D2B22331-73D5-4656-BF35-A3FB18E5F825}" srcOrd="1" destOrd="0" presId="urn:microsoft.com/office/officeart/2005/8/layout/orgChart1"/>
    <dgm:cxn modelId="{4CFB9D0B-7851-443D-9AF1-C3FF04D34F19}" type="presOf" srcId="{444700BB-4476-4BE4-B6A8-394600CA4431}" destId="{D6033D9F-DDFC-46B6-B709-C123BB79C170}" srcOrd="1" destOrd="0" presId="urn:microsoft.com/office/officeart/2005/8/layout/orgChart1"/>
    <dgm:cxn modelId="{3AF719C1-F6BA-4C6F-AD9D-C32727E2F6D9}" type="presOf" srcId="{6E3E9CB0-E416-4B7A-843C-B8BF376B112A}" destId="{DEAD408F-AF77-4511-B1F1-03A9A903B739}" srcOrd="0" destOrd="0" presId="urn:microsoft.com/office/officeart/2005/8/layout/orgChart1"/>
    <dgm:cxn modelId="{06CCC1CE-C1CE-4F0B-B1CC-8C38F0F92CBF}" type="presOf" srcId="{A5129D25-9CC2-4265-AD2E-236B9663EC54}" destId="{9A0279C8-8BC8-43B2-9257-A6266C40F4CF}" srcOrd="0" destOrd="0" presId="urn:microsoft.com/office/officeart/2005/8/layout/orgChart1"/>
    <dgm:cxn modelId="{E7ED2FF2-F81D-4FD2-85A3-FFAF1350E2EE}" type="presOf" srcId="{ABA69D1F-11EB-4F4F-A724-DDEF40ABB228}" destId="{A49581F8-5632-4721-B5BF-138CC161FB58}" srcOrd="0" destOrd="0" presId="urn:microsoft.com/office/officeart/2005/8/layout/orgChart1"/>
    <dgm:cxn modelId="{BA372A6A-E431-4077-A052-6BD04C311686}" srcId="{173F4D4E-6C91-4BC7-82DD-26773421B726}" destId="{DE199CE5-A69B-4F91-BD3F-DB2B5784BE4B}" srcOrd="0" destOrd="0" parTransId="{6E3E9CB0-E416-4B7A-843C-B8BF376B112A}" sibTransId="{5CB34E8E-7204-4C17-A1FF-504D69CC67CA}"/>
    <dgm:cxn modelId="{878F7104-0FEA-4AFA-96F7-6CAA0B8205DF}" type="presOf" srcId="{ABA69D1F-11EB-4F4F-A724-DDEF40ABB228}" destId="{EF7A6E46-93DC-456E-B7C7-683C5426E668}" srcOrd="1" destOrd="0" presId="urn:microsoft.com/office/officeart/2005/8/layout/orgChart1"/>
    <dgm:cxn modelId="{61DC2DC1-02CB-400E-B2A7-E3995904E868}" srcId="{C497372C-BA09-49C4-9CCB-49695E97218E}" destId="{F4EBA529-7F34-471F-A5CA-DBB1D0195157}" srcOrd="0" destOrd="0" parTransId="{EDFE43D8-4108-4C72-9AC0-3FD5143CBCD5}" sibTransId="{B2E413FA-8E92-4FFA-8BA9-0FFC422A43A4}"/>
    <dgm:cxn modelId="{BCB473DA-4DED-45CF-93C2-F0961C02598F}" srcId="{46266584-E6C9-42C8-96B9-CFE1061890A2}" destId="{ABA69D1F-11EB-4F4F-A724-DDEF40ABB228}" srcOrd="1" destOrd="0" parTransId="{17068AC6-CD6A-43DA-BEF4-DE585CA7FD6E}" sibTransId="{DF2445CA-87F3-4794-9287-1E228B5378C5}"/>
    <dgm:cxn modelId="{A03945A0-271A-4B3C-A0F7-06AA78699B64}" type="presOf" srcId="{9E5B61AD-D59D-439E-9AEF-CEA489493210}" destId="{EFB30353-BC01-41AC-8BB7-B68A23FD4A40}" srcOrd="0" destOrd="0" presId="urn:microsoft.com/office/officeart/2005/8/layout/orgChart1"/>
    <dgm:cxn modelId="{7C608B58-356D-4260-AFE7-9ED7E2C99EC7}" type="presOf" srcId="{A3D57D90-1AC1-4499-B4CD-4D6DB304ED7F}" destId="{B9AB5EE7-C2C3-4CA2-99F1-D3863499CBCF}" srcOrd="0" destOrd="0" presId="urn:microsoft.com/office/officeart/2005/8/layout/orgChart1"/>
    <dgm:cxn modelId="{62CCDBF8-05E0-4A47-8137-18A698B99BA8}" srcId="{8263F041-E66A-44A1-962E-4AD513D709A4}" destId="{17820096-A3A2-4306-9C02-57621F574AF6}" srcOrd="0" destOrd="0" parTransId="{FBDEBF8C-4253-42BF-8A1D-4E54DCAF8855}" sibTransId="{80222007-39CD-4148-B3AE-5788AA0FA41E}"/>
    <dgm:cxn modelId="{E3D6C5C5-4845-4751-BF61-ECF59733F866}" type="presOf" srcId="{17820096-A3A2-4306-9C02-57621F574AF6}" destId="{6E4D555E-5FE4-4652-87C2-1F94B14223EC}" srcOrd="1" destOrd="0" presId="urn:microsoft.com/office/officeart/2005/8/layout/orgChart1"/>
    <dgm:cxn modelId="{EC976B73-2CDA-4D78-9DB2-2F41C91C8123}" type="presOf" srcId="{46266584-E6C9-42C8-96B9-CFE1061890A2}" destId="{9EE2B304-8C3B-4BB9-8744-E5D54967009A}" srcOrd="1" destOrd="0" presId="urn:microsoft.com/office/officeart/2005/8/layout/orgChart1"/>
    <dgm:cxn modelId="{D0AD3D25-2233-489D-AEF7-97B8E4D23D3B}" type="presOf" srcId="{35ED2746-E743-4435-BD5B-0243D8137A7D}" destId="{C595686B-543F-4FB9-922B-E661D0F5BFFE}" srcOrd="0" destOrd="0" presId="urn:microsoft.com/office/officeart/2005/8/layout/orgChart1"/>
    <dgm:cxn modelId="{25A7CFD3-4F43-4925-8A26-934E84CF46BE}" type="presOf" srcId="{9F337628-9A44-4645-B223-7F06A6653EA0}" destId="{854B6647-0CE0-4C1C-88CF-13377792C8B5}" srcOrd="0" destOrd="0" presId="urn:microsoft.com/office/officeart/2005/8/layout/orgChart1"/>
    <dgm:cxn modelId="{7225B944-480F-4296-A0F6-A45E3BB4CC6A}" type="presOf" srcId="{F4EBA529-7F34-471F-A5CA-DBB1D0195157}" destId="{00EC2075-F5B5-4AEF-9C85-6836283CD149}" srcOrd="0" destOrd="0" presId="urn:microsoft.com/office/officeart/2005/8/layout/orgChart1"/>
    <dgm:cxn modelId="{83D8B52B-CA3B-4843-9586-E5FC03D568F8}" srcId="{ABA69D1F-11EB-4F4F-A724-DDEF40ABB228}" destId="{444700BB-4476-4BE4-B6A8-394600CA4431}" srcOrd="1" destOrd="0" parTransId="{16A914D0-3639-4120-BE37-1761D4B3A88F}" sibTransId="{C986A055-3ABD-4D9D-9E4A-A8F25E2FBAF1}"/>
    <dgm:cxn modelId="{3C583C10-C43D-4099-80FC-FE77C26120D2}" type="presOf" srcId="{16A914D0-3639-4120-BE37-1761D4B3A88F}" destId="{1D438D12-1626-45F2-88C1-AB3CB0012268}" srcOrd="0" destOrd="0" presId="urn:microsoft.com/office/officeart/2005/8/layout/orgChart1"/>
    <dgm:cxn modelId="{1F8E8CD7-BC6B-46E1-8A7A-7DC2157864C3}" type="presOf" srcId="{B0AAD698-14CC-408E-8AEE-C8ECBF07B9D9}" destId="{F37FE9ED-9F6F-4069-953A-8B7CBC38263F}" srcOrd="0" destOrd="0" presId="urn:microsoft.com/office/officeart/2005/8/layout/orgChart1"/>
    <dgm:cxn modelId="{4C601717-4FCD-4671-96D1-595E3AF83890}" type="presOf" srcId="{7197E7F8-7F67-4D90-9080-BEC6878D1E3A}" destId="{B3D602EE-2559-4153-AC7D-F909CB5D9ECA}" srcOrd="0" destOrd="0" presId="urn:microsoft.com/office/officeart/2005/8/layout/orgChart1"/>
    <dgm:cxn modelId="{84C90FDF-A028-4ED8-9FE9-9781F2674D6D}" type="presOf" srcId="{B0AAD698-14CC-408E-8AEE-C8ECBF07B9D9}" destId="{AEB2842D-7D35-4CF5-A72B-4D79BB92CEB1}" srcOrd="1" destOrd="0" presId="urn:microsoft.com/office/officeart/2005/8/layout/orgChart1"/>
    <dgm:cxn modelId="{8AF1563B-F448-4B4E-8EF4-3875829FB875}" type="presOf" srcId="{AB952327-9EB5-4781-A30A-04E71BB9ABAD}" destId="{6F8E2C8F-B1EE-4EFF-9881-AA8E91D7E270}" srcOrd="1" destOrd="0" presId="urn:microsoft.com/office/officeart/2005/8/layout/orgChart1"/>
    <dgm:cxn modelId="{9888B936-AEB8-4442-B76D-58504145C40B}" srcId="{A3AA7F5B-BE01-4309-A7E9-1406EC6ECAA6}" destId="{173F4D4E-6C91-4BC7-82DD-26773421B726}" srcOrd="0" destOrd="0" parTransId="{0A5A01E2-FD45-4D06-B37B-410F9023C45B}" sibTransId="{4E78EF52-06E3-4F75-A4BF-CA46748267E9}"/>
    <dgm:cxn modelId="{E6FEBADE-EC49-4D4C-BE98-B3609E160FEB}" type="presOf" srcId="{6DA7DF53-05A9-4D15-A752-7722786639E1}" destId="{A968E89B-E297-489F-A143-DAE6E06F3D08}" srcOrd="0" destOrd="0" presId="urn:microsoft.com/office/officeart/2005/8/layout/orgChart1"/>
    <dgm:cxn modelId="{3C27E8EA-FE80-4937-AFFD-52EBF576C2F3}" srcId="{173F4D4E-6C91-4BC7-82DD-26773421B726}" destId="{C497372C-BA09-49C4-9CCB-49695E97218E}" srcOrd="1" destOrd="0" parTransId="{ADF37255-1FE6-4EF7-BF46-09B63152C61C}" sibTransId="{E3273F60-9C62-4E80-8373-D612862006AC}"/>
    <dgm:cxn modelId="{5BB886A6-0015-4A5B-B77D-C0CF4B24F11D}" type="presOf" srcId="{DE199CE5-A69B-4F91-BD3F-DB2B5784BE4B}" destId="{648813D3-B7AE-43CD-B0DB-50DAF09434D3}" srcOrd="0" destOrd="0" presId="urn:microsoft.com/office/officeart/2005/8/layout/orgChart1"/>
    <dgm:cxn modelId="{CFC8CF9A-062D-461A-A179-14D93CBDD88F}" type="presParOf" srcId="{AC1DF065-7B45-4F19-A453-46B84030A882}" destId="{456CBA48-A0DA-4127-9B08-E71C5A7B08AA}" srcOrd="0" destOrd="0" presId="urn:microsoft.com/office/officeart/2005/8/layout/orgChart1"/>
    <dgm:cxn modelId="{3F9F70D4-9CFE-42D7-A609-FC95E5E14548}" type="presParOf" srcId="{456CBA48-A0DA-4127-9B08-E71C5A7B08AA}" destId="{238E9969-3F99-475B-A8A0-8172F7B84F06}" srcOrd="0" destOrd="0" presId="urn:microsoft.com/office/officeart/2005/8/layout/orgChart1"/>
    <dgm:cxn modelId="{C6350E14-C66B-43B7-9FEF-F6DD32AD42DC}" type="presParOf" srcId="{238E9969-3F99-475B-A8A0-8172F7B84F06}" destId="{580BEE98-4255-47ED-9BAE-8CADA065B742}" srcOrd="0" destOrd="0" presId="urn:microsoft.com/office/officeart/2005/8/layout/orgChart1"/>
    <dgm:cxn modelId="{F6AAAEDE-293D-4C9D-A4DA-8A4F973FF0D3}" type="presParOf" srcId="{238E9969-3F99-475B-A8A0-8172F7B84F06}" destId="{6E4D555E-5FE4-4652-87C2-1F94B14223EC}" srcOrd="1" destOrd="0" presId="urn:microsoft.com/office/officeart/2005/8/layout/orgChart1"/>
    <dgm:cxn modelId="{9C8811CD-56B7-4ECF-BD6E-0471DE3A4946}" type="presParOf" srcId="{456CBA48-A0DA-4127-9B08-E71C5A7B08AA}" destId="{607AF01F-A947-4536-9B1B-B0860F797D44}" srcOrd="1" destOrd="0" presId="urn:microsoft.com/office/officeart/2005/8/layout/orgChart1"/>
    <dgm:cxn modelId="{3994E972-8389-40E7-A97E-F2020DEC4521}" type="presParOf" srcId="{607AF01F-A947-4536-9B1B-B0860F797D44}" destId="{B9AB5EE7-C2C3-4CA2-99F1-D3863499CBCF}" srcOrd="0" destOrd="0" presId="urn:microsoft.com/office/officeart/2005/8/layout/orgChart1"/>
    <dgm:cxn modelId="{6AFE6FB2-79C3-42E8-A514-F3DF4E5EF097}" type="presParOf" srcId="{607AF01F-A947-4536-9B1B-B0860F797D44}" destId="{91FF579E-983E-4A2B-9C17-A29680CA9947}" srcOrd="1" destOrd="0" presId="urn:microsoft.com/office/officeart/2005/8/layout/orgChart1"/>
    <dgm:cxn modelId="{1CE95E60-2BFB-476B-9470-95A4E0CC5F1D}" type="presParOf" srcId="{91FF579E-983E-4A2B-9C17-A29680CA9947}" destId="{E54D15C5-F485-4878-BC96-5E6BCFCC37FC}" srcOrd="0" destOrd="0" presId="urn:microsoft.com/office/officeart/2005/8/layout/orgChart1"/>
    <dgm:cxn modelId="{CFFBBB5F-ACD5-4968-9675-40BE745A39EA}" type="presParOf" srcId="{E54D15C5-F485-4878-BC96-5E6BCFCC37FC}" destId="{A968E89B-E297-489F-A143-DAE6E06F3D08}" srcOrd="0" destOrd="0" presId="urn:microsoft.com/office/officeart/2005/8/layout/orgChart1"/>
    <dgm:cxn modelId="{8EC2A8F2-ED14-4633-B321-D287059350AA}" type="presParOf" srcId="{E54D15C5-F485-4878-BC96-5E6BCFCC37FC}" destId="{641E1065-AA28-4481-B17F-43370557ED51}" srcOrd="1" destOrd="0" presId="urn:microsoft.com/office/officeart/2005/8/layout/orgChart1"/>
    <dgm:cxn modelId="{BBDAA395-7763-43F3-8F0B-A5F9A0233555}" type="presParOf" srcId="{91FF579E-983E-4A2B-9C17-A29680CA9947}" destId="{797885F2-0B5A-42A5-8CAB-4CA727B440E3}" srcOrd="1" destOrd="0" presId="urn:microsoft.com/office/officeart/2005/8/layout/orgChart1"/>
    <dgm:cxn modelId="{6D0B9B29-EF47-400B-99AB-A86C144B12C9}" type="presParOf" srcId="{797885F2-0B5A-42A5-8CAB-4CA727B440E3}" destId="{34505B08-90AE-4DF9-81CE-75B63A0F84C4}" srcOrd="0" destOrd="0" presId="urn:microsoft.com/office/officeart/2005/8/layout/orgChart1"/>
    <dgm:cxn modelId="{9AA25075-6626-4769-98A9-39E1627E967E}" type="presParOf" srcId="{797885F2-0B5A-42A5-8CAB-4CA727B440E3}" destId="{FB88F430-C6AE-4E44-B09B-36F0C5761874}" srcOrd="1" destOrd="0" presId="urn:microsoft.com/office/officeart/2005/8/layout/orgChart1"/>
    <dgm:cxn modelId="{EE2B0339-57A2-4655-A05A-A46305C4F50A}" type="presParOf" srcId="{FB88F430-C6AE-4E44-B09B-36F0C5761874}" destId="{6803F214-881C-42A9-B146-1AF213973730}" srcOrd="0" destOrd="0" presId="urn:microsoft.com/office/officeart/2005/8/layout/orgChart1"/>
    <dgm:cxn modelId="{4CCBA173-909F-4B11-BA7D-3783111BEB45}" type="presParOf" srcId="{6803F214-881C-42A9-B146-1AF213973730}" destId="{C2E433B6-C553-4D67-A602-3EFC4B3EE11C}" srcOrd="0" destOrd="0" presId="urn:microsoft.com/office/officeart/2005/8/layout/orgChart1"/>
    <dgm:cxn modelId="{381B4642-259E-4F63-AC53-F57CC2A4B114}" type="presParOf" srcId="{6803F214-881C-42A9-B146-1AF213973730}" destId="{9EE2B304-8C3B-4BB9-8744-E5D54967009A}" srcOrd="1" destOrd="0" presId="urn:microsoft.com/office/officeart/2005/8/layout/orgChart1"/>
    <dgm:cxn modelId="{CAB16BE9-FA80-451D-89DF-FE6364B0ACD5}" type="presParOf" srcId="{FB88F430-C6AE-4E44-B09B-36F0C5761874}" destId="{22DB4627-808F-4EF5-9709-F9A0CB0AE73B}" srcOrd="1" destOrd="0" presId="urn:microsoft.com/office/officeart/2005/8/layout/orgChart1"/>
    <dgm:cxn modelId="{F2E06E87-D220-4AEE-8461-8BEB18A0CEDB}" type="presParOf" srcId="{22DB4627-808F-4EF5-9709-F9A0CB0AE73B}" destId="{6E39794F-74C4-4FFF-BA90-063B8F734149}" srcOrd="0" destOrd="0" presId="urn:microsoft.com/office/officeart/2005/8/layout/orgChart1"/>
    <dgm:cxn modelId="{30B40F63-4C74-4D29-A3C2-C7C70B12EC7A}" type="presParOf" srcId="{22DB4627-808F-4EF5-9709-F9A0CB0AE73B}" destId="{1C2F703C-7882-4678-833E-B1F22230F73E}" srcOrd="1" destOrd="0" presId="urn:microsoft.com/office/officeart/2005/8/layout/orgChart1"/>
    <dgm:cxn modelId="{4EE4CD3F-5533-4D40-8BAF-0BFA45C9B26F}" type="presParOf" srcId="{1C2F703C-7882-4678-833E-B1F22230F73E}" destId="{520584C3-5131-4576-BD55-71F3C7435B3F}" srcOrd="0" destOrd="0" presId="urn:microsoft.com/office/officeart/2005/8/layout/orgChart1"/>
    <dgm:cxn modelId="{B694D83E-8DF9-45B3-94B5-BB235DE18BC8}" type="presParOf" srcId="{520584C3-5131-4576-BD55-71F3C7435B3F}" destId="{F37FE9ED-9F6F-4069-953A-8B7CBC38263F}" srcOrd="0" destOrd="0" presId="urn:microsoft.com/office/officeart/2005/8/layout/orgChart1"/>
    <dgm:cxn modelId="{E4CF6CE9-8724-42B3-A8A3-EF829763BF31}" type="presParOf" srcId="{520584C3-5131-4576-BD55-71F3C7435B3F}" destId="{AEB2842D-7D35-4CF5-A72B-4D79BB92CEB1}" srcOrd="1" destOrd="0" presId="urn:microsoft.com/office/officeart/2005/8/layout/orgChart1"/>
    <dgm:cxn modelId="{65E8E54D-1CB5-49B3-873F-02220ADFBDCA}" type="presParOf" srcId="{1C2F703C-7882-4678-833E-B1F22230F73E}" destId="{F2B81DF2-96C1-42F8-BB51-E9EF7098F172}" srcOrd="1" destOrd="0" presId="urn:microsoft.com/office/officeart/2005/8/layout/orgChart1"/>
    <dgm:cxn modelId="{2B35FE58-8DF3-4FF7-96B8-2E166AAE0146}" type="presParOf" srcId="{1C2F703C-7882-4678-833E-B1F22230F73E}" destId="{977D5B51-913F-4FA0-8E0F-729E0CB026E5}" srcOrd="2" destOrd="0" presId="urn:microsoft.com/office/officeart/2005/8/layout/orgChart1"/>
    <dgm:cxn modelId="{0746E7F8-72F5-4455-BC8D-8A61F456D3C5}" type="presParOf" srcId="{22DB4627-808F-4EF5-9709-F9A0CB0AE73B}" destId="{9083630A-C07C-4179-A2C4-58A8AFE62456}" srcOrd="2" destOrd="0" presId="urn:microsoft.com/office/officeart/2005/8/layout/orgChart1"/>
    <dgm:cxn modelId="{3CF1A228-F3C2-4895-B1FD-ED1F3DC7209B}" type="presParOf" srcId="{22DB4627-808F-4EF5-9709-F9A0CB0AE73B}" destId="{7FD126AB-1F03-4B3A-8ADF-8694635AB0C9}" srcOrd="3" destOrd="0" presId="urn:microsoft.com/office/officeart/2005/8/layout/orgChart1"/>
    <dgm:cxn modelId="{0C8D3E10-BE5B-43DC-AFB9-07F4F4113B12}" type="presParOf" srcId="{7FD126AB-1F03-4B3A-8ADF-8694635AB0C9}" destId="{47098F2B-73BF-48D9-9DC7-981E783ABCEE}" srcOrd="0" destOrd="0" presId="urn:microsoft.com/office/officeart/2005/8/layout/orgChart1"/>
    <dgm:cxn modelId="{EA123932-FF3F-484D-BEF0-061255501D33}" type="presParOf" srcId="{47098F2B-73BF-48D9-9DC7-981E783ABCEE}" destId="{A49581F8-5632-4721-B5BF-138CC161FB58}" srcOrd="0" destOrd="0" presId="urn:microsoft.com/office/officeart/2005/8/layout/orgChart1"/>
    <dgm:cxn modelId="{B99661A2-70AC-4F8F-8D51-CD1B64BD13E5}" type="presParOf" srcId="{47098F2B-73BF-48D9-9DC7-981E783ABCEE}" destId="{EF7A6E46-93DC-456E-B7C7-683C5426E668}" srcOrd="1" destOrd="0" presId="urn:microsoft.com/office/officeart/2005/8/layout/orgChart1"/>
    <dgm:cxn modelId="{EEF02640-8886-40F6-AB86-D4031B913DA4}" type="presParOf" srcId="{7FD126AB-1F03-4B3A-8ADF-8694635AB0C9}" destId="{8BACEBD0-B8B1-48D4-88C0-E22E8B7B7E79}" srcOrd="1" destOrd="0" presId="urn:microsoft.com/office/officeart/2005/8/layout/orgChart1"/>
    <dgm:cxn modelId="{83B99A60-76B1-445F-9E5D-14047432F718}" type="presParOf" srcId="{8BACEBD0-B8B1-48D4-88C0-E22E8B7B7E79}" destId="{DB33E38A-DECD-48BA-A03F-85EEFA0173C6}" srcOrd="0" destOrd="0" presId="urn:microsoft.com/office/officeart/2005/8/layout/orgChart1"/>
    <dgm:cxn modelId="{6F6C6DA4-49AE-4BAE-89E3-2B44BEE7D02C}" type="presParOf" srcId="{8BACEBD0-B8B1-48D4-88C0-E22E8B7B7E79}" destId="{EC148B85-B4BE-4B54-9C1B-4452C7932FC0}" srcOrd="1" destOrd="0" presId="urn:microsoft.com/office/officeart/2005/8/layout/orgChart1"/>
    <dgm:cxn modelId="{5CB82F56-E86A-4161-A5BB-A810BFBDF7F5}" type="presParOf" srcId="{EC148B85-B4BE-4B54-9C1B-4452C7932FC0}" destId="{724DEEC5-FF02-4C32-81B7-2312864FB9BD}" srcOrd="0" destOrd="0" presId="urn:microsoft.com/office/officeart/2005/8/layout/orgChart1"/>
    <dgm:cxn modelId="{FFD1EFF8-FE87-4846-A9D0-42ABC00D2A52}" type="presParOf" srcId="{724DEEC5-FF02-4C32-81B7-2312864FB9BD}" destId="{463456B1-0CF0-4BC0-9632-A0FF06742E6F}" srcOrd="0" destOrd="0" presId="urn:microsoft.com/office/officeart/2005/8/layout/orgChart1"/>
    <dgm:cxn modelId="{4DAB4DF5-3B7B-45ED-AAF9-034F77D33BB6}" type="presParOf" srcId="{724DEEC5-FF02-4C32-81B7-2312864FB9BD}" destId="{6F8E2C8F-B1EE-4EFF-9881-AA8E91D7E270}" srcOrd="1" destOrd="0" presId="urn:microsoft.com/office/officeart/2005/8/layout/orgChart1"/>
    <dgm:cxn modelId="{209231F4-C36F-4269-892A-3297A089BA68}" type="presParOf" srcId="{EC148B85-B4BE-4B54-9C1B-4452C7932FC0}" destId="{63C00831-2C30-401A-BCF7-B21DB526B7AA}" srcOrd="1" destOrd="0" presId="urn:microsoft.com/office/officeart/2005/8/layout/orgChart1"/>
    <dgm:cxn modelId="{14FEF73A-479E-4072-B299-D9E448252035}" type="presParOf" srcId="{EC148B85-B4BE-4B54-9C1B-4452C7932FC0}" destId="{440841DD-7E37-4A10-A31A-06B7658876EE}" srcOrd="2" destOrd="0" presId="urn:microsoft.com/office/officeart/2005/8/layout/orgChart1"/>
    <dgm:cxn modelId="{2AB3D10A-5C6C-4BE6-A6CD-48E0E3D527AA}" type="presParOf" srcId="{8BACEBD0-B8B1-48D4-88C0-E22E8B7B7E79}" destId="{1D438D12-1626-45F2-88C1-AB3CB0012268}" srcOrd="2" destOrd="0" presId="urn:microsoft.com/office/officeart/2005/8/layout/orgChart1"/>
    <dgm:cxn modelId="{FF82B80E-D6E6-422C-8849-961ED2A756DD}" type="presParOf" srcId="{8BACEBD0-B8B1-48D4-88C0-E22E8B7B7E79}" destId="{543D6F3A-EA30-4DE9-8C7B-4DF4438EDBB2}" srcOrd="3" destOrd="0" presId="urn:microsoft.com/office/officeart/2005/8/layout/orgChart1"/>
    <dgm:cxn modelId="{E96D889D-9B5C-494A-A58B-E46AEFAE24AA}" type="presParOf" srcId="{543D6F3A-EA30-4DE9-8C7B-4DF4438EDBB2}" destId="{AE051BC8-4AC1-4AFE-B8FB-34511E1A9166}" srcOrd="0" destOrd="0" presId="urn:microsoft.com/office/officeart/2005/8/layout/orgChart1"/>
    <dgm:cxn modelId="{D8AA5199-38E9-469B-8EC6-D898AEA0E631}" type="presParOf" srcId="{AE051BC8-4AC1-4AFE-B8FB-34511E1A9166}" destId="{0129D5C1-CDA3-4CC6-B978-7FF9DB063EF1}" srcOrd="0" destOrd="0" presId="urn:microsoft.com/office/officeart/2005/8/layout/orgChart1"/>
    <dgm:cxn modelId="{B4DC90A9-7112-4A3E-92E9-9DE4657CE3B2}" type="presParOf" srcId="{AE051BC8-4AC1-4AFE-B8FB-34511E1A9166}" destId="{D6033D9F-DDFC-46B6-B709-C123BB79C170}" srcOrd="1" destOrd="0" presId="urn:microsoft.com/office/officeart/2005/8/layout/orgChart1"/>
    <dgm:cxn modelId="{C1EE8620-FDB8-4D4A-B0C0-CA301D435564}" type="presParOf" srcId="{543D6F3A-EA30-4DE9-8C7B-4DF4438EDBB2}" destId="{DF441D42-4017-41F7-BC52-4FBDF24EB723}" srcOrd="1" destOrd="0" presId="urn:microsoft.com/office/officeart/2005/8/layout/orgChart1"/>
    <dgm:cxn modelId="{40E225EE-C1D6-42D4-9FC8-60559F4D3BE0}" type="presParOf" srcId="{543D6F3A-EA30-4DE9-8C7B-4DF4438EDBB2}" destId="{6E650C7B-F20E-43BF-9484-FCD7A9AA11A6}" srcOrd="2" destOrd="0" presId="urn:microsoft.com/office/officeart/2005/8/layout/orgChart1"/>
    <dgm:cxn modelId="{D1489BEE-C828-4741-8909-746A3A415C03}" type="presParOf" srcId="{7FD126AB-1F03-4B3A-8ADF-8694635AB0C9}" destId="{50627F0F-48B0-4E80-A63A-A97420F1CCD8}" srcOrd="2" destOrd="0" presId="urn:microsoft.com/office/officeart/2005/8/layout/orgChart1"/>
    <dgm:cxn modelId="{61360447-4D1F-46D0-8B09-951D577BD766}" type="presParOf" srcId="{FB88F430-C6AE-4E44-B09B-36F0C5761874}" destId="{9D5AAF45-2EDF-454D-A2E8-BC08F587BFA9}" srcOrd="2" destOrd="0" presId="urn:microsoft.com/office/officeart/2005/8/layout/orgChart1"/>
    <dgm:cxn modelId="{877F72F9-4525-4BE0-9CE1-81C4DFEC0FE4}" type="presParOf" srcId="{91FF579E-983E-4A2B-9C17-A29680CA9947}" destId="{771FE5EF-1C98-4C55-ADBA-84545C0BE784}" srcOrd="2" destOrd="0" presId="urn:microsoft.com/office/officeart/2005/8/layout/orgChart1"/>
    <dgm:cxn modelId="{8A1207DB-003B-4EDD-97D4-4DB06A8EC4EE}" type="presParOf" srcId="{607AF01F-A947-4536-9B1B-B0860F797D44}" destId="{C595686B-543F-4FB9-922B-E661D0F5BFFE}" srcOrd="2" destOrd="0" presId="urn:microsoft.com/office/officeart/2005/8/layout/orgChart1"/>
    <dgm:cxn modelId="{5516D59C-5BE2-494F-B770-62E31F7D6641}" type="presParOf" srcId="{607AF01F-A947-4536-9B1B-B0860F797D44}" destId="{FFF41819-E220-4D7C-A298-C908FB1BA05C}" srcOrd="3" destOrd="0" presId="urn:microsoft.com/office/officeart/2005/8/layout/orgChart1"/>
    <dgm:cxn modelId="{88054FDA-3B10-4120-AE02-7C5AB214A7DC}" type="presParOf" srcId="{FFF41819-E220-4D7C-A298-C908FB1BA05C}" destId="{A112363B-9490-4530-BA15-280F91DCF202}" srcOrd="0" destOrd="0" presId="urn:microsoft.com/office/officeart/2005/8/layout/orgChart1"/>
    <dgm:cxn modelId="{B510AD9D-F40A-48CD-8950-76FC91E50EA0}" type="presParOf" srcId="{A112363B-9490-4530-BA15-280F91DCF202}" destId="{5507EA10-2CB1-40F3-879B-4E548FCFAE55}" srcOrd="0" destOrd="0" presId="urn:microsoft.com/office/officeart/2005/8/layout/orgChart1"/>
    <dgm:cxn modelId="{E0EEB402-7123-44AB-9EAF-7B8D8902D7E0}" type="presParOf" srcId="{A112363B-9490-4530-BA15-280F91DCF202}" destId="{14A97F36-852B-4D81-BD0C-2A2FEA5D8549}" srcOrd="1" destOrd="0" presId="urn:microsoft.com/office/officeart/2005/8/layout/orgChart1"/>
    <dgm:cxn modelId="{1CC63796-4EA2-4D3B-8606-4C2E21F1A634}" type="presParOf" srcId="{FFF41819-E220-4D7C-A298-C908FB1BA05C}" destId="{3B0DED61-1AB2-42EF-A241-C1AA45E91BD2}" srcOrd="1" destOrd="0" presId="urn:microsoft.com/office/officeart/2005/8/layout/orgChart1"/>
    <dgm:cxn modelId="{6CD0317A-74D3-4105-B0D7-7807266C458F}" type="presParOf" srcId="{3B0DED61-1AB2-42EF-A241-C1AA45E91BD2}" destId="{AF37636E-D170-473A-80EC-06593F6D5D32}" srcOrd="0" destOrd="0" presId="urn:microsoft.com/office/officeart/2005/8/layout/orgChart1"/>
    <dgm:cxn modelId="{110374C3-B742-4C57-9304-4AE9E8ACCB13}" type="presParOf" srcId="{3B0DED61-1AB2-42EF-A241-C1AA45E91BD2}" destId="{82DAE560-5BD5-4FDD-BFDB-1449804C4674}" srcOrd="1" destOrd="0" presId="urn:microsoft.com/office/officeart/2005/8/layout/orgChart1"/>
    <dgm:cxn modelId="{4CE656FD-9C2D-4F48-B155-EDE86FFCB555}" type="presParOf" srcId="{82DAE560-5BD5-4FDD-BFDB-1449804C4674}" destId="{778466E5-B5BB-44AE-B1C1-9DAC99E033F2}" srcOrd="0" destOrd="0" presId="urn:microsoft.com/office/officeart/2005/8/layout/orgChart1"/>
    <dgm:cxn modelId="{9980B93F-7555-44C3-8E25-D2F954615CDD}" type="presParOf" srcId="{778466E5-B5BB-44AE-B1C1-9DAC99E033F2}" destId="{BC8DA964-A039-4219-B002-DCB39D8B330F}" srcOrd="0" destOrd="0" presId="urn:microsoft.com/office/officeart/2005/8/layout/orgChart1"/>
    <dgm:cxn modelId="{B27BE546-FFC4-4A8C-8C1C-103DACC33E1F}" type="presParOf" srcId="{778466E5-B5BB-44AE-B1C1-9DAC99E033F2}" destId="{815A1953-88B7-4F52-9BC6-FE713B456F58}" srcOrd="1" destOrd="0" presId="urn:microsoft.com/office/officeart/2005/8/layout/orgChart1"/>
    <dgm:cxn modelId="{A60356F3-9BC9-410A-9C30-24F9291AC5AD}" type="presParOf" srcId="{82DAE560-5BD5-4FDD-BFDB-1449804C4674}" destId="{96B9999E-645B-40F2-A59B-408D0B8F5550}" srcOrd="1" destOrd="0" presId="urn:microsoft.com/office/officeart/2005/8/layout/orgChart1"/>
    <dgm:cxn modelId="{796F5E49-0E5A-4D40-A145-895BADFC6AD2}" type="presParOf" srcId="{96B9999E-645B-40F2-A59B-408D0B8F5550}" destId="{DEAD408F-AF77-4511-B1F1-03A9A903B739}" srcOrd="0" destOrd="0" presId="urn:microsoft.com/office/officeart/2005/8/layout/orgChart1"/>
    <dgm:cxn modelId="{B255842F-1440-442E-91A5-66F767EB4187}" type="presParOf" srcId="{96B9999E-645B-40F2-A59B-408D0B8F5550}" destId="{E1A91179-E57C-4ED0-B3D0-9D7A68D5824B}" srcOrd="1" destOrd="0" presId="urn:microsoft.com/office/officeart/2005/8/layout/orgChart1"/>
    <dgm:cxn modelId="{918D3D2B-3260-42AA-B1E6-90FE217308FA}" type="presParOf" srcId="{E1A91179-E57C-4ED0-B3D0-9D7A68D5824B}" destId="{40EA58AC-4FDE-4B94-9D43-552B8D144BE5}" srcOrd="0" destOrd="0" presId="urn:microsoft.com/office/officeart/2005/8/layout/orgChart1"/>
    <dgm:cxn modelId="{C3D364DF-EF40-42B6-BBAE-35E572E6C15A}" type="presParOf" srcId="{40EA58AC-4FDE-4B94-9D43-552B8D144BE5}" destId="{648813D3-B7AE-43CD-B0DB-50DAF09434D3}" srcOrd="0" destOrd="0" presId="urn:microsoft.com/office/officeart/2005/8/layout/orgChart1"/>
    <dgm:cxn modelId="{F8D14E8E-2065-4E67-B1DA-A186494773D7}" type="presParOf" srcId="{40EA58AC-4FDE-4B94-9D43-552B8D144BE5}" destId="{6F7FF193-F9A4-4D65-B346-13F4C52D37EB}" srcOrd="1" destOrd="0" presId="urn:microsoft.com/office/officeart/2005/8/layout/orgChart1"/>
    <dgm:cxn modelId="{6F58CFBC-9D32-4DA1-A670-AEC8F9687F3B}" type="presParOf" srcId="{E1A91179-E57C-4ED0-B3D0-9D7A68D5824B}" destId="{8469DA08-72F5-45D2-B0B9-3B8C085C60E9}" srcOrd="1" destOrd="0" presId="urn:microsoft.com/office/officeart/2005/8/layout/orgChart1"/>
    <dgm:cxn modelId="{A10F473F-DF95-4746-B062-83065A7D45CF}" type="presParOf" srcId="{E1A91179-E57C-4ED0-B3D0-9D7A68D5824B}" destId="{7F4F23BA-94D1-4CB4-9DAC-1461CFD9FEDA}" srcOrd="2" destOrd="0" presId="urn:microsoft.com/office/officeart/2005/8/layout/orgChart1"/>
    <dgm:cxn modelId="{AEC683A2-CB5D-46EE-B766-0E55736F4821}" type="presParOf" srcId="{96B9999E-645B-40F2-A59B-408D0B8F5550}" destId="{19E571EE-2959-4700-9D3C-380F62013F3C}" srcOrd="2" destOrd="0" presId="urn:microsoft.com/office/officeart/2005/8/layout/orgChart1"/>
    <dgm:cxn modelId="{5AFAC594-17FC-4E72-8BC8-54B164D48E2D}" type="presParOf" srcId="{96B9999E-645B-40F2-A59B-408D0B8F5550}" destId="{58ECE2BD-E7B3-42F2-8725-3CFD5D4DBB35}" srcOrd="3" destOrd="0" presId="urn:microsoft.com/office/officeart/2005/8/layout/orgChart1"/>
    <dgm:cxn modelId="{305B6116-8393-4BB9-956C-0F5E60ACD03F}" type="presParOf" srcId="{58ECE2BD-E7B3-42F2-8725-3CFD5D4DBB35}" destId="{5EBB972A-BDDD-4B17-B3F5-AA1BFD61A0BA}" srcOrd="0" destOrd="0" presId="urn:microsoft.com/office/officeart/2005/8/layout/orgChart1"/>
    <dgm:cxn modelId="{BBFAD600-2D94-4A26-A625-3D3BBAF16871}" type="presParOf" srcId="{5EBB972A-BDDD-4B17-B3F5-AA1BFD61A0BA}" destId="{866F6B24-5F6C-4745-B6B7-A77406ACF920}" srcOrd="0" destOrd="0" presId="urn:microsoft.com/office/officeart/2005/8/layout/orgChart1"/>
    <dgm:cxn modelId="{AFBE8820-D8FD-4B8E-9777-DC1457DAACBA}" type="presParOf" srcId="{5EBB972A-BDDD-4B17-B3F5-AA1BFD61A0BA}" destId="{D2B22331-73D5-4656-BF35-A3FB18E5F825}" srcOrd="1" destOrd="0" presId="urn:microsoft.com/office/officeart/2005/8/layout/orgChart1"/>
    <dgm:cxn modelId="{487167D0-EB82-4980-8AA7-F2A675BE6244}" type="presParOf" srcId="{58ECE2BD-E7B3-42F2-8725-3CFD5D4DBB35}" destId="{E13D1495-6E3E-4418-8378-A997F2EA7E78}" srcOrd="1" destOrd="0" presId="urn:microsoft.com/office/officeart/2005/8/layout/orgChart1"/>
    <dgm:cxn modelId="{C16220A5-730B-442C-BB40-889F70DC37A8}" type="presParOf" srcId="{E13D1495-6E3E-4418-8378-A997F2EA7E78}" destId="{7DF0DB7C-BE86-49C4-BB3D-4CF745B3A594}" srcOrd="0" destOrd="0" presId="urn:microsoft.com/office/officeart/2005/8/layout/orgChart1"/>
    <dgm:cxn modelId="{4AE6FF55-0A56-4FDF-8C83-F16FE3C058DB}" type="presParOf" srcId="{E13D1495-6E3E-4418-8378-A997F2EA7E78}" destId="{984606F7-CAF4-4063-8A07-033C6A866377}" srcOrd="1" destOrd="0" presId="urn:microsoft.com/office/officeart/2005/8/layout/orgChart1"/>
    <dgm:cxn modelId="{19A8BF30-4CF1-44EA-8195-D5922DCEE0B5}" type="presParOf" srcId="{984606F7-CAF4-4063-8A07-033C6A866377}" destId="{85AC8C87-9A5C-415A-B93B-0F164FB297B5}" srcOrd="0" destOrd="0" presId="urn:microsoft.com/office/officeart/2005/8/layout/orgChart1"/>
    <dgm:cxn modelId="{43D9BA32-AC98-4C3E-944A-55DB873905D8}" type="presParOf" srcId="{85AC8C87-9A5C-415A-B93B-0F164FB297B5}" destId="{00EC2075-F5B5-4AEF-9C85-6836283CD149}" srcOrd="0" destOrd="0" presId="urn:microsoft.com/office/officeart/2005/8/layout/orgChart1"/>
    <dgm:cxn modelId="{18940403-0730-4002-9614-879E2D5FCAD6}" type="presParOf" srcId="{85AC8C87-9A5C-415A-B93B-0F164FB297B5}" destId="{FD281867-9D8A-4A26-A1F3-D9BC41B1A8C6}" srcOrd="1" destOrd="0" presId="urn:microsoft.com/office/officeart/2005/8/layout/orgChart1"/>
    <dgm:cxn modelId="{1B085FEF-DF30-4349-8DB3-A22CBBCC5C11}" type="presParOf" srcId="{984606F7-CAF4-4063-8A07-033C6A866377}" destId="{EF2982D4-F1BD-448A-B5DD-34D2470CD17D}" srcOrd="1" destOrd="0" presId="urn:microsoft.com/office/officeart/2005/8/layout/orgChart1"/>
    <dgm:cxn modelId="{3B8D983B-E63A-469C-A23D-47F2A256557A}" type="presParOf" srcId="{984606F7-CAF4-4063-8A07-033C6A866377}" destId="{ADD6C8E0-69A6-45AB-81BE-52D52907E135}" srcOrd="2" destOrd="0" presId="urn:microsoft.com/office/officeart/2005/8/layout/orgChart1"/>
    <dgm:cxn modelId="{B99D583A-41AB-4C02-8E25-CD949CA16CEE}" type="presParOf" srcId="{E13D1495-6E3E-4418-8378-A997F2EA7E78}" destId="{9A0279C8-8BC8-43B2-9257-A6266C40F4CF}" srcOrd="2" destOrd="0" presId="urn:microsoft.com/office/officeart/2005/8/layout/orgChart1"/>
    <dgm:cxn modelId="{B337241A-A2CC-46B6-939F-A7F9650CDEA9}" type="presParOf" srcId="{E13D1495-6E3E-4418-8378-A997F2EA7E78}" destId="{5F311AF6-9346-48AA-8498-83E9F84EBDE3}" srcOrd="3" destOrd="0" presId="urn:microsoft.com/office/officeart/2005/8/layout/orgChart1"/>
    <dgm:cxn modelId="{656CD77D-AD79-4BEF-97D1-DB90B5702344}" type="presParOf" srcId="{5F311AF6-9346-48AA-8498-83E9F84EBDE3}" destId="{A48BAE04-2A33-4FA0-BC64-975AB9F9381E}" srcOrd="0" destOrd="0" presId="urn:microsoft.com/office/officeart/2005/8/layout/orgChart1"/>
    <dgm:cxn modelId="{ACDD8EE4-2226-4285-86DD-8174A0BB07D7}" type="presParOf" srcId="{A48BAE04-2A33-4FA0-BC64-975AB9F9381E}" destId="{854B6647-0CE0-4C1C-88CF-13377792C8B5}" srcOrd="0" destOrd="0" presId="urn:microsoft.com/office/officeart/2005/8/layout/orgChart1"/>
    <dgm:cxn modelId="{D289F5D1-031C-4E58-98A4-17EBE730CAA0}" type="presParOf" srcId="{A48BAE04-2A33-4FA0-BC64-975AB9F9381E}" destId="{76CA29EA-48DC-4688-93CE-DEAD2927F12B}" srcOrd="1" destOrd="0" presId="urn:microsoft.com/office/officeart/2005/8/layout/orgChart1"/>
    <dgm:cxn modelId="{48A2B83E-C3C3-4817-B5CD-6C8C8729A7FD}" type="presParOf" srcId="{5F311AF6-9346-48AA-8498-83E9F84EBDE3}" destId="{C65AFCD9-AAB6-4AFF-A556-8B18FF618A70}" srcOrd="1" destOrd="0" presId="urn:microsoft.com/office/officeart/2005/8/layout/orgChart1"/>
    <dgm:cxn modelId="{9F6E5342-4CCB-46E6-870D-44B7347CD24A}" type="presParOf" srcId="{5F311AF6-9346-48AA-8498-83E9F84EBDE3}" destId="{F1EBCE64-3C74-4449-BDAA-8FEB162CBCBC}" srcOrd="2" destOrd="0" presId="urn:microsoft.com/office/officeart/2005/8/layout/orgChart1"/>
    <dgm:cxn modelId="{DE468AD5-E078-46F0-99CE-2C9DD0766370}" type="presParOf" srcId="{E13D1495-6E3E-4418-8378-A997F2EA7E78}" destId="{B3D602EE-2559-4153-AC7D-F909CB5D9ECA}" srcOrd="4" destOrd="0" presId="urn:microsoft.com/office/officeart/2005/8/layout/orgChart1"/>
    <dgm:cxn modelId="{36BB4D67-DA38-4BD5-A9C6-DCBA183DB1EE}" type="presParOf" srcId="{E13D1495-6E3E-4418-8378-A997F2EA7E78}" destId="{3BB4EB9E-ED5D-43F1-87B8-AADF3D71FDFF}" srcOrd="5" destOrd="0" presId="urn:microsoft.com/office/officeart/2005/8/layout/orgChart1"/>
    <dgm:cxn modelId="{AF71E6BB-305E-423F-8275-929CB72DF65A}" type="presParOf" srcId="{3BB4EB9E-ED5D-43F1-87B8-AADF3D71FDFF}" destId="{88CB65ED-E3EA-42A8-AACE-F2B4CCC99586}" srcOrd="0" destOrd="0" presId="urn:microsoft.com/office/officeart/2005/8/layout/orgChart1"/>
    <dgm:cxn modelId="{B6D2C236-288F-4F3C-8CF0-69058A3A31AE}" type="presParOf" srcId="{88CB65ED-E3EA-42A8-AACE-F2B4CCC99586}" destId="{EFB30353-BC01-41AC-8BB7-B68A23FD4A40}" srcOrd="0" destOrd="0" presId="urn:microsoft.com/office/officeart/2005/8/layout/orgChart1"/>
    <dgm:cxn modelId="{AF868F75-DFA1-4E53-B4E0-6CA0D5FE8A20}" type="presParOf" srcId="{88CB65ED-E3EA-42A8-AACE-F2B4CCC99586}" destId="{9D8A9CAB-7960-4ACA-B9E3-510F52614326}" srcOrd="1" destOrd="0" presId="urn:microsoft.com/office/officeart/2005/8/layout/orgChart1"/>
    <dgm:cxn modelId="{ACDDDE00-A4DC-4561-B105-5D38F12B0BE2}" type="presParOf" srcId="{3BB4EB9E-ED5D-43F1-87B8-AADF3D71FDFF}" destId="{C8ABF9EC-5A39-4191-B826-11E5A1BB47C9}" srcOrd="1" destOrd="0" presId="urn:microsoft.com/office/officeart/2005/8/layout/orgChart1"/>
    <dgm:cxn modelId="{9149CEC3-5753-45C4-9FFD-A639B3B1D4E5}" type="presParOf" srcId="{3BB4EB9E-ED5D-43F1-87B8-AADF3D71FDFF}" destId="{8F2095E8-22E3-4DED-9321-E0C760A6ED02}" srcOrd="2" destOrd="0" presId="urn:microsoft.com/office/officeart/2005/8/layout/orgChart1"/>
    <dgm:cxn modelId="{83D3DF5B-9931-44F6-822E-6CAD611114CA}" type="presParOf" srcId="{58ECE2BD-E7B3-42F2-8725-3CFD5D4DBB35}" destId="{781318E9-5AC0-4047-94FD-E9F407F6EEB0}" srcOrd="2" destOrd="0" presId="urn:microsoft.com/office/officeart/2005/8/layout/orgChart1"/>
    <dgm:cxn modelId="{4668EC23-B4E4-464A-8ECB-ADB8650EAD1A}" type="presParOf" srcId="{82DAE560-5BD5-4FDD-BFDB-1449804C4674}" destId="{2A123DFC-E373-4904-87D4-539BFD92043B}" srcOrd="2" destOrd="0" presId="urn:microsoft.com/office/officeart/2005/8/layout/orgChart1"/>
    <dgm:cxn modelId="{6CDFAF17-2E1A-4D03-85AC-AAE45C6A6D08}" type="presParOf" srcId="{FFF41819-E220-4D7C-A298-C908FB1BA05C}" destId="{165706AB-0CBD-4BC0-A348-AD6F23118E77}" srcOrd="2" destOrd="0" presId="urn:microsoft.com/office/officeart/2005/8/layout/orgChart1"/>
    <dgm:cxn modelId="{B3914BA0-BA92-4A2C-B299-B9853E58188A}" type="presParOf" srcId="{456CBA48-A0DA-4127-9B08-E71C5A7B08AA}" destId="{C1542D28-3E34-451C-AADD-A0836A7F1251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D602EE-2559-4153-AC7D-F909CB5D9ECA}">
      <dsp:nvSpPr>
        <dsp:cNvPr id="0" name=""/>
        <dsp:cNvSpPr/>
      </dsp:nvSpPr>
      <dsp:spPr>
        <a:xfrm>
          <a:off x="6168502" y="3153497"/>
          <a:ext cx="185639" cy="232668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26685"/>
              </a:lnTo>
              <a:lnTo>
                <a:pt x="185639" y="2326685"/>
              </a:lnTo>
            </a:path>
          </a:pathLst>
        </a:custGeom>
        <a:noFill/>
        <a:ln w="400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0279C8-8BC8-43B2-9257-A6266C40F4CF}">
      <dsp:nvSpPr>
        <dsp:cNvPr id="0" name=""/>
        <dsp:cNvSpPr/>
      </dsp:nvSpPr>
      <dsp:spPr>
        <a:xfrm>
          <a:off x="6168502" y="3153497"/>
          <a:ext cx="185639" cy="14479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47990"/>
              </a:lnTo>
              <a:lnTo>
                <a:pt x="185639" y="1447990"/>
              </a:lnTo>
            </a:path>
          </a:pathLst>
        </a:custGeom>
        <a:noFill/>
        <a:ln w="400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F0DB7C-BE86-49C4-BB3D-4CF745B3A594}">
      <dsp:nvSpPr>
        <dsp:cNvPr id="0" name=""/>
        <dsp:cNvSpPr/>
      </dsp:nvSpPr>
      <dsp:spPr>
        <a:xfrm>
          <a:off x="6168502" y="3153497"/>
          <a:ext cx="185639" cy="5692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69295"/>
              </a:lnTo>
              <a:lnTo>
                <a:pt x="185639" y="569295"/>
              </a:lnTo>
            </a:path>
          </a:pathLst>
        </a:custGeom>
        <a:noFill/>
        <a:ln w="400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E571EE-2959-4700-9D3C-380F62013F3C}">
      <dsp:nvSpPr>
        <dsp:cNvPr id="0" name=""/>
        <dsp:cNvSpPr/>
      </dsp:nvSpPr>
      <dsp:spPr>
        <a:xfrm>
          <a:off x="5914794" y="2274801"/>
          <a:ext cx="748747" cy="2598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9947"/>
              </a:lnTo>
              <a:lnTo>
                <a:pt x="748747" y="129947"/>
              </a:lnTo>
              <a:lnTo>
                <a:pt x="748747" y="259895"/>
              </a:lnTo>
            </a:path>
          </a:pathLst>
        </a:custGeom>
        <a:noFill/>
        <a:ln w="400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AD408F-AF77-4511-B1F1-03A9A903B739}">
      <dsp:nvSpPr>
        <dsp:cNvPr id="0" name=""/>
        <dsp:cNvSpPr/>
      </dsp:nvSpPr>
      <dsp:spPr>
        <a:xfrm>
          <a:off x="5166047" y="2274801"/>
          <a:ext cx="748747" cy="259895"/>
        </a:xfrm>
        <a:custGeom>
          <a:avLst/>
          <a:gdLst/>
          <a:ahLst/>
          <a:cxnLst/>
          <a:rect l="0" t="0" r="0" b="0"/>
          <a:pathLst>
            <a:path>
              <a:moveTo>
                <a:pt x="748747" y="0"/>
              </a:moveTo>
              <a:lnTo>
                <a:pt x="748747" y="129947"/>
              </a:lnTo>
              <a:lnTo>
                <a:pt x="0" y="129947"/>
              </a:lnTo>
              <a:lnTo>
                <a:pt x="0" y="259895"/>
              </a:lnTo>
            </a:path>
          </a:pathLst>
        </a:custGeom>
        <a:noFill/>
        <a:ln w="400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37636E-D170-473A-80EC-06593F6D5D32}">
      <dsp:nvSpPr>
        <dsp:cNvPr id="0" name=""/>
        <dsp:cNvSpPr/>
      </dsp:nvSpPr>
      <dsp:spPr>
        <a:xfrm>
          <a:off x="5869074" y="1499111"/>
          <a:ext cx="91440" cy="25989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59895"/>
              </a:lnTo>
            </a:path>
          </a:pathLst>
        </a:custGeom>
        <a:noFill/>
        <a:ln w="400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95686B-543F-4FB9-922B-E661D0F5BFFE}">
      <dsp:nvSpPr>
        <dsp:cNvPr id="0" name=""/>
        <dsp:cNvSpPr/>
      </dsp:nvSpPr>
      <dsp:spPr>
        <a:xfrm>
          <a:off x="4433002" y="620416"/>
          <a:ext cx="1481792" cy="2598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9947"/>
              </a:lnTo>
              <a:lnTo>
                <a:pt x="1481792" y="129947"/>
              </a:lnTo>
              <a:lnTo>
                <a:pt x="1481792" y="259895"/>
              </a:lnTo>
            </a:path>
          </a:pathLst>
        </a:custGeom>
        <a:noFill/>
        <a:ln w="400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438D12-1626-45F2-88C1-AB3CB0012268}">
      <dsp:nvSpPr>
        <dsp:cNvPr id="0" name=""/>
        <dsp:cNvSpPr/>
      </dsp:nvSpPr>
      <dsp:spPr>
        <a:xfrm>
          <a:off x="3173513" y="3153497"/>
          <a:ext cx="185639" cy="14479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47990"/>
              </a:lnTo>
              <a:lnTo>
                <a:pt x="185639" y="1447990"/>
              </a:lnTo>
            </a:path>
          </a:pathLst>
        </a:custGeom>
        <a:noFill/>
        <a:ln w="400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33E38A-DECD-48BA-A03F-85EEFA0173C6}">
      <dsp:nvSpPr>
        <dsp:cNvPr id="0" name=""/>
        <dsp:cNvSpPr/>
      </dsp:nvSpPr>
      <dsp:spPr>
        <a:xfrm>
          <a:off x="3173513" y="3153497"/>
          <a:ext cx="185639" cy="5692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69295"/>
              </a:lnTo>
              <a:lnTo>
                <a:pt x="185639" y="569295"/>
              </a:lnTo>
            </a:path>
          </a:pathLst>
        </a:custGeom>
        <a:noFill/>
        <a:ln w="400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83630A-C07C-4179-A2C4-58A8AFE62456}">
      <dsp:nvSpPr>
        <dsp:cNvPr id="0" name=""/>
        <dsp:cNvSpPr/>
      </dsp:nvSpPr>
      <dsp:spPr>
        <a:xfrm>
          <a:off x="2919805" y="2274801"/>
          <a:ext cx="748747" cy="2598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9947"/>
              </a:lnTo>
              <a:lnTo>
                <a:pt x="748747" y="129947"/>
              </a:lnTo>
              <a:lnTo>
                <a:pt x="748747" y="259895"/>
              </a:lnTo>
            </a:path>
          </a:pathLst>
        </a:custGeom>
        <a:noFill/>
        <a:ln w="400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39794F-74C4-4FFF-BA90-063B8F734149}">
      <dsp:nvSpPr>
        <dsp:cNvPr id="0" name=""/>
        <dsp:cNvSpPr/>
      </dsp:nvSpPr>
      <dsp:spPr>
        <a:xfrm>
          <a:off x="2171058" y="2274801"/>
          <a:ext cx="748747" cy="259895"/>
        </a:xfrm>
        <a:custGeom>
          <a:avLst/>
          <a:gdLst/>
          <a:ahLst/>
          <a:cxnLst/>
          <a:rect l="0" t="0" r="0" b="0"/>
          <a:pathLst>
            <a:path>
              <a:moveTo>
                <a:pt x="748747" y="0"/>
              </a:moveTo>
              <a:lnTo>
                <a:pt x="748747" y="129947"/>
              </a:lnTo>
              <a:lnTo>
                <a:pt x="0" y="129947"/>
              </a:lnTo>
              <a:lnTo>
                <a:pt x="0" y="259895"/>
              </a:lnTo>
            </a:path>
          </a:pathLst>
        </a:custGeom>
        <a:noFill/>
        <a:ln w="400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505B08-90AE-4DF9-81CE-75B63A0F84C4}">
      <dsp:nvSpPr>
        <dsp:cNvPr id="0" name=""/>
        <dsp:cNvSpPr/>
      </dsp:nvSpPr>
      <dsp:spPr>
        <a:xfrm>
          <a:off x="2874085" y="1499111"/>
          <a:ext cx="91440" cy="25989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59895"/>
              </a:lnTo>
            </a:path>
          </a:pathLst>
        </a:custGeom>
        <a:noFill/>
        <a:ln w="400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AB5EE7-C2C3-4CA2-99F1-D3863499CBCF}">
      <dsp:nvSpPr>
        <dsp:cNvPr id="0" name=""/>
        <dsp:cNvSpPr/>
      </dsp:nvSpPr>
      <dsp:spPr>
        <a:xfrm>
          <a:off x="2919805" y="620416"/>
          <a:ext cx="1513196" cy="259895"/>
        </a:xfrm>
        <a:custGeom>
          <a:avLst/>
          <a:gdLst/>
          <a:ahLst/>
          <a:cxnLst/>
          <a:rect l="0" t="0" r="0" b="0"/>
          <a:pathLst>
            <a:path>
              <a:moveTo>
                <a:pt x="1513196" y="0"/>
              </a:moveTo>
              <a:lnTo>
                <a:pt x="1513196" y="129947"/>
              </a:lnTo>
              <a:lnTo>
                <a:pt x="0" y="129947"/>
              </a:lnTo>
              <a:lnTo>
                <a:pt x="0" y="259895"/>
              </a:lnTo>
            </a:path>
          </a:pathLst>
        </a:custGeom>
        <a:noFill/>
        <a:ln w="400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0BEE98-4255-47ED-9BAE-8CADA065B742}">
      <dsp:nvSpPr>
        <dsp:cNvPr id="0" name=""/>
        <dsp:cNvSpPr/>
      </dsp:nvSpPr>
      <dsp:spPr>
        <a:xfrm>
          <a:off x="3191907" y="1617"/>
          <a:ext cx="2482190" cy="618799"/>
        </a:xfrm>
        <a:prstGeom prst="rect">
          <a:avLst/>
        </a:prstGeom>
        <a:solidFill>
          <a:schemeClr val="tx2">
            <a:lumMod val="40000"/>
            <a:lumOff val="60000"/>
          </a:schemeClr>
        </a:solidFill>
        <a:ln>
          <a:noFill/>
        </a:ln>
        <a:effectLst>
          <a:outerShdw blurRad="50800" dist="25000" dir="5400000" rotWithShape="0">
            <a:schemeClr val="accent1"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chromatography</a:t>
          </a:r>
        </a:p>
      </dsp:txBody>
      <dsp:txXfrm>
        <a:off x="3191907" y="1617"/>
        <a:ext cx="2482190" cy="618799"/>
      </dsp:txXfrm>
    </dsp:sp>
    <dsp:sp modelId="{A968E89B-E297-489F-A143-DAE6E06F3D08}">
      <dsp:nvSpPr>
        <dsp:cNvPr id="0" name=""/>
        <dsp:cNvSpPr/>
      </dsp:nvSpPr>
      <dsp:spPr>
        <a:xfrm>
          <a:off x="2043610" y="880312"/>
          <a:ext cx="1752390" cy="618799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>
          <a:solidFill>
            <a:schemeClr val="tx2"/>
          </a:solidFill>
        </a:ln>
        <a:effectLst>
          <a:outerShdw blurRad="50800" dist="25000" dir="5400000" rotWithShape="0">
            <a:schemeClr val="accent1"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adsorption</a:t>
          </a:r>
        </a:p>
      </dsp:txBody>
      <dsp:txXfrm>
        <a:off x="2043610" y="880312"/>
        <a:ext cx="1752390" cy="618799"/>
      </dsp:txXfrm>
    </dsp:sp>
    <dsp:sp modelId="{C2E433B6-C553-4D67-A602-3EFC4B3EE11C}">
      <dsp:nvSpPr>
        <dsp:cNvPr id="0" name=""/>
        <dsp:cNvSpPr/>
      </dsp:nvSpPr>
      <dsp:spPr>
        <a:xfrm>
          <a:off x="1578006" y="1759007"/>
          <a:ext cx="2683597" cy="515794"/>
        </a:xfrm>
        <a:prstGeom prst="rect">
          <a:avLst/>
        </a:prstGeom>
        <a:solidFill>
          <a:srgbClr val="00B050"/>
        </a:solidFill>
        <a:ln>
          <a:solidFill>
            <a:schemeClr val="accent5">
              <a:lumMod val="60000"/>
              <a:lumOff val="40000"/>
            </a:schemeClr>
          </a:solidFill>
        </a:ln>
        <a:effectLst>
          <a:outerShdw blurRad="50800" dist="25000" dir="5400000" rotWithShape="0">
            <a:schemeClr val="accent1"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Competition between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Solid and</a:t>
          </a:r>
        </a:p>
      </dsp:txBody>
      <dsp:txXfrm>
        <a:off x="1578006" y="1759007"/>
        <a:ext cx="2683597" cy="515794"/>
      </dsp:txXfrm>
    </dsp:sp>
    <dsp:sp modelId="{F37FE9ED-9F6F-4069-953A-8B7CBC38263F}">
      <dsp:nvSpPr>
        <dsp:cNvPr id="0" name=""/>
        <dsp:cNvSpPr/>
      </dsp:nvSpPr>
      <dsp:spPr>
        <a:xfrm>
          <a:off x="1552258" y="2534697"/>
          <a:ext cx="1237598" cy="618799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>
          <a:solidFill>
            <a:schemeClr val="tx2"/>
          </a:solidFill>
        </a:ln>
        <a:effectLst>
          <a:outerShdw blurRad="50800" dist="25000" dir="5400000" rotWithShape="0">
            <a:schemeClr val="accent1"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Gas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(G.S.C.) </a:t>
          </a:r>
        </a:p>
      </dsp:txBody>
      <dsp:txXfrm>
        <a:off x="1552258" y="2534697"/>
        <a:ext cx="1237598" cy="618799"/>
      </dsp:txXfrm>
    </dsp:sp>
    <dsp:sp modelId="{A49581F8-5632-4721-B5BF-138CC161FB58}">
      <dsp:nvSpPr>
        <dsp:cNvPr id="0" name=""/>
        <dsp:cNvSpPr/>
      </dsp:nvSpPr>
      <dsp:spPr>
        <a:xfrm>
          <a:off x="3049753" y="2534697"/>
          <a:ext cx="1237598" cy="618799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>
          <a:solidFill>
            <a:schemeClr val="tx2"/>
          </a:solidFill>
        </a:ln>
        <a:effectLst>
          <a:outerShdw blurRad="50800" dist="25000" dir="5400000" rotWithShape="0">
            <a:schemeClr val="accent1"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Liquid</a:t>
          </a:r>
        </a:p>
      </dsp:txBody>
      <dsp:txXfrm>
        <a:off x="3049753" y="2534697"/>
        <a:ext cx="1237598" cy="618799"/>
      </dsp:txXfrm>
    </dsp:sp>
    <dsp:sp modelId="{463456B1-0CF0-4BC0-9632-A0FF06742E6F}">
      <dsp:nvSpPr>
        <dsp:cNvPr id="0" name=""/>
        <dsp:cNvSpPr/>
      </dsp:nvSpPr>
      <dsp:spPr>
        <a:xfrm>
          <a:off x="3359153" y="3413392"/>
          <a:ext cx="1237598" cy="61879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5000"/>
                <a:satMod val="250000"/>
              </a:schemeClr>
            </a:gs>
            <a:gs pos="49000">
              <a:schemeClr val="accent1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49100">
              <a:schemeClr val="accent1">
                <a:hueOff val="0"/>
                <a:satOff val="0"/>
                <a:lumOff val="0"/>
                <a:alphaOff val="0"/>
                <a:tint val="64000"/>
                <a:satMod val="160000"/>
              </a:schemeClr>
            </a:gs>
            <a:gs pos="92000">
              <a:schemeClr val="accent1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43000"/>
                <a:satMod val="190000"/>
              </a:schemeClr>
            </a:gs>
          </a:gsLst>
          <a:lin ang="5400000" scaled="1"/>
        </a:gradFill>
        <a:ln>
          <a:solidFill>
            <a:schemeClr val="tx2"/>
          </a:solidFill>
        </a:ln>
        <a:effectLst>
          <a:outerShdw blurRad="50800" dist="25000" dir="5400000" rotWithShape="0">
            <a:schemeClr val="accent1"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/>
            <a:t>Column chromatography</a:t>
          </a:r>
        </a:p>
      </dsp:txBody>
      <dsp:txXfrm>
        <a:off x="3359153" y="3413392"/>
        <a:ext cx="1237598" cy="618799"/>
      </dsp:txXfrm>
    </dsp:sp>
    <dsp:sp modelId="{0129D5C1-CDA3-4CC6-B978-7FF9DB063EF1}">
      <dsp:nvSpPr>
        <dsp:cNvPr id="0" name=""/>
        <dsp:cNvSpPr/>
      </dsp:nvSpPr>
      <dsp:spPr>
        <a:xfrm>
          <a:off x="3359153" y="4292088"/>
          <a:ext cx="1237598" cy="61879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5000"/>
                <a:satMod val="250000"/>
              </a:schemeClr>
            </a:gs>
            <a:gs pos="49000">
              <a:schemeClr val="accent1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49100">
              <a:schemeClr val="accent1">
                <a:hueOff val="0"/>
                <a:satOff val="0"/>
                <a:lumOff val="0"/>
                <a:alphaOff val="0"/>
                <a:tint val="64000"/>
                <a:satMod val="160000"/>
              </a:schemeClr>
            </a:gs>
            <a:gs pos="92000">
              <a:schemeClr val="accent1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43000"/>
                <a:satMod val="190000"/>
              </a:schemeClr>
            </a:gs>
          </a:gsLst>
          <a:lin ang="5400000" scaled="1"/>
        </a:gradFill>
        <a:ln>
          <a:solidFill>
            <a:srgbClr val="3A0000"/>
          </a:solidFill>
        </a:ln>
        <a:effectLst>
          <a:outerShdw blurRad="50800" dist="25000" dir="5400000" rotWithShape="0">
            <a:schemeClr val="accent1"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/>
            <a:t>Thin layer chromatography</a:t>
          </a:r>
        </a:p>
      </dsp:txBody>
      <dsp:txXfrm>
        <a:off x="3359153" y="4292088"/>
        <a:ext cx="1237598" cy="618799"/>
      </dsp:txXfrm>
    </dsp:sp>
    <dsp:sp modelId="{5507EA10-2CB1-40F3-879B-4E548FCFAE55}">
      <dsp:nvSpPr>
        <dsp:cNvPr id="0" name=""/>
        <dsp:cNvSpPr/>
      </dsp:nvSpPr>
      <dsp:spPr>
        <a:xfrm>
          <a:off x="5007195" y="880312"/>
          <a:ext cx="1815198" cy="618799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>
          <a:solidFill>
            <a:schemeClr val="tx2"/>
          </a:solidFill>
        </a:ln>
        <a:effectLst>
          <a:outerShdw blurRad="50800" dist="25000" dir="5400000" rotWithShape="0">
            <a:schemeClr val="accent1"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partition</a:t>
          </a:r>
        </a:p>
      </dsp:txBody>
      <dsp:txXfrm>
        <a:off x="5007195" y="880312"/>
        <a:ext cx="1815198" cy="618799"/>
      </dsp:txXfrm>
    </dsp:sp>
    <dsp:sp modelId="{BC8DA964-A039-4219-B002-DCB39D8B330F}">
      <dsp:nvSpPr>
        <dsp:cNvPr id="0" name=""/>
        <dsp:cNvSpPr/>
      </dsp:nvSpPr>
      <dsp:spPr>
        <a:xfrm>
          <a:off x="4572000" y="1759007"/>
          <a:ext cx="2685589" cy="515794"/>
        </a:xfrm>
        <a:prstGeom prst="rect">
          <a:avLst/>
        </a:prstGeom>
        <a:solidFill>
          <a:srgbClr val="00B050"/>
        </a:solidFill>
        <a:ln>
          <a:solidFill>
            <a:schemeClr val="accent5">
              <a:lumMod val="60000"/>
              <a:lumOff val="40000"/>
            </a:schemeClr>
          </a:solidFill>
        </a:ln>
        <a:effectLst>
          <a:outerShdw blurRad="50800" dist="25000" dir="5400000" rotWithShape="0">
            <a:schemeClr val="accent1"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Competition between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Liquid and</a:t>
          </a:r>
        </a:p>
      </dsp:txBody>
      <dsp:txXfrm>
        <a:off x="4572000" y="1759007"/>
        <a:ext cx="2685589" cy="515794"/>
      </dsp:txXfrm>
    </dsp:sp>
    <dsp:sp modelId="{648813D3-B7AE-43CD-B0DB-50DAF09434D3}">
      <dsp:nvSpPr>
        <dsp:cNvPr id="0" name=""/>
        <dsp:cNvSpPr/>
      </dsp:nvSpPr>
      <dsp:spPr>
        <a:xfrm>
          <a:off x="4547248" y="2534697"/>
          <a:ext cx="1237598" cy="618799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>
          <a:solidFill>
            <a:schemeClr val="tx2"/>
          </a:solidFill>
        </a:ln>
        <a:effectLst>
          <a:outerShdw blurRad="50800" dist="25000" dir="5400000" rotWithShape="0">
            <a:schemeClr val="accent1"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Gas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G.L.C.</a:t>
          </a:r>
        </a:p>
      </dsp:txBody>
      <dsp:txXfrm>
        <a:off x="4547248" y="2534697"/>
        <a:ext cx="1237598" cy="618799"/>
      </dsp:txXfrm>
    </dsp:sp>
    <dsp:sp modelId="{866F6B24-5F6C-4745-B6B7-A77406ACF920}">
      <dsp:nvSpPr>
        <dsp:cNvPr id="0" name=""/>
        <dsp:cNvSpPr/>
      </dsp:nvSpPr>
      <dsp:spPr>
        <a:xfrm>
          <a:off x="6044742" y="2534697"/>
          <a:ext cx="1237598" cy="618799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>
          <a:solidFill>
            <a:schemeClr val="tx2"/>
          </a:solidFill>
        </a:ln>
        <a:effectLst>
          <a:outerShdw blurRad="50800" dist="25000" dir="5400000" rotWithShape="0">
            <a:schemeClr val="accent1"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/>
            <a:t>Liquid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/>
            <a:t>H.P.L.C.</a:t>
          </a:r>
        </a:p>
      </dsp:txBody>
      <dsp:txXfrm>
        <a:off x="6044742" y="2534697"/>
        <a:ext cx="1237598" cy="618799"/>
      </dsp:txXfrm>
    </dsp:sp>
    <dsp:sp modelId="{00EC2075-F5B5-4AEF-9C85-6836283CD149}">
      <dsp:nvSpPr>
        <dsp:cNvPr id="0" name=""/>
        <dsp:cNvSpPr/>
      </dsp:nvSpPr>
      <dsp:spPr>
        <a:xfrm>
          <a:off x="6354142" y="3413392"/>
          <a:ext cx="1237598" cy="61879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5000"/>
                <a:satMod val="250000"/>
              </a:schemeClr>
            </a:gs>
            <a:gs pos="49000">
              <a:schemeClr val="accent1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49100">
              <a:schemeClr val="accent1">
                <a:hueOff val="0"/>
                <a:satOff val="0"/>
                <a:lumOff val="0"/>
                <a:alphaOff val="0"/>
                <a:tint val="64000"/>
                <a:satMod val="160000"/>
              </a:schemeClr>
            </a:gs>
            <a:gs pos="92000">
              <a:schemeClr val="accent1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43000"/>
                <a:satMod val="190000"/>
              </a:schemeClr>
            </a:gs>
          </a:gsLst>
          <a:lin ang="5400000" scaled="1"/>
        </a:gradFill>
        <a:ln>
          <a:solidFill>
            <a:schemeClr val="tx2"/>
          </a:solidFill>
        </a:ln>
        <a:effectLst>
          <a:outerShdw blurRad="50800" dist="25000" dir="5400000" rotWithShape="0">
            <a:schemeClr val="accent1"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/>
            <a:t>Column chromatography</a:t>
          </a:r>
        </a:p>
      </dsp:txBody>
      <dsp:txXfrm>
        <a:off x="6354142" y="3413392"/>
        <a:ext cx="1237598" cy="618799"/>
      </dsp:txXfrm>
    </dsp:sp>
    <dsp:sp modelId="{854B6647-0CE0-4C1C-88CF-13377792C8B5}">
      <dsp:nvSpPr>
        <dsp:cNvPr id="0" name=""/>
        <dsp:cNvSpPr/>
      </dsp:nvSpPr>
      <dsp:spPr>
        <a:xfrm>
          <a:off x="6354142" y="4292088"/>
          <a:ext cx="1237598" cy="61879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5000"/>
                <a:satMod val="250000"/>
              </a:schemeClr>
            </a:gs>
            <a:gs pos="49000">
              <a:schemeClr val="accent1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49100">
              <a:schemeClr val="accent1">
                <a:hueOff val="0"/>
                <a:satOff val="0"/>
                <a:lumOff val="0"/>
                <a:alphaOff val="0"/>
                <a:tint val="64000"/>
                <a:satMod val="160000"/>
              </a:schemeClr>
            </a:gs>
            <a:gs pos="92000">
              <a:schemeClr val="accent1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43000"/>
                <a:satMod val="190000"/>
              </a:schemeClr>
            </a:gs>
          </a:gsLst>
          <a:lin ang="5400000" scaled="1"/>
        </a:gradFill>
        <a:ln>
          <a:solidFill>
            <a:schemeClr val="tx2"/>
          </a:solidFill>
        </a:ln>
        <a:effectLst>
          <a:outerShdw blurRad="50800" dist="25000" dir="5400000" rotWithShape="0">
            <a:schemeClr val="accent1"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/>
            <a:t>Paper chromatography</a:t>
          </a:r>
        </a:p>
      </dsp:txBody>
      <dsp:txXfrm>
        <a:off x="6354142" y="4292088"/>
        <a:ext cx="1237598" cy="618799"/>
      </dsp:txXfrm>
    </dsp:sp>
    <dsp:sp modelId="{EFB30353-BC01-41AC-8BB7-B68A23FD4A40}">
      <dsp:nvSpPr>
        <dsp:cNvPr id="0" name=""/>
        <dsp:cNvSpPr/>
      </dsp:nvSpPr>
      <dsp:spPr>
        <a:xfrm>
          <a:off x="6354142" y="5170783"/>
          <a:ext cx="1237598" cy="61879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5000"/>
                <a:satMod val="250000"/>
              </a:schemeClr>
            </a:gs>
            <a:gs pos="49000">
              <a:schemeClr val="accent1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49100">
              <a:schemeClr val="accent1">
                <a:hueOff val="0"/>
                <a:satOff val="0"/>
                <a:lumOff val="0"/>
                <a:alphaOff val="0"/>
                <a:tint val="64000"/>
                <a:satMod val="160000"/>
              </a:schemeClr>
            </a:gs>
            <a:gs pos="92000">
              <a:schemeClr val="accent1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43000"/>
                <a:satMod val="190000"/>
              </a:schemeClr>
            </a:gs>
          </a:gsLst>
          <a:lin ang="5400000" scaled="1"/>
        </a:gradFill>
        <a:ln>
          <a:solidFill>
            <a:schemeClr val="tx2"/>
          </a:solidFill>
        </a:ln>
        <a:effectLst>
          <a:outerShdw blurRad="50800" dist="25000" dir="5400000" rotWithShape="0">
            <a:schemeClr val="accent1"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/>
            <a:t>TLC</a:t>
          </a:r>
        </a:p>
      </dsp:txBody>
      <dsp:txXfrm>
        <a:off x="6354142" y="5170783"/>
        <a:ext cx="1237598" cy="6187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20B6B3-8441-450E-B7E9-F88C4DB3258F}" type="datetimeFigureOut">
              <a:rPr lang="ru-RU" smtClean="0"/>
              <a:pPr/>
              <a:t>24.11.2021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3D1C20-8258-4194-8FB3-5EEF76CE9D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54145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uk.wikipedia.org/wiki/1906" TargetMode="External"/><Relationship Id="rId13" Type="http://schemas.openxmlformats.org/officeDocument/2006/relationships/hyperlink" Target="https://uk.wikipedia.org/w/index.php?title=%D0%90%D0%BB%D1%8C%D1%84%D1%80%D0%B5%D0%B4_%D0%92%D1%96%D0%BD%D1%82%D0%B5%D1%80%D1%88%D1%82%D0%B0%D0%B9%D0%BD&amp;action=edit&amp;redlink=1" TargetMode="External"/><Relationship Id="rId18" Type="http://schemas.openxmlformats.org/officeDocument/2006/relationships/hyperlink" Target="https://uk.wikipedia.org/wiki/%D0%A0%D1%96%D1%87%D0%B0%D1%80%D0%B4_%D0%9B%D0%BE%D1%83%D1%80%D0%B5%D0%BD%D1%81_%D0%9C%D1%96%D0%BB%D0%BB%D1%96%D0%BD%D0%B3%D1%82%D0%BE%D0%BD_%D0%A1%D1%96%D0%BD%D0%B3" TargetMode="External"/><Relationship Id="rId3" Type="http://schemas.openxmlformats.org/officeDocument/2006/relationships/hyperlink" Target="https://uk.wikipedia.org/wiki/%D0%A4%D1%80%D1%96%D0%B4%D0%BB%D1%96%D0%B1_%D0%A0%D1%83%D0%BD%D0%B3%D0%B5" TargetMode="External"/><Relationship Id="rId21" Type="http://schemas.openxmlformats.org/officeDocument/2006/relationships/hyperlink" Target="https://uk.wikipedia.org/wiki/%D0%9D%D0%BE%D0%B1%D0%B5%D0%BB%D1%96%D0%B2%D1%81%D1%8C%D0%BA%D0%B0_%D0%BF%D1%80%D0%B5%D0%BC%D1%96%D1%8F" TargetMode="External"/><Relationship Id="rId7" Type="http://schemas.openxmlformats.org/officeDocument/2006/relationships/hyperlink" Target="https://uk.wikipedia.org/wiki/1903" TargetMode="External"/><Relationship Id="rId12" Type="http://schemas.openxmlformats.org/officeDocument/2006/relationships/hyperlink" Target="https://uk.wikipedia.org/wiki/%D0%9A%D0%B0%D1%80%D0%BE%D1%82%D0%B8%D0%BD" TargetMode="External"/><Relationship Id="rId17" Type="http://schemas.openxmlformats.org/officeDocument/2006/relationships/hyperlink" Target="https://uk.wikipedia.org/wiki/%D0%86%D0%B7%D0%BC%D0%B0%D0%B9%D0%BB%D0%BE%D0%B2_%D0%9C%D0%B8%D0%BA%D0%BE%D0%BB%D0%B0_%D0%90%D1%80%D0%BA%D0%B0%D0%B4%D1%96%D0%B9%D0%BE%D0%B2%D0%B8%D1%87" TargetMode="External"/><Relationship Id="rId2" Type="http://schemas.openxmlformats.org/officeDocument/2006/relationships/slide" Target="../slides/slide4.xml"/><Relationship Id="rId16" Type="http://schemas.openxmlformats.org/officeDocument/2006/relationships/hyperlink" Target="https://uk.wikipedia.org/wiki/%D0%90%D1%80%D1%87%D0%B5%D1%80_%D0%94%D0%B6%D0%BE%D0%BD_%D0%9F%D0%BE%D1%80%D1%82%D0%B5%D1%80_%D0%9C%D0%B0%D1%80%D1%82%D1%96%D0%BD" TargetMode="External"/><Relationship Id="rId20" Type="http://schemas.openxmlformats.org/officeDocument/2006/relationships/hyperlink" Target="https://uk.wikipedia.org/wiki/%D0%A5%D0%BB%D0%BE%D1%80%D0%BE%D1%84%D0%BE%D1%80%D0%BC" TargetMode="Externa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uk.wikipedia.org/wiki/21_%D0%B1%D0%B5%D1%80%D0%B5%D0%B7%D0%BD%D1%8F" TargetMode="External"/><Relationship Id="rId11" Type="http://schemas.openxmlformats.org/officeDocument/2006/relationships/hyperlink" Target="https://uk.wikipedia.org/wiki/%D0%93%D0%B0%D0%B9%D0%B4%D0%B5%D0%BB%D1%8C%D0%B1%D0%B5%D1%80%D2%91" TargetMode="External"/><Relationship Id="rId5" Type="http://schemas.openxmlformats.org/officeDocument/2006/relationships/hyperlink" Target="https://uk.wikipedia.org/wiki/%D0%96%D0%B5%D0%BD%D0%B5%D0%B2%D1%81%D1%8C%D0%BA%D0%B8%D0%B9_%D1%83%D0%BD%D1%96%D0%B2%D0%B5%D1%80%D1%81%D0%B8%D1%82%D0%B5%D1%82" TargetMode="External"/><Relationship Id="rId15" Type="http://schemas.openxmlformats.org/officeDocument/2006/relationships/hyperlink" Target="https://uk.wikipedia.org/wiki/%D0%9A%D0%B5%D0%BC%D0%B1%D1%80%D0%B8%D0%B4%D0%B6%D1%81%D1%8C%D0%BA%D0%B8%D0%B9_%D1%83%D0%BD%D1%96%D0%B2%D0%B5%D1%80%D1%81%D0%B8%D1%82%D0%B5%D1%82" TargetMode="External"/><Relationship Id="rId10" Type="http://schemas.openxmlformats.org/officeDocument/2006/relationships/hyperlink" Target="https://uk.wikipedia.org/wiki/%D0%A0%D1%96%D1%85%D0%B0%D1%80%D0%B4_%D0%9A%D1%83%D0%BD" TargetMode="External"/><Relationship Id="rId19" Type="http://schemas.openxmlformats.org/officeDocument/2006/relationships/hyperlink" Target="https://uk.wikipedia.org/wiki/%D0%A1%D0%B8%D0%BB%D1%96%D0%BA%D0%B0%D0%B3%D0%B5%D0%BB%D1%8C" TargetMode="External"/><Relationship Id="rId4" Type="http://schemas.openxmlformats.org/officeDocument/2006/relationships/hyperlink" Target="https://uk.wikipedia.org/wiki/%D0%A6%D0%B2%D1%94%D1%82_%D0%9C%D0%B8%D1%85%D0%B0%D0%B9%D0%BB%D0%BE_%D0%A1%D0%B5%D0%BC%D0%B5%D0%BD%D0%BE%D0%B2%D0%B8%D1%87" TargetMode="External"/><Relationship Id="rId9" Type="http://schemas.openxmlformats.org/officeDocument/2006/relationships/hyperlink" Target="https://uk.wikipedia.org/wiki/%D0%A0%D1%96%D1%85%D0%B0%D1%80%D0%B4_%D0%92%D1%96%D0%BB%D1%8C%D1%88%D1%82%D0%B5%D1%82%D1%82%D0%B5%D1%80" TargetMode="External"/><Relationship Id="rId14" Type="http://schemas.openxmlformats.org/officeDocument/2006/relationships/hyperlink" Target="https://uk.wikipedia.org/w/index.php?title=%D0%95%D0%B4%D0%B3%D0%B0%D1%80_%D0%9B%D0%B5%D0%B4%D0%B5%D1%80%D0%B5%D1%80&amp;action=edit&amp;redlink=1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1850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році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роботах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німецького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хіміка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Фрідліб Рунге"/>
              </a:rPr>
              <a:t>Рунге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було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описано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процес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розділення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фарбників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методом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фронтальної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проявки на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папері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Знайдені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й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інші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роботи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аналогічного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характеру.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Проте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досліди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Рунге й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інших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вчених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не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склали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наукової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дисципліни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Відкрив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хроматографію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російський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вчений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Цвєт Михайло Семенович"/>
              </a:rPr>
              <a:t>Михайло 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Цвєт Михайло Семенович"/>
              </a:rPr>
              <a:t>Цвєт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який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навчався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і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закінчив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докторат у 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 tooltip="Женевський університет"/>
              </a:rPr>
              <a:t>Женевському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 tooltip="Женевський університет"/>
              </a:rPr>
              <a:t> 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 tooltip="Женевський університет"/>
              </a:rPr>
              <a:t>університеті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хроматографічний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метод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він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повідомив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у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Варшаві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 tooltip="21 березня"/>
              </a:rPr>
              <a:t>21 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 tooltip="21 березня"/>
              </a:rPr>
              <a:t>березня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 tooltip="1903"/>
              </a:rPr>
              <a:t>1903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р. на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засіданні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Варшавського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товариства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природодослідників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опублікував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статтю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 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8" tooltip="1906"/>
              </a:rPr>
              <a:t>1906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р. в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журналі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«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Доповіді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Німецького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ботанічного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товариства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».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Проте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спочатку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цей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винахід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не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отримав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належної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оцінки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і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був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забутий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Відновленням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інтересу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до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хроматографії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слід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завдячувати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німецькому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вченому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9" tooltip="Ріхард Вільштеттер"/>
              </a:rPr>
              <a:t>Ріхардові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9" tooltip="Ріхард Вільштеттер"/>
              </a:rPr>
              <a:t> 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9" tooltip="Ріхард Вільштеттер"/>
              </a:rPr>
              <a:t>Вільштеттеру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який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запропонував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використати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метод 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Цвєт Михайло Семенович"/>
              </a:rPr>
              <a:t>Цвєта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своєму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учневі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0" tooltip="Ріхард Кун"/>
              </a:rPr>
              <a:t>Ріхардові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0" tooltip="Ріхард Кун"/>
              </a:rPr>
              <a:t> Куну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У 1931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році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Р. Кун,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який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працював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у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лабораторії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 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1" tooltip="Гайдельберґ"/>
              </a:rPr>
              <a:t>Гайдельберзі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провів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успішне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розділення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2" tooltip="Каротин"/>
              </a:rPr>
              <a:t>каротинів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на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фракції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Разом з ним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працювали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3" tooltip="Альфред Вінтерштайн (ще не написана)"/>
              </a:rPr>
              <a:t>Альфред 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3" tooltip="Альфред Вінтерштайн (ще не написана)"/>
              </a:rPr>
              <a:t>Вінтерштайн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і 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4" tooltip="Едгар Ледерер (ще не написана)"/>
              </a:rPr>
              <a:t>Едгар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4" tooltip="Едгар Ледерер (ще не написана)"/>
              </a:rPr>
              <a:t> 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4" tooltip="Едгар Ледерер (ще не написана)"/>
              </a:rPr>
              <a:t>Ледерер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У 1933 р.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Вінтерштайн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продемонстрував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хроматографічний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метод у 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5" tooltip="Кембриджський університет"/>
              </a:rPr>
              <a:t>Кембриджському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5" tooltip="Кембриджський університет"/>
              </a:rPr>
              <a:t> 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5" tooltip="Кембриджський університет"/>
              </a:rPr>
              <a:t>університеті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де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працював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молодий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учений 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6" tooltip="Арчер Джон Портер Мартін"/>
              </a:rPr>
              <a:t>Арчер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6" tooltip="Арчер Джон Портер Мартін"/>
              </a:rPr>
              <a:t> Джон Портер 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6" tooltip="Арчер Джон Портер Мартін"/>
              </a:rPr>
              <a:t>Мартін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а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Ледерер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який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у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зв'язку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з приходом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нацистів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емігрував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до Парижа, і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перебуваючи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у 1935—1937 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рр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в СРСР,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познайомив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із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ним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радянську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наукову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громадськість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З тих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пір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хроматографію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почали широко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використовувати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ботанічних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і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біохімічних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лабораторіях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у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всьому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світі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Важливим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етапом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стало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відкриття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7" tooltip="Ізмайлов Микола Аркадійович"/>
              </a:rPr>
              <a:t>Миколою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7" tooltip="Ізмайлов Микола Аркадійович"/>
              </a:rPr>
              <a:t> 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7" tooltip="Ізмайлов Микола Аркадійович"/>
              </a:rPr>
              <a:t>Ізмайловим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і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Марією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Шрайбер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методу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хроматографії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тонкому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шарі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1938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році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Харківському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хіміко-фармацевтичному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інституті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Подальшим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важливим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розвитку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хроматографії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стало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відкриття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6" tooltip="Арчер Джон Портер Мартін"/>
              </a:rPr>
              <a:t>Мартіном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та 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8" tooltip="Річард Лоуренс Міллінгтон Сінг"/>
              </a:rPr>
              <a:t>Сінгом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в 1940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році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варіанту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рідинної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розподільної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хроматографії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прикладі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розділення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похідних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амінокислот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колонці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заповненій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9" tooltip="Силікагель"/>
              </a:rPr>
              <a:t>силікагелем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насиченим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водою, з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використанням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20" tooltip="Хлороформ"/>
              </a:rPr>
              <a:t>хлороформу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як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розчинника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За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це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відкриття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Мартін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і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Сінг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1952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році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отримали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21" tooltip="Нобелівська премія"/>
              </a:rPr>
              <a:t>Нобелівську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21" tooltip="Нобелівська премія"/>
              </a:rPr>
              <a:t> 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21" tooltip="Нобелівська премія"/>
              </a:rPr>
              <a:t>премію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3D1C20-8258-4194-8FB3-5EEF76CE9D08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71104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У </a:t>
            </a:r>
            <a:r>
              <a:rPr lang="ru-RU" dirty="0" err="1" smtClean="0"/>
              <a:t>період</a:t>
            </a:r>
            <a:r>
              <a:rPr lang="ru-RU" dirty="0" smtClean="0"/>
              <a:t> </a:t>
            </a:r>
            <a:r>
              <a:rPr lang="ru-RU" dirty="0" err="1" smtClean="0"/>
              <a:t>із</a:t>
            </a:r>
            <a:r>
              <a:rPr lang="ru-RU" dirty="0" smtClean="0"/>
              <a:t> 1937 р. по</a:t>
            </a:r>
            <a:r>
              <a:rPr lang="ru-RU" baseline="0" dirty="0" smtClean="0"/>
              <a:t> 1972 </a:t>
            </a:r>
            <a:r>
              <a:rPr lang="ru-RU" dirty="0" err="1" smtClean="0"/>
              <a:t>було</a:t>
            </a:r>
            <a:r>
              <a:rPr lang="ru-RU" dirty="0" smtClean="0"/>
              <a:t> </a:t>
            </a:r>
            <a:r>
              <a:rPr lang="ru-RU" dirty="0" err="1" smtClean="0"/>
              <a:t>присуджено</a:t>
            </a:r>
            <a:r>
              <a:rPr lang="ru-RU" dirty="0" smtClean="0"/>
              <a:t> 12 </a:t>
            </a:r>
            <a:r>
              <a:rPr lang="ru-RU" dirty="0" err="1" smtClean="0"/>
              <a:t>Нобелівських</a:t>
            </a:r>
            <a:r>
              <a:rPr lang="ru-RU" dirty="0" smtClean="0"/>
              <a:t> </a:t>
            </a:r>
            <a:r>
              <a:rPr lang="ru-RU" dirty="0" err="1" smtClean="0"/>
              <a:t>премій</a:t>
            </a:r>
            <a:r>
              <a:rPr lang="ru-RU" dirty="0" smtClean="0"/>
              <a:t> за </a:t>
            </a:r>
            <a:r>
              <a:rPr lang="ru-RU" dirty="0" err="1" smtClean="0"/>
              <a:t>роботи</a:t>
            </a:r>
            <a:r>
              <a:rPr lang="ru-RU" dirty="0" smtClean="0"/>
              <a:t>, у </a:t>
            </a:r>
            <a:r>
              <a:rPr lang="ru-RU" dirty="0" err="1" smtClean="0"/>
              <a:t>яких</a:t>
            </a:r>
            <a:r>
              <a:rPr lang="ru-RU" dirty="0" smtClean="0"/>
              <a:t> </a:t>
            </a:r>
            <a:r>
              <a:rPr lang="ru-RU" dirty="0" err="1" smtClean="0"/>
              <a:t>хроматографія</a:t>
            </a:r>
            <a:r>
              <a:rPr lang="ru-RU" dirty="0" smtClean="0"/>
              <a:t> </a:t>
            </a:r>
            <a:r>
              <a:rPr lang="ru-RU" dirty="0" err="1" smtClean="0"/>
              <a:t>зіграла</a:t>
            </a:r>
            <a:r>
              <a:rPr lang="ru-RU" dirty="0" smtClean="0"/>
              <a:t> </a:t>
            </a:r>
            <a:r>
              <a:rPr lang="ru-RU" dirty="0" err="1" smtClean="0"/>
              <a:t>життєво</a:t>
            </a:r>
            <a:r>
              <a:rPr lang="ru-RU" dirty="0" smtClean="0"/>
              <a:t> </a:t>
            </a:r>
            <a:r>
              <a:rPr lang="ru-RU" dirty="0" err="1" smtClean="0"/>
              <a:t>значної</a:t>
            </a:r>
            <a:r>
              <a:rPr lang="ru-RU" dirty="0" smtClean="0"/>
              <a:t> </a:t>
            </a:r>
            <a:r>
              <a:rPr lang="ru-RU" dirty="0" err="1" smtClean="0"/>
              <a:t>ролі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3D1C20-8258-4194-8FB3-5EEF76CE9D08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71104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 smtClean="0"/>
              <a:t>серед</a:t>
            </a:r>
            <a:r>
              <a:rPr lang="ru-RU" dirty="0" smtClean="0"/>
              <a:t> ста </a:t>
            </a:r>
            <a:r>
              <a:rPr lang="ru-RU" dirty="0" err="1" smtClean="0"/>
              <a:t>видатних</a:t>
            </a:r>
            <a:r>
              <a:rPr lang="ru-RU" dirty="0" smtClean="0"/>
              <a:t> </a:t>
            </a:r>
            <a:r>
              <a:rPr lang="ru-RU" dirty="0" err="1" smtClean="0"/>
              <a:t>хіміків</a:t>
            </a:r>
            <a:r>
              <a:rPr lang="ru-RU" dirty="0" smtClean="0"/>
              <a:t> </a:t>
            </a:r>
            <a:r>
              <a:rPr lang="ru-RU" dirty="0" err="1" smtClean="0"/>
              <a:t>минулого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3D1C20-8258-4194-8FB3-5EEF76CE9D08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75552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Для </a:t>
            </a:r>
            <a:r>
              <a:rPr lang="ru-RU" dirty="0" err="1" smtClean="0"/>
              <a:t>поділу</a:t>
            </a:r>
            <a:r>
              <a:rPr lang="ru-RU" dirty="0" smtClean="0"/>
              <a:t> </a:t>
            </a:r>
            <a:r>
              <a:rPr lang="ru-RU" dirty="0" err="1" smtClean="0"/>
              <a:t>пігментів</a:t>
            </a:r>
            <a:r>
              <a:rPr lang="ru-RU" dirty="0" smtClean="0"/>
              <a:t> Цвет </a:t>
            </a:r>
            <a:r>
              <a:rPr lang="ru-RU" dirty="0" err="1" smtClean="0"/>
              <a:t>використав</a:t>
            </a:r>
            <a:r>
              <a:rPr lang="ru-RU" dirty="0" smtClean="0"/>
              <a:t> </a:t>
            </a:r>
            <a:r>
              <a:rPr lang="ru-RU" dirty="0" err="1" smtClean="0"/>
              <a:t>понад</a:t>
            </a:r>
            <a:r>
              <a:rPr lang="ru-RU" dirty="0" smtClean="0"/>
              <a:t> сто </a:t>
            </a:r>
            <a:r>
              <a:rPr lang="ru-RU" dirty="0" err="1" smtClean="0"/>
              <a:t>різних</a:t>
            </a:r>
            <a:r>
              <a:rPr lang="ru-RU" dirty="0" smtClean="0"/>
              <a:t> </a:t>
            </a:r>
            <a:r>
              <a:rPr lang="ru-RU" dirty="0" err="1" smtClean="0"/>
              <a:t>адсорбентів</a:t>
            </a:r>
            <a:r>
              <a:rPr lang="ru-RU" dirty="0" smtClean="0"/>
              <a:t>, детально </a:t>
            </a:r>
            <a:r>
              <a:rPr lang="ru-RU" dirty="0" err="1" smtClean="0"/>
              <a:t>відпрацював</a:t>
            </a:r>
            <a:r>
              <a:rPr lang="ru-RU" dirty="0" smtClean="0"/>
              <a:t> </a:t>
            </a:r>
            <a:r>
              <a:rPr lang="ru-RU" dirty="0" err="1" smtClean="0"/>
              <a:t>техніку</a:t>
            </a:r>
            <a:r>
              <a:rPr lang="ru-RU" dirty="0" smtClean="0"/>
              <a:t> </a:t>
            </a:r>
            <a:r>
              <a:rPr lang="ru-RU" dirty="0" err="1" smtClean="0"/>
              <a:t>поділу</a:t>
            </a:r>
            <a:r>
              <a:rPr lang="ru-RU" dirty="0" smtClean="0"/>
              <a:t> та </a:t>
            </a:r>
            <a:r>
              <a:rPr lang="ru-RU" dirty="0" err="1" smtClean="0"/>
              <a:t>запропонував</a:t>
            </a:r>
            <a:r>
              <a:rPr lang="ru-RU" dirty="0" smtClean="0"/>
              <a:t> </a:t>
            </a:r>
            <a:r>
              <a:rPr lang="ru-RU" dirty="0" err="1" smtClean="0"/>
              <a:t>різні</a:t>
            </a:r>
            <a:r>
              <a:rPr lang="ru-RU" dirty="0" smtClean="0"/>
              <a:t> </a:t>
            </a:r>
            <a:r>
              <a:rPr lang="ru-RU" dirty="0" err="1" smtClean="0"/>
              <a:t>варіанти</a:t>
            </a:r>
            <a:r>
              <a:rPr lang="ru-RU" dirty="0" smtClean="0"/>
              <a:t> </a:t>
            </a:r>
            <a:r>
              <a:rPr lang="ru-RU" dirty="0" err="1" smtClean="0"/>
              <a:t>апаратів</a:t>
            </a:r>
            <a:r>
              <a:rPr lang="ru-RU" dirty="0" smtClean="0"/>
              <a:t> для </a:t>
            </a:r>
            <a:r>
              <a:rPr lang="ru-RU" dirty="0" err="1" smtClean="0"/>
              <a:t>свого</a:t>
            </a:r>
            <a:r>
              <a:rPr lang="ru-RU" dirty="0" smtClean="0"/>
              <a:t> методу (</a:t>
            </a:r>
            <a:r>
              <a:rPr lang="ru-RU" dirty="0" err="1" smtClean="0"/>
              <a:t>хроматографів</a:t>
            </a:r>
            <a:r>
              <a:rPr lang="ru-RU" dirty="0" smtClean="0"/>
              <a:t>).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3D1C20-8258-4194-8FB3-5EEF76CE9D08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4394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0A97D631-D09A-48B6-AFDF-3ED2E1C910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D927E55-DD18-4E54-8D99-A3F6B93753C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153CA9E0-D292-4541-9497-C104A26BE6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9D83535-1D4A-4DB4-ADA5-50D43C40E2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ABF6FCA1-8139-4318-9968-10A6FB7FEE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0345044-5225-4CD2-8464-A1E4C6AD3D2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D0DDB42-5564-443A-9A70-1593383350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E8D2417-E8D6-49D2-AE14-D7AD34CBD0E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F70FFE4-C19D-4BA6-B1AC-1367B1E605A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F4D07A6-940E-45F5-B2C2-05615212AB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77CCCF4-D295-4EBF-B699-E2CD8DCD526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36655B5A-5727-4CC6-85B1-E6B8E2741B4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gif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XXXX-x\NKMD\&#1060;&#1110;&#1079;&#1080;&#1095;&#1085;&#1110;%20&#1084;&#1077;&#1090;&#1086;&#1076;&#1080;%20&#1076;&#1086;&#1089;&#1083;&#1110;&#1076;&#1078;&#1077;&#1085;&#1085;&#1103;%20&#1088;&#1077;&#1095;&#1086;&#1074;&#1080;&#1085;\1&#1055;&#1088;&#1077;&#1079;&#1077;&#1085;&#1090;&#1072;&#1094;&#1110;&#1111;%20&#1083;&#1077;&#1082;&#1094;&#1110;&#1081;%20&#1060;&#1052;&#1044;&#1056;%202016\Chromatography.mp4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ias.org/simulations/simusoft_peakoverlap.html" TargetMode="External"/><Relationship Id="rId2" Type="http://schemas.openxmlformats.org/officeDocument/2006/relationships/hyperlink" Target="http://www.iupac.org/publications/pac/1993/pdf/6504x0819.pdf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ocw.mit.edu/ans7870/resources/chemvideo/index.htm" TargetMode="Externa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3505200" y="1143000"/>
            <a:ext cx="5105400" cy="2868168"/>
          </a:xfrm>
        </p:spPr>
        <p:txBody>
          <a:bodyPr/>
          <a:lstStyle/>
          <a:p>
            <a:pPr algn="ctr"/>
            <a:r>
              <a:rPr lang="uk-UA" sz="3600" dirty="0" smtClean="0"/>
              <a:t>ЛЕКЦІЯ № 8</a:t>
            </a:r>
            <a:br>
              <a:rPr lang="uk-UA" sz="3600" dirty="0" smtClean="0"/>
            </a:br>
            <a:r>
              <a:rPr lang="uk-UA" sz="3600" dirty="0" smtClean="0"/>
              <a:t>ХРОМАТОГРАФІЧНІ МЕТОДИ АНАЛІЗУ. ОСНОВИ ПРОЦЕСУ </a:t>
            </a:r>
            <a:endParaRPr lang="ru-RU" sz="3600" dirty="0"/>
          </a:p>
        </p:txBody>
      </p:sp>
      <p:sp>
        <p:nvSpPr>
          <p:cNvPr id="10" name="Подзаголовок 9"/>
          <p:cNvSpPr>
            <a:spLocks noGrp="1"/>
          </p:cNvSpPr>
          <p:nvPr>
            <p:ph type="subTitle" idx="1"/>
          </p:nvPr>
        </p:nvSpPr>
        <p:spPr>
          <a:xfrm>
            <a:off x="3733800" y="4953000"/>
            <a:ext cx="5114778" cy="1101248"/>
          </a:xfrm>
        </p:spPr>
        <p:txBody>
          <a:bodyPr/>
          <a:lstStyle/>
          <a:p>
            <a:r>
              <a:rPr lang="uk-UA" b="1" dirty="0" smtClean="0"/>
              <a:t>Доцент кафедри хімії,</a:t>
            </a:r>
          </a:p>
          <a:p>
            <a:r>
              <a:rPr lang="uk-UA" b="1" dirty="0" err="1" smtClean="0"/>
              <a:t>к.б.н</a:t>
            </a:r>
            <a:r>
              <a:rPr lang="uk-UA" b="1" dirty="0" smtClean="0"/>
              <a:t>. Корнет М.М. 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4102" name="Picture 6" descr="C:\Users\Marina\Desktop\Membrane-chrom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27432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76200" y="2743200"/>
            <a:ext cx="7924800" cy="267765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uk-UA" sz="2800" dirty="0" smtClean="0">
                <a:solidFill>
                  <a:schemeClr val="tx2">
                    <a:lumMod val="75000"/>
                  </a:schemeClr>
                </a:solidFill>
              </a:rPr>
              <a:t>Хроматографічні </a:t>
            </a:r>
            <a:r>
              <a:rPr lang="uk-UA" sz="2800" dirty="0">
                <a:solidFill>
                  <a:schemeClr val="tx2">
                    <a:lumMod val="75000"/>
                  </a:schemeClr>
                </a:solidFill>
              </a:rPr>
              <a:t>методи </a:t>
            </a:r>
            <a:r>
              <a:rPr lang="uk-UA" sz="2800" dirty="0" smtClean="0">
                <a:solidFill>
                  <a:schemeClr val="tx2">
                    <a:lumMod val="75000"/>
                  </a:schemeClr>
                </a:solidFill>
              </a:rPr>
              <a:t>аналізу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</a:rPr>
              <a:t> (</a:t>
            </a:r>
            <a:r>
              <a:rPr lang="uk-UA" sz="2800" dirty="0" smtClean="0">
                <a:solidFill>
                  <a:schemeClr val="tx2">
                    <a:lumMod val="75000"/>
                  </a:schemeClr>
                </a:solidFill>
              </a:rPr>
              <a:t>ХМА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</a:rPr>
              <a:t>)</a:t>
            </a:r>
            <a:r>
              <a:rPr lang="uk-UA" sz="28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uk-UA" sz="2800" dirty="0" smtClean="0">
                <a:solidFill>
                  <a:schemeClr val="accent6">
                    <a:lumMod val="75000"/>
                  </a:schemeClr>
                </a:solidFill>
              </a:rPr>
              <a:t>ґрунтуються </a:t>
            </a:r>
            <a:r>
              <a:rPr lang="uk-UA" sz="2800" dirty="0">
                <a:solidFill>
                  <a:schemeClr val="accent6">
                    <a:lumMod val="75000"/>
                  </a:schemeClr>
                </a:solidFill>
              </a:rPr>
              <a:t>на відмінності у </a:t>
            </a:r>
            <a:r>
              <a:rPr lang="uk-UA" sz="2800" dirty="0" err="1">
                <a:solidFill>
                  <a:schemeClr val="accent6">
                    <a:lumMod val="75000"/>
                  </a:schemeClr>
                </a:solidFill>
              </a:rPr>
              <a:t>сорбційних</a:t>
            </a:r>
            <a:r>
              <a:rPr lang="uk-UA" sz="2800" dirty="0">
                <a:solidFill>
                  <a:schemeClr val="accent6">
                    <a:lumMod val="75000"/>
                  </a:schemeClr>
                </a:solidFill>
              </a:rPr>
              <a:t> чи міграційних властивостях компонентів суміші в динамічних умовах </a:t>
            </a:r>
            <a:r>
              <a:rPr lang="uk-UA" sz="2800" dirty="0">
                <a:solidFill>
                  <a:schemeClr val="tx2">
                    <a:lumMod val="75000"/>
                  </a:schemeClr>
                </a:solidFill>
              </a:rPr>
              <a:t>і є процесами фізико-хімічного розділення компонентів рухомої фази при її русі вздовж нерухомої</a:t>
            </a:r>
            <a:r>
              <a:rPr lang="uk-UA" sz="2800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  <a:endParaRPr lang="uk-UA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0FFE4-C19D-4BA6-B1AC-1367B1E605AF}" type="slidenum">
              <a:rPr lang="ru-RU" smtClean="0"/>
              <a:pPr/>
              <a:t>10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76200" y="381000"/>
            <a:ext cx="7924800" cy="19389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dirty="0" smtClean="0"/>
              <a:t>Хроматографія (IUPAC) - метод розподілу сумішей речовин або частинок, що заснований на відмінностях у швидкостях їх переміщення в системі фаз, що не змішуються і рухаються один відносно  одного.</a:t>
            </a:r>
            <a:endParaRPr lang="uk-UA" sz="24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52401" y="5857297"/>
            <a:ext cx="7924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b="1" dirty="0" smtClean="0"/>
              <a:t>IUPAC</a:t>
            </a:r>
            <a:r>
              <a:rPr lang="uk-UA" dirty="0" smtClean="0"/>
              <a:t> -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International Union of Pure and Applied </a:t>
            </a:r>
            <a:r>
              <a:rPr lang="en-US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Chemistry</a:t>
            </a:r>
            <a:r>
              <a:rPr lang="uk-UA" dirty="0" smtClean="0"/>
              <a:t>, </a:t>
            </a:r>
            <a:r>
              <a:rPr lang="vi-VN" dirty="0"/>
              <a:t>Міжнаро́дний сою́з фундамента́льної та прикладно́ї </a:t>
            </a:r>
            <a:r>
              <a:rPr lang="vi-VN" dirty="0" smtClean="0"/>
              <a:t>хі́мії</a:t>
            </a:r>
            <a:r>
              <a:rPr lang="uk-UA" dirty="0" smtClean="0"/>
              <a:t>.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0FFE4-C19D-4BA6-B1AC-1367B1E605AF}" type="slidenum">
              <a:rPr lang="ru-RU" smtClean="0"/>
              <a:pPr/>
              <a:t>11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7929" y="200055"/>
            <a:ext cx="7162800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uk-UA" sz="1400" b="1" dirty="0" smtClean="0"/>
              <a:t>Фармацевтичний сектор</a:t>
            </a:r>
            <a:endParaRPr lang="uk-UA" sz="1400" dirty="0" smtClean="0"/>
          </a:p>
          <a:p>
            <a:pPr marL="285750" indent="-285750" algn="just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uk-UA" sz="1400" dirty="0" smtClean="0"/>
              <a:t>Для ідентифікації та аналізу зразків на наявність мікроелементів або хімічних речовин.</a:t>
            </a:r>
          </a:p>
          <a:p>
            <a:pPr marL="285750" indent="-285750" algn="just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uk-UA" sz="1400" dirty="0" smtClean="0"/>
              <a:t>Поділ сполук за їх молекулярною масою та елементним складом.</a:t>
            </a:r>
          </a:p>
          <a:p>
            <a:pPr marL="285750" indent="-285750" algn="just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uk-UA" sz="1400" dirty="0" smtClean="0"/>
              <a:t>Виявляє невідомі сполуки та чистоту суміші.</a:t>
            </a:r>
          </a:p>
          <a:p>
            <a:pPr marL="285750" indent="-285750" algn="just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uk-UA" sz="1400" dirty="0" smtClean="0"/>
              <a:t>У розробці ліків.</a:t>
            </a: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uk-UA" sz="1400" b="1" dirty="0" smtClean="0"/>
              <a:t>Хімічна промисловість</a:t>
            </a:r>
            <a:endParaRPr lang="uk-UA" sz="1400" dirty="0" smtClean="0"/>
          </a:p>
          <a:p>
            <a:pPr marL="285750" indent="-285750" algn="just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uk-UA" sz="1400" dirty="0" smtClean="0"/>
              <a:t>При тестуванні проб води, а також перевіряється якість повітря.</a:t>
            </a:r>
          </a:p>
          <a:p>
            <a:pPr marL="285750" indent="-285750" algn="just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uk-UA" sz="1400" dirty="0" smtClean="0"/>
              <a:t>ВЕРХ і ГХ дуже широко використовуються для виявлення різних забруднювачів, таких як </a:t>
            </a:r>
            <a:r>
              <a:rPr lang="uk-UA" sz="1400" dirty="0" err="1" smtClean="0"/>
              <a:t>поліхлорований</a:t>
            </a:r>
            <a:r>
              <a:rPr lang="uk-UA" sz="1400" dirty="0" smtClean="0"/>
              <a:t> </a:t>
            </a:r>
            <a:r>
              <a:rPr lang="uk-UA" sz="1400" dirty="0" err="1" smtClean="0"/>
              <a:t>біфеніл</a:t>
            </a:r>
            <a:r>
              <a:rPr lang="uk-UA" sz="1400" dirty="0" smtClean="0"/>
              <a:t> (ПХБ) в пестицидах і оліях.</a:t>
            </a:r>
          </a:p>
          <a:p>
            <a:pPr marL="285750" indent="-285750" algn="just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uk-UA" sz="1400" dirty="0" smtClean="0"/>
              <a:t>У різних додатках в галузі наук про життя</a:t>
            </a: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uk-UA" sz="1400" b="1" dirty="0" smtClean="0"/>
              <a:t>Харчова промисловість</a:t>
            </a:r>
            <a:endParaRPr lang="uk-UA" sz="1400" dirty="0" smtClean="0"/>
          </a:p>
          <a:p>
            <a:pPr marL="285750" indent="-285750" algn="just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uk-UA" sz="1400" dirty="0" smtClean="0"/>
              <a:t>У виявленні псування харчових продуктів і добавок</a:t>
            </a:r>
          </a:p>
          <a:p>
            <a:pPr marL="285750" indent="-285750" algn="just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uk-UA" sz="1400" dirty="0" smtClean="0"/>
              <a:t>Визначення якості їжі</a:t>
            </a: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uk-UA" sz="1400" b="1" dirty="0" smtClean="0"/>
              <a:t>Судова експертиза</a:t>
            </a:r>
            <a:endParaRPr lang="uk-UA" sz="1400" dirty="0" smtClean="0"/>
          </a:p>
          <a:p>
            <a:pPr marL="285750" indent="-285750" algn="just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uk-UA" sz="1400" dirty="0" smtClean="0"/>
              <a:t>У судово-медичній експертизі та огляді місця злочину, як-от аналіз крові та волосся на місці злочину.</a:t>
            </a: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uk-UA" sz="1400" b="1" dirty="0" smtClean="0"/>
              <a:t>Дослідження молекулярної біології</a:t>
            </a:r>
            <a:endParaRPr lang="uk-UA" sz="1400" dirty="0" smtClean="0"/>
          </a:p>
          <a:p>
            <a:pPr marL="285750" indent="-285750" algn="just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uk-UA" sz="1400" dirty="0" smtClean="0"/>
              <a:t>Різні методи хроматографії з дефісами, такі як EC-LC-MS, застосовуються для вивчення </a:t>
            </a:r>
            <a:r>
              <a:rPr lang="uk-UA" sz="1400" dirty="0" err="1" smtClean="0"/>
              <a:t>метаболоміки</a:t>
            </a:r>
            <a:r>
              <a:rPr lang="uk-UA" sz="1400" dirty="0" smtClean="0"/>
              <a:t> та </a:t>
            </a:r>
            <a:r>
              <a:rPr lang="uk-UA" sz="1400" dirty="0" err="1" smtClean="0"/>
              <a:t>протеоміки</a:t>
            </a:r>
            <a:r>
              <a:rPr lang="uk-UA" sz="1400" dirty="0" smtClean="0"/>
              <a:t> разом із дослідженнями нуклеїнових кислот.</a:t>
            </a:r>
          </a:p>
          <a:p>
            <a:pPr marL="285750" indent="-285750" algn="just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uk-UA" sz="1400" dirty="0" smtClean="0"/>
              <a:t>ВЕРХ використовується для розділення білків, таких як очищення інсуліну, фракціонування плазми та очищення ферментів, а також у різних відділах, таких як паливна промисловість, біотехнологія та біохімічні процеси.</a:t>
            </a:r>
            <a:endParaRPr lang="uk-UA" sz="1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743200" y="0"/>
            <a:ext cx="4216219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uk-UA" sz="2000" b="1" dirty="0" smtClean="0">
                <a:solidFill>
                  <a:srgbClr val="0070C0"/>
                </a:solidFill>
              </a:rPr>
              <a:t>ЗАСТОСУВАННЯ ХРОМАТОГРАФІЇ</a:t>
            </a:r>
            <a:endParaRPr lang="uk-UA" sz="2000" dirty="0">
              <a:solidFill>
                <a:srgbClr val="0070C0"/>
              </a:solidFill>
            </a:endParaRPr>
          </a:p>
        </p:txBody>
      </p:sp>
      <p:pic>
        <p:nvPicPr>
          <p:cNvPr id="7" name="Picture 6" descr="toxicity_ma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225" y="467322"/>
            <a:ext cx="1491710" cy="149689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>
            <a:outerShdw dist="104727" dir="9957825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mix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2057400"/>
            <a:ext cx="1482744" cy="1497571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>
            <a:outerShdw dist="104727" dir="842175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forensic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8367" y="3657600"/>
            <a:ext cx="2172874" cy="116205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>
            <a:outerShdw dist="68392" dir="17508085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7" descr="liquid crystal mixtur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399" y="4981576"/>
            <a:ext cx="1614673" cy="1791924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92457" dir="956724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3446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533400" y="1752600"/>
            <a:ext cx="7543800" cy="46166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None/>
            </a:pPr>
            <a:r>
              <a:rPr lang="uk-UA" sz="2400" dirty="0" smtClean="0">
                <a:solidFill>
                  <a:schemeClr val="tx1"/>
                </a:solidFill>
              </a:rPr>
              <a:t>І. За агрегатним станом рухомої та нерухомої фаз.</a:t>
            </a:r>
            <a:endParaRPr lang="uk-UA" sz="2400" dirty="0">
              <a:solidFill>
                <a:schemeClr val="tx1"/>
              </a:solidFill>
            </a:endParaRPr>
          </a:p>
        </p:txBody>
      </p:sp>
      <p:pic>
        <p:nvPicPr>
          <p:cNvPr id="2867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2438400"/>
            <a:ext cx="6708648" cy="4055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48400" y="6743700"/>
            <a:ext cx="588336" cy="228600"/>
          </a:xfrm>
        </p:spPr>
        <p:txBody>
          <a:bodyPr/>
          <a:lstStyle/>
          <a:p>
            <a:fld id="{DF70FFE4-C19D-4BA6-B1AC-1367B1E605AF}" type="slidenum">
              <a:rPr lang="ru-RU" smtClean="0"/>
              <a:pPr/>
              <a:t>12</a:t>
            </a:fld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81000" y="990600"/>
            <a:ext cx="76200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uk-UA" dirty="0" smtClean="0">
                <a:solidFill>
                  <a:schemeClr val="tx1"/>
                </a:solidFill>
              </a:rPr>
              <a:t>Хроматографічні методи аналізу </a:t>
            </a:r>
            <a:r>
              <a:rPr lang="uk-UA" dirty="0" smtClean="0">
                <a:solidFill>
                  <a:srgbClr val="FF0000"/>
                </a:solidFill>
              </a:rPr>
              <a:t>класифікують за різними ознаками.</a:t>
            </a:r>
            <a:r>
              <a:rPr lang="uk-UA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endParaRPr lang="uk-UA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3400" y="228600"/>
            <a:ext cx="7524817" cy="46166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uk-UA" sz="2400" b="1" dirty="0" smtClean="0">
                <a:latin typeface="+mj-lt"/>
              </a:rPr>
              <a:t>2. КЛАСИФІКАЦІЯ ХРОМАТОГРАФІЧНИХ МЕТОДІВ </a:t>
            </a:r>
            <a:endParaRPr lang="ru-RU" sz="2400" b="1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0" y="0"/>
            <a:ext cx="9143999" cy="9144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b"/>
          <a:lstStyle/>
          <a:p>
            <a:pPr algn="ctr"/>
            <a:r>
              <a:rPr lang="uk-UA" sz="2400" b="1" dirty="0" smtClean="0">
                <a:latin typeface="+mj-lt"/>
              </a:rPr>
              <a:t>ІІ. За природою елементарного акту, відповідального за </a:t>
            </a:r>
            <a:r>
              <a:rPr lang="uk-UA" sz="2400" b="1" dirty="0" smtClean="0">
                <a:latin typeface="+mj-lt"/>
              </a:rPr>
              <a:t>процес </a:t>
            </a:r>
            <a:r>
              <a:rPr lang="uk-UA" sz="2400" b="1" dirty="0" smtClean="0">
                <a:latin typeface="+mj-lt"/>
              </a:rPr>
              <a:t>розділення</a:t>
            </a:r>
            <a:endParaRPr lang="uk-UA" sz="2400" dirty="0">
              <a:latin typeface="+mj-lt"/>
            </a:endParaRPr>
          </a:p>
        </p:txBody>
      </p:sp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-1" y="914400"/>
            <a:ext cx="9117037" cy="59436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609600" indent="-609600" algn="just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uk-UA" sz="21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1) </a:t>
            </a:r>
            <a:r>
              <a:rPr lang="uk-UA" sz="21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Сорбція </a:t>
            </a:r>
            <a:r>
              <a:rPr lang="uk-UA" sz="2100" dirty="0">
                <a:latin typeface="Times New Roman" pitchFamily="18" charset="0"/>
              </a:rPr>
              <a:t>- поділяється на два види: </a:t>
            </a:r>
            <a:r>
              <a:rPr lang="uk-UA" sz="2100" i="1" dirty="0">
                <a:latin typeface="Times New Roman" pitchFamily="18" charset="0"/>
              </a:rPr>
              <a:t>адсорбція і абсорбція</a:t>
            </a:r>
            <a:r>
              <a:rPr lang="uk-UA" sz="2100" dirty="0">
                <a:latin typeface="Times New Roman" pitchFamily="18" charset="0"/>
              </a:rPr>
              <a:t>. </a:t>
            </a:r>
          </a:p>
          <a:p>
            <a:pPr marL="609600" indent="-609600" algn="just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uk-UA" sz="21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а) </a:t>
            </a:r>
            <a:r>
              <a:rPr lang="uk-UA" sz="2100" i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Адсорбція </a:t>
            </a:r>
            <a:r>
              <a:rPr lang="uk-UA" sz="2100" dirty="0">
                <a:latin typeface="Times New Roman" pitchFamily="18" charset="0"/>
              </a:rPr>
              <a:t>- концентрування компонентів на поверхні розділу між газовою або рідкою фазою і твердою фазою (тверда фаза називається </a:t>
            </a:r>
            <a:r>
              <a:rPr lang="uk-UA" sz="2100" i="1" dirty="0">
                <a:latin typeface="Times New Roman" pitchFamily="18" charset="0"/>
              </a:rPr>
              <a:t>адсорбентом</a:t>
            </a:r>
            <a:r>
              <a:rPr lang="uk-UA" sz="2100" dirty="0">
                <a:latin typeface="Times New Roman" pitchFamily="18" charset="0"/>
              </a:rPr>
              <a:t>). Наслідком цього є поглинання адсорбентом частини розчиненої речовини або газу з об'єму розчину або газової суміші. На явищі адсорбції </a:t>
            </a:r>
            <a:r>
              <a:rPr lang="uk-UA" sz="2100" dirty="0" smtClean="0">
                <a:latin typeface="Times New Roman" pitchFamily="18" charset="0"/>
              </a:rPr>
              <a:t>ґрунтується </a:t>
            </a:r>
            <a:r>
              <a:rPr lang="uk-UA" sz="2100" dirty="0">
                <a:latin typeface="Times New Roman" pitchFamily="18" charset="0"/>
              </a:rPr>
              <a:t>промисловий процес адсорбційного розділення речовин. </a:t>
            </a:r>
          </a:p>
          <a:p>
            <a:pPr marL="609600" indent="-609600" algn="just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uk-UA" sz="21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б) </a:t>
            </a:r>
            <a:r>
              <a:rPr lang="uk-UA" sz="2100" i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Абсорбція</a:t>
            </a:r>
            <a:r>
              <a:rPr lang="uk-UA" sz="21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uk-UA" sz="2100" dirty="0">
                <a:latin typeface="Times New Roman" pitchFamily="18" charset="0"/>
              </a:rPr>
              <a:t>- розподіл речовини між газовою і рідкою фазами. При досягненні рівноваги концентрація речовини в розчині залежить від концентрації або парціального тиску компоненту в газі. На цьому явищі </a:t>
            </a:r>
            <a:r>
              <a:rPr lang="uk-UA" sz="2100" dirty="0" smtClean="0">
                <a:latin typeface="Times New Roman" pitchFamily="18" charset="0"/>
              </a:rPr>
              <a:t>ґрунтуються </a:t>
            </a:r>
            <a:r>
              <a:rPr lang="uk-UA" sz="2100" dirty="0">
                <a:latin typeface="Times New Roman" pitchFamily="18" charset="0"/>
              </a:rPr>
              <a:t>промислові процеси виділення і розділення - </a:t>
            </a:r>
            <a:r>
              <a:rPr lang="uk-UA" sz="2100" i="1" dirty="0">
                <a:latin typeface="Times New Roman" pitchFamily="18" charset="0"/>
              </a:rPr>
              <a:t>абсорбція і ректифікація</a:t>
            </a:r>
            <a:r>
              <a:rPr lang="uk-UA" sz="2100" i="1" dirty="0" smtClean="0">
                <a:latin typeface="Times New Roman" pitchFamily="18" charset="0"/>
              </a:rPr>
              <a:t>.</a:t>
            </a:r>
            <a:endParaRPr lang="en-US" sz="2100" i="1" dirty="0" smtClean="0">
              <a:latin typeface="Times New Roman" pitchFamily="18" charset="0"/>
            </a:endParaRPr>
          </a:p>
          <a:p>
            <a:pPr marL="609600" indent="-609600" algn="just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75000"/>
              <a:buFont typeface="Wingdings" pitchFamily="2" charset="2"/>
              <a:buNone/>
            </a:pPr>
            <a:endParaRPr lang="en-US" sz="2100" b="1" i="1" dirty="0">
              <a:latin typeface="Times New Roman" pitchFamily="18" charset="0"/>
            </a:endParaRPr>
          </a:p>
          <a:p>
            <a:pPr marL="609600" indent="-609600" algn="just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75000"/>
              <a:buFont typeface="Wingdings" pitchFamily="2" charset="2"/>
              <a:buNone/>
            </a:pPr>
            <a:endParaRPr lang="en-US" sz="2100" b="1" i="1" dirty="0" smtClean="0">
              <a:latin typeface="Times New Roman" pitchFamily="18" charset="0"/>
            </a:endParaRPr>
          </a:p>
          <a:p>
            <a:pPr marL="609600" indent="-609600" algn="just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uk-UA" sz="21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2</a:t>
            </a:r>
            <a:r>
              <a:rPr lang="uk-UA" sz="21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) </a:t>
            </a:r>
            <a:r>
              <a:rPr lang="uk-UA" sz="21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Розподіл розчиненої речовини між двома рідкими фазами, які не змішуються</a:t>
            </a:r>
            <a:r>
              <a:rPr lang="uk-UA" sz="21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. </a:t>
            </a:r>
          </a:p>
          <a:p>
            <a:pPr marL="609600" indent="-609600" algn="just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uk-UA" sz="2100" dirty="0">
                <a:latin typeface="Times New Roman" pitchFamily="18" charset="0"/>
              </a:rPr>
              <a:t>На цьому принципі </a:t>
            </a:r>
            <a:r>
              <a:rPr lang="uk-UA" sz="2100" dirty="0" smtClean="0">
                <a:latin typeface="Times New Roman" pitchFamily="18" charset="0"/>
              </a:rPr>
              <a:t>ґрунтується </a:t>
            </a:r>
            <a:r>
              <a:rPr lang="uk-UA" sz="2100" dirty="0">
                <a:latin typeface="Times New Roman" pitchFamily="18" charset="0"/>
              </a:rPr>
              <a:t>промисловий процес виділення і розділення компонентів - </a:t>
            </a:r>
            <a:r>
              <a:rPr lang="uk-UA" sz="2100" i="1" dirty="0">
                <a:latin typeface="Times New Roman" pitchFamily="18" charset="0"/>
              </a:rPr>
              <a:t>екстракція</a:t>
            </a:r>
            <a:r>
              <a:rPr lang="uk-UA" sz="2100" dirty="0">
                <a:latin typeface="Times New Roman" pitchFamily="18" charset="0"/>
              </a:rPr>
              <a:t>.</a:t>
            </a:r>
            <a:r>
              <a:rPr lang="uk-UA" sz="1900" dirty="0">
                <a:latin typeface="Times New Roman" pitchFamily="18" charset="0"/>
              </a:rPr>
              <a:t> </a:t>
            </a:r>
            <a:endParaRPr lang="uk-UA" sz="1900" b="1" dirty="0">
              <a:latin typeface="Times New Roman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0FFE4-C19D-4BA6-B1AC-1367B1E605AF}" type="slidenum">
              <a:rPr lang="ru-RU" smtClean="0"/>
              <a:pPr/>
              <a:t>13</a:t>
            </a:fld>
            <a:endParaRPr lang="ru-RU"/>
          </a:p>
        </p:txBody>
      </p:sp>
      <p:pic>
        <p:nvPicPr>
          <p:cNvPr id="18436" name="Picture 4" descr="CBSE NCERT Notes Class 12 Chemistry Surface Chemist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038600"/>
            <a:ext cx="2857500" cy="118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76200" y="533400"/>
            <a:ext cx="7924800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uk-UA" sz="2100" b="1" dirty="0">
                <a:solidFill>
                  <a:schemeClr val="accent5">
                    <a:lumMod val="75000"/>
                  </a:schemeClr>
                </a:solidFill>
              </a:rPr>
              <a:t>3)</a:t>
            </a:r>
            <a:r>
              <a:rPr lang="uk-UA" sz="21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uk-UA" sz="2100" b="1" i="1" dirty="0" smtClean="0">
                <a:solidFill>
                  <a:schemeClr val="accent5">
                    <a:lumMod val="75000"/>
                  </a:schemeClr>
                </a:solidFill>
              </a:rPr>
              <a:t>Іонний </a:t>
            </a:r>
            <a:r>
              <a:rPr lang="uk-UA" sz="2100" b="1" i="1" dirty="0">
                <a:solidFill>
                  <a:schemeClr val="accent5">
                    <a:lumMod val="75000"/>
                  </a:schemeClr>
                </a:solidFill>
              </a:rPr>
              <a:t>обмін</a:t>
            </a:r>
            <a:r>
              <a:rPr lang="uk-UA" sz="21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uk-UA" sz="2100" dirty="0" smtClean="0"/>
              <a:t>ґрунтується </a:t>
            </a:r>
            <a:r>
              <a:rPr lang="uk-UA" sz="2100" dirty="0"/>
              <a:t>на протіканні реакції обміну </a:t>
            </a:r>
            <a:r>
              <a:rPr lang="uk-UA" sz="2100" dirty="0" smtClean="0"/>
              <a:t>іонів </a:t>
            </a:r>
            <a:r>
              <a:rPr lang="uk-UA" sz="2100" dirty="0"/>
              <a:t>між рухомою і нерухомою фазами. Звичай </a:t>
            </a:r>
            <a:r>
              <a:rPr lang="uk-UA" sz="2100" dirty="0" smtClean="0"/>
              <a:t>нерухома </a:t>
            </a:r>
            <a:r>
              <a:rPr lang="uk-UA" sz="2100" dirty="0"/>
              <a:t>фаза – це тверда малорозчинна сполука, здатна обмінювати свої і</a:t>
            </a:r>
            <a:r>
              <a:rPr lang="uk-UA" sz="2100" dirty="0" smtClean="0"/>
              <a:t>они </a:t>
            </a:r>
            <a:r>
              <a:rPr lang="uk-UA" sz="2100" dirty="0"/>
              <a:t>на </a:t>
            </a:r>
            <a:r>
              <a:rPr lang="uk-UA" sz="2100" dirty="0" smtClean="0"/>
              <a:t>іони </a:t>
            </a:r>
            <a:r>
              <a:rPr lang="uk-UA" sz="2100" dirty="0"/>
              <a:t>рідкої рухомої фази. Переважно це органічні полімери, які містять функціональні групи кислотного або лужного характеру (</a:t>
            </a:r>
            <a:r>
              <a:rPr lang="uk-UA" sz="2100" i="1" dirty="0"/>
              <a:t>-COOH, -SO</a:t>
            </a:r>
            <a:r>
              <a:rPr lang="uk-UA" sz="1600" i="1" dirty="0"/>
              <a:t>3</a:t>
            </a:r>
            <a:r>
              <a:rPr lang="uk-UA" sz="2100" i="1" dirty="0"/>
              <a:t>H</a:t>
            </a:r>
            <a:r>
              <a:rPr lang="uk-UA" sz="2100" dirty="0"/>
              <a:t>, </a:t>
            </a:r>
            <a:r>
              <a:rPr lang="uk-UA" sz="2100" i="1" dirty="0"/>
              <a:t>-NH</a:t>
            </a:r>
            <a:r>
              <a:rPr lang="uk-UA" sz="1600" i="1" dirty="0"/>
              <a:t>2</a:t>
            </a:r>
            <a:r>
              <a:rPr lang="uk-UA" sz="2100" dirty="0"/>
              <a:t>,.. . ). </a:t>
            </a:r>
          </a:p>
          <a:p>
            <a:pPr algn="just"/>
            <a:endParaRPr lang="uk-UA" sz="2100" b="1" dirty="0"/>
          </a:p>
          <a:p>
            <a:pPr algn="just"/>
            <a:r>
              <a:rPr lang="uk-UA" sz="2100" b="1" dirty="0">
                <a:solidFill>
                  <a:schemeClr val="accent5">
                    <a:lumMod val="75000"/>
                  </a:schemeClr>
                </a:solidFill>
              </a:rPr>
              <a:t>4) </a:t>
            </a:r>
            <a:r>
              <a:rPr lang="uk-UA" sz="2100" b="1" i="1" dirty="0">
                <a:solidFill>
                  <a:schemeClr val="accent5">
                    <a:lumMod val="75000"/>
                  </a:schemeClr>
                </a:solidFill>
              </a:rPr>
              <a:t>Утворення малорозчинних сполук компонентів рухомої фази з речовинами, які входять до складу нерухомої фази</a:t>
            </a:r>
            <a:r>
              <a:rPr lang="uk-UA" sz="2100" b="1" i="1" dirty="0"/>
              <a:t>.</a:t>
            </a:r>
            <a:r>
              <a:rPr lang="uk-UA" sz="2100" dirty="0"/>
              <a:t> Рівноважна концентрація речовини в рухомій фазі залежить від добутку розчинності утвореної малорозчинної сполуки. </a:t>
            </a:r>
          </a:p>
          <a:p>
            <a:pPr algn="just"/>
            <a:endParaRPr lang="uk-UA" sz="2100" b="1" dirty="0"/>
          </a:p>
          <a:p>
            <a:pPr algn="just"/>
            <a:r>
              <a:rPr lang="uk-UA" sz="2100" b="1" dirty="0">
                <a:solidFill>
                  <a:schemeClr val="accent5">
                    <a:lumMod val="75000"/>
                  </a:schemeClr>
                </a:solidFill>
              </a:rPr>
              <a:t>5) </a:t>
            </a:r>
            <a:r>
              <a:rPr lang="uk-UA" sz="2100" b="1" i="1" dirty="0">
                <a:solidFill>
                  <a:schemeClr val="accent5">
                    <a:lumMod val="75000"/>
                  </a:schemeClr>
                </a:solidFill>
              </a:rPr>
              <a:t>Міграція </a:t>
            </a:r>
            <a:r>
              <a:rPr lang="uk-UA" sz="2100" dirty="0" smtClean="0"/>
              <a:t>ґрунтується </a:t>
            </a:r>
            <a:r>
              <a:rPr lang="uk-UA" sz="2100" dirty="0"/>
              <a:t>на різній затримці речовин рухомої фази в порах нерухомої фази, куди вони потрапляють за рахунок броунівського руху (міграції). Ступінь затримки залежить від розмірів молекул рухомої фази і розміру пор нерухомої.</a:t>
            </a:r>
            <a:r>
              <a:rPr lang="ru-RU" sz="2100" dirty="0"/>
              <a:t> 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0FFE4-C19D-4BA6-B1AC-1367B1E605AF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0FFE4-C19D-4BA6-B1AC-1367B1E605AF}" type="slidenum">
              <a:rPr lang="ru-RU" smtClean="0"/>
              <a:pPr/>
              <a:t>15</a:t>
            </a:fld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/>
          <a:stretch/>
        </p:blipFill>
        <p:spPr bwMode="auto">
          <a:xfrm>
            <a:off x="0" y="0"/>
            <a:ext cx="643378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635282" y="340205"/>
            <a:ext cx="3505200" cy="209288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uk-UA" dirty="0" smtClean="0">
                <a:latin typeface="+mn-lt"/>
              </a:rPr>
              <a:t>Адсорбційна хроматографія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uk-UA" dirty="0" smtClean="0">
                <a:latin typeface="+mn-lt"/>
              </a:rPr>
              <a:t>Роздільна хроматографія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uk-UA" dirty="0" smtClean="0">
                <a:latin typeface="+mn-lt"/>
              </a:rPr>
              <a:t>Іонообмінна хроматографія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uk-UA" dirty="0" err="1" smtClean="0">
                <a:latin typeface="+mn-lt"/>
              </a:rPr>
              <a:t>Ексклюзійна</a:t>
            </a:r>
            <a:r>
              <a:rPr lang="uk-UA" dirty="0" smtClean="0">
                <a:latin typeface="+mn-lt"/>
              </a:rPr>
              <a:t> хроматографія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uk-UA" dirty="0" smtClean="0">
                <a:latin typeface="+mn-lt"/>
              </a:rPr>
              <a:t>Афінна хроматографія</a:t>
            </a:r>
            <a:endParaRPr lang="uk-UA" dirty="0">
              <a:latin typeface="+mn-lt"/>
            </a:endParaRPr>
          </a:p>
        </p:txBody>
      </p:sp>
      <p:pic>
        <p:nvPicPr>
          <p:cNvPr id="3075" name="Picture 3" descr="D:\Users\Marina\Desktop\Хроматографія\yoB9Pd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012003"/>
            <a:ext cx="3806482" cy="2141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305972" y="289678"/>
            <a:ext cx="2361028" cy="153912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uk-UA" sz="1400" dirty="0"/>
              <a:t>Паперова </a:t>
            </a:r>
            <a:r>
              <a:rPr lang="uk-UA" sz="1400" dirty="0" smtClean="0"/>
              <a:t>хроматографія (</a:t>
            </a:r>
            <a:r>
              <a:rPr lang="en-US" sz="1400" dirty="0" smtClean="0"/>
              <a:t>paper</a:t>
            </a:r>
            <a:r>
              <a:rPr lang="uk-UA" sz="1400" dirty="0" smtClean="0"/>
              <a:t>)</a:t>
            </a:r>
            <a:endParaRPr lang="en-US" sz="1400" dirty="0" smtClean="0"/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uk-UA" sz="1400" dirty="0" smtClean="0"/>
              <a:t>Тонкошарова хроматографія (</a:t>
            </a:r>
            <a:r>
              <a:rPr lang="en-US" sz="1400" dirty="0" smtClean="0"/>
              <a:t>TLC</a:t>
            </a:r>
            <a:r>
              <a:rPr lang="uk-UA" sz="1400" dirty="0" smtClean="0"/>
              <a:t>) </a:t>
            </a:r>
            <a:endParaRPr lang="uk-UA" sz="1400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05973" y="2209800"/>
            <a:ext cx="2665828" cy="1752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uk-UA" sz="1400" dirty="0" smtClean="0"/>
              <a:t>Йона хроматографія</a:t>
            </a:r>
            <a:endParaRPr lang="uk-UA" sz="1400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05973" y="4313015"/>
            <a:ext cx="4189827" cy="18401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uk-UA" sz="1400" dirty="0" err="1" smtClean="0"/>
              <a:t>Лігандна</a:t>
            </a:r>
            <a:r>
              <a:rPr lang="uk-UA" sz="1400" dirty="0" smtClean="0"/>
              <a:t> хроматографія</a:t>
            </a:r>
            <a:endParaRPr lang="uk-UA" sz="1400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073791" y="2209801"/>
            <a:ext cx="2361028" cy="17378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uk-UA" sz="1400" dirty="0"/>
              <a:t>Гель-фільтраційна хроматографія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820571" y="267522"/>
            <a:ext cx="2614247" cy="153912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endParaRPr lang="en-US" sz="1400" dirty="0" smtClean="0"/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uk-UA" sz="1400" dirty="0" smtClean="0"/>
              <a:t>Колонкова хроматографія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uk-UA" sz="1400" dirty="0" smtClean="0"/>
              <a:t>ГХ (</a:t>
            </a:r>
            <a:r>
              <a:rPr lang="en-US" sz="1400" dirty="0" smtClean="0"/>
              <a:t>GC</a:t>
            </a:r>
            <a:r>
              <a:rPr lang="uk-UA" sz="1400" dirty="0" smtClean="0"/>
              <a:t>)</a:t>
            </a:r>
            <a:endParaRPr lang="en-US" sz="1400" dirty="0" smtClean="0"/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uk-UA" sz="1400" dirty="0" smtClean="0"/>
              <a:t>ВЕРХ (</a:t>
            </a:r>
            <a:r>
              <a:rPr lang="en-US" sz="1400" dirty="0" smtClean="0"/>
              <a:t>HPLC</a:t>
            </a:r>
            <a:r>
              <a:rPr lang="uk-UA" sz="1400" dirty="0" smtClean="0"/>
              <a:t>)</a:t>
            </a:r>
            <a:endParaRPr lang="en-US" sz="1400" dirty="0" smtClean="0"/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400" dirty="0" smtClean="0"/>
              <a:t>HALIC</a:t>
            </a:r>
            <a:endParaRPr lang="uk-UA" sz="1400" dirty="0" smtClean="0"/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endParaRPr lang="uk-UA" sz="1400" dirty="0"/>
          </a:p>
        </p:txBody>
      </p:sp>
    </p:spTree>
    <p:extLst>
      <p:ext uri="{BB962C8B-B14F-4D97-AF65-F5344CB8AC3E}">
        <p14:creationId xmlns:p14="http://schemas.microsoft.com/office/powerpoint/2010/main" val="64340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0FFE4-C19D-4BA6-B1AC-1367B1E605AF}" type="slidenum">
              <a:rPr lang="ru-RU" smtClean="0"/>
              <a:pPr/>
              <a:t>16</a:t>
            </a:fld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6" r="12868"/>
          <a:stretch/>
        </p:blipFill>
        <p:spPr bwMode="auto">
          <a:xfrm>
            <a:off x="-18143" y="10886"/>
            <a:ext cx="9076240" cy="6847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8600" y="209490"/>
            <a:ext cx="7772400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uk-UA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Розподільна хроматографія</a:t>
            </a:r>
            <a:endParaRPr lang="uk-UA" sz="20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876800" y="762000"/>
            <a:ext cx="1840632" cy="73866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uk-UA" sz="1400" b="1" dirty="0" smtClean="0"/>
              <a:t>Високоефективна </a:t>
            </a:r>
          </a:p>
          <a:p>
            <a:r>
              <a:rPr lang="uk-UA" sz="1400" b="1" dirty="0" smtClean="0"/>
              <a:t>рідинна </a:t>
            </a:r>
          </a:p>
          <a:p>
            <a:r>
              <a:rPr lang="uk-UA" sz="1400" b="1" dirty="0" smtClean="0"/>
              <a:t>хроматографія</a:t>
            </a:r>
            <a:endParaRPr lang="ru-RU" sz="14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133600" y="790135"/>
            <a:ext cx="1519262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uk-UA" sz="1400" b="1" dirty="0" smtClean="0"/>
              <a:t>Газова</a:t>
            </a:r>
          </a:p>
          <a:p>
            <a:r>
              <a:rPr lang="uk-UA" sz="1400" b="1" dirty="0" smtClean="0"/>
              <a:t>хроматографія</a:t>
            </a:r>
            <a:endParaRPr lang="ru-RU" sz="14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45012" y="762000"/>
            <a:ext cx="1519262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uk-UA" sz="1400" b="1" dirty="0" smtClean="0"/>
              <a:t>Колонна</a:t>
            </a:r>
          </a:p>
          <a:p>
            <a:r>
              <a:rPr lang="uk-UA" sz="1400" b="1" dirty="0" smtClean="0"/>
              <a:t>хроматографія</a:t>
            </a: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1916450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0" y="76200"/>
            <a:ext cx="9144000" cy="7620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b"/>
          <a:lstStyle/>
          <a:p>
            <a:pPr algn="ctr"/>
            <a:r>
              <a:rPr lang="uk-UA" sz="2400" dirty="0" smtClean="0">
                <a:latin typeface="+mj-lt"/>
              </a:rPr>
              <a:t>ІІІ. За апаратурним оформленням або за способом розміщення нерухомої фази </a:t>
            </a:r>
            <a:endParaRPr lang="uk-UA" sz="2400" dirty="0">
              <a:latin typeface="+mj-lt"/>
            </a:endParaRPr>
          </a:p>
        </p:txBody>
      </p:sp>
      <p:sp>
        <p:nvSpPr>
          <p:cNvPr id="31749" name="Rectangle 5"/>
          <p:cNvSpPr>
            <a:spLocks noChangeArrowheads="1"/>
          </p:cNvSpPr>
          <p:nvPr/>
        </p:nvSpPr>
        <p:spPr bwMode="auto">
          <a:xfrm>
            <a:off x="76200" y="990600"/>
            <a:ext cx="7924800" cy="441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just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75000"/>
            </a:pPr>
            <a:r>
              <a:rPr lang="en-US" sz="1600" b="1" i="1" dirty="0" smtClean="0">
                <a:solidFill>
                  <a:schemeClr val="accent5">
                    <a:lumMod val="75000"/>
                  </a:schemeClr>
                </a:solidFill>
              </a:rPr>
              <a:t>1) </a:t>
            </a:r>
            <a:r>
              <a:rPr lang="uk-UA" sz="1600" b="1" i="1" dirty="0" smtClean="0">
                <a:solidFill>
                  <a:schemeClr val="accent5">
                    <a:lumMod val="75000"/>
                  </a:schemeClr>
                </a:solidFill>
              </a:rPr>
              <a:t>Колонкова </a:t>
            </a:r>
            <a:r>
              <a:rPr lang="uk-UA" sz="1600" b="1" i="1" dirty="0" smtClean="0">
                <a:solidFill>
                  <a:schemeClr val="accent5">
                    <a:lumMod val="50000"/>
                  </a:schemeClr>
                </a:solidFill>
              </a:rPr>
              <a:t>(</a:t>
            </a:r>
            <a:r>
              <a:rPr lang="en-GB" sz="1600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Column </a:t>
            </a:r>
            <a:r>
              <a:rPr lang="en-GB" sz="1600" i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chromatography</a:t>
            </a:r>
            <a:r>
              <a:rPr lang="uk-UA" sz="1600" i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)  </a:t>
            </a:r>
            <a:r>
              <a:rPr lang="uk-UA" sz="1600" dirty="0"/>
              <a:t>- нерухомою </a:t>
            </a:r>
            <a:r>
              <a:rPr lang="uk-UA" sz="1600" dirty="0" smtClean="0"/>
              <a:t>фазою </a:t>
            </a:r>
            <a:r>
              <a:rPr lang="uk-UA" sz="1600" dirty="0"/>
              <a:t>у вигляді гранул діаметром 0,1-0,5 </a:t>
            </a:r>
            <a:r>
              <a:rPr lang="uk-UA" sz="1600" i="1" dirty="0"/>
              <a:t>мм </a:t>
            </a:r>
            <a:r>
              <a:rPr lang="uk-UA" sz="1600" dirty="0"/>
              <a:t>заповнюють трубку діаметром 2-6</a:t>
            </a:r>
            <a:r>
              <a:rPr lang="uk-UA" sz="1600" i="1" dirty="0"/>
              <a:t> мм </a:t>
            </a:r>
            <a:r>
              <a:rPr lang="uk-UA" sz="1600" dirty="0"/>
              <a:t>і довжиною декілька метрів. Якщо нерухома фаза – рідина, вона наноситься на поверхню і в пори гранул інертного носія. Варіантом колонкової хроматографії є </a:t>
            </a:r>
            <a:r>
              <a:rPr lang="uk-UA" sz="1600" i="1" dirty="0"/>
              <a:t>капілярна</a:t>
            </a:r>
            <a:r>
              <a:rPr lang="uk-UA" sz="1600" dirty="0"/>
              <a:t>, коли рідка фаза</a:t>
            </a:r>
            <a:r>
              <a:rPr lang="en-US" sz="1600" dirty="0"/>
              <a:t> </a:t>
            </a:r>
            <a:r>
              <a:rPr lang="uk-UA" sz="1600" dirty="0"/>
              <a:t>наноситься на внутрішню стінку капіляра </a:t>
            </a:r>
            <a:r>
              <a:rPr lang="uk-UA" sz="1600" dirty="0" smtClean="0"/>
              <a:t>діаметром</a:t>
            </a:r>
            <a:r>
              <a:rPr lang="en-US" sz="1600" dirty="0" smtClean="0"/>
              <a:t> </a:t>
            </a:r>
            <a:r>
              <a:rPr lang="uk-UA" sz="1600" dirty="0" smtClean="0"/>
              <a:t>0,1-0,5 </a:t>
            </a:r>
            <a:r>
              <a:rPr lang="uk-UA" sz="1600" i="1" dirty="0"/>
              <a:t>мм</a:t>
            </a:r>
            <a:r>
              <a:rPr lang="en-US" sz="1600" i="1" dirty="0"/>
              <a:t>  </a:t>
            </a:r>
            <a:r>
              <a:rPr lang="uk-UA" sz="1600" dirty="0"/>
              <a:t>і довжиною до 100 і більше метрів.</a:t>
            </a:r>
            <a:r>
              <a:rPr lang="en-US" sz="1600" dirty="0"/>
              <a:t> </a:t>
            </a:r>
            <a:endParaRPr lang="en-US" sz="1600" dirty="0" smtClean="0"/>
          </a:p>
          <a:p>
            <a:pPr marL="457200" indent="-457200" algn="just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75000"/>
              <a:buFont typeface="Wingdings" pitchFamily="2" charset="2"/>
              <a:buAutoNum type="arabicParenR"/>
            </a:pPr>
            <a:endParaRPr lang="en-US" sz="2000" dirty="0"/>
          </a:p>
          <a:p>
            <a:pPr marL="457200" indent="-457200" algn="just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75000"/>
              <a:buFont typeface="Wingdings" pitchFamily="2" charset="2"/>
              <a:buAutoNum type="arabicParenR"/>
            </a:pPr>
            <a:endParaRPr lang="en-US" sz="2000" dirty="0" smtClean="0"/>
          </a:p>
          <a:p>
            <a:pPr marL="457200" indent="-457200" algn="just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75000"/>
              <a:buFont typeface="Wingdings" pitchFamily="2" charset="2"/>
              <a:buAutoNum type="arabicParenR"/>
            </a:pPr>
            <a:endParaRPr lang="en-US" sz="2000" dirty="0"/>
          </a:p>
          <a:p>
            <a:pPr marL="457200" indent="-457200" algn="just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75000"/>
              <a:buFont typeface="Wingdings" pitchFamily="2" charset="2"/>
              <a:buAutoNum type="arabicParenR"/>
            </a:pPr>
            <a:endParaRPr lang="en-US" sz="2000" dirty="0" smtClean="0"/>
          </a:p>
          <a:p>
            <a:pPr marL="457200" indent="-457200" algn="just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75000"/>
              <a:buFont typeface="Wingdings" pitchFamily="2" charset="2"/>
              <a:buAutoNum type="arabicParenR"/>
            </a:pPr>
            <a:endParaRPr lang="en-US" sz="2000" dirty="0"/>
          </a:p>
          <a:p>
            <a:pPr marL="457200" indent="-457200" algn="just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75000"/>
              <a:buFont typeface="Wingdings" pitchFamily="2" charset="2"/>
              <a:buAutoNum type="arabicParenR"/>
            </a:pPr>
            <a:endParaRPr lang="en-US" sz="2000" dirty="0"/>
          </a:p>
          <a:p>
            <a:pPr marL="342900" indent="-342900" algn="just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75000"/>
              <a:buFont typeface="Wingdings" pitchFamily="2" charset="2"/>
              <a:buNone/>
            </a:pPr>
            <a:endParaRPr lang="en-US" b="1" dirty="0" smtClean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0FFE4-C19D-4BA6-B1AC-1367B1E605AF}" type="slidenum">
              <a:rPr lang="ru-RU" smtClean="0"/>
              <a:pPr/>
              <a:t>17</a:t>
            </a:fld>
            <a:endParaRPr lang="ru-RU"/>
          </a:p>
        </p:txBody>
      </p:sp>
      <p:pic>
        <p:nvPicPr>
          <p:cNvPr id="4098" name="Picture 2" descr="D:\Users\Marina\Desktop\Хроматографія\Analytical_Gas_Chromatography_A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14600"/>
            <a:ext cx="9144000" cy="2742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5427583"/>
            <a:ext cx="9144000" cy="135421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 algn="just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SzPct val="75000"/>
            </a:pPr>
            <a:r>
              <a:rPr lang="uk-UA" sz="1600" b="1" dirty="0">
                <a:solidFill>
                  <a:schemeClr val="accent5">
                    <a:lumMod val="75000"/>
                  </a:schemeClr>
                </a:solidFill>
              </a:rPr>
              <a:t>2) </a:t>
            </a:r>
            <a:r>
              <a:rPr lang="uk-UA" sz="1600" b="1" i="1" dirty="0">
                <a:solidFill>
                  <a:schemeClr val="accent5">
                    <a:lumMod val="75000"/>
                  </a:schemeClr>
                </a:solidFill>
              </a:rPr>
              <a:t>Площинна</a:t>
            </a:r>
            <a:r>
              <a:rPr lang="uk-UA" sz="16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1600" dirty="0">
                <a:solidFill>
                  <a:schemeClr val="accent5">
                    <a:lumMod val="75000"/>
                  </a:schemeClr>
                </a:solidFill>
              </a:rPr>
              <a:t>(</a:t>
            </a:r>
            <a:r>
              <a:rPr lang="en-GB" sz="1600" i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Planar chromatography</a:t>
            </a:r>
            <a:r>
              <a:rPr lang="en-US" sz="1600" dirty="0">
                <a:solidFill>
                  <a:schemeClr val="accent5">
                    <a:lumMod val="75000"/>
                  </a:schemeClr>
                </a:solidFill>
              </a:rPr>
              <a:t>) </a:t>
            </a:r>
            <a:r>
              <a:rPr lang="uk-UA" sz="1600" dirty="0"/>
              <a:t>використовується при рідкій нерухомій фазі: </a:t>
            </a:r>
          </a:p>
          <a:p>
            <a:pPr marL="342900" indent="-342900" algn="just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SzPct val="75000"/>
            </a:pPr>
            <a:r>
              <a:rPr lang="uk-UA" sz="1600" dirty="0">
                <a:solidFill>
                  <a:schemeClr val="accent6">
                    <a:lumMod val="75000"/>
                  </a:schemeClr>
                </a:solidFill>
              </a:rPr>
              <a:t>а) </a:t>
            </a:r>
            <a:r>
              <a:rPr lang="uk-UA" sz="1600" i="1" dirty="0">
                <a:solidFill>
                  <a:schemeClr val="accent6">
                    <a:lumMod val="75000"/>
                  </a:schemeClr>
                </a:solidFill>
              </a:rPr>
              <a:t>тонкошарова</a:t>
            </a:r>
            <a:r>
              <a:rPr lang="en-US" sz="1600" i="1" dirty="0">
                <a:solidFill>
                  <a:schemeClr val="accent6">
                    <a:lumMod val="75000"/>
                  </a:schemeClr>
                </a:solidFill>
              </a:rPr>
              <a:t> (</a:t>
            </a:r>
            <a:r>
              <a:rPr lang="en-GB" sz="1600" i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Paper chromatography</a:t>
            </a:r>
            <a:r>
              <a:rPr lang="en-US" sz="1600" i="1" dirty="0">
                <a:solidFill>
                  <a:schemeClr val="accent6">
                    <a:lumMod val="75000"/>
                  </a:schemeClr>
                </a:solidFill>
              </a:rPr>
              <a:t>) </a:t>
            </a:r>
            <a:r>
              <a:rPr lang="uk-UA" sz="1600" dirty="0"/>
              <a:t>- нерухома фаза наноситься тонким шаром на скляну або алюмінієву пластину (</a:t>
            </a:r>
            <a:r>
              <a:rPr lang="uk-UA" sz="1600" dirty="0" err="1"/>
              <a:t>сілуфоль</a:t>
            </a:r>
            <a:r>
              <a:rPr lang="uk-UA" sz="1600" dirty="0"/>
              <a:t>, </a:t>
            </a:r>
            <a:r>
              <a:rPr lang="uk-UA" sz="1600" dirty="0" err="1"/>
              <a:t>алуфоль</a:t>
            </a:r>
            <a:r>
              <a:rPr lang="uk-UA" sz="1600" dirty="0"/>
              <a:t>); </a:t>
            </a:r>
          </a:p>
          <a:p>
            <a:pPr marL="342900" indent="-342900" algn="just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SzPct val="75000"/>
            </a:pPr>
            <a:r>
              <a:rPr lang="uk-UA" sz="1600" dirty="0">
                <a:solidFill>
                  <a:schemeClr val="accent6">
                    <a:lumMod val="75000"/>
                  </a:schemeClr>
                </a:solidFill>
              </a:rPr>
              <a:t>б) </a:t>
            </a:r>
            <a:r>
              <a:rPr lang="uk-UA" sz="1600" i="1" dirty="0">
                <a:solidFill>
                  <a:schemeClr val="accent6">
                    <a:lumMod val="75000"/>
                  </a:schemeClr>
                </a:solidFill>
              </a:rPr>
              <a:t>паперова</a:t>
            </a:r>
            <a:r>
              <a:rPr lang="en-US" sz="1600" i="1" dirty="0">
                <a:solidFill>
                  <a:schemeClr val="accent6">
                    <a:lumMod val="75000"/>
                  </a:schemeClr>
                </a:solidFill>
              </a:rPr>
              <a:t> (</a:t>
            </a:r>
            <a:r>
              <a:rPr lang="en-GB" sz="1600" i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Thin-layer chromatography (TL</a:t>
            </a:r>
            <a:r>
              <a:rPr lang="en-GB" sz="1600" i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C)</a:t>
            </a:r>
            <a:r>
              <a:rPr lang="en-US" sz="1600" i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uk-UA" sz="1600" i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1600" dirty="0"/>
              <a:t>- нерухома фаза – спеціальний хроматографічний папір (типу фільтрувального), просочений відповідними реактивами.</a:t>
            </a:r>
            <a:r>
              <a:rPr lang="ru-RU" sz="1600" dirty="0"/>
              <a:t> 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0FFE4-C19D-4BA6-B1AC-1367B1E605AF}" type="slidenum">
              <a:rPr lang="ru-RU" smtClean="0"/>
              <a:pPr/>
              <a:t>18</a:t>
            </a:fld>
            <a:endParaRPr lang="ru-RU"/>
          </a:p>
        </p:txBody>
      </p:sp>
      <p:pic>
        <p:nvPicPr>
          <p:cNvPr id="7170" name="Picture 2" descr="D:\Users\Marina\Desktop\Хроматографія\yN03Ye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32903"/>
            <a:ext cx="4192172" cy="2358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" t="5342"/>
          <a:stretch/>
        </p:blipFill>
        <p:spPr bwMode="auto">
          <a:xfrm>
            <a:off x="154745" y="42232"/>
            <a:ext cx="8684454" cy="1786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6" t="28637" r="12920" b="3533"/>
          <a:stretch/>
        </p:blipFill>
        <p:spPr bwMode="auto">
          <a:xfrm>
            <a:off x="3860800" y="4150257"/>
            <a:ext cx="5283200" cy="2705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1257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0FFE4-C19D-4BA6-B1AC-1367B1E605AF}" type="slidenum">
              <a:rPr lang="ru-RU" smtClean="0"/>
              <a:pPr/>
              <a:t>19</a:t>
            </a:fld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3" t="12987" r="12276" b="473"/>
          <a:stretch/>
        </p:blipFill>
        <p:spPr bwMode="auto">
          <a:xfrm>
            <a:off x="27709" y="819833"/>
            <a:ext cx="8962572" cy="5834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819400" y="115669"/>
            <a:ext cx="3276859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uk-UA" sz="3600" dirty="0" smtClean="0">
                <a:latin typeface="+mj-lt"/>
              </a:rPr>
              <a:t>Хроматограф</a:t>
            </a:r>
            <a:r>
              <a:rPr lang="uk-UA" sz="3600" dirty="0">
                <a:latin typeface="+mj-lt"/>
              </a:rPr>
              <a:t>и</a:t>
            </a:r>
            <a:endParaRPr lang="uk-UA" sz="3600" dirty="0" smtClean="0">
              <a:latin typeface="+mj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2400" y="921603"/>
            <a:ext cx="1828800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1600" b="1" dirty="0" smtClean="0">
                <a:latin typeface="+mj-lt"/>
              </a:rPr>
              <a:t>Джерело</a:t>
            </a:r>
          </a:p>
          <a:p>
            <a:pPr algn="ctr"/>
            <a:r>
              <a:rPr lang="uk-UA" sz="1600" b="1" dirty="0" smtClean="0">
                <a:latin typeface="+mj-lt"/>
              </a:rPr>
              <a:t>рухомої фази</a:t>
            </a:r>
          </a:p>
          <a:p>
            <a:pPr algn="ctr"/>
            <a:endParaRPr lang="uk-UA" sz="1600" b="1" dirty="0" smtClean="0">
              <a:latin typeface="+mj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680195" y="921603"/>
            <a:ext cx="1645386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1600" b="1" dirty="0" smtClean="0">
                <a:latin typeface="+mj-lt"/>
              </a:rPr>
              <a:t>Дозуючий</a:t>
            </a:r>
          </a:p>
          <a:p>
            <a:pPr algn="ctr"/>
            <a:r>
              <a:rPr lang="uk-UA" sz="1600" b="1" dirty="0" smtClean="0">
                <a:latin typeface="+mj-lt"/>
              </a:rPr>
              <a:t>пристрій</a:t>
            </a:r>
            <a:endParaRPr lang="uk-UA" sz="1600" b="1" dirty="0" smtClean="0">
              <a:latin typeface="+mj-lt"/>
            </a:endParaRPr>
          </a:p>
          <a:p>
            <a:pPr algn="ctr"/>
            <a:endParaRPr lang="uk-UA" sz="1600" b="1" dirty="0" smtClean="0"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876800" y="921603"/>
            <a:ext cx="1371600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uk-UA" sz="1600" b="1" dirty="0" smtClean="0">
              <a:latin typeface="+mj-lt"/>
            </a:endParaRPr>
          </a:p>
          <a:p>
            <a:pPr algn="ctr"/>
            <a:r>
              <a:rPr lang="uk-UA" sz="1600" b="1" dirty="0" smtClean="0">
                <a:latin typeface="+mj-lt"/>
              </a:rPr>
              <a:t>Розділення</a:t>
            </a:r>
          </a:p>
          <a:p>
            <a:pPr algn="ctr"/>
            <a:endParaRPr lang="uk-UA" sz="1600" b="1" dirty="0" smtClean="0">
              <a:latin typeface="+mj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934200" y="901097"/>
            <a:ext cx="1752600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uk-UA" sz="1600" b="1" dirty="0" smtClean="0">
              <a:latin typeface="+mj-lt"/>
            </a:endParaRPr>
          </a:p>
          <a:p>
            <a:pPr algn="ctr"/>
            <a:r>
              <a:rPr lang="uk-UA" sz="1600" b="1" dirty="0" err="1" smtClean="0">
                <a:latin typeface="+mj-lt"/>
              </a:rPr>
              <a:t>Детектуванн</a:t>
            </a:r>
            <a:endParaRPr lang="uk-UA" sz="1600" b="1" dirty="0" smtClean="0">
              <a:latin typeface="+mj-lt"/>
            </a:endParaRPr>
          </a:p>
          <a:p>
            <a:pPr algn="ctr"/>
            <a:endParaRPr lang="uk-UA" sz="1600" b="1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91297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29000" y="1524000"/>
            <a:ext cx="11865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dirty="0" smtClean="0">
                <a:latin typeface="+mn-lt"/>
              </a:rPr>
              <a:t>План </a:t>
            </a:r>
            <a:endParaRPr lang="ru-RU" sz="2800" dirty="0">
              <a:latin typeface="+mn-lt"/>
            </a:endParaRPr>
          </a:p>
        </p:txBody>
      </p:sp>
      <p:sp>
        <p:nvSpPr>
          <p:cNvPr id="53249" name="Rectangle 1"/>
          <p:cNvSpPr>
            <a:spLocks noChangeArrowheads="1"/>
          </p:cNvSpPr>
          <p:nvPr/>
        </p:nvSpPr>
        <p:spPr bwMode="auto">
          <a:xfrm>
            <a:off x="152400" y="1807964"/>
            <a:ext cx="8229600" cy="2400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tabLst/>
            </a:pPr>
            <a:r>
              <a:rPr kumimoji="0" lang="uk-UA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Вступ</a:t>
            </a:r>
          </a:p>
          <a:p>
            <a:pPr marL="0" marR="0" lvl="0" indent="450850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uk-UA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Загальна </a:t>
            </a:r>
            <a:r>
              <a:rPr kumimoji="0" lang="uk-UA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характеристика хроматографічних </a:t>
            </a:r>
            <a:r>
              <a:rPr kumimoji="0" lang="uk-UA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методів (ХМ)</a:t>
            </a:r>
            <a:endParaRPr kumimoji="0" lang="uk-UA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ea typeface="Times New Roman" pitchFamily="18" charset="0"/>
              <a:cs typeface="Arial" pitchFamily="34" charset="0"/>
            </a:endParaRPr>
          </a:p>
          <a:p>
            <a:pPr marL="0" marR="0" lvl="0" indent="450850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uk-UA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Класифікація ХМ</a:t>
            </a:r>
            <a:endParaRPr kumimoji="0" lang="ru-RU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pitchFamily="34" charset="0"/>
            </a:endParaRPr>
          </a:p>
          <a:p>
            <a:pPr marL="0" marR="0" lvl="0" indent="450850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uk-UA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Паперова хроматографія (</a:t>
            </a:r>
            <a:r>
              <a:rPr kumimoji="0" lang="uk-UA" sz="2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ПХ</a:t>
            </a:r>
            <a:r>
              <a:rPr kumimoji="0" lang="uk-UA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)</a:t>
            </a:r>
          </a:p>
          <a:p>
            <a:pPr marL="0" marR="0" lvl="0" indent="450850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</a:pPr>
            <a:r>
              <a:rPr lang="uk-UA" sz="2200" dirty="0" smtClean="0">
                <a:latin typeface="+mn-lt"/>
                <a:cs typeface="Arial" pitchFamily="34" charset="0"/>
              </a:rPr>
              <a:t>Тонкошарова хроматографія (ТШХ)</a:t>
            </a:r>
            <a:endParaRPr kumimoji="0" lang="uk-UA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pitchFamily="34" charset="0"/>
            </a:endParaRPr>
          </a:p>
        </p:txBody>
      </p:sp>
      <p:pic>
        <p:nvPicPr>
          <p:cNvPr id="53250" name="Picture 2" descr="C:\Users\Marina\Desktop\tlc_500x1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228600"/>
            <a:ext cx="4762500" cy="1238250"/>
          </a:xfrm>
          <a:prstGeom prst="rect">
            <a:avLst/>
          </a:prstGeom>
          <a:noFill/>
        </p:spPr>
      </p:pic>
      <p:pic>
        <p:nvPicPr>
          <p:cNvPr id="53251" name="Picture 3" descr="C:\Users\Marina\Desktop\imag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99814" y="4191000"/>
            <a:ext cx="3077361" cy="2305050"/>
          </a:xfrm>
          <a:prstGeom prst="rect">
            <a:avLst/>
          </a:prstGeom>
          <a:noFill/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0FFE4-C19D-4BA6-B1AC-1367B1E605AF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28600" y="304800"/>
            <a:ext cx="7924800" cy="52322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800" dirty="0" smtClean="0">
                <a:latin typeface="+mj-lt"/>
              </a:rPr>
              <a:t>  3. ПЛАНАРНА – ПАПЕРОВА ХРОМАТОГРАФИЯ</a:t>
            </a:r>
            <a:endParaRPr lang="ru-RU" sz="2800" dirty="0">
              <a:latin typeface="+mj-lt"/>
            </a:endParaRPr>
          </a:p>
        </p:txBody>
      </p:sp>
      <p:pic>
        <p:nvPicPr>
          <p:cNvPr id="6" name="Рисунок 5" descr="dopb384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90600"/>
            <a:ext cx="38100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3505200" y="1066800"/>
            <a:ext cx="1653209" cy="20313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</a:pPr>
            <a:r>
              <a:rPr lang="uk-UA" b="1" dirty="0" smtClean="0"/>
              <a:t>А. Висхідна</a:t>
            </a:r>
          </a:p>
          <a:p>
            <a:pPr>
              <a:lnSpc>
                <a:spcPct val="200000"/>
              </a:lnSpc>
            </a:pPr>
            <a:r>
              <a:rPr lang="uk-UA" b="1" dirty="0" smtClean="0"/>
              <a:t>Б. Низхідна</a:t>
            </a:r>
          </a:p>
          <a:p>
            <a:pPr>
              <a:lnSpc>
                <a:spcPct val="200000"/>
              </a:lnSpc>
            </a:pPr>
            <a:r>
              <a:rPr lang="uk-UA" b="1" dirty="0" smtClean="0"/>
              <a:t>В. Радіальна</a:t>
            </a:r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28600" y="2819400"/>
            <a:ext cx="352955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uk-UA" dirty="0" smtClean="0"/>
              <a:t>Види паперової хроматографії </a:t>
            </a:r>
            <a:endParaRPr lang="ru-RU" dirty="0"/>
          </a:p>
        </p:txBody>
      </p:sp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8446" y="3352800"/>
            <a:ext cx="688554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2617764" y="3276600"/>
            <a:ext cx="393543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Char char="-"/>
            </a:pPr>
            <a:r>
              <a:rPr lang="uk-UA" dirty="0" smtClean="0">
                <a:latin typeface="+mn-lt"/>
              </a:rPr>
              <a:t> Система розчинників </a:t>
            </a:r>
          </a:p>
          <a:p>
            <a:pPr>
              <a:buFontTx/>
              <a:buChar char="-"/>
            </a:pPr>
            <a:r>
              <a:rPr lang="uk-UA" dirty="0" smtClean="0">
                <a:latin typeface="+mn-lt"/>
              </a:rPr>
              <a:t> Хроматографічний папір </a:t>
            </a:r>
          </a:p>
          <a:p>
            <a:pPr>
              <a:buFontTx/>
              <a:buChar char="-"/>
            </a:pPr>
            <a:r>
              <a:rPr lang="uk-UA" dirty="0" smtClean="0">
                <a:latin typeface="+mn-lt"/>
              </a:rPr>
              <a:t> Плями речовин, що розділилися </a:t>
            </a:r>
          </a:p>
          <a:p>
            <a:pPr>
              <a:buFontTx/>
              <a:buChar char="-"/>
            </a:pPr>
            <a:r>
              <a:rPr lang="uk-UA" dirty="0" smtClean="0">
                <a:latin typeface="+mn-lt"/>
              </a:rPr>
              <a:t> Гніт для подачі розчинника </a:t>
            </a:r>
            <a:endParaRPr lang="ru-RU" dirty="0">
              <a:latin typeface="+mn-lt"/>
            </a:endParaRPr>
          </a:p>
        </p:txBody>
      </p:sp>
      <p:pic>
        <p:nvPicPr>
          <p:cNvPr id="13" name="Рисунок 12" descr="C:\Users\Marina\Desktop\Откр миграции кислой вино после элюции раствора в бутанол  уксусная кислота и голубой бромфениловый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7800" y="1295400"/>
            <a:ext cx="28194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/>
        </p:nvSpPr>
        <p:spPr>
          <a:xfrm>
            <a:off x="3352800" y="4769584"/>
            <a:ext cx="4800600" cy="163121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uk-UA" sz="2000" dirty="0" smtClean="0">
                <a:latin typeface="+mn-lt"/>
              </a:rPr>
              <a:t>Механізм розділення – розподільний, нормально-фазовий. Папір полярний. Застосовується рідко, заміна ТШХ.</a:t>
            </a:r>
          </a:p>
          <a:p>
            <a:pPr algn="just"/>
            <a:r>
              <a:rPr lang="uk-UA" sz="2000" dirty="0" smtClean="0">
                <a:latin typeface="+mn-lt"/>
              </a:rPr>
              <a:t>Використовується для комбінації з електрофорезом – 2</a:t>
            </a:r>
            <a:r>
              <a:rPr lang="en-US" sz="2000" dirty="0" smtClean="0">
                <a:latin typeface="+mn-lt"/>
              </a:rPr>
              <a:t>D </a:t>
            </a:r>
            <a:r>
              <a:rPr lang="uk-UA" sz="2000" dirty="0" smtClean="0">
                <a:latin typeface="+mn-lt"/>
              </a:rPr>
              <a:t>метод</a:t>
            </a:r>
            <a:endParaRPr lang="ru-RU" sz="2000" dirty="0">
              <a:latin typeface="+mn-lt"/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0FFE4-C19D-4BA6-B1AC-1367B1E605AF}" type="slidenum">
              <a:rPr lang="ru-RU" smtClean="0"/>
              <a:pPr/>
              <a:t>20</a:t>
            </a:fld>
            <a:endParaRPr lang="ru-RU"/>
          </a:p>
        </p:txBody>
      </p:sp>
      <p:pic>
        <p:nvPicPr>
          <p:cNvPr id="5122" name="Picture 2" descr="D:\Users\Marina\Desktop\Хроматографія\BrightEmbellishedHerring-size_restricted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82" y="4675510"/>
            <a:ext cx="3158618" cy="1819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2" cstate="print"/>
          <a:srcRect l="12712" t="28550" r="16949" b="22677"/>
          <a:stretch>
            <a:fillRect/>
          </a:stretch>
        </p:blipFill>
        <p:spPr bwMode="auto">
          <a:xfrm>
            <a:off x="533400" y="1600200"/>
            <a:ext cx="7250151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381000" y="634425"/>
            <a:ext cx="76200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3200" dirty="0" smtClean="0">
                <a:latin typeface="+mj-lt"/>
              </a:rPr>
              <a:t>Радіальні </a:t>
            </a:r>
            <a:r>
              <a:rPr lang="uk-UA" sz="3200" dirty="0" err="1" smtClean="0">
                <a:latin typeface="+mj-lt"/>
              </a:rPr>
              <a:t>хроматограмми</a:t>
            </a:r>
            <a:r>
              <a:rPr lang="uk-UA" sz="3200" dirty="0" smtClean="0">
                <a:latin typeface="+mj-lt"/>
              </a:rPr>
              <a:t> на площині </a:t>
            </a:r>
            <a:endParaRPr lang="uk-UA" sz="3200" dirty="0">
              <a:latin typeface="+mj-lt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0FFE4-C19D-4BA6-B1AC-1367B1E605AF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04800" y="228600"/>
            <a:ext cx="7696200" cy="51816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uk-UA" sz="2400" dirty="0" smtClean="0">
                <a:latin typeface="+mj-lt"/>
              </a:rPr>
              <a:t>ІЛЮСТРАЦІЯ ДО ТОНКОШАРОВОЇ ХРОМАТОГРАФІЇ </a:t>
            </a:r>
            <a:endParaRPr lang="ru-RU" sz="2400" dirty="0">
              <a:latin typeface="+mj-lt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0FFE4-C19D-4BA6-B1AC-1367B1E605AF}" type="slidenum">
              <a:rPr lang="ru-RU" smtClean="0"/>
              <a:pPr/>
              <a:t>22</a:t>
            </a:fld>
            <a:endParaRPr lang="ru-RU"/>
          </a:p>
        </p:txBody>
      </p:sp>
      <p:pic>
        <p:nvPicPr>
          <p:cNvPr id="6" name="Chromatography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762000" y="1143000"/>
            <a:ext cx="6705600" cy="502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8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286000" y="152400"/>
            <a:ext cx="4572000" cy="58477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uk-UA" sz="3200" dirty="0" smtClean="0">
                <a:latin typeface="+mj-lt"/>
              </a:rPr>
              <a:t>4. ПЛАНАРНА - ТШХ</a:t>
            </a:r>
            <a:endParaRPr lang="ru-RU" sz="3200" dirty="0"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04800" y="857071"/>
            <a:ext cx="76962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v"/>
            </a:pPr>
            <a:r>
              <a:rPr lang="uk-UA" sz="2000" dirty="0" smtClean="0">
                <a:latin typeface="+mn-lt"/>
              </a:rPr>
              <a:t> Підкладка - фольга, скло, полімерні плівки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v"/>
            </a:pPr>
            <a:r>
              <a:rPr lang="uk-UA" sz="2000" dirty="0" smtClean="0">
                <a:latin typeface="+mn-lt"/>
              </a:rPr>
              <a:t> Товщина сорбенту - 100-200 мкм (аналітика), 1-3 мм (препаратів)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v"/>
            </a:pPr>
            <a:r>
              <a:rPr lang="uk-UA" sz="2000" dirty="0" smtClean="0">
                <a:latin typeface="+mn-lt"/>
              </a:rPr>
              <a:t> Сорбенти:</a:t>
            </a:r>
            <a:endParaRPr lang="uk-UA" sz="2000" dirty="0">
              <a:latin typeface="+mn-lt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0FFE4-C19D-4BA6-B1AC-1367B1E605AF}" type="slidenum">
              <a:rPr lang="ru-RU" smtClean="0"/>
              <a:pPr/>
              <a:t>23</a:t>
            </a:fld>
            <a:endParaRPr lang="ru-RU"/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2" cstate="print"/>
          <a:srcRect l="45283" t="36371" b="10561"/>
          <a:stretch>
            <a:fillRect/>
          </a:stretch>
        </p:blipFill>
        <p:spPr bwMode="auto">
          <a:xfrm>
            <a:off x="3810000" y="2895600"/>
            <a:ext cx="42672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Прямоугольник 15"/>
          <p:cNvSpPr/>
          <p:nvPr/>
        </p:nvSpPr>
        <p:spPr>
          <a:xfrm>
            <a:off x="228600" y="2743200"/>
            <a:ext cx="3429000" cy="34163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uk-UA" b="1" dirty="0" err="1" smtClean="0">
                <a:solidFill>
                  <a:srgbClr val="002060"/>
                </a:solidFill>
              </a:rPr>
              <a:t>Сілікагель</a:t>
            </a:r>
            <a:endParaRPr lang="uk-UA" b="1" dirty="0" smtClean="0">
              <a:solidFill>
                <a:srgbClr val="002060"/>
              </a:solidFill>
            </a:endParaRPr>
          </a:p>
          <a:p>
            <a:pPr>
              <a:lnSpc>
                <a:spcPct val="200000"/>
              </a:lnSpc>
            </a:pPr>
            <a:r>
              <a:rPr lang="uk-UA" b="1" dirty="0" smtClean="0">
                <a:solidFill>
                  <a:srgbClr val="002060"/>
                </a:solidFill>
              </a:rPr>
              <a:t>Окис алюмінію</a:t>
            </a:r>
          </a:p>
          <a:p>
            <a:pPr>
              <a:lnSpc>
                <a:spcPct val="200000"/>
              </a:lnSpc>
            </a:pPr>
            <a:r>
              <a:rPr lang="uk-UA" b="1" dirty="0" smtClean="0">
                <a:solidFill>
                  <a:srgbClr val="002060"/>
                </a:solidFill>
              </a:rPr>
              <a:t>Целюлоза </a:t>
            </a:r>
          </a:p>
          <a:p>
            <a:pPr>
              <a:lnSpc>
                <a:spcPct val="200000"/>
              </a:lnSpc>
            </a:pPr>
            <a:r>
              <a:rPr lang="uk-UA" b="1" dirty="0" smtClean="0">
                <a:solidFill>
                  <a:srgbClr val="002060"/>
                </a:solidFill>
              </a:rPr>
              <a:t>Оксид цирконію</a:t>
            </a:r>
          </a:p>
          <a:p>
            <a:pPr>
              <a:lnSpc>
                <a:spcPct val="200000"/>
              </a:lnSpc>
            </a:pPr>
            <a:r>
              <a:rPr lang="uk-UA" b="1" dirty="0" smtClean="0">
                <a:solidFill>
                  <a:srgbClr val="002060"/>
                </a:solidFill>
              </a:rPr>
              <a:t>Оксид титану</a:t>
            </a:r>
          </a:p>
          <a:p>
            <a:pPr>
              <a:lnSpc>
                <a:spcPct val="200000"/>
              </a:lnSpc>
            </a:pPr>
            <a:r>
              <a:rPr lang="uk-UA" b="1" dirty="0" smtClean="0">
                <a:solidFill>
                  <a:srgbClr val="002060"/>
                </a:solidFill>
              </a:rPr>
              <a:t>Іонно-обмінні смоли 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7" name="Номер слайда 7"/>
          <p:cNvSpPr txBox="1">
            <a:spLocks/>
          </p:cNvSpPr>
          <p:nvPr/>
        </p:nvSpPr>
        <p:spPr>
          <a:xfrm>
            <a:off x="6403848" y="7772400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70FFE4-C19D-4BA6-B1AC-1367B1E605AF}" type="slidenum">
              <a:rPr kumimoji="0" lang="ru-RU" sz="11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0FFE4-C19D-4BA6-B1AC-1367B1E605AF}" type="slidenum">
              <a:rPr lang="ru-RU" smtClean="0"/>
              <a:pPr/>
              <a:t>24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371600" y="1905000"/>
            <a:ext cx="5943600" cy="37856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lnSpc>
                <a:spcPct val="125000"/>
              </a:lnSpc>
              <a:buFont typeface="+mj-lt"/>
              <a:buAutoNum type="arabicPeriod"/>
            </a:pPr>
            <a:r>
              <a:rPr lang="uk-UA" sz="2400" dirty="0" smtClean="0">
                <a:latin typeface="+mn-lt"/>
              </a:rPr>
              <a:t>Обрізати або взяти пластину</a:t>
            </a:r>
          </a:p>
          <a:p>
            <a:pPr marL="342900" indent="-342900">
              <a:lnSpc>
                <a:spcPct val="125000"/>
              </a:lnSpc>
              <a:buFont typeface="+mj-lt"/>
              <a:buAutoNum type="arabicPeriod"/>
            </a:pPr>
            <a:r>
              <a:rPr lang="uk-UA" sz="2400" dirty="0" smtClean="0">
                <a:latin typeface="+mn-lt"/>
              </a:rPr>
              <a:t>[Кондиціонувати сорбент] </a:t>
            </a:r>
          </a:p>
          <a:p>
            <a:pPr marL="342900" indent="-342900">
              <a:lnSpc>
                <a:spcPct val="125000"/>
              </a:lnSpc>
              <a:buFont typeface="+mj-lt"/>
              <a:buAutoNum type="arabicPeriod"/>
            </a:pPr>
            <a:r>
              <a:rPr lang="uk-UA" sz="2400" dirty="0"/>
              <a:t>Н</a:t>
            </a:r>
            <a:r>
              <a:rPr lang="uk-UA" sz="2400" dirty="0" smtClean="0">
                <a:latin typeface="+mn-lt"/>
              </a:rPr>
              <a:t>анести зразок </a:t>
            </a:r>
          </a:p>
          <a:p>
            <a:pPr marL="342900" indent="-342900">
              <a:lnSpc>
                <a:spcPct val="125000"/>
              </a:lnSpc>
              <a:buFont typeface="+mj-lt"/>
              <a:buAutoNum type="arabicPeriod"/>
            </a:pPr>
            <a:r>
              <a:rPr lang="uk-UA" sz="2400" dirty="0" smtClean="0">
                <a:latin typeface="+mn-lt"/>
              </a:rPr>
              <a:t>Провести розподіл </a:t>
            </a:r>
          </a:p>
          <a:p>
            <a:pPr marL="342900" indent="-342900">
              <a:lnSpc>
                <a:spcPct val="125000"/>
              </a:lnSpc>
              <a:buFont typeface="+mj-lt"/>
              <a:buAutoNum type="arabicPeriod"/>
            </a:pPr>
            <a:r>
              <a:rPr lang="uk-UA" sz="2400" dirty="0" err="1" smtClean="0">
                <a:latin typeface="+mn-lt"/>
              </a:rPr>
              <a:t>Візуалізувати</a:t>
            </a:r>
            <a:r>
              <a:rPr lang="uk-UA" sz="2400" dirty="0" smtClean="0">
                <a:latin typeface="+mn-lt"/>
              </a:rPr>
              <a:t> </a:t>
            </a:r>
          </a:p>
          <a:p>
            <a:pPr marL="342900" indent="-342900">
              <a:lnSpc>
                <a:spcPct val="125000"/>
              </a:lnSpc>
              <a:buFont typeface="+mj-lt"/>
              <a:buAutoNum type="arabicPeriod"/>
            </a:pPr>
            <a:r>
              <a:rPr lang="uk-UA" sz="2400" dirty="0" smtClean="0"/>
              <a:t>Визначити </a:t>
            </a:r>
            <a:r>
              <a:rPr lang="uk-UA" sz="2400" dirty="0" err="1" smtClean="0">
                <a:latin typeface="+mn-lt"/>
              </a:rPr>
              <a:t>Rf</a:t>
            </a:r>
            <a:r>
              <a:rPr lang="uk-UA" sz="2400" dirty="0" smtClean="0">
                <a:latin typeface="+mn-lt"/>
              </a:rPr>
              <a:t> </a:t>
            </a:r>
          </a:p>
          <a:p>
            <a:pPr marL="342900" indent="-342900">
              <a:lnSpc>
                <a:spcPct val="125000"/>
              </a:lnSpc>
              <a:buFont typeface="+mj-lt"/>
              <a:buAutoNum type="arabicPeriod"/>
            </a:pPr>
            <a:r>
              <a:rPr lang="uk-UA" sz="2400" dirty="0" smtClean="0">
                <a:latin typeface="+mn-lt"/>
              </a:rPr>
              <a:t>Перевести в комп'ютер (картинка або </a:t>
            </a:r>
            <a:r>
              <a:rPr lang="uk-UA" sz="2400" dirty="0" err="1" smtClean="0">
                <a:latin typeface="+mn-lt"/>
              </a:rPr>
              <a:t>хроматограмма</a:t>
            </a:r>
            <a:r>
              <a:rPr lang="uk-UA" sz="2400" dirty="0" smtClean="0">
                <a:latin typeface="+mn-lt"/>
              </a:rPr>
              <a:t>)</a:t>
            </a:r>
            <a:endParaRPr lang="uk-UA" sz="2400" dirty="0">
              <a:latin typeface="+mn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24000" y="228600"/>
            <a:ext cx="5626861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uk-UA" sz="3200" dirty="0" smtClean="0"/>
              <a:t>Тонкошарова хроматограма </a:t>
            </a:r>
            <a:endParaRPr lang="ru-RU" sz="3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981200" y="1143000"/>
            <a:ext cx="4572000" cy="430887"/>
          </a:xfrm>
          <a:prstGeom prst="rect">
            <a:avLst/>
          </a:prstGeom>
          <a:ln>
            <a:prstDash val="dash"/>
          </a:ln>
          <a:effectLst>
            <a:innerShdw blurRad="114300">
              <a:prstClr val="black"/>
            </a:inn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200" dirty="0" smtClean="0"/>
              <a:t>    АЛГОРИТМ ПРОВЕДЕННЯ ТШХ </a:t>
            </a:r>
            <a:endParaRPr lang="ru-RU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0FFE4-C19D-4BA6-B1AC-1367B1E605AF}" type="slidenum">
              <a:rPr lang="ru-RU" smtClean="0"/>
              <a:pPr/>
              <a:t>25</a:t>
            </a:fld>
            <a:endParaRPr lang="ru-RU"/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378024"/>
            <a:ext cx="5867400" cy="163121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Для оцінки хроматографічної поведінки речовини в певних умовах використовують величину </a:t>
            </a:r>
            <a:r>
              <a:rPr kumimoji="0" lang="uk-UA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Rf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, яка дорівнює відношенню відстані 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R</a:t>
            </a:r>
            <a:r>
              <a:rPr kumimoji="0" lang="uk-UA" sz="2000" b="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2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, пройденої речовиною, до відстані 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R</a:t>
            </a:r>
            <a:r>
              <a:rPr kumimoji="0" lang="uk-UA" sz="2000" b="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1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, пройденої розчинником: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4614208"/>
            <a:ext cx="9144000" cy="193899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algn="just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uk-UA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Rf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 можуть мати значення від 0 до 1. </a:t>
            </a:r>
          </a:p>
          <a:p>
            <a:pPr marL="0" marR="0" lvl="0" algn="just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При Rf=0 компонент суміші залишається на лінії старту, а при Rf=1 – рухається разом з фронтом розчинника.</a:t>
            </a:r>
          </a:p>
          <a:p>
            <a:pPr marL="0" marR="0" lvl="0" algn="just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Значення </a:t>
            </a:r>
            <a:r>
              <a:rPr kumimoji="0" lang="uk-UA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Rf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 залежить від розподілу речовини, складу рухомої фази, типу паперу, температури, часу </a:t>
            </a:r>
            <a:r>
              <a:rPr kumimoji="0" lang="uk-UA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хроматографування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, техніки експерименту.</a:t>
            </a:r>
            <a:endParaRPr kumimoji="0" lang="uk-UA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52600" y="2895600"/>
            <a:ext cx="1144865" cy="646331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none">
            <a:spAutoFit/>
          </a:bodyPr>
          <a:lstStyle/>
          <a:p>
            <a:r>
              <a:rPr lang="en-US" sz="3600" dirty="0" err="1" smtClean="0">
                <a:latin typeface="+mn-lt"/>
              </a:rPr>
              <a:t>Rf</a:t>
            </a:r>
            <a:r>
              <a:rPr lang="en-US" sz="3600" dirty="0" smtClean="0">
                <a:latin typeface="+mn-lt"/>
              </a:rPr>
              <a:t> = </a:t>
            </a:r>
            <a:endParaRPr lang="ru-RU" sz="3600" dirty="0">
              <a:latin typeface="+mn-lt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2743200" y="3276600"/>
            <a:ext cx="762000" cy="0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2743200" y="2768025"/>
            <a:ext cx="609600" cy="461665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en-US" sz="2400" dirty="0" smtClean="0"/>
              <a:t>R</a:t>
            </a:r>
            <a:r>
              <a:rPr lang="en-US" sz="2000" dirty="0" smtClean="0"/>
              <a:t>2</a:t>
            </a:r>
            <a:endParaRPr lang="ru-RU" sz="32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743200" y="3200400"/>
            <a:ext cx="609600" cy="461665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en-US" sz="2400" dirty="0"/>
              <a:t>R</a:t>
            </a:r>
            <a:r>
              <a:rPr lang="en-US" sz="2000" dirty="0" smtClean="0"/>
              <a:t>1</a:t>
            </a:r>
            <a:endParaRPr lang="ru-RU" sz="32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600200" y="2743200"/>
            <a:ext cx="2057400" cy="990600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703" y="-76200"/>
            <a:ext cx="3238500" cy="466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2600" y="1295400"/>
            <a:ext cx="2592387" cy="18383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4191000"/>
            <a:ext cx="2359025" cy="17700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323850" y="1052513"/>
            <a:ext cx="5327650" cy="138717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uk-UA" sz="2800" dirty="0"/>
              <a:t>Обрізати або взяти пластину</a:t>
            </a:r>
          </a:p>
          <a:p>
            <a:pPr marL="342900" indent="-342900">
              <a:buFont typeface="+mj-lt"/>
              <a:buAutoNum type="arabicPeriod"/>
            </a:pPr>
            <a:r>
              <a:rPr lang="uk-UA" sz="2800" dirty="0"/>
              <a:t>[Кондиціонувати сорбент] </a:t>
            </a:r>
          </a:p>
          <a:p>
            <a:pPr marL="342900" indent="-342900">
              <a:buFont typeface="+mj-lt"/>
              <a:buAutoNum type="arabicPeriod"/>
            </a:pPr>
            <a:r>
              <a:rPr lang="uk-UA" sz="2800" dirty="0" smtClean="0"/>
              <a:t>Н</a:t>
            </a:r>
            <a:r>
              <a:rPr lang="uk-UA" sz="2800" dirty="0"/>
              <a:t>анести зразок </a:t>
            </a:r>
            <a:endParaRPr lang="ru-RU" sz="2600" dirty="0"/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76200" y="2514600"/>
            <a:ext cx="5181599" cy="132562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0000" tIns="46800" rIns="90000" bIns="46800">
            <a:spAutoFit/>
          </a:bodyPr>
          <a:lstStyle/>
          <a:p>
            <a:pPr marL="711200" indent="-711200" algn="just"/>
            <a:r>
              <a:rPr lang="uk-UA" sz="2000" dirty="0" smtClean="0">
                <a:latin typeface="+mn-lt"/>
              </a:rPr>
              <a:t>Нанесення зразка проводиться у разі</a:t>
            </a:r>
          </a:p>
          <a:p>
            <a:pPr marL="711200" indent="-711200" algn="just"/>
            <a:r>
              <a:rPr lang="uk-UA" sz="2000" dirty="0" smtClean="0">
                <a:latin typeface="+mn-lt"/>
              </a:rPr>
              <a:t>якісного аналізу капіляром, у разі</a:t>
            </a:r>
          </a:p>
          <a:p>
            <a:pPr marL="711200" indent="-711200" algn="just"/>
            <a:r>
              <a:rPr lang="uk-UA" sz="2000" dirty="0" smtClean="0">
                <a:latin typeface="+mn-lt"/>
              </a:rPr>
              <a:t>кількісного аналізу - </a:t>
            </a:r>
            <a:r>
              <a:rPr lang="uk-UA" sz="2000" dirty="0" err="1" smtClean="0">
                <a:latin typeface="+mn-lt"/>
              </a:rPr>
              <a:t>мікрошпр</a:t>
            </a:r>
            <a:r>
              <a:rPr lang="uk-UA" sz="2000" dirty="0" err="1" smtClean="0"/>
              <a:t>и</a:t>
            </a:r>
            <a:r>
              <a:rPr lang="uk-UA" sz="2000" dirty="0" err="1" smtClean="0">
                <a:latin typeface="+mn-lt"/>
              </a:rPr>
              <a:t>цем</a:t>
            </a:r>
            <a:endParaRPr lang="uk-UA" sz="2000" dirty="0" smtClean="0">
              <a:latin typeface="+mn-lt"/>
            </a:endParaRPr>
          </a:p>
          <a:p>
            <a:pPr marL="711200" indent="-711200" algn="just"/>
            <a:r>
              <a:rPr lang="uk-UA" sz="2000" dirty="0" smtClean="0">
                <a:latin typeface="+mn-lt"/>
              </a:rPr>
              <a:t>або спеціальним приладом - </a:t>
            </a:r>
            <a:r>
              <a:rPr lang="uk-UA" sz="2000" dirty="0" err="1" smtClean="0">
                <a:latin typeface="+mn-lt"/>
              </a:rPr>
              <a:t>аплікатором</a:t>
            </a:r>
            <a:endParaRPr lang="uk-UA" sz="2000" dirty="0">
              <a:latin typeface="+mn-lt"/>
            </a:endParaRPr>
          </a:p>
        </p:txBody>
      </p:sp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49" y="4193614"/>
            <a:ext cx="2305050" cy="17716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5334000" y="3789363"/>
            <a:ext cx="1008062" cy="2519362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ru-RU"/>
          </a:p>
        </p:txBody>
      </p:sp>
      <p:grpSp>
        <p:nvGrpSpPr>
          <p:cNvPr id="12" name="Group 9"/>
          <p:cNvGrpSpPr>
            <a:grpSpLocks/>
          </p:cNvGrpSpPr>
          <p:nvPr/>
        </p:nvGrpSpPr>
        <p:grpSpPr bwMode="auto">
          <a:xfrm>
            <a:off x="6770687" y="3789363"/>
            <a:ext cx="1371600" cy="2755900"/>
            <a:chOff x="4598" y="2387"/>
            <a:chExt cx="864" cy="1736"/>
          </a:xfrm>
        </p:grpSpPr>
        <p:sp>
          <p:nvSpPr>
            <p:cNvPr id="13" name="Rectangle 10"/>
            <p:cNvSpPr>
              <a:spLocks noChangeArrowheads="1"/>
            </p:cNvSpPr>
            <p:nvPr/>
          </p:nvSpPr>
          <p:spPr bwMode="auto">
            <a:xfrm>
              <a:off x="4785" y="2387"/>
              <a:ext cx="499" cy="1587"/>
            </a:xfrm>
            <a:prstGeom prst="rect">
              <a:avLst/>
            </a:prstGeom>
            <a:noFill/>
            <a:ln w="2857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ru-RU"/>
            </a:p>
          </p:txBody>
        </p:sp>
        <p:sp>
          <p:nvSpPr>
            <p:cNvPr id="14" name="Line 11"/>
            <p:cNvSpPr>
              <a:spLocks noChangeShapeType="1"/>
            </p:cNvSpPr>
            <p:nvPr/>
          </p:nvSpPr>
          <p:spPr bwMode="auto">
            <a:xfrm>
              <a:off x="4785" y="3793"/>
              <a:ext cx="136" cy="18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endParaRPr lang="ru-RU"/>
            </a:p>
          </p:txBody>
        </p:sp>
        <p:sp>
          <p:nvSpPr>
            <p:cNvPr id="15" name="Line 12"/>
            <p:cNvSpPr>
              <a:spLocks noChangeShapeType="1"/>
            </p:cNvSpPr>
            <p:nvPr/>
          </p:nvSpPr>
          <p:spPr bwMode="auto">
            <a:xfrm flipH="1">
              <a:off x="5148" y="3780"/>
              <a:ext cx="138" cy="19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endParaRPr lang="ru-RU"/>
            </a:p>
          </p:txBody>
        </p:sp>
        <p:sp>
          <p:nvSpPr>
            <p:cNvPr id="16" name="Rectangle 13"/>
            <p:cNvSpPr>
              <a:spLocks noChangeArrowheads="1"/>
            </p:cNvSpPr>
            <p:nvPr/>
          </p:nvSpPr>
          <p:spPr bwMode="auto">
            <a:xfrm>
              <a:off x="4598" y="3838"/>
              <a:ext cx="196" cy="182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ru-RU"/>
            </a:p>
          </p:txBody>
        </p:sp>
        <p:sp>
          <p:nvSpPr>
            <p:cNvPr id="17" name="Rectangle 14"/>
            <p:cNvSpPr>
              <a:spLocks noChangeArrowheads="1"/>
            </p:cNvSpPr>
            <p:nvPr/>
          </p:nvSpPr>
          <p:spPr bwMode="auto">
            <a:xfrm>
              <a:off x="4698" y="3929"/>
              <a:ext cx="196" cy="182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ru-RU"/>
            </a:p>
          </p:txBody>
        </p:sp>
        <p:sp>
          <p:nvSpPr>
            <p:cNvPr id="18" name="Rectangle 15"/>
            <p:cNvSpPr>
              <a:spLocks noChangeArrowheads="1"/>
            </p:cNvSpPr>
            <p:nvPr/>
          </p:nvSpPr>
          <p:spPr bwMode="auto">
            <a:xfrm>
              <a:off x="5266" y="3838"/>
              <a:ext cx="196" cy="182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ru-RU"/>
            </a:p>
          </p:txBody>
        </p:sp>
        <p:sp>
          <p:nvSpPr>
            <p:cNvPr id="19" name="Rectangle 16"/>
            <p:cNvSpPr>
              <a:spLocks noChangeArrowheads="1"/>
            </p:cNvSpPr>
            <p:nvPr/>
          </p:nvSpPr>
          <p:spPr bwMode="auto">
            <a:xfrm>
              <a:off x="5163" y="3941"/>
              <a:ext cx="196" cy="182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ru-RU"/>
            </a:p>
          </p:txBody>
        </p:sp>
      </p:grpSp>
      <p:sp>
        <p:nvSpPr>
          <p:cNvPr id="20" name="Oval 17"/>
          <p:cNvSpPr>
            <a:spLocks noChangeArrowheads="1"/>
          </p:cNvSpPr>
          <p:nvPr/>
        </p:nvSpPr>
        <p:spPr bwMode="auto">
          <a:xfrm>
            <a:off x="7391400" y="5680075"/>
            <a:ext cx="144462" cy="144463"/>
          </a:xfrm>
          <a:prstGeom prst="ellipse">
            <a:avLst/>
          </a:prstGeom>
          <a:solidFill>
            <a:srgbClr val="0000FF"/>
          </a:solidFill>
          <a:ln w="9525" algn="ctr">
            <a:solidFill>
              <a:srgbClr val="0000FF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ru-RU"/>
          </a:p>
        </p:txBody>
      </p:sp>
      <p:sp>
        <p:nvSpPr>
          <p:cNvPr id="21" name="Oval 18"/>
          <p:cNvSpPr>
            <a:spLocks noChangeArrowheads="1"/>
          </p:cNvSpPr>
          <p:nvPr/>
        </p:nvSpPr>
        <p:spPr bwMode="auto">
          <a:xfrm>
            <a:off x="5765800" y="5661025"/>
            <a:ext cx="144462" cy="144463"/>
          </a:xfrm>
          <a:prstGeom prst="ellipse">
            <a:avLst/>
          </a:prstGeom>
          <a:solidFill>
            <a:srgbClr val="0000FF"/>
          </a:solidFill>
          <a:ln w="9525" algn="ctr">
            <a:solidFill>
              <a:srgbClr val="0000FF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ru-RU"/>
          </a:p>
        </p:txBody>
      </p:sp>
      <p:sp>
        <p:nvSpPr>
          <p:cNvPr id="22" name="Oval 19"/>
          <p:cNvSpPr>
            <a:spLocks noChangeArrowheads="1"/>
          </p:cNvSpPr>
          <p:nvPr/>
        </p:nvSpPr>
        <p:spPr bwMode="auto">
          <a:xfrm>
            <a:off x="6053137" y="5661025"/>
            <a:ext cx="144463" cy="144463"/>
          </a:xfrm>
          <a:prstGeom prst="ellipse">
            <a:avLst/>
          </a:prstGeom>
          <a:solidFill>
            <a:srgbClr val="0000FF"/>
          </a:solidFill>
          <a:ln w="9525" algn="ctr">
            <a:solidFill>
              <a:srgbClr val="0000FF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ru-RU"/>
          </a:p>
        </p:txBody>
      </p:sp>
      <p:sp>
        <p:nvSpPr>
          <p:cNvPr id="23" name="Oval 20"/>
          <p:cNvSpPr>
            <a:spLocks noChangeArrowheads="1"/>
          </p:cNvSpPr>
          <p:nvPr/>
        </p:nvSpPr>
        <p:spPr bwMode="auto">
          <a:xfrm>
            <a:off x="5476875" y="5661025"/>
            <a:ext cx="144462" cy="144463"/>
          </a:xfrm>
          <a:prstGeom prst="ellipse">
            <a:avLst/>
          </a:prstGeom>
          <a:solidFill>
            <a:srgbClr val="0000FF"/>
          </a:solidFill>
          <a:ln w="9525" algn="ctr">
            <a:solidFill>
              <a:srgbClr val="0000FF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2286000" y="152400"/>
            <a:ext cx="4572000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uk-UA" sz="3200" dirty="0" smtClean="0">
                <a:latin typeface="+mj-lt"/>
              </a:rPr>
              <a:t>ПЛАНАРНА - ТШХ</a:t>
            </a:r>
            <a:endParaRPr lang="ru-RU" sz="3200" dirty="0">
              <a:latin typeface="+mj-lt"/>
            </a:endParaRPr>
          </a:p>
        </p:txBody>
      </p:sp>
      <p:sp>
        <p:nvSpPr>
          <p:cNvPr id="25" name="Номер слайда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0FFE4-C19D-4BA6-B1AC-1367B1E605AF}" type="slidenum">
              <a:rPr lang="ru-RU" smtClean="0"/>
              <a:pPr/>
              <a:t>26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457200" y="6096000"/>
            <a:ext cx="7470613" cy="46384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lIns="90000" tIns="46800" rIns="90000" bIns="46800">
            <a:spAutoFit/>
          </a:bodyPr>
          <a:lstStyle/>
          <a:p>
            <a:pPr marL="711200" indent="-711200"/>
            <a:r>
              <a:rPr lang="uk-UA" sz="2400" dirty="0" smtClean="0">
                <a:latin typeface="+mn-lt"/>
              </a:rPr>
              <a:t>Розподіл починають тільки після урівноважування </a:t>
            </a:r>
            <a:endParaRPr lang="uk-UA" sz="2400" dirty="0">
              <a:latin typeface="+mn-lt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538288"/>
            <a:ext cx="3425825" cy="417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-3175" y="1268413"/>
            <a:ext cx="4575175" cy="12827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 algn="l"/>
            <a:r>
              <a:rPr lang="uk-UA" sz="2600" dirty="0" smtClean="0"/>
              <a:t>N-камера – нормальна, пластина приводиться до рівноваги з парами елюенту</a:t>
            </a:r>
            <a:endParaRPr lang="uk-UA" sz="2600" dirty="0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1288" y="2708275"/>
            <a:ext cx="4103687" cy="32527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1524000" y="304800"/>
            <a:ext cx="4572000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uk-UA" sz="3200" dirty="0" smtClean="0">
                <a:latin typeface="+mj-lt"/>
              </a:rPr>
              <a:t>ПЛАНАРНА - ТШХ</a:t>
            </a:r>
            <a:endParaRPr lang="ru-RU" sz="3200" dirty="0">
              <a:latin typeface="+mj-lt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0FFE4-C19D-4BA6-B1AC-1367B1E605AF}" type="slidenum">
              <a:rPr lang="ru-RU" smtClean="0"/>
              <a:pPr/>
              <a:t>27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2" cstate="print"/>
          <a:srcRect l="4167" t="17983" r="5000" b="4034"/>
          <a:stretch>
            <a:fillRect/>
          </a:stretch>
        </p:blipFill>
        <p:spPr bwMode="auto">
          <a:xfrm>
            <a:off x="0" y="1295400"/>
            <a:ext cx="81534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2209800" y="228600"/>
            <a:ext cx="4121641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uk-UA" sz="3200" dirty="0" err="1" smtClean="0">
                <a:latin typeface="+mj-lt"/>
              </a:rPr>
              <a:t>Хроматографування</a:t>
            </a:r>
            <a:r>
              <a:rPr lang="uk-UA" sz="3200" dirty="0" smtClean="0">
                <a:latin typeface="+mj-lt"/>
              </a:rPr>
              <a:t> </a:t>
            </a:r>
            <a:endParaRPr lang="ru-RU" sz="3200" dirty="0">
              <a:latin typeface="+mj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52400" y="5334000"/>
            <a:ext cx="350520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uk-UA" sz="2400" b="1" dirty="0" smtClean="0"/>
              <a:t>Насичена камера</a:t>
            </a:r>
            <a:endParaRPr lang="ru-RU" sz="24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572000" y="5334000"/>
            <a:ext cx="350520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uk-UA" sz="2400" b="1" dirty="0" smtClean="0"/>
              <a:t>Ненасичена камера</a:t>
            </a:r>
            <a:endParaRPr lang="ru-RU" sz="24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971800" y="2362200"/>
            <a:ext cx="2057400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uk-UA" sz="1600" b="1" dirty="0" smtClean="0"/>
              <a:t>ТШХ пластинка</a:t>
            </a:r>
            <a:endParaRPr lang="ru-RU" sz="16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819400" y="3124200"/>
            <a:ext cx="2286000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uk-UA" sz="1600" b="1" dirty="0" smtClean="0"/>
              <a:t>  пари розчинника </a:t>
            </a:r>
            <a:endParaRPr lang="ru-RU" sz="16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743200" y="4114800"/>
            <a:ext cx="2286000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uk-UA" sz="1600" b="1" dirty="0" smtClean="0"/>
              <a:t>Фільтрувальний папір</a:t>
            </a:r>
            <a:endParaRPr lang="ru-RU" sz="1600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971800" y="4800600"/>
            <a:ext cx="1905000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uk-UA" sz="1600" b="1" dirty="0"/>
              <a:t>р</a:t>
            </a:r>
            <a:r>
              <a:rPr lang="uk-UA" sz="1600" b="1" dirty="0" smtClean="0"/>
              <a:t>ухома фаза</a:t>
            </a:r>
            <a:endParaRPr lang="ru-RU" sz="1600" b="1" dirty="0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0FFE4-C19D-4BA6-B1AC-1367B1E605AF}" type="slidenum">
              <a:rPr lang="ru-RU" smtClean="0"/>
              <a:pPr/>
              <a:t>28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2" cstate="print"/>
          <a:srcRect l="855" t="17794" r="8547"/>
          <a:stretch>
            <a:fillRect/>
          </a:stretch>
        </p:blipFill>
        <p:spPr bwMode="auto">
          <a:xfrm>
            <a:off x="0" y="2024062"/>
            <a:ext cx="8153400" cy="483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1600200" y="228600"/>
            <a:ext cx="5626861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uk-UA" sz="3200" dirty="0" smtClean="0"/>
              <a:t>Тонкошарова хроматограма </a:t>
            </a:r>
            <a:endParaRPr lang="ru-RU" sz="3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33400" y="1138535"/>
            <a:ext cx="3719031" cy="461665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uk-UA" sz="2400" dirty="0" smtClean="0"/>
              <a:t>Хроматографічні камери</a:t>
            </a:r>
            <a:endParaRPr lang="ru-RU" sz="240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0FFE4-C19D-4BA6-B1AC-1367B1E605AF}" type="slidenum">
              <a:rPr lang="ru-RU" smtClean="0"/>
              <a:pPr/>
              <a:t>29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381000" y="2252003"/>
            <a:ext cx="7543800" cy="304698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50850" algn="ctr">
              <a:lnSpc>
                <a:spcPct val="150000"/>
              </a:lnSpc>
            </a:pPr>
            <a:r>
              <a:rPr kumimoji="0" lang="uk-UA" sz="32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По експертним оцінкам, </a:t>
            </a:r>
            <a:r>
              <a:rPr kumimoji="0" lang="uk-UA" sz="32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хроматографія (</a:t>
            </a:r>
            <a:r>
              <a:rPr lang="en-US" sz="2800" i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chromatography</a:t>
            </a:r>
            <a:r>
              <a:rPr lang="uk-UA" sz="3200" dirty="0" smtClean="0">
                <a:solidFill>
                  <a:srgbClr val="FF0000"/>
                </a:solidFill>
                <a:ea typeface="Times New Roman" pitchFamily="18" charset="0"/>
                <a:cs typeface="Arial" pitchFamily="34" charset="0"/>
              </a:rPr>
              <a:t>)</a:t>
            </a:r>
            <a:r>
              <a:rPr kumimoji="0" lang="uk-UA" sz="32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uk-UA" sz="32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відноситься до 20  видатних відкриттів минулого століття</a:t>
            </a:r>
            <a:r>
              <a:rPr kumimoji="0" lang="uk-UA" sz="3200" b="0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 </a:t>
            </a:r>
            <a:endParaRPr kumimoji="0" lang="uk-UA" sz="32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+mn-lt"/>
              <a:cs typeface="Arial" pitchFamily="34" charset="0"/>
            </a:endParaRPr>
          </a:p>
        </p:txBody>
      </p:sp>
      <p:pic>
        <p:nvPicPr>
          <p:cNvPr id="21510" name="Picture 6" descr="C:\Users\Marina\Desktop\id5838_columns_image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228600"/>
            <a:ext cx="3810000" cy="1771650"/>
          </a:xfrm>
          <a:prstGeom prst="rect">
            <a:avLst/>
          </a:prstGeom>
          <a:noFill/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0FFE4-C19D-4BA6-B1AC-1367B1E605AF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133600" y="304800"/>
            <a:ext cx="4193777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uk-UA" sz="3200" dirty="0" smtClean="0">
                <a:latin typeface="+mj-lt"/>
              </a:rPr>
              <a:t>Розчинники для ТШХ</a:t>
            </a:r>
            <a:endParaRPr lang="ru-RU" sz="3200" dirty="0">
              <a:latin typeface="+mj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8600" y="1143000"/>
            <a:ext cx="7772400" cy="5416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uk-UA" sz="2200" dirty="0" smtClean="0">
                <a:solidFill>
                  <a:srgbClr val="FF0000"/>
                </a:solidFill>
                <a:latin typeface="+mn-lt"/>
              </a:rPr>
              <a:t>Правила підбору рухомої фази: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AutoNum type="arabicParenR"/>
            </a:pPr>
            <a:r>
              <a:rPr lang="en-US" sz="2200" dirty="0" smtClean="0">
                <a:latin typeface="+mn-lt"/>
              </a:rPr>
              <a:t> </a:t>
            </a:r>
            <a:r>
              <a:rPr lang="uk-UA" sz="2200" dirty="0" smtClean="0">
                <a:latin typeface="+mn-lt"/>
              </a:rPr>
              <a:t>Обирають таку систему, у якій компоненти, що розділяють мають найбільшу розчинність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AutoNum type="arabicParenR"/>
            </a:pPr>
            <a:r>
              <a:rPr lang="en-US" sz="2200" dirty="0" smtClean="0">
                <a:latin typeface="+mn-lt"/>
              </a:rPr>
              <a:t> </a:t>
            </a:r>
            <a:r>
              <a:rPr lang="uk-UA" sz="2200" dirty="0" smtClean="0">
                <a:latin typeface="+mn-lt"/>
              </a:rPr>
              <a:t>Склад рухомої фази повинен бути постійним і легко відтворюваним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AutoNum type="arabicParenR"/>
            </a:pPr>
            <a:r>
              <a:rPr lang="en-US" sz="2200" dirty="0" smtClean="0">
                <a:latin typeface="+mn-lt"/>
              </a:rPr>
              <a:t> </a:t>
            </a:r>
            <a:r>
              <a:rPr lang="uk-UA" sz="2200" dirty="0" smtClean="0">
                <a:latin typeface="+mn-lt"/>
              </a:rPr>
              <a:t>Розчинник  чи компоненти системи не повинні бути отруйними чи дефіцитними 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AutoNum type="arabicParenR"/>
            </a:pPr>
            <a:r>
              <a:rPr lang="en-US" sz="2200" dirty="0" smtClean="0">
                <a:latin typeface="+mn-lt"/>
              </a:rPr>
              <a:t> </a:t>
            </a:r>
            <a:r>
              <a:rPr lang="uk-UA" sz="2200" dirty="0" smtClean="0">
                <a:latin typeface="+mn-lt"/>
              </a:rPr>
              <a:t>Система повинна розділяти сполуки, що близькі за будовою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AutoNum type="arabicParenR"/>
            </a:pPr>
            <a:r>
              <a:rPr lang="en-US" sz="2200" dirty="0" smtClean="0">
                <a:latin typeface="+mn-lt"/>
              </a:rPr>
              <a:t> </a:t>
            </a:r>
            <a:r>
              <a:rPr lang="uk-UA" sz="2200" dirty="0" smtClean="0">
                <a:latin typeface="+mn-lt"/>
              </a:rPr>
              <a:t>Система не повинна викликати хімічні зміни компонентів, що розділяються 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AutoNum type="arabicParenR"/>
            </a:pPr>
            <a:r>
              <a:rPr lang="en-US" sz="2200" dirty="0" smtClean="0">
                <a:latin typeface="+mn-lt"/>
              </a:rPr>
              <a:t> </a:t>
            </a:r>
            <a:r>
              <a:rPr lang="uk-UA" sz="2200" dirty="0" smtClean="0">
                <a:latin typeface="+mn-lt"/>
              </a:rPr>
              <a:t>Система розчинників повинна забезпечувати розділення сполук у всьому діапазоні </a:t>
            </a:r>
            <a:r>
              <a:rPr lang="en-US" sz="2200" dirty="0" err="1" smtClean="0">
                <a:latin typeface="+mn-lt"/>
              </a:rPr>
              <a:t>Rf</a:t>
            </a:r>
            <a:r>
              <a:rPr lang="uk-UA" sz="2200" dirty="0" smtClean="0">
                <a:latin typeface="+mn-lt"/>
              </a:rPr>
              <a:t>  </a:t>
            </a:r>
            <a:endParaRPr lang="ru-RU" sz="2200" dirty="0">
              <a:latin typeface="+mn-lt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0FFE4-C19D-4BA6-B1AC-1367B1E605AF}" type="slidenum">
              <a:rPr lang="ru-RU" smtClean="0"/>
              <a:pPr/>
              <a:t>30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 flipH="1">
            <a:off x="1524000" y="304800"/>
            <a:ext cx="5410200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3200" b="1" dirty="0" err="1" smtClean="0">
                <a:latin typeface="+mj-lt"/>
              </a:rPr>
              <a:t>Пробопідготовка</a:t>
            </a:r>
            <a:r>
              <a:rPr lang="uk-UA" sz="3200" b="1" dirty="0" smtClean="0">
                <a:latin typeface="+mj-lt"/>
              </a:rPr>
              <a:t> для ТШХ</a:t>
            </a:r>
            <a:endParaRPr lang="ru-RU" sz="3200" dirty="0">
              <a:latin typeface="+mj-lt"/>
            </a:endParaRPr>
          </a:p>
        </p:txBody>
      </p:sp>
      <p:sp>
        <p:nvSpPr>
          <p:cNvPr id="6" name="Прямоугольник 5"/>
          <p:cNvSpPr/>
          <p:nvPr/>
        </p:nvSpPr>
        <p:spPr>
          <a:xfrm flipH="1">
            <a:off x="304800" y="1371600"/>
            <a:ext cx="7543800" cy="4708981"/>
          </a:xfrm>
          <a:prstGeom prst="rect">
            <a:avLst/>
          </a:prstGeom>
        </p:spPr>
        <p:style>
          <a:lnRef idx="2">
            <a:schemeClr val="accent5"/>
          </a:lnRef>
          <a:fillRef idx="1002">
            <a:schemeClr val="lt2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1200"/>
              </a:spcAft>
            </a:pPr>
            <a:r>
              <a:rPr lang="uk-UA" sz="2400" dirty="0" smtClean="0">
                <a:latin typeface="+mn-lt"/>
              </a:rPr>
              <a:t>1) Сполука повинна добре розчинятися у розчиннику</a:t>
            </a:r>
          </a:p>
          <a:p>
            <a:pPr algn="just">
              <a:spcBef>
                <a:spcPts val="600"/>
              </a:spcBef>
              <a:spcAft>
                <a:spcPts val="1200"/>
              </a:spcAft>
            </a:pPr>
            <a:r>
              <a:rPr lang="uk-UA" sz="2400" dirty="0" smtClean="0">
                <a:latin typeface="+mn-lt"/>
              </a:rPr>
              <a:t>2) Розчинник повинен бути достатньо летким, щоб  його можливо  було швидко випарити з пластинки для отримання плями малого діаметру</a:t>
            </a:r>
          </a:p>
          <a:p>
            <a:pPr algn="just">
              <a:spcBef>
                <a:spcPts val="600"/>
              </a:spcBef>
              <a:spcAft>
                <a:spcPts val="1200"/>
              </a:spcAft>
            </a:pPr>
            <a:r>
              <a:rPr lang="uk-UA" sz="2400" dirty="0" smtClean="0">
                <a:latin typeface="+mn-lt"/>
              </a:rPr>
              <a:t>3) Розчинник повинен бути не токсичним </a:t>
            </a:r>
          </a:p>
          <a:p>
            <a:pPr algn="just">
              <a:spcBef>
                <a:spcPts val="600"/>
              </a:spcBef>
              <a:spcAft>
                <a:spcPts val="1200"/>
              </a:spcAft>
            </a:pPr>
            <a:r>
              <a:rPr lang="uk-UA" sz="2400" dirty="0" smtClean="0">
                <a:latin typeface="+mn-lt"/>
              </a:rPr>
              <a:t>4) Розчинник не повинен взаємодіяти зі речовиною проби</a:t>
            </a:r>
          </a:p>
          <a:p>
            <a:pPr algn="just">
              <a:spcBef>
                <a:spcPts val="600"/>
              </a:spcBef>
              <a:spcAft>
                <a:spcPts val="1200"/>
              </a:spcAft>
            </a:pPr>
            <a:r>
              <a:rPr lang="uk-UA" sz="2400" dirty="0" smtClean="0">
                <a:latin typeface="+mn-lt"/>
              </a:rPr>
              <a:t>5) Не бажано використовувати воду і водні розчини у якості розчинників для проби  </a:t>
            </a:r>
            <a:endParaRPr lang="ru-RU" sz="2400" dirty="0">
              <a:latin typeface="+mn-lt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0FFE4-C19D-4BA6-B1AC-1367B1E605AF}" type="slidenum">
              <a:rPr lang="ru-RU" smtClean="0"/>
              <a:pPr/>
              <a:t>31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2" cstate="print"/>
          <a:srcRect l="9346" t="12409" r="25640"/>
          <a:stretch>
            <a:fillRect/>
          </a:stretch>
        </p:blipFill>
        <p:spPr bwMode="auto">
          <a:xfrm>
            <a:off x="76200" y="1219200"/>
            <a:ext cx="48768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2286000" y="381000"/>
            <a:ext cx="3653564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uk-UA" sz="3200" b="1" dirty="0" smtClean="0"/>
              <a:t>Розмітка пластин</a:t>
            </a:r>
            <a:endParaRPr lang="ru-RU" sz="32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718365" y="1828800"/>
            <a:ext cx="2701235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uk-UA" b="1" i="1" dirty="0" smtClean="0"/>
              <a:t>Фронт рухомої фази     </a:t>
            </a:r>
            <a:endParaRPr lang="ru-RU" b="1" i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145792" y="4419600"/>
            <a:ext cx="1892808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uk-UA" b="1" i="1" dirty="0" smtClean="0"/>
              <a:t>Лінія старту</a:t>
            </a:r>
            <a:endParaRPr lang="ru-RU" b="1" i="1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/>
          <a:srcRect l="20639" t="17091" r="19410" b="5818"/>
          <a:stretch>
            <a:fillRect/>
          </a:stretch>
        </p:blipFill>
        <p:spPr bwMode="auto">
          <a:xfrm>
            <a:off x="4495800" y="2819400"/>
            <a:ext cx="46482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6019800" y="3962400"/>
            <a:ext cx="1600200" cy="190821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uk-UA" sz="1600" b="1" i="1" dirty="0" smtClean="0"/>
              <a:t>Зони крайового</a:t>
            </a:r>
          </a:p>
          <a:p>
            <a:pPr algn="ctr"/>
            <a:r>
              <a:rPr lang="uk-UA" sz="1600" b="1" i="1" dirty="0" smtClean="0"/>
              <a:t> ефекту</a:t>
            </a:r>
          </a:p>
          <a:p>
            <a:pPr algn="ctr"/>
            <a:r>
              <a:rPr lang="uk-UA" sz="1600" b="1" i="1" dirty="0" smtClean="0"/>
              <a:t> (лінії не наносяться</a:t>
            </a:r>
            <a:r>
              <a:rPr lang="uk-UA" b="1" i="1" dirty="0" smtClean="0"/>
              <a:t>)</a:t>
            </a:r>
          </a:p>
          <a:p>
            <a:pPr algn="ctr"/>
            <a:endParaRPr lang="uk-UA" b="1" i="1" dirty="0"/>
          </a:p>
          <a:p>
            <a:pPr algn="ctr"/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0FFE4-C19D-4BA6-B1AC-1367B1E605AF}" type="slidenum">
              <a:rPr lang="ru-RU" smtClean="0"/>
              <a:pPr/>
              <a:t>32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2" cstate="print"/>
          <a:srcRect l="5904" t="16966" r="17343" b="12774"/>
          <a:stretch>
            <a:fillRect/>
          </a:stretch>
        </p:blipFill>
        <p:spPr bwMode="auto">
          <a:xfrm>
            <a:off x="0" y="609600"/>
            <a:ext cx="59436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2209800" y="0"/>
            <a:ext cx="3408305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uk-UA" sz="3200" b="1" dirty="0" smtClean="0"/>
              <a:t>Нанесення проб</a:t>
            </a:r>
            <a:endParaRPr lang="ru-RU" sz="3200" b="1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 l="10745" t="22736" r="10134" b="19316"/>
          <a:stretch>
            <a:fillRect/>
          </a:stretch>
        </p:blipFill>
        <p:spPr bwMode="auto">
          <a:xfrm>
            <a:off x="2057400" y="4038600"/>
            <a:ext cx="60960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 flipH="1">
            <a:off x="1905000" y="1066800"/>
            <a:ext cx="1752600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uk-UA" sz="2000" b="1" dirty="0" smtClean="0"/>
              <a:t>Нанесення</a:t>
            </a:r>
            <a:endParaRPr lang="ru-RU" sz="2000" dirty="0"/>
          </a:p>
        </p:txBody>
      </p:sp>
      <p:sp>
        <p:nvSpPr>
          <p:cNvPr id="8" name="Прямоугольник 7"/>
          <p:cNvSpPr/>
          <p:nvPr/>
        </p:nvSpPr>
        <p:spPr>
          <a:xfrm flipH="1">
            <a:off x="3733800" y="4343400"/>
            <a:ext cx="144780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uk-UA" b="1" dirty="0" smtClean="0"/>
              <a:t>Нанесення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0FFE4-C19D-4BA6-B1AC-1367B1E605AF}" type="slidenum">
              <a:rPr lang="ru-RU" smtClean="0"/>
              <a:pPr/>
              <a:t>33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2" cstate="print"/>
          <a:srcRect t="22809"/>
          <a:stretch>
            <a:fillRect/>
          </a:stretch>
        </p:blipFill>
        <p:spPr bwMode="auto">
          <a:xfrm>
            <a:off x="0" y="1447800"/>
            <a:ext cx="82296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304800" y="304800"/>
            <a:ext cx="75438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3200" dirty="0" smtClean="0">
                <a:latin typeface="+mn-lt"/>
              </a:rPr>
              <a:t>Висхідне </a:t>
            </a:r>
            <a:r>
              <a:rPr lang="uk-UA" sz="3200" dirty="0" err="1" smtClean="0">
                <a:latin typeface="+mn-lt"/>
              </a:rPr>
              <a:t>хроматографування</a:t>
            </a:r>
            <a:r>
              <a:rPr lang="uk-UA" sz="3200" dirty="0" smtClean="0">
                <a:latin typeface="+mn-lt"/>
              </a:rPr>
              <a:t> в ТШХ</a:t>
            </a:r>
            <a:endParaRPr lang="ru-RU" sz="3200" dirty="0">
              <a:latin typeface="+mn-lt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0FFE4-C19D-4BA6-B1AC-1367B1E605AF}" type="slidenum">
              <a:rPr lang="ru-RU" smtClean="0"/>
              <a:pPr/>
              <a:t>34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2" cstate="print"/>
          <a:srcRect t="1333" b="6666"/>
          <a:stretch>
            <a:fillRect/>
          </a:stretch>
        </p:blipFill>
        <p:spPr bwMode="auto">
          <a:xfrm>
            <a:off x="0" y="838200"/>
            <a:ext cx="8153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 flipH="1">
            <a:off x="228600" y="1981200"/>
            <a:ext cx="2133600" cy="2805320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uk-UA" sz="2000" b="1" dirty="0" smtClean="0"/>
              <a:t>Вплив вологості повітря на розподіл суміші барвників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0FFE4-C19D-4BA6-B1AC-1367B1E605AF}" type="slidenum">
              <a:rPr lang="ru-RU" smtClean="0"/>
              <a:pPr/>
              <a:t>35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438400" y="152400"/>
            <a:ext cx="4267200" cy="6858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800" b="1" i="0" u="none" strike="noStrike" kern="1200" cap="all" spc="0" normalizeH="0" baseline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+mj-lt"/>
                <a:ea typeface="+mj-ea"/>
                <a:cs typeface="+mj-cs"/>
              </a:rPr>
              <a:t>Визуализация</a:t>
            </a:r>
            <a:endParaRPr kumimoji="0" lang="ru-RU" sz="3800" b="1" i="0" u="none" strike="noStrike" kern="1200" cap="all" spc="0" normalizeH="0" baseline="0" noProof="0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gradFill>
                <a:gsLst>
                  <a:gs pos="0">
                    <a:schemeClr val="accent4">
                      <a:tint val="13000"/>
                    </a:schemeClr>
                  </a:gs>
                  <a:gs pos="10000">
                    <a:schemeClr val="accent4">
                      <a:tint val="20000"/>
                    </a:schemeClr>
                  </a:gs>
                  <a:gs pos="49000">
                    <a:schemeClr val="accent4">
                      <a:tint val="70000"/>
                    </a:schemeClr>
                  </a:gs>
                  <a:gs pos="50000">
                    <a:schemeClr val="accent4">
                      <a:tint val="97000"/>
                    </a:schemeClr>
                  </a:gs>
                  <a:gs pos="100000">
                    <a:schemeClr val="accent4">
                      <a:tint val="20000"/>
                    </a:schemeClr>
                  </a:gs>
                </a:gsLst>
                <a:lin ang="5400000" scaled="1"/>
              </a:gra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76200" y="1600200"/>
            <a:ext cx="4114800" cy="4525963"/>
          </a:xfrm>
          <a:prstGeom prst="rect">
            <a:avLst/>
          </a:prstGeom>
        </p:spPr>
        <p:txBody>
          <a:bodyPr/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Char char=""/>
              <a:tabLst/>
              <a:defRPr/>
            </a:pPr>
            <a:r>
              <a:rPr kumimoji="0" lang="uk-UA" sz="26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Універсальна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Char char=""/>
              <a:tabLst/>
              <a:defRPr/>
            </a:pPr>
            <a:r>
              <a:rPr kumimoji="0" lang="uk-UA" sz="26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Специфічна</a:t>
            </a:r>
            <a:endParaRPr kumimoji="0" lang="uk-UA" sz="2600" b="0" i="0" u="none" strike="noStrike" kern="1200" cap="none" spc="0" normalizeH="0" baseline="-2500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3886200" y="1557338"/>
            <a:ext cx="4114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l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uk-UA" sz="3200" dirty="0" smtClean="0"/>
              <a:t>Фізична</a:t>
            </a:r>
          </a:p>
          <a:p>
            <a:pPr marL="742950" lvl="1" indent="-285750" algn="l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uk-UA" sz="2800" dirty="0" smtClean="0"/>
              <a:t>UV-опромінення </a:t>
            </a:r>
          </a:p>
          <a:p>
            <a:pPr marL="742950" lvl="1" indent="-285750" algn="l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uk-UA" sz="2800" dirty="0" smtClean="0"/>
              <a:t>Пропалювання  </a:t>
            </a: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uk-UA" sz="3200" dirty="0" smtClean="0"/>
              <a:t>Хімічна</a:t>
            </a:r>
          </a:p>
          <a:p>
            <a:pPr marL="742950" lvl="1" indent="-285750" algn="l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uk-UA" sz="2800" dirty="0" smtClean="0"/>
              <a:t>H</a:t>
            </a:r>
            <a:r>
              <a:rPr lang="uk-UA" sz="2800" baseline="-25000" dirty="0" smtClean="0"/>
              <a:t>2</a:t>
            </a:r>
            <a:r>
              <a:rPr lang="uk-UA" sz="2800" dirty="0" smtClean="0"/>
              <a:t>SO</a:t>
            </a:r>
            <a:r>
              <a:rPr lang="uk-UA" sz="2800" baseline="-25000" dirty="0" smtClean="0"/>
              <a:t>4</a:t>
            </a:r>
          </a:p>
          <a:p>
            <a:pPr marL="742950" lvl="1" indent="-285750" algn="l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uk-UA" sz="2800" dirty="0" smtClean="0"/>
              <a:t>Перманганат калію</a:t>
            </a:r>
          </a:p>
          <a:p>
            <a:pPr marL="742950" lvl="1" indent="-285750" algn="l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uk-UA" sz="2800" dirty="0" err="1" smtClean="0"/>
              <a:t>etc</a:t>
            </a:r>
            <a:r>
              <a:rPr lang="uk-UA" sz="2800" dirty="0" smtClean="0"/>
              <a:t>.</a:t>
            </a: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uk-UA" sz="3200" dirty="0" smtClean="0"/>
              <a:t>Змішана – J</a:t>
            </a:r>
            <a:r>
              <a:rPr lang="uk-UA" sz="3200" baseline="-25000" dirty="0" smtClean="0"/>
              <a:t>2</a:t>
            </a:r>
            <a:endParaRPr lang="uk-UA" sz="3200" baseline="-25000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0FFE4-C19D-4BA6-B1AC-1367B1E605AF}" type="slidenum">
              <a:rPr lang="ru-RU" smtClean="0"/>
              <a:pPr/>
              <a:t>36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69912"/>
            <a:ext cx="8153400" cy="6288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1752600" y="990600"/>
            <a:ext cx="4572000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uk-UA" sz="3200" dirty="0" smtClean="0">
                <a:latin typeface="+mj-lt"/>
              </a:rPr>
              <a:t>          </a:t>
            </a:r>
            <a:r>
              <a:rPr lang="uk-UA" sz="3200" dirty="0" err="1" smtClean="0">
                <a:latin typeface="+mj-lt"/>
              </a:rPr>
              <a:t>УФ-лампи</a:t>
            </a:r>
            <a:endParaRPr lang="ru-RU" sz="3200" dirty="0">
              <a:latin typeface="+mj-lt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0FFE4-C19D-4BA6-B1AC-1367B1E605AF}" type="slidenum">
              <a:rPr lang="ru-RU" smtClean="0"/>
              <a:pPr/>
              <a:t>37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600200" y="228600"/>
            <a:ext cx="5562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800" b="1" i="0" u="none" strike="noStrike" kern="1200" cap="all" spc="0" normalizeH="0" baseline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+mj-lt"/>
                <a:ea typeface="+mj-ea"/>
                <a:cs typeface="+mj-cs"/>
              </a:rPr>
              <a:t>УФ + компьютер</a:t>
            </a:r>
            <a:endParaRPr kumimoji="0" lang="ru-RU" sz="3800" b="1" i="0" u="none" strike="noStrike" kern="1200" cap="all" spc="0" normalizeH="0" baseline="0" noProof="0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gradFill>
                <a:gsLst>
                  <a:gs pos="0">
                    <a:schemeClr val="accent4">
                      <a:tint val="13000"/>
                    </a:schemeClr>
                  </a:gs>
                  <a:gs pos="10000">
                    <a:schemeClr val="accent4">
                      <a:tint val="20000"/>
                    </a:schemeClr>
                  </a:gs>
                  <a:gs pos="49000">
                    <a:schemeClr val="accent4">
                      <a:tint val="70000"/>
                    </a:schemeClr>
                  </a:gs>
                  <a:gs pos="50000">
                    <a:schemeClr val="accent4">
                      <a:tint val="97000"/>
                    </a:schemeClr>
                  </a:gs>
                  <a:gs pos="100000">
                    <a:schemeClr val="accent4">
                      <a:tint val="20000"/>
                    </a:schemeClr>
                  </a:gs>
                </a:gsLst>
                <a:lin ang="5400000" scaled="1"/>
              </a:gra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7013" y="1779588"/>
            <a:ext cx="7773987" cy="45291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0FFE4-C19D-4BA6-B1AC-1367B1E605AF}" type="slidenum">
              <a:rPr lang="ru-RU" smtClean="0"/>
              <a:pPr/>
              <a:t>38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33400" y="1524000"/>
            <a:ext cx="70866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uk-UA" sz="2400" dirty="0" smtClean="0">
                <a:latin typeface="+mn-lt"/>
              </a:rPr>
              <a:t> Повний аналіз невідомої суміші (старт?) </a:t>
            </a:r>
          </a:p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uk-UA" sz="2400" dirty="0" smtClean="0">
                <a:latin typeface="+mn-lt"/>
              </a:rPr>
              <a:t> Продуктивність, паралельність</a:t>
            </a:r>
          </a:p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uk-UA" sz="2400" dirty="0" smtClean="0">
                <a:latin typeface="+mn-lt"/>
              </a:rPr>
              <a:t> Більш просте і дешеве обладнання; </a:t>
            </a:r>
          </a:p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uk-UA" sz="2400" dirty="0" smtClean="0">
                <a:latin typeface="+mn-lt"/>
              </a:rPr>
              <a:t> Висока селективність, на відміну від ВЕРХ немає обмежень у виборі розчинників; </a:t>
            </a:r>
          </a:p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uk-UA" sz="2400" dirty="0" smtClean="0">
                <a:latin typeface="+mn-lt"/>
              </a:rPr>
              <a:t> Оптимізація тільки для  компонентів, що цікавлять </a:t>
            </a:r>
          </a:p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uk-UA" sz="2400" dirty="0" smtClean="0">
                <a:latin typeface="+mn-lt"/>
              </a:rPr>
              <a:t> Ігри з детектуванням - проявляючи реагенти</a:t>
            </a:r>
            <a:endParaRPr lang="uk-UA" sz="2400" dirty="0">
              <a:latin typeface="+mn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20877" y="496669"/>
            <a:ext cx="3417923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uk-UA" sz="3600" dirty="0" smtClean="0">
                <a:latin typeface="+mj-lt"/>
              </a:rPr>
              <a:t>Переваги ТШХ 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0FFE4-C19D-4BA6-B1AC-1367B1E605AF}" type="slidenum">
              <a:rPr lang="ru-RU" smtClean="0"/>
              <a:pPr/>
              <a:t>39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0FFE4-C19D-4BA6-B1AC-1367B1E605AF}" type="slidenum">
              <a:rPr lang="ru-RU" smtClean="0"/>
              <a:pPr/>
              <a:t>4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0" y="76200"/>
            <a:ext cx="8229600" cy="40011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+mj-lt"/>
              </a:rPr>
              <a:t>ІСТОРИЧНІ ДОСЯГНЕННЯ У ХРОМАТОГРАФІЇ</a:t>
            </a:r>
            <a:endParaRPr lang="ru-RU" sz="2000" b="1" dirty="0">
              <a:latin typeface="+mj-lt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0762004"/>
              </p:ext>
            </p:extLst>
          </p:nvPr>
        </p:nvGraphicFramePr>
        <p:xfrm>
          <a:off x="76200" y="609600"/>
          <a:ext cx="8153401" cy="614320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856717"/>
                <a:gridCol w="1130174"/>
                <a:gridCol w="5166510"/>
              </a:tblGrid>
              <a:tr h="348137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Дослідники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Рік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Внесок</a:t>
                      </a:r>
                      <a:endParaRPr lang="ru-RU" dirty="0"/>
                    </a:p>
                  </a:txBody>
                  <a:tcPr/>
                </a:tc>
              </a:tr>
              <a:tr h="320040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/>
                        <a:t>Way and Thompson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1848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uk-UA" sz="1400" noProof="0" dirty="0" smtClean="0"/>
                        <a:t>Розпізнали явище іонного обміну у твердих тілах. </a:t>
                      </a:r>
                      <a:endParaRPr lang="uk-UA" sz="1400" noProof="0" dirty="0"/>
                    </a:p>
                  </a:txBody>
                  <a:tcPr/>
                </a:tc>
              </a:tr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err="1" smtClean="0"/>
                        <a:t>Runge</a:t>
                      </a:r>
                      <a:r>
                        <a:rPr lang="en-GB" sz="1400" b="1" dirty="0" smtClean="0"/>
                        <a:t>, </a:t>
                      </a:r>
                      <a:r>
                        <a:rPr lang="en-GB" sz="1400" b="1" dirty="0" err="1" smtClean="0"/>
                        <a:t>Schoenbein</a:t>
                      </a:r>
                      <a:r>
                        <a:rPr lang="en-GB" sz="1400" b="1" dirty="0" smtClean="0"/>
                        <a:t>, </a:t>
                      </a:r>
                      <a:r>
                        <a:rPr lang="en-GB" sz="1400" b="1" dirty="0" err="1" smtClean="0"/>
                        <a:t>Goeppelsroeder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1850-1900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noProof="0" dirty="0" smtClean="0"/>
                        <a:t>Вивчали капілярний аналіз на папері. </a:t>
                      </a:r>
                    </a:p>
                    <a:p>
                      <a:pPr algn="just"/>
                      <a:endParaRPr lang="uk-UA" sz="1400" noProof="0" dirty="0"/>
                    </a:p>
                  </a:txBody>
                  <a:tcPr/>
                </a:tc>
              </a:tr>
              <a:tr h="487680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err="1" smtClean="0"/>
                        <a:t>Lemberg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1876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noProof="0" dirty="0" smtClean="0"/>
                        <a:t>Проілюстровано оборотність та стехіометрію іонного обміну в алюмосилікатних мінералах.</a:t>
                      </a:r>
                      <a:endParaRPr lang="uk-UA" sz="1400" noProof="0" dirty="0"/>
                    </a:p>
                  </a:txBody>
                  <a:tcPr/>
                </a:tc>
              </a:tr>
              <a:tr h="435171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/>
                        <a:t>Reed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1892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uk-UA" sz="1400" noProof="0" dirty="0" smtClean="0"/>
                        <a:t>Перший зареєстрований поділ колонок: пробірки з каоліном, які використовуються для відділення FeCI3 від CuSO4</a:t>
                      </a:r>
                      <a:endParaRPr lang="uk-UA" sz="1400" noProof="0" dirty="0"/>
                    </a:p>
                  </a:txBody>
                  <a:tcPr/>
                </a:tc>
              </a:tr>
              <a:tr h="727791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err="1" smtClean="0">
                          <a:solidFill>
                            <a:srgbClr val="FF0000"/>
                          </a:solidFill>
                        </a:rPr>
                        <a:t>Tswett</a:t>
                      </a:r>
                      <a:endParaRPr lang="ru-RU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rgbClr val="FF0000"/>
                          </a:solidFill>
                        </a:rPr>
                        <a:t>1903-1906</a:t>
                      </a:r>
                      <a:endParaRPr lang="ru-RU" sz="12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uk-UA" sz="1400" noProof="0" dirty="0" smtClean="0">
                          <a:solidFill>
                            <a:srgbClr val="FF0000"/>
                          </a:solidFill>
                        </a:rPr>
                        <a:t>Винайшов хроматографію з використанням чистого розчинника для побудови </a:t>
                      </a:r>
                      <a:r>
                        <a:rPr lang="uk-UA" sz="1400" noProof="0" dirty="0" err="1" smtClean="0">
                          <a:solidFill>
                            <a:srgbClr val="FF0000"/>
                          </a:solidFill>
                        </a:rPr>
                        <a:t>хроматограми</a:t>
                      </a:r>
                      <a:r>
                        <a:rPr lang="uk-UA" sz="1400" noProof="0" dirty="0" smtClean="0">
                          <a:solidFill>
                            <a:srgbClr val="FF0000"/>
                          </a:solidFill>
                        </a:rPr>
                        <a:t>; розроблена номенклатура; використовували м'які адсорбенти для розчинення хлоропластів пігментів.</a:t>
                      </a:r>
                      <a:endParaRPr lang="uk-UA" sz="1400" noProof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493194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/>
                        <a:t>Karrer, Kuhn, and Strain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1930-1932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uk-UA" sz="1400" noProof="0" dirty="0" smtClean="0"/>
                        <a:t>Використовували активоване вапно, оксид алюмінію та абсорбенти магнезії. </a:t>
                      </a:r>
                      <a:endParaRPr lang="uk-UA" sz="1400" noProof="0" dirty="0"/>
                    </a:p>
                  </a:txBody>
                  <a:tcPr/>
                </a:tc>
              </a:tr>
              <a:tr h="320536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/>
                        <a:t>Holmes and Adams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1935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noProof="0" dirty="0" smtClean="0"/>
                        <a:t>Синтезовані синтетичні органічні іонообмінні смоли. </a:t>
                      </a:r>
                      <a:endParaRPr lang="uk-UA" sz="1400" noProof="0" dirty="0"/>
                    </a:p>
                  </a:txBody>
                  <a:tcPr/>
                </a:tc>
              </a:tr>
              <a:tr h="435171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/>
                        <a:t>Reichstein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1938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noProof="0" dirty="0" smtClean="0"/>
                        <a:t>Введено рідинну або проточну </a:t>
                      </a:r>
                      <a:r>
                        <a:rPr lang="uk-UA" sz="1400" noProof="0" dirty="0" err="1" smtClean="0"/>
                        <a:t>хроматограму</a:t>
                      </a:r>
                      <a:r>
                        <a:rPr lang="uk-UA" sz="1400" noProof="0" dirty="0" smtClean="0"/>
                        <a:t>, що розширило застосування хроматографії на безбарвні речовини.</a:t>
                      </a:r>
                    </a:p>
                  </a:txBody>
                  <a:tcPr/>
                </a:tc>
              </a:tr>
              <a:tr h="458239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err="1" smtClean="0">
                          <a:solidFill>
                            <a:srgbClr val="FF0000"/>
                          </a:solidFill>
                        </a:rPr>
                        <a:t>Izmailov</a:t>
                      </a:r>
                      <a:r>
                        <a:rPr lang="en-GB" sz="1400" b="1" dirty="0" smtClean="0">
                          <a:solidFill>
                            <a:srgbClr val="FF0000"/>
                          </a:solidFill>
                        </a:rPr>
                        <a:t> and </a:t>
                      </a:r>
                      <a:r>
                        <a:rPr lang="en-GB" sz="1400" b="1" dirty="0" err="1" smtClean="0">
                          <a:solidFill>
                            <a:srgbClr val="FF0000"/>
                          </a:solidFill>
                        </a:rPr>
                        <a:t>Schraiber</a:t>
                      </a:r>
                      <a:endParaRPr lang="ru-RU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>
                          <a:solidFill>
                            <a:srgbClr val="FF0000"/>
                          </a:solidFill>
                        </a:rPr>
                        <a:t>1938</a:t>
                      </a:r>
                      <a:endParaRPr lang="ru-RU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uk-UA" sz="1400" noProof="0" dirty="0" smtClean="0">
                          <a:solidFill>
                            <a:srgbClr val="FF0000"/>
                          </a:solidFill>
                        </a:rPr>
                        <a:t>Обговорюється використання тонкого шару незв'язаного оксиду алюмінію нанесеного на скляну пластину. </a:t>
                      </a:r>
                      <a:endParaRPr lang="uk-UA" sz="1400" noProof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20536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/>
                        <a:t>Brown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1939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noProof="0" dirty="0" smtClean="0"/>
                        <a:t>Перше використання кругової паперової хроматографії. </a:t>
                      </a:r>
                      <a:endParaRPr lang="uk-UA" sz="1400" noProof="0" dirty="0"/>
                    </a:p>
                  </a:txBody>
                  <a:tcPr/>
                </a:tc>
              </a:tr>
              <a:tr h="320536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/>
                        <a:t>Tiselius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1940-1943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noProof="0" dirty="0" smtClean="0"/>
                        <a:t>Розроблено фронтальний аналіз та метод заміщення.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37285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220877" y="496669"/>
            <a:ext cx="3384260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uk-UA" sz="3600" dirty="0" smtClean="0">
                <a:latin typeface="+mj-lt"/>
              </a:rPr>
              <a:t>Недоліки ТШХ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81000" y="1582341"/>
            <a:ext cx="7467600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uk-UA" sz="2400" dirty="0" smtClean="0">
                <a:latin typeface="+mn-lt"/>
              </a:rPr>
              <a:t> Обмежена </a:t>
            </a:r>
            <a:r>
              <a:rPr lang="uk-UA" sz="2400" dirty="0" err="1" smtClean="0">
                <a:latin typeface="+mn-lt"/>
              </a:rPr>
              <a:t>розділяюча</a:t>
            </a:r>
            <a:r>
              <a:rPr lang="uk-UA" sz="2400" dirty="0" smtClean="0">
                <a:latin typeface="+mn-lt"/>
              </a:rPr>
              <a:t> здатність через порівняно невеликі довжини зон, що розділяються (3-10 см);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uk-UA" sz="2400" dirty="0" smtClean="0">
                <a:latin typeface="+mn-lt"/>
              </a:rPr>
              <a:t> Чутливість нижче, ніж у випадку ВЕРХ;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uk-UA" sz="2400" dirty="0" smtClean="0">
                <a:latin typeface="+mn-lt"/>
              </a:rPr>
              <a:t> Залежність результатів аналізу від навколишнього середовища: відносної вологості, температури, а також наявності забруднюючих речовин у повітрі;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uk-UA" sz="2400" dirty="0" smtClean="0">
                <a:latin typeface="+mn-lt"/>
              </a:rPr>
              <a:t> Труднощі в роботі із зразками, які мають високу летючість, а також із речовинами, чутливими до дії кисню повітря або світла.</a:t>
            </a:r>
            <a:endParaRPr lang="uk-UA" sz="2400" dirty="0">
              <a:latin typeface="+mn-lt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0FFE4-C19D-4BA6-B1AC-1367B1E605AF}" type="slidenum">
              <a:rPr lang="ru-RU" smtClean="0"/>
              <a:pPr/>
              <a:t>40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1"/>
          <p:cNvSpPr>
            <a:spLocks noChangeArrowheads="1"/>
          </p:cNvSpPr>
          <p:nvPr/>
        </p:nvSpPr>
        <p:spPr bwMode="auto">
          <a:xfrm>
            <a:off x="152400" y="644872"/>
            <a:ext cx="7848600" cy="423192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  <a:tab pos="457200" algn="l"/>
                <a:tab pos="800100" algn="l"/>
              </a:tabLst>
            </a:pPr>
            <a:r>
              <a:rPr kumimoji="0" lang="uk-UA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Мінаєва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В. О. Хроматографічний аналіз: підручник для студентів вищих навчальних закладів / В. О. </a:t>
            </a:r>
            <a:r>
              <a:rPr kumimoji="0" lang="uk-UA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Мінаєва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– Черкаси: ЧНУ імені Богдана Хмельницького, 2013. – 284 с. 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indent="450850" algn="just" eaLnBrk="0" hangingPunct="0">
              <a:spcBef>
                <a:spcPts val="600"/>
              </a:spcBef>
              <a:buFontTx/>
              <a:buChar char="•"/>
              <a:tabLst>
                <a:tab pos="228600" algn="l"/>
                <a:tab pos="457200" algn="l"/>
                <a:tab pos="800100" algn="l"/>
              </a:tabLst>
            </a:pPr>
            <a:r>
              <a:rPr lang="en-US" sz="1400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I. </a:t>
            </a:r>
            <a:r>
              <a:rPr lang="en-US" sz="1400" dirty="0" err="1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Baraem</a:t>
            </a:r>
            <a:r>
              <a:rPr lang="en-US" sz="1400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r>
              <a:rPr lang="en-US" sz="1400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1400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Basic </a:t>
            </a:r>
            <a:r>
              <a:rPr lang="en-US" sz="1400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Principles of Chromatography. Food </a:t>
            </a:r>
            <a:r>
              <a:rPr lang="en-US" sz="1400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Analysis, Food Science Texts Series</a:t>
            </a:r>
            <a:r>
              <a:rPr lang="en-US" sz="1400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2015.  </a:t>
            </a:r>
            <a:r>
              <a:rPr lang="en-US" sz="1400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DOI </a:t>
            </a:r>
            <a:r>
              <a:rPr lang="en-US" sz="1400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10.1007/978-1-4419-1478-1_27</a:t>
            </a:r>
          </a:p>
          <a:p>
            <a:pPr lvl="0" indent="450850" algn="just" eaLnBrk="0" hangingPunct="0">
              <a:spcBef>
                <a:spcPts val="600"/>
              </a:spcBef>
              <a:buFontTx/>
              <a:buChar char="•"/>
              <a:tabLst>
                <a:tab pos="228600" algn="l"/>
                <a:tab pos="457200" algn="l"/>
                <a:tab pos="800100" algn="l"/>
              </a:tabLst>
            </a:pPr>
            <a:r>
              <a:rPr kumimoji="0" lang="uk-UA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Практическая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uk-UA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газовая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и </a:t>
            </a:r>
            <a:r>
              <a:rPr kumimoji="0" lang="uk-UA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жидкостная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uk-UA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хроматография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: </a:t>
            </a:r>
            <a:r>
              <a:rPr kumimoji="0" lang="uk-UA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учебное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uk-UA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пособие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/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[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Б. В. </a:t>
            </a:r>
            <a:r>
              <a:rPr kumimoji="0" lang="uk-UA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Столяров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И. М. </a:t>
            </a:r>
            <a:r>
              <a:rPr kumimoji="0" lang="uk-UA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Савинов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А. Г. </a:t>
            </a:r>
            <a:r>
              <a:rPr kumimoji="0" lang="uk-UA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Витенберг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и др.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].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– </a:t>
            </a:r>
            <a:r>
              <a:rPr kumimoji="0" lang="uk-UA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СПб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.:  С.-Петербург. </a:t>
            </a:r>
            <a:r>
              <a:rPr kumimoji="0" lang="uk-UA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ун-та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1998. – 612 с. 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  <a:tab pos="457200" algn="l"/>
                <a:tab pos="800100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Рудаков О.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Б.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Спутник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хроматографиста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/ О.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Б. Рудаков,  И.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А.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Востров. 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–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Воронеж: Водолей, 2004.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–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528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с.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  <a:tab pos="457200" algn="l"/>
                <a:tab pos="800100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Смагин В. П. Физические методы исследования в химии [Текст]: учебное пособие / В. П. Смагин. – Барнаул: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Алт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r>
              <a:rPr kumimoji="0" lang="uk-UA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университета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2014. – 342 с. – (2-е изд.,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перераб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и доп.).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" algn="l"/>
                <a:tab pos="457200" algn="l"/>
                <a:tab pos="800100" algn="l"/>
              </a:tabLst>
            </a:pP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ІНФОРМАЦІЙНІ РЕСУРСИ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en-GB" sz="1400" dirty="0"/>
              <a:t>https://chromatography.conferenceseries.com/events-list/applications-of-chromatography</a:t>
            </a:r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en-GB" sz="1400" dirty="0"/>
              <a:t>http://www.biologydiscussion.com/biochemistry/chromatography-techniques/top-12-types-of-chromatographic-techniques-biochemistry/12730</a:t>
            </a:r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en-GB" sz="1400" dirty="0"/>
              <a:t>http://library.umac.mo/ebooks/b28050630.pdf</a:t>
            </a:r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en-GB" sz="1400" dirty="0"/>
              <a:t>https://www.ncbi.nlm.nih.gov/pmc/articles/PMC5206469</a:t>
            </a:r>
            <a:r>
              <a:rPr lang="en-GB" sz="1400" dirty="0" smtClean="0"/>
              <a:t>/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145550" y="76200"/>
            <a:ext cx="5941050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 indent="450850">
              <a:tabLst>
                <a:tab pos="228600" algn="l"/>
                <a:tab pos="457200" algn="l"/>
                <a:tab pos="800100" algn="l"/>
              </a:tabLst>
            </a:pPr>
            <a:r>
              <a:rPr kumimoji="0" lang="uk-UA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РЕКОМЕНДОВАНА ЛІТЕРАТУРА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0FFE4-C19D-4BA6-B1AC-1367B1E605AF}" type="slidenum">
              <a:rPr lang="ru-RU" smtClean="0"/>
              <a:pPr/>
              <a:t>41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38545" y="5105400"/>
            <a:ext cx="7848600" cy="147732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b="1" dirty="0">
                <a:solidFill>
                  <a:srgbClr val="00B0F0"/>
                </a:solidFill>
                <a:latin typeface="Arial" pitchFamily="34" charset="0"/>
                <a:ea typeface="Times New Roman" pitchFamily="18" charset="0"/>
                <a:cs typeface="Arial" pitchFamily="34" charset="0"/>
                <a:hlinkClick r:id="rId2"/>
              </a:rPr>
              <a:t>Активні посилання</a:t>
            </a:r>
            <a:endParaRPr lang="en-US" b="1" dirty="0">
              <a:solidFill>
                <a:srgbClr val="00B0F0"/>
              </a:solidFill>
              <a:latin typeface="Arial" pitchFamily="34" charset="0"/>
              <a:ea typeface="Times New Roman" pitchFamily="18" charset="0"/>
              <a:cs typeface="Arial" pitchFamily="34" charset="0"/>
              <a:hlinkClick r:id="rId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0070C0"/>
                </a:solidFill>
                <a:hlinkClick r:id="rId2"/>
              </a:rPr>
              <a:t>Номенклатура </a:t>
            </a:r>
            <a:r>
              <a:rPr lang="en-GB" dirty="0">
                <a:solidFill>
                  <a:srgbClr val="0070C0"/>
                </a:solidFill>
                <a:hlinkClick r:id="rId2"/>
              </a:rPr>
              <a:t>IUPAC </a:t>
            </a:r>
            <a:r>
              <a:rPr lang="ru-RU" dirty="0">
                <a:solidFill>
                  <a:srgbClr val="0070C0"/>
                </a:solidFill>
                <a:hlinkClick r:id="rId2"/>
              </a:rPr>
              <a:t>для </a:t>
            </a:r>
            <a:r>
              <a:rPr lang="ru-RU" dirty="0" err="1">
                <a:solidFill>
                  <a:srgbClr val="0070C0"/>
                </a:solidFill>
                <a:hlinkClick r:id="rId2"/>
              </a:rPr>
              <a:t>хроматографії</a:t>
            </a:r>
            <a:endParaRPr lang="ru-RU" dirty="0">
              <a:solidFill>
                <a:srgbClr val="0070C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err="1">
                <a:solidFill>
                  <a:srgbClr val="0070C0"/>
                </a:solidFill>
                <a:hlinkClick r:id="rId3"/>
              </a:rPr>
              <a:t>Програма</a:t>
            </a:r>
            <a:r>
              <a:rPr lang="ru-RU" dirty="0">
                <a:solidFill>
                  <a:srgbClr val="0070C0"/>
                </a:solidFill>
                <a:hlinkClick r:id="rId3"/>
              </a:rPr>
              <a:t> </a:t>
            </a:r>
            <a:r>
              <a:rPr lang="en-GB" dirty="0">
                <a:solidFill>
                  <a:srgbClr val="0070C0"/>
                </a:solidFill>
                <a:hlinkClick r:id="rId3"/>
              </a:rPr>
              <a:t>Overlapping Peaks – </a:t>
            </a:r>
            <a:r>
              <a:rPr lang="ru-RU" dirty="0" err="1">
                <a:solidFill>
                  <a:srgbClr val="0070C0"/>
                </a:solidFill>
                <a:hlinkClick r:id="rId3"/>
              </a:rPr>
              <a:t>навчання</a:t>
            </a:r>
            <a:r>
              <a:rPr lang="ru-RU" dirty="0">
                <a:solidFill>
                  <a:srgbClr val="0070C0"/>
                </a:solidFill>
                <a:hlinkClick r:id="rId3"/>
              </a:rPr>
              <a:t> за </a:t>
            </a:r>
            <a:r>
              <a:rPr lang="ru-RU" dirty="0" err="1">
                <a:solidFill>
                  <a:srgbClr val="0070C0"/>
                </a:solidFill>
                <a:hlinkClick r:id="rId3"/>
              </a:rPr>
              <a:t>допомогою</a:t>
            </a:r>
            <a:r>
              <a:rPr lang="ru-RU" dirty="0">
                <a:solidFill>
                  <a:srgbClr val="0070C0"/>
                </a:solidFill>
                <a:hlinkClick r:id="rId3"/>
              </a:rPr>
              <a:t> </a:t>
            </a:r>
            <a:r>
              <a:rPr lang="ru-RU" dirty="0" err="1">
                <a:solidFill>
                  <a:srgbClr val="0070C0"/>
                </a:solidFill>
                <a:hlinkClick r:id="rId3"/>
              </a:rPr>
              <a:t>моделювання</a:t>
            </a:r>
            <a:endParaRPr lang="ru-RU" dirty="0">
              <a:solidFill>
                <a:srgbClr val="0070C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err="1">
                <a:solidFill>
                  <a:srgbClr val="0070C0"/>
                </a:solidFill>
                <a:hlinkClick r:id="rId4"/>
              </a:rPr>
              <a:t>Відео</a:t>
            </a:r>
            <a:r>
              <a:rPr lang="ru-RU" dirty="0">
                <a:solidFill>
                  <a:srgbClr val="0070C0"/>
                </a:solidFill>
                <a:hlinkClick r:id="rId4"/>
              </a:rPr>
              <a:t> </a:t>
            </a:r>
            <a:r>
              <a:rPr lang="ru-RU" dirty="0" err="1">
                <a:solidFill>
                  <a:srgbClr val="0070C0"/>
                </a:solidFill>
                <a:hlinkClick r:id="rId4"/>
              </a:rPr>
              <a:t>хроматографії</a:t>
            </a:r>
            <a:r>
              <a:rPr lang="ru-RU" dirty="0">
                <a:solidFill>
                  <a:srgbClr val="0070C0"/>
                </a:solidFill>
                <a:hlinkClick r:id="rId4"/>
              </a:rPr>
              <a:t> – </a:t>
            </a:r>
            <a:r>
              <a:rPr lang="en-GB" dirty="0">
                <a:solidFill>
                  <a:srgbClr val="0070C0"/>
                </a:solidFill>
                <a:hlinkClick r:id="rId4"/>
              </a:rPr>
              <a:t>MIT OCW – </a:t>
            </a:r>
            <a:r>
              <a:rPr lang="ru-RU" dirty="0" err="1">
                <a:solidFill>
                  <a:srgbClr val="0070C0"/>
                </a:solidFill>
                <a:hlinkClick r:id="rId4"/>
              </a:rPr>
              <a:t>Посібник</a:t>
            </a:r>
            <a:r>
              <a:rPr lang="ru-RU" dirty="0">
                <a:solidFill>
                  <a:srgbClr val="0070C0"/>
                </a:solidFill>
                <a:hlinkClick r:id="rId4"/>
              </a:rPr>
              <a:t> </a:t>
            </a:r>
            <a:r>
              <a:rPr lang="ru-RU" dirty="0" err="1">
                <a:solidFill>
                  <a:srgbClr val="0070C0"/>
                </a:solidFill>
                <a:hlinkClick r:id="rId4"/>
              </a:rPr>
              <a:t>із</a:t>
            </a:r>
            <a:r>
              <a:rPr lang="ru-RU" dirty="0">
                <a:solidFill>
                  <a:srgbClr val="0070C0"/>
                </a:solidFill>
                <a:hlinkClick r:id="rId4"/>
              </a:rPr>
              <a:t> </a:t>
            </a:r>
            <a:r>
              <a:rPr lang="ru-RU" dirty="0" err="1">
                <a:solidFill>
                  <a:srgbClr val="0070C0"/>
                </a:solidFill>
                <a:hlinkClick r:id="rId4"/>
              </a:rPr>
              <a:t>цифрових</a:t>
            </a:r>
            <a:r>
              <a:rPr lang="ru-RU" dirty="0">
                <a:solidFill>
                  <a:srgbClr val="0070C0"/>
                </a:solidFill>
                <a:hlinkClick r:id="rId4"/>
              </a:rPr>
              <a:t> </a:t>
            </a:r>
            <a:r>
              <a:rPr lang="ru-RU" dirty="0" err="1">
                <a:solidFill>
                  <a:srgbClr val="0070C0"/>
                </a:solidFill>
                <a:hlinkClick r:id="rId4"/>
              </a:rPr>
              <a:t>лабораторних</a:t>
            </a:r>
            <a:r>
              <a:rPr lang="ru-RU" dirty="0">
                <a:solidFill>
                  <a:srgbClr val="0070C0"/>
                </a:solidFill>
                <a:hlinkClick r:id="rId4"/>
              </a:rPr>
              <a:t> </a:t>
            </a:r>
            <a:r>
              <a:rPr lang="ru-RU" dirty="0" err="1">
                <a:solidFill>
                  <a:srgbClr val="0070C0"/>
                </a:solidFill>
                <a:hlinkClick r:id="rId4"/>
              </a:rPr>
              <a:t>технологій</a:t>
            </a:r>
            <a:endParaRPr lang="ru-RU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0FFE4-C19D-4BA6-B1AC-1367B1E605AF}" type="slidenum">
              <a:rPr lang="ru-RU" smtClean="0"/>
              <a:pPr/>
              <a:t>42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" y="1676400"/>
            <a:ext cx="8153400" cy="110799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6400" dirty="0" smtClean="0">
                <a:latin typeface="+mj-lt"/>
              </a:rPr>
              <a:t>Додаткові матеріали</a:t>
            </a:r>
            <a:endParaRPr lang="uk-UA" sz="64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09451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0640" y="246465"/>
            <a:ext cx="8229600" cy="591735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b="1" u="sng" dirty="0"/>
              <a:t>Classification of </a:t>
            </a:r>
            <a:r>
              <a:rPr lang="en-US" b="1" u="sng" dirty="0" smtClean="0"/>
              <a:t>chromatography</a:t>
            </a:r>
            <a:endParaRPr lang="en-US" b="1" u="sng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295400"/>
            <a:ext cx="8153400" cy="457200"/>
          </a:xfrm>
        </p:spPr>
        <p:txBody>
          <a:bodyPr>
            <a:normAutofit/>
          </a:bodyPr>
          <a:lstStyle/>
          <a:p>
            <a:pPr marL="624078" indent="-514350">
              <a:buClr>
                <a:schemeClr val="tx1"/>
              </a:buClr>
              <a:buSzPct val="100000"/>
              <a:buNone/>
            </a:pPr>
            <a:r>
              <a:rPr lang="en-US" sz="2200" b="1" dirty="0"/>
              <a:t>1.  Based on mechanism of separation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9600" y="1676400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1228" indent="-571500">
              <a:buFont typeface="+mj-lt"/>
              <a:buAutoNum type="romanUcPeriod"/>
            </a:pPr>
            <a:r>
              <a:rPr lang="uk-UA" dirty="0"/>
              <a:t>А</a:t>
            </a:r>
            <a:r>
              <a:rPr lang="en-US" dirty="0" err="1" smtClean="0"/>
              <a:t>dsorption</a:t>
            </a:r>
            <a:r>
              <a:rPr lang="en-US" dirty="0" smtClean="0"/>
              <a:t> </a:t>
            </a:r>
            <a:r>
              <a:rPr lang="en-US" dirty="0"/>
              <a:t>chromatography</a:t>
            </a:r>
          </a:p>
          <a:p>
            <a:pPr marL="681228" indent="-571500">
              <a:buFont typeface="+mj-lt"/>
              <a:buAutoNum type="romanUcPeriod"/>
            </a:pPr>
            <a:r>
              <a:rPr lang="en-US" dirty="0"/>
              <a:t>Partition chromatography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2209800"/>
            <a:ext cx="81534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/>
            <a:r>
              <a:rPr lang="en-US" sz="2500" dirty="0"/>
              <a:t> </a:t>
            </a:r>
            <a:r>
              <a:rPr lang="en-US" sz="2200" b="1" dirty="0"/>
              <a:t>2.  Based on phases 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609600" y="2590800"/>
            <a:ext cx="5486400" cy="1727775"/>
            <a:chOff x="1600200" y="2133600"/>
            <a:chExt cx="5486400" cy="1727775"/>
          </a:xfrm>
        </p:grpSpPr>
        <p:sp>
          <p:nvSpPr>
            <p:cNvPr id="9" name="TextBox 8"/>
            <p:cNvSpPr txBox="1"/>
            <p:nvPr/>
          </p:nvSpPr>
          <p:spPr>
            <a:xfrm>
              <a:off x="1676400" y="2133600"/>
              <a:ext cx="4191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00050" indent="-400050">
                <a:buClr>
                  <a:schemeClr val="tx1"/>
                </a:buClr>
                <a:buFont typeface="+mj-lt"/>
                <a:buAutoNum type="romanUcPeriod"/>
              </a:pPr>
              <a:r>
                <a:rPr lang="en-US" dirty="0"/>
                <a:t>Solid phase chromatography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362200" y="2438400"/>
              <a:ext cx="3962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00050" indent="-400050">
                <a:buFont typeface="+mj-lt"/>
                <a:buAutoNum type="romanLcPeriod"/>
              </a:pPr>
              <a:r>
                <a:rPr lang="en-US" sz="1600" dirty="0"/>
                <a:t>Solid-liquid chromatography</a:t>
              </a:r>
            </a:p>
            <a:p>
              <a:pPr marL="400050" indent="-400050">
                <a:buFont typeface="+mj-lt"/>
                <a:buAutoNum type="romanLcPeriod"/>
              </a:pPr>
              <a:r>
                <a:rPr lang="en-US" sz="1600" dirty="0"/>
                <a:t>Solid-gas chromatography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600200" y="2971800"/>
              <a:ext cx="5486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00050" indent="-400050">
                <a:buFont typeface="+mj-lt"/>
                <a:buAutoNum type="romanUcPeriod" startAt="2"/>
              </a:pPr>
              <a:r>
                <a:rPr lang="en-US" dirty="0"/>
                <a:t>Liquid phase chromatography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362200" y="3276600"/>
              <a:ext cx="4343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00050" indent="-400050">
                <a:buFont typeface="+mj-lt"/>
                <a:buAutoNum type="romanLcPeriod"/>
              </a:pPr>
              <a:r>
                <a:rPr lang="en-US" sz="1600" dirty="0"/>
                <a:t>Liquid-liquid chromatography</a:t>
              </a:r>
            </a:p>
            <a:p>
              <a:pPr marL="400050" indent="-400050">
                <a:buFont typeface="+mj-lt"/>
                <a:buAutoNum type="romanLcPeriod"/>
              </a:pPr>
              <a:r>
                <a:rPr lang="en-US" sz="1600" dirty="0"/>
                <a:t>Liquid –gas chromatography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0" y="4267200"/>
            <a:ext cx="65532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2500" dirty="0"/>
              <a:t> </a:t>
            </a:r>
            <a:r>
              <a:rPr lang="en-US" sz="2200" b="1" dirty="0"/>
              <a:t>3. Based on shape of chromatographic bed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76200" y="4648200"/>
            <a:ext cx="6553200" cy="1727775"/>
            <a:chOff x="1066800" y="4191000"/>
            <a:chExt cx="6553200" cy="1727775"/>
          </a:xfrm>
        </p:grpSpPr>
        <p:sp>
          <p:nvSpPr>
            <p:cNvPr id="15" name="TextBox 14"/>
            <p:cNvSpPr txBox="1"/>
            <p:nvPr/>
          </p:nvSpPr>
          <p:spPr>
            <a:xfrm>
              <a:off x="1143000" y="4191000"/>
              <a:ext cx="49530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857250" lvl="1" indent="-400050">
                <a:buFont typeface="+mj-lt"/>
                <a:buAutoNum type="romanUcPeriod"/>
              </a:pPr>
              <a:r>
                <a:rPr lang="en-US" dirty="0"/>
                <a:t>Planner chromatography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362200" y="4495800"/>
              <a:ext cx="5257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00050" indent="-400050">
                <a:buFont typeface="+mj-lt"/>
                <a:buAutoNum type="romanLcPeriod"/>
              </a:pPr>
              <a:r>
                <a:rPr lang="en-US" sz="1600" dirty="0"/>
                <a:t>Paper chromatography</a:t>
              </a:r>
            </a:p>
            <a:p>
              <a:pPr marL="400050" indent="-400050">
                <a:buFont typeface="+mj-lt"/>
                <a:buAutoNum type="romanLcPeriod"/>
              </a:pPr>
              <a:r>
                <a:rPr lang="en-US" sz="1600" dirty="0"/>
                <a:t>Thin layer chromatography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066800" y="5029200"/>
              <a:ext cx="36576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857250" lvl="1" indent="-400050">
                <a:buFont typeface="+mj-lt"/>
                <a:buAutoNum type="romanUcPeriod" startAt="2"/>
              </a:pPr>
              <a:r>
                <a:rPr lang="en-US" dirty="0"/>
                <a:t>Column chromatography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362200" y="5334000"/>
              <a:ext cx="4953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00050" indent="-400050">
                <a:buFont typeface="+mj-lt"/>
                <a:buAutoNum type="romanLcPeriod"/>
              </a:pPr>
              <a:r>
                <a:rPr lang="en-US" sz="1600" dirty="0"/>
                <a:t>Packed column chromatography</a:t>
              </a:r>
            </a:p>
            <a:p>
              <a:pPr marL="400050" indent="-400050">
                <a:buFont typeface="+mj-lt"/>
                <a:buAutoNum type="romanLcPeriod"/>
              </a:pPr>
              <a:r>
                <a:rPr lang="en-US" sz="1600" dirty="0"/>
                <a:t>Open tubular column chromatography</a:t>
              </a:r>
            </a:p>
          </p:txBody>
        </p:sp>
      </p:grp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5184648" y="6556248"/>
            <a:ext cx="588336" cy="228600"/>
          </a:xfrm>
        </p:spPr>
        <p:txBody>
          <a:bodyPr/>
          <a:lstStyle/>
          <a:p>
            <a:fld id="{0A3BBEC9-90EA-4C63-88C2-5815A9FB8A6F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4748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build="p"/>
      <p:bldP spid="5" grpId="0"/>
      <p:bldP spid="6" grpId="0"/>
      <p:bldP spid="1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76200"/>
            <a:ext cx="8842248" cy="5334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200" b="1" u="sng" dirty="0"/>
              <a:t>Flow chart diagram of </a:t>
            </a:r>
            <a:r>
              <a:rPr lang="en-US" sz="3200" b="1" u="sng" dirty="0" smtClean="0"/>
              <a:t>chromatography</a:t>
            </a:r>
            <a:endParaRPr lang="en-US" sz="3200" b="1" u="sng" dirty="0"/>
          </a:p>
        </p:txBody>
      </p:sp>
      <p:graphicFrame>
        <p:nvGraphicFramePr>
          <p:cNvPr id="5" name="Diagram 4"/>
          <p:cNvGraphicFramePr/>
          <p:nvPr/>
        </p:nvGraphicFramePr>
        <p:xfrm>
          <a:off x="0" y="1066800"/>
          <a:ext cx="9144000" cy="5791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BBEC9-90EA-4C63-88C2-5815A9FB8A6F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7560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Graphic spid="5" grpId="0">
        <p:bldAsOne/>
      </p:bldGraphic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0FFE4-C19D-4BA6-B1AC-1367B1E605AF}" type="slidenum">
              <a:rPr lang="ru-RU" smtClean="0"/>
              <a:pPr/>
              <a:t>45</a:t>
            </a:fld>
            <a:endParaRPr lang="ru-R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7" r="12788"/>
          <a:stretch/>
        </p:blipFill>
        <p:spPr bwMode="auto">
          <a:xfrm>
            <a:off x="1" y="-1"/>
            <a:ext cx="9143999" cy="6901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4815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0FFE4-C19D-4BA6-B1AC-1367B1E605AF}" type="slidenum">
              <a:rPr lang="ru-RU" smtClean="0"/>
              <a:pPr/>
              <a:t>46</a:t>
            </a:fld>
            <a:endParaRPr lang="ru-RU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6" r="5263"/>
          <a:stretch/>
        </p:blipFill>
        <p:spPr bwMode="auto">
          <a:xfrm>
            <a:off x="0" y="365761"/>
            <a:ext cx="9144000" cy="5727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3224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0FFE4-C19D-4BA6-B1AC-1367B1E605AF}" type="slidenum">
              <a:rPr lang="ru-RU" smtClean="0"/>
              <a:pPr/>
              <a:t>47</a:t>
            </a:fld>
            <a:endParaRPr lang="ru-RU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0" r="5224"/>
          <a:stretch/>
        </p:blipFill>
        <p:spPr bwMode="auto">
          <a:xfrm>
            <a:off x="76200" y="887436"/>
            <a:ext cx="9067800" cy="5725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9986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0FFE4-C19D-4BA6-B1AC-1367B1E605AF}" type="slidenum">
              <a:rPr lang="ru-RU" smtClean="0"/>
              <a:pPr/>
              <a:t>48</a:t>
            </a:fld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4" r="12542"/>
          <a:stretch/>
        </p:blipFill>
        <p:spPr bwMode="auto">
          <a:xfrm>
            <a:off x="18757" y="0"/>
            <a:ext cx="8102600" cy="607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304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0FFE4-C19D-4BA6-B1AC-1367B1E605AF}" type="slidenum">
              <a:rPr lang="ru-RU" smtClean="0"/>
              <a:pPr/>
              <a:t>5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0" y="228600"/>
            <a:ext cx="8229600" cy="40011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+mj-lt"/>
              </a:rPr>
              <a:t>ІСТОРИЧНІ ДОСЯГНЕННЯ У ХРОМАТОГРАФІЇ</a:t>
            </a:r>
            <a:endParaRPr lang="ru-RU" sz="2000" b="1" dirty="0">
              <a:latin typeface="+mj-lt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4375177"/>
              </p:ext>
            </p:extLst>
          </p:nvPr>
        </p:nvGraphicFramePr>
        <p:xfrm>
          <a:off x="1" y="838200"/>
          <a:ext cx="8229600" cy="555810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874067"/>
                <a:gridCol w="1140737"/>
                <a:gridCol w="5214796"/>
              </a:tblGrid>
              <a:tr h="401724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Дослідники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Рік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Внесок</a:t>
                      </a:r>
                      <a:endParaRPr lang="ru-RU" dirty="0"/>
                    </a:p>
                  </a:txBody>
                  <a:tcPr/>
                </a:tc>
              </a:tr>
              <a:tr h="510427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/>
                        <a:t>Martin and Synge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1941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uk-UA" sz="1400" noProof="0" dirty="0" smtClean="0"/>
                        <a:t>Введено колонкову розподільчу хроматографію. </a:t>
                      </a:r>
                      <a:endParaRPr lang="uk-UA" sz="1400" noProof="0" dirty="0"/>
                    </a:p>
                  </a:txBody>
                  <a:tcPr/>
                </a:tc>
              </a:tr>
              <a:tr h="510427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err="1" smtClean="0"/>
                        <a:t>Consden</a:t>
                      </a:r>
                      <a:r>
                        <a:rPr lang="en-GB" sz="1400" b="1" dirty="0" smtClean="0"/>
                        <a:t>, Gordon, and Martin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1944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uk-UA" sz="1400" noProof="0" dirty="0" smtClean="0"/>
                        <a:t>Вперше описано паперову розподільчу хроматографія. </a:t>
                      </a:r>
                      <a:endParaRPr lang="uk-UA" sz="1400" noProof="0" dirty="0"/>
                    </a:p>
                  </a:txBody>
                  <a:tcPr/>
                </a:tc>
              </a:tr>
              <a:tr h="527916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/>
                        <a:t>Boyd, Tompkins, et al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1947-1950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noProof="0" dirty="0" smtClean="0"/>
                        <a:t>Іонообмінна хроматографія застосовувалася на вирішення різних аналітичних завдань. </a:t>
                      </a:r>
                      <a:endParaRPr lang="uk-UA" sz="1400" noProof="0" dirty="0"/>
                    </a:p>
                  </a:txBody>
                  <a:tcPr/>
                </a:tc>
              </a:tr>
              <a:tr h="401724"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GB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M. </a:t>
                      </a:r>
                      <a:r>
                        <a:rPr kumimoji="0" lang="en-GB" sz="1400" b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Lederer</a:t>
                      </a:r>
                      <a:r>
                        <a:rPr kumimoji="0" lang="en-GB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and </a:t>
                      </a:r>
                      <a:r>
                        <a:rPr kumimoji="0" lang="en-GB" sz="1400" b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Linstead</a:t>
                      </a:r>
                      <a:endParaRPr kumimoji="0" lang="ru-RU" sz="1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1948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noProof="0" dirty="0" smtClean="0"/>
                        <a:t>Прикладна паперова хроматографія для неорганічних сполук. </a:t>
                      </a:r>
                    </a:p>
                  </a:txBody>
                  <a:tcPr/>
                </a:tc>
              </a:tr>
              <a:tr h="401724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/>
                        <a:t>Kirchner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1951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noProof="0" dirty="0" smtClean="0"/>
                        <a:t>Впровадження тонкошарової хроматографії, що практикується сьогодні.</a:t>
                      </a:r>
                    </a:p>
                  </a:txBody>
                  <a:tcPr/>
                </a:tc>
              </a:tr>
              <a:tr h="401724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>
                          <a:solidFill>
                            <a:srgbClr val="FF0000"/>
                          </a:solidFill>
                        </a:rPr>
                        <a:t>James and Martin</a:t>
                      </a:r>
                      <a:endParaRPr lang="ru-RU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>
                          <a:solidFill>
                            <a:srgbClr val="FF0000"/>
                          </a:solidFill>
                        </a:rPr>
                        <a:t>1952</a:t>
                      </a:r>
                      <a:endParaRPr lang="ru-RU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uk-UA" sz="1400" noProof="0" dirty="0" smtClean="0">
                          <a:solidFill>
                            <a:srgbClr val="FF0000"/>
                          </a:solidFill>
                        </a:rPr>
                        <a:t>Розроблено газову хроматографія. </a:t>
                      </a:r>
                      <a:endParaRPr lang="uk-UA" sz="1400" noProof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510427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/>
                        <a:t>Sober and Peterson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1956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noProof="0" dirty="0" smtClean="0"/>
                        <a:t>Отримано перші іонообмінні целюлози. </a:t>
                      </a:r>
                      <a:endParaRPr lang="uk-UA" sz="1400" noProof="0" dirty="0"/>
                    </a:p>
                  </a:txBody>
                  <a:tcPr/>
                </a:tc>
              </a:tr>
              <a:tr h="401724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/>
                        <a:t>Lathe and </a:t>
                      </a:r>
                      <a:r>
                        <a:rPr lang="en-GB" sz="1400" b="1" dirty="0" err="1" smtClean="0"/>
                        <a:t>Ruthvan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1956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noProof="0" dirty="0" smtClean="0"/>
                        <a:t>Для оцінки молекулярної маси використовували молекулярні сита з натуральним та модифікованим крохмалем. </a:t>
                      </a:r>
                      <a:endParaRPr lang="uk-UA" sz="1400" noProof="0" dirty="0"/>
                    </a:p>
                  </a:txBody>
                  <a:tcPr/>
                </a:tc>
              </a:tr>
              <a:tr h="401724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err="1" smtClean="0"/>
                        <a:t>Porath</a:t>
                      </a:r>
                      <a:r>
                        <a:rPr lang="en-GB" sz="1400" b="1" dirty="0" smtClean="0"/>
                        <a:t> and </a:t>
                      </a:r>
                      <a:r>
                        <a:rPr lang="en-GB" sz="1400" b="1" dirty="0" err="1" smtClean="0"/>
                        <a:t>Flodin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1959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noProof="0" dirty="0" smtClean="0"/>
                        <a:t>Введено зшитий </a:t>
                      </a:r>
                      <a:r>
                        <a:rPr lang="uk-UA" sz="1400" noProof="0" dirty="0" err="1" smtClean="0"/>
                        <a:t>декстран</a:t>
                      </a:r>
                      <a:r>
                        <a:rPr lang="uk-UA" sz="1400" noProof="0" dirty="0" smtClean="0"/>
                        <a:t> для молекулярного просіювання. </a:t>
                      </a:r>
                      <a:endParaRPr lang="uk-UA" sz="1400" noProof="0" dirty="0"/>
                    </a:p>
                  </a:txBody>
                  <a:tcPr/>
                </a:tc>
              </a:tr>
              <a:tr h="510427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/>
                        <a:t>J. C. Moore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1964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noProof="0" dirty="0" smtClean="0"/>
                        <a:t>Гель-проникаюча хроматографія була розроблена як практичний метод.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4999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76200" y="0"/>
            <a:ext cx="9067800" cy="4191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lvl="0" algn="ctr" fontAlgn="auto">
              <a:spcAft>
                <a:spcPts val="0"/>
              </a:spcAft>
              <a:defRPr/>
            </a:pPr>
            <a:r>
              <a:rPr kumimoji="0" lang="ru-RU" sz="2400" b="1" i="0" u="none" strike="noStrike" kern="1200" cap="all" spc="0" normalizeH="0" baseline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Михайло Семенович </a:t>
            </a:r>
            <a:r>
              <a:rPr kumimoji="0" lang="ru-RU" sz="2400" b="1" i="0" u="none" strike="noStrike" kern="1200" cap="all" spc="0" normalizeH="0" baseline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Цвет </a:t>
            </a:r>
            <a:r>
              <a:rPr lang="ru-RU" sz="2400" b="1" cap="all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– </a:t>
            </a:r>
            <a:r>
              <a:rPr lang="ru-RU" sz="2000" b="1" cap="all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1903 </a:t>
            </a:r>
            <a:r>
              <a:rPr lang="uk-UA" sz="2000" b="1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р. </a:t>
            </a:r>
            <a:r>
              <a:rPr lang="uk-UA" sz="2000" b="1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відкриття хроматографії</a:t>
            </a:r>
            <a:r>
              <a:rPr kumimoji="0" lang="uk-UA" sz="2000" b="1" i="0" u="none" strike="noStrike" kern="1200" spc="0" normalizeH="0" baseline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uk-UA" sz="2000" b="1" i="0" u="none" strike="noStrike" kern="1200" spc="0" normalizeH="0" baseline="0" noProof="0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04800" y="3886200"/>
            <a:ext cx="1569660" cy="36933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>
              <a:spcAft>
                <a:spcPct val="0"/>
              </a:spcAft>
            </a:pPr>
            <a:r>
              <a:rPr lang="ru-RU" sz="1800" dirty="0"/>
              <a:t>(</a:t>
            </a:r>
            <a:r>
              <a:rPr lang="ru-RU" sz="1800" dirty="0" smtClean="0"/>
              <a:t>1872-1919</a:t>
            </a:r>
            <a:r>
              <a:rPr lang="ru-RU" sz="1800" dirty="0"/>
              <a:t>)  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692420" y="990600"/>
            <a:ext cx="6254318" cy="307777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>
              <a:spcBef>
                <a:spcPts val="600"/>
              </a:spcBef>
              <a:spcAft>
                <a:spcPct val="0"/>
              </a:spcAft>
            </a:pPr>
            <a:r>
              <a:rPr lang="uk-UA" sz="1400" b="1" i="1" dirty="0" smtClean="0"/>
              <a:t>(</a:t>
            </a:r>
            <a:r>
              <a:rPr lang="uk-UA" sz="1400" b="1" i="1" dirty="0" smtClean="0"/>
              <a:t>від </a:t>
            </a:r>
            <a:r>
              <a:rPr lang="uk-UA" sz="1400" b="1" i="1" dirty="0" err="1" smtClean="0"/>
              <a:t>грец</a:t>
            </a:r>
            <a:r>
              <a:rPr lang="uk-UA" sz="1400" b="1" i="1" dirty="0" smtClean="0"/>
              <a:t>. </a:t>
            </a:r>
            <a:r>
              <a:rPr lang="en-US" sz="1400" b="1" i="1" dirty="0" smtClean="0"/>
              <a:t>C</a:t>
            </a:r>
            <a:r>
              <a:rPr lang="uk-UA" sz="1400" b="1" i="1" dirty="0" err="1" smtClean="0"/>
              <a:t>hroma</a:t>
            </a:r>
            <a:r>
              <a:rPr lang="uk-UA" sz="1400" b="1" i="1" dirty="0" smtClean="0"/>
              <a:t> </a:t>
            </a:r>
            <a:r>
              <a:rPr lang="uk-UA" sz="1400" b="1" i="1" dirty="0" smtClean="0"/>
              <a:t>- </a:t>
            </a:r>
            <a:r>
              <a:rPr lang="uk-UA" sz="1400" b="1" i="1" dirty="0" smtClean="0"/>
              <a:t>колір, </a:t>
            </a:r>
            <a:r>
              <a:rPr lang="uk-UA" sz="1400" b="1" i="1" dirty="0" smtClean="0"/>
              <a:t>фарба і </a:t>
            </a:r>
            <a:r>
              <a:rPr lang="uk-UA" sz="1400" b="1" i="1" dirty="0" err="1" smtClean="0"/>
              <a:t>grapho</a:t>
            </a:r>
            <a:r>
              <a:rPr lang="uk-UA" sz="1400" b="1" i="1" dirty="0" smtClean="0"/>
              <a:t> - </a:t>
            </a:r>
            <a:r>
              <a:rPr lang="uk-UA" sz="1400" b="1" i="1" dirty="0" smtClean="0"/>
              <a:t>пишу, креслю, </a:t>
            </a:r>
            <a:r>
              <a:rPr lang="uk-UA" sz="1400" b="1" i="1" dirty="0" smtClean="0"/>
              <a:t>малюю)</a:t>
            </a:r>
            <a:endParaRPr lang="uk-UA" sz="1400" b="1" i="1" dirty="0" smtClean="0"/>
          </a:p>
        </p:txBody>
      </p:sp>
      <p:pic>
        <p:nvPicPr>
          <p:cNvPr id="64514" name="Picture 2" descr="C:\Users\Marina\Desktop\59043563_Cvet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09" y="457200"/>
            <a:ext cx="2664711" cy="3200400"/>
          </a:xfrm>
          <a:prstGeom prst="rect">
            <a:avLst/>
          </a:prstGeom>
          <a:noFill/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0FFE4-C19D-4BA6-B1AC-1367B1E605AF}" type="slidenum">
              <a:rPr lang="ru-RU" smtClean="0"/>
              <a:pPr/>
              <a:t>6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124200" y="533400"/>
            <a:ext cx="4515980" cy="369332"/>
          </a:xfrm>
          <a:prstGeom prst="rect">
            <a:avLst/>
          </a:prstGeom>
          <a:ln cmpd="dbl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uk-UA" dirty="0" smtClean="0"/>
              <a:t>Ботанік, біолог, хімік, фізіолог, біохімік</a:t>
            </a:r>
            <a:endParaRPr lang="uk-UA" dirty="0"/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31338" y="3352800"/>
            <a:ext cx="8915400" cy="3416320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uk-UA" sz="1600" b="1" dirty="0" smtClean="0">
                <a:latin typeface="+mn-lt"/>
              </a:rPr>
              <a:t>Варшавський період 1901-1915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uk-UA" sz="1600" i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1903 доповідь «Про нову категорію адсорбційних явищ та про застосування їх до біохімічного аналізу»  на засіданні біологічного відділення Варшавського товариства  природодослідників.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uk-UA" sz="1600" dirty="0" smtClean="0">
                <a:latin typeface="+mn-lt"/>
              </a:rPr>
              <a:t>1910 року захищає у Варшавському університеті  дисертацію «</a:t>
            </a:r>
            <a:r>
              <a:rPr lang="uk-UA" sz="1600" dirty="0" err="1" smtClean="0">
                <a:latin typeface="+mn-lt"/>
              </a:rPr>
              <a:t>Хромофіли</a:t>
            </a:r>
            <a:r>
              <a:rPr lang="uk-UA" sz="1600" dirty="0" smtClean="0">
                <a:latin typeface="+mn-lt"/>
              </a:rPr>
              <a:t> у рослинному та тваринному світі» та отримує ступінь доктора ботаніки.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uk-UA" sz="1600" dirty="0" smtClean="0">
                <a:latin typeface="+mn-lt"/>
              </a:rPr>
              <a:t>1915 - Варшаву займають німецькі війська, </a:t>
            </a:r>
            <a:r>
              <a:rPr lang="uk-UA" sz="1600" dirty="0" err="1" smtClean="0">
                <a:latin typeface="+mn-lt"/>
              </a:rPr>
              <a:t>Цвєт</a:t>
            </a:r>
            <a:r>
              <a:rPr lang="uk-UA" sz="1600" dirty="0" smtClean="0">
                <a:latin typeface="+mn-lt"/>
              </a:rPr>
              <a:t> на відпочинку в Одесі. Як наслідок, </a:t>
            </a:r>
            <a:r>
              <a:rPr lang="uk-UA" sz="1600" dirty="0" err="1" smtClean="0">
                <a:latin typeface="+mn-lt"/>
              </a:rPr>
              <a:t>Цвєт</a:t>
            </a:r>
            <a:r>
              <a:rPr lang="uk-UA" sz="1600" dirty="0" smtClean="0">
                <a:latin typeface="+mn-lt"/>
              </a:rPr>
              <a:t> залишився без роботи. Під час пошуку роботи подавав кандидатуру на завідувача кафедрою анатомії та фізіології рослин Новоросійського університету в Одесі, проте не пройшов.</a:t>
            </a:r>
            <a:endParaRPr lang="uk-UA" sz="1600" b="1" dirty="0" smtClean="0">
              <a:latin typeface="+mn-lt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uk-UA" sz="1600" b="1" dirty="0" smtClean="0">
                <a:latin typeface="+mn-lt"/>
              </a:rPr>
              <a:t>Останні роки життя 1916-1919 (47 років)</a:t>
            </a:r>
            <a:r>
              <a:rPr lang="uk-UA" sz="1600" dirty="0" smtClean="0">
                <a:solidFill>
                  <a:srgbClr val="CC00FF"/>
                </a:solidFill>
                <a:latin typeface="+mn-lt"/>
              </a:rPr>
              <a:t> </a:t>
            </a:r>
            <a:r>
              <a:rPr lang="uk-UA" sz="1600" dirty="0" smtClean="0">
                <a:latin typeface="+mn-lt"/>
              </a:rPr>
              <a:t>пройшли у Воронежі</a:t>
            </a:r>
            <a:r>
              <a:rPr lang="uk-UA" sz="1600" dirty="0" smtClean="0">
                <a:solidFill>
                  <a:srgbClr val="CC00FF"/>
                </a:solidFill>
                <a:latin typeface="+mn-lt"/>
              </a:rPr>
              <a:t>, помер від голоду.</a:t>
            </a:r>
            <a:endParaRPr lang="uk-UA" sz="1600" dirty="0">
              <a:latin typeface="+mn-lt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590800" y="1371600"/>
            <a:ext cx="6355938" cy="190821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uk-UA" sz="1400" b="1" dirty="0"/>
              <a:t>Народився 1872 </a:t>
            </a:r>
            <a:r>
              <a:rPr lang="uk-UA" sz="1400" b="1" dirty="0" err="1"/>
              <a:t>Асті</a:t>
            </a:r>
            <a:r>
              <a:rPr lang="uk-UA" sz="1400" b="1" dirty="0"/>
              <a:t>, Італія.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uk-UA" sz="1400" b="1" dirty="0"/>
              <a:t>Швейцарський період життя 1872-1896 </a:t>
            </a:r>
            <a:r>
              <a:rPr lang="uk-UA" sz="1400" b="1" dirty="0" smtClean="0"/>
              <a:t>- </a:t>
            </a:r>
            <a:r>
              <a:rPr lang="uk-UA" sz="1400" dirty="0" smtClean="0"/>
              <a:t>диплом </a:t>
            </a:r>
            <a:r>
              <a:rPr lang="uk-UA" sz="1400" dirty="0"/>
              <a:t>доктора природничих наук Женевського університету.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uk-UA" sz="1400" b="1" dirty="0"/>
              <a:t>Російський період </a:t>
            </a:r>
            <a:r>
              <a:rPr lang="uk-UA" sz="1400" b="1" dirty="0" smtClean="0"/>
              <a:t>1896-1901 - </a:t>
            </a:r>
            <a:r>
              <a:rPr lang="uk-UA" sz="1400" dirty="0" smtClean="0"/>
              <a:t>вчений </a:t>
            </a:r>
            <a:r>
              <a:rPr lang="uk-UA" sz="1400" dirty="0"/>
              <a:t>ступінь Женевського університету у Росії не визнається, тому </a:t>
            </a:r>
            <a:r>
              <a:rPr lang="uk-UA" sz="1400" dirty="0" err="1"/>
              <a:t>перезахищав</a:t>
            </a:r>
            <a:r>
              <a:rPr lang="uk-UA" sz="1400" dirty="0"/>
              <a:t> дисертацію у 1899 «Про </a:t>
            </a:r>
            <a:r>
              <a:rPr lang="uk-UA" sz="1400" dirty="0" err="1"/>
              <a:t>хлорглобін</a:t>
            </a:r>
            <a:r>
              <a:rPr lang="uk-UA" sz="1400" dirty="0"/>
              <a:t>» на засіданні ботанічного відділення Санкт-Петербурзького товариства дослідників природи.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72" y="228599"/>
            <a:ext cx="5721438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uk-UA" sz="3200" dirty="0" smtClean="0">
                <a:latin typeface="+mj-lt"/>
              </a:rPr>
              <a:t>Розподіл розчину хлорофілу </a:t>
            </a:r>
            <a:endParaRPr lang="ru-RU" sz="3200" dirty="0">
              <a:latin typeface="+mj-lt"/>
            </a:endParaRPr>
          </a:p>
        </p:txBody>
      </p:sp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1323975"/>
            <a:ext cx="5248275" cy="522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0" y="1219200"/>
            <a:ext cx="2590800" cy="53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itchFamily="34" charset="0"/>
                <a:cs typeface="Arial" pitchFamily="34" charset="0"/>
              </a:rPr>
              <a:t>I </a:t>
            </a: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itchFamily="34" charset="0"/>
                <a:cs typeface="Arial" pitchFamily="34" charset="0"/>
              </a:rPr>
              <a:t>– безкольоровий;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itchFamily="34" charset="0"/>
                <a:cs typeface="Arial" pitchFamily="34" charset="0"/>
              </a:rPr>
              <a:t>ІІ – ксантофіл </a:t>
            </a:r>
            <a:r>
              <a:rPr kumimoji="0" lang="en-US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itchFamily="34" charset="0"/>
                <a:cs typeface="Arial" pitchFamily="34" charset="0"/>
              </a:rPr>
              <a:t>b </a:t>
            </a: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itchFamily="34" charset="0"/>
                <a:cs typeface="Arial" pitchFamily="34" charset="0"/>
              </a:rPr>
              <a:t>(жовтий);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itchFamily="34" charset="0"/>
                <a:cs typeface="Arial" pitchFamily="34" charset="0"/>
              </a:rPr>
              <a:t>ІІІ – </a:t>
            </a:r>
            <a:r>
              <a:rPr kumimoji="0" lang="uk-UA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itchFamily="34" charset="0"/>
                <a:cs typeface="Arial" pitchFamily="34" charset="0"/>
              </a:rPr>
              <a:t>хлорофілін</a:t>
            </a: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itchFamily="34" charset="0"/>
                <a:cs typeface="Arial" pitchFamily="34" charset="0"/>
              </a:rPr>
              <a:t>b </a:t>
            </a: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itchFamily="34" charset="0"/>
                <a:cs typeface="Arial" pitchFamily="34" charset="0"/>
              </a:rPr>
              <a:t>(жовто-зелений);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itchFamily="34" charset="0"/>
                <a:cs typeface="Arial" pitchFamily="34" charset="0"/>
              </a:rPr>
              <a:t>І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itchFamily="34" charset="0"/>
                <a:cs typeface="Arial" pitchFamily="34" charset="0"/>
              </a:rPr>
              <a:t>V </a:t>
            </a: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itchFamily="34" charset="0"/>
                <a:cs typeface="Arial" pitchFamily="34" charset="0"/>
              </a:rPr>
              <a:t>– </a:t>
            </a:r>
            <a:r>
              <a:rPr kumimoji="0" lang="uk-UA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itchFamily="34" charset="0"/>
                <a:cs typeface="Arial" pitchFamily="34" charset="0"/>
              </a:rPr>
              <a:t>хлорофілін</a:t>
            </a: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itchFamily="34" charset="0"/>
                <a:cs typeface="Arial" pitchFamily="34" charset="0"/>
              </a:rPr>
              <a:t> (зелено-синій);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itchFamily="34" charset="0"/>
                <a:cs typeface="Arial" pitchFamily="34" charset="0"/>
              </a:rPr>
              <a:t>V </a:t>
            </a: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itchFamily="34" charset="0"/>
                <a:cs typeface="Arial" pitchFamily="34" charset="0"/>
              </a:rPr>
              <a:t>– ксантофіл (жовтий);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itchFamily="34" charset="0"/>
                <a:cs typeface="Arial" pitchFamily="34" charset="0"/>
              </a:rPr>
              <a:t>VI </a:t>
            </a: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itchFamily="34" charset="0"/>
                <a:cs typeface="Arial" pitchFamily="34" charset="0"/>
              </a:rPr>
              <a:t>– ксантофіл </a:t>
            </a:r>
            <a:r>
              <a:rPr kumimoji="0" lang="uk-UA" b="0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itchFamily="34" charset="0"/>
                <a:cs typeface="Arial" pitchFamily="34" charset="0"/>
              </a:rPr>
              <a:t>а</a:t>
            </a:r>
            <a:r>
              <a:rPr kumimoji="0" lang="uk-UA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itchFamily="34" charset="0"/>
                <a:cs typeface="Arial" pitchFamily="34" charset="0"/>
              </a:rPr>
              <a:t>'</a:t>
            </a: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itchFamily="34" charset="0"/>
                <a:cs typeface="Arial" pitchFamily="34" charset="0"/>
              </a:rPr>
              <a:t> (жовтий);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itchFamily="34" charset="0"/>
                <a:cs typeface="Arial" pitchFamily="34" charset="0"/>
              </a:rPr>
              <a:t>VII </a:t>
            </a: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itchFamily="34" charset="0"/>
                <a:cs typeface="Arial" pitchFamily="34" charset="0"/>
              </a:rPr>
              <a:t>– ксантофіл (жовтий);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itchFamily="34" charset="0"/>
                <a:cs typeface="Arial" pitchFamily="34" charset="0"/>
              </a:rPr>
              <a:t>VIII </a:t>
            </a: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itchFamily="34" charset="0"/>
                <a:cs typeface="Arial" pitchFamily="34" charset="0"/>
              </a:rPr>
              <a:t>– </a:t>
            </a:r>
            <a:r>
              <a:rPr kumimoji="0" lang="uk-UA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itchFamily="34" charset="0"/>
                <a:cs typeface="Arial" pitchFamily="34" charset="0"/>
              </a:rPr>
              <a:t>хлорофілін</a:t>
            </a: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itchFamily="34" charset="0"/>
                <a:cs typeface="Arial" pitchFamily="34" charset="0"/>
              </a:rPr>
              <a:t> (сіро-стальний)</a:t>
            </a:r>
            <a:endParaRPr kumimoji="0" lang="uk-UA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410200" y="1219200"/>
            <a:ext cx="1312539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uk-UA" dirty="0" smtClean="0">
                <a:solidFill>
                  <a:srgbClr val="000000"/>
                </a:solidFill>
                <a:cs typeface="Arial" pitchFamily="34" charset="0"/>
              </a:rPr>
              <a:t>Розчин </a:t>
            </a:r>
          </a:p>
          <a:p>
            <a:r>
              <a:rPr lang="uk-UA" dirty="0" smtClean="0">
                <a:solidFill>
                  <a:srgbClr val="000000"/>
                </a:solidFill>
                <a:cs typeface="Arial" pitchFamily="34" charset="0"/>
              </a:rPr>
              <a:t>хлорофілу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638800" y="3620869"/>
            <a:ext cx="1151277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uk-UA" dirty="0" smtClean="0"/>
              <a:t>Порошок</a:t>
            </a:r>
          </a:p>
          <a:p>
            <a:r>
              <a:rPr lang="uk-UA" dirty="0" smtClean="0"/>
              <a:t> крейди</a:t>
            </a:r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0FFE4-C19D-4BA6-B1AC-1367B1E605AF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4405B-4873-404B-BA7B-EF136CA3ACAB}" type="slidenum">
              <a:rPr lang="ar-SA" altLang="ru-RU"/>
              <a:pPr/>
              <a:t>8</a:t>
            </a:fld>
            <a:endParaRPr lang="ru-RU" altLang="ru-RU"/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941388"/>
            <a:ext cx="3384550" cy="5688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950" y="602359"/>
            <a:ext cx="3829050" cy="6253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172" y="17584"/>
            <a:ext cx="5589992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uk-UA" sz="3200" dirty="0" smtClean="0">
                <a:latin typeface="+mj-lt"/>
              </a:rPr>
              <a:t>Розподіл розчину </a:t>
            </a:r>
            <a:r>
              <a:rPr lang="uk-UA" sz="3200" dirty="0" err="1" smtClean="0">
                <a:latin typeface="+mj-lt"/>
              </a:rPr>
              <a:t>каротинів</a:t>
            </a:r>
            <a:r>
              <a:rPr lang="uk-UA" sz="3200" dirty="0" smtClean="0">
                <a:latin typeface="+mj-lt"/>
              </a:rPr>
              <a:t> </a:t>
            </a:r>
            <a:endParaRPr lang="ru-RU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51776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2" cstate="print"/>
          <a:srcRect l="14167" t="30521" r="16667" b="28393"/>
          <a:stretch>
            <a:fillRect/>
          </a:stretch>
        </p:blipFill>
        <p:spPr bwMode="auto">
          <a:xfrm>
            <a:off x="457200" y="1143000"/>
            <a:ext cx="7408817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838200" y="838200"/>
            <a:ext cx="6274475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uk-UA" sz="2400" b="1" dirty="0" smtClean="0">
                <a:solidFill>
                  <a:srgbClr val="000000"/>
                </a:solidFill>
                <a:latin typeface="+mj-lt"/>
                <a:cs typeface="Arial" pitchFamily="34" charset="0"/>
              </a:rPr>
              <a:t>Принцип хроматографічного розділення</a:t>
            </a:r>
            <a:endParaRPr lang="ru-RU" sz="2400" b="1" dirty="0">
              <a:latin typeface="+mj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743200" y="1676400"/>
            <a:ext cx="2895600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uk-UA" b="1" dirty="0" smtClean="0">
                <a:solidFill>
                  <a:srgbClr val="000000"/>
                </a:solidFill>
                <a:cs typeface="Arial" pitchFamily="34" charset="0"/>
              </a:rPr>
              <a:t>    НЕРУХОМА ФАЗА</a:t>
            </a:r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819400" y="3364468"/>
            <a:ext cx="2895600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uk-UA" b="1" dirty="0" smtClean="0">
                <a:solidFill>
                  <a:srgbClr val="000000"/>
                </a:solidFill>
                <a:cs typeface="Arial" pitchFamily="34" charset="0"/>
              </a:rPr>
              <a:t>    НЕРУХОМА ФАЗА</a:t>
            </a:r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743200" y="2438400"/>
            <a:ext cx="2438400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uk-UA" b="1" dirty="0" smtClean="0">
                <a:solidFill>
                  <a:srgbClr val="000000"/>
                </a:solidFill>
                <a:cs typeface="Arial" pitchFamily="34" charset="0"/>
              </a:rPr>
              <a:t>    </a:t>
            </a:r>
            <a:r>
              <a:rPr lang="uk-UA" sz="1600" b="1" dirty="0" smtClean="0">
                <a:solidFill>
                  <a:srgbClr val="000000"/>
                </a:solidFill>
                <a:cs typeface="Arial" pitchFamily="34" charset="0"/>
              </a:rPr>
              <a:t>РУХОМА ФАЗА</a:t>
            </a:r>
            <a:endParaRPr lang="ru-RU" sz="1600" b="1" dirty="0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181600" y="3124200"/>
            <a:ext cx="1371600" cy="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5181600" y="3124200"/>
            <a:ext cx="1371600" cy="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457200" y="4313872"/>
            <a:ext cx="7467600" cy="14773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uk-UA" sz="2000" dirty="0" smtClean="0"/>
              <a:t>Фізико-хімічний метод розділення і аналізу сумішей, заснований на розподілі їх компонентів між двома фазами:</a:t>
            </a:r>
          </a:p>
          <a:p>
            <a:pPr algn="ctr">
              <a:lnSpc>
                <a:spcPct val="150000"/>
              </a:lnSpc>
            </a:pPr>
            <a:r>
              <a:rPr lang="uk-UA" sz="2000" dirty="0" smtClean="0"/>
              <a:t>нерухомою - </a:t>
            </a:r>
            <a:r>
              <a:rPr lang="uk-UA" sz="2000" dirty="0" smtClean="0">
                <a:solidFill>
                  <a:schemeClr val="accent2">
                    <a:lumMod val="50000"/>
                  </a:schemeClr>
                </a:solidFill>
              </a:rPr>
              <a:t>сорбентом</a:t>
            </a:r>
            <a:r>
              <a:rPr lang="uk-UA" sz="2000" dirty="0" smtClean="0"/>
              <a:t> і </a:t>
            </a:r>
            <a:r>
              <a:rPr lang="uk-UA" sz="2000" dirty="0" smtClean="0"/>
              <a:t>рухомою – </a:t>
            </a:r>
            <a:r>
              <a:rPr lang="uk-UA" sz="2000" dirty="0" smtClean="0">
                <a:solidFill>
                  <a:schemeClr val="accent1">
                    <a:lumMod val="75000"/>
                  </a:schemeClr>
                </a:solidFill>
              </a:rPr>
              <a:t>елюентом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 (</a:t>
            </a:r>
            <a:r>
              <a:rPr lang="en-GB" sz="2000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eluent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)</a:t>
            </a:r>
            <a:r>
              <a:rPr lang="uk-UA" sz="2000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lang="uk-UA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>
          <a:xfrm>
            <a:off x="6251448" y="6553200"/>
            <a:ext cx="588336" cy="228600"/>
          </a:xfrm>
        </p:spPr>
        <p:txBody>
          <a:bodyPr/>
          <a:lstStyle/>
          <a:p>
            <a:fld id="{DF70FFE4-C19D-4BA6-B1AC-1367B1E605AF}" type="slidenum">
              <a:rPr lang="ru-RU" smtClean="0"/>
              <a:pPr/>
              <a:t>9</a:t>
            </a:fld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0" y="228600"/>
            <a:ext cx="8153400" cy="40011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indent="45085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uk-UA" sz="2000" b="1" dirty="0" smtClean="0">
                <a:solidFill>
                  <a:schemeClr val="bg2">
                    <a:lumMod val="10000"/>
                  </a:schemeClr>
                </a:solidFill>
                <a:ea typeface="Times New Roman" pitchFamily="18" charset="0"/>
                <a:cs typeface="Arial" pitchFamily="34" charset="0"/>
              </a:rPr>
              <a:t>ЗАГАЛЬНА ХАРАКТЕРИСТИКА ХРОМАТОГРАФІЧНИХ </a:t>
            </a:r>
            <a:r>
              <a:rPr lang="uk-UA" sz="2000" b="1" dirty="0" smtClean="0">
                <a:solidFill>
                  <a:schemeClr val="bg2">
                    <a:lumMod val="10000"/>
                  </a:schemeClr>
                </a:solidFill>
                <a:ea typeface="Times New Roman" pitchFamily="18" charset="0"/>
                <a:cs typeface="Arial" pitchFamily="34" charset="0"/>
              </a:rPr>
              <a:t>МЕТОДІВ</a:t>
            </a:r>
            <a:endParaRPr lang="uk-UA" sz="2000" b="1" dirty="0" smtClean="0">
              <a:solidFill>
                <a:schemeClr val="bg2">
                  <a:lumMod val="10000"/>
                </a:schemeClr>
              </a:solidFill>
              <a:ea typeface="Times New Roman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2119</TotalTime>
  <Words>2336</Words>
  <Application>Microsoft Office PowerPoint</Application>
  <PresentationFormat>Экран (4:3)</PresentationFormat>
  <Paragraphs>416</Paragraphs>
  <Slides>48</Slides>
  <Notes>4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49" baseType="lpstr">
      <vt:lpstr>Изящная</vt:lpstr>
      <vt:lpstr>ЛЕКЦІЯ № 8 ХРОМАТОГРАФІЧНІ МЕТОДИ АНАЛІЗУ. ОСНОВИ ПРОЦЕСУ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ІЛЮСТРАЦІЯ ДО ТОНКОШАРОВОЇ ХРОМАТОГРАФІЇ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Classification of chromatography</vt:lpstr>
      <vt:lpstr>Flow chart diagram of chromatography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Marina Kornet</dc:creator>
  <cp:lastModifiedBy>Marina</cp:lastModifiedBy>
  <cp:revision>95</cp:revision>
  <cp:lastPrinted>1601-01-01T00:00:00Z</cp:lastPrinted>
  <dcterms:created xsi:type="dcterms:W3CDTF">2013-04-09T12:54:31Z</dcterms:created>
  <dcterms:modified xsi:type="dcterms:W3CDTF">2021-11-25T09:26:47Z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