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E36B6-9BE5-4DF1-A921-097B8F7FBC6A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4821-4791-40F3-9887-5A139BBA9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439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E36B6-9BE5-4DF1-A921-097B8F7FBC6A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4821-4791-40F3-9887-5A139BBA9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99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E36B6-9BE5-4DF1-A921-097B8F7FBC6A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4821-4791-40F3-9887-5A139BBA9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20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E36B6-9BE5-4DF1-A921-097B8F7FBC6A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4821-4791-40F3-9887-5A139BBA9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406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E36B6-9BE5-4DF1-A921-097B8F7FBC6A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4821-4791-40F3-9887-5A139BBA9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00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E36B6-9BE5-4DF1-A921-097B8F7FBC6A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4821-4791-40F3-9887-5A139BBA9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912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E36B6-9BE5-4DF1-A921-097B8F7FBC6A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4821-4791-40F3-9887-5A139BBA9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031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E36B6-9BE5-4DF1-A921-097B8F7FBC6A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4821-4791-40F3-9887-5A139BBA9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596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E36B6-9BE5-4DF1-A921-097B8F7FBC6A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4821-4791-40F3-9887-5A139BBA9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182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E36B6-9BE5-4DF1-A921-097B8F7FBC6A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4821-4791-40F3-9887-5A139BBA9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622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E36B6-9BE5-4DF1-A921-097B8F7FBC6A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4821-4791-40F3-9887-5A139BBA9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50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E36B6-9BE5-4DF1-A921-097B8F7FBC6A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24821-4791-40F3-9887-5A139BBA9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57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Лекция 9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tx1"/>
                </a:solidFill>
              </a:rPr>
              <a:t>ГАЗЫ </a:t>
            </a:r>
            <a:r>
              <a:rPr lang="ru-RU" sz="6000" b="1" dirty="0">
                <a:solidFill>
                  <a:schemeClr val="tx1"/>
                </a:solidFill>
              </a:rPr>
              <a:t>В </a:t>
            </a:r>
            <a:r>
              <a:rPr lang="ru-RU" sz="6000" b="1" dirty="0" smtClean="0">
                <a:solidFill>
                  <a:schemeClr val="tx1"/>
                </a:solidFill>
              </a:rPr>
              <a:t>СТАЛИ</a:t>
            </a:r>
            <a:endParaRPr lang="ru-RU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640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507288" cy="648072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В любой стали в некоторых количе­ствах содержатся элементы, в обыч­ных условиях являющиеся газами. К ним в первую очередь относятся кис­лород, азот и водород, в значительной степени влияющие на качество стали. Процесс, в результате которого газы оказываются в металле в атомарном, ионном состоянии или в виде хими­ческих соединений, в металлургичес­кой практике обычно называют </a:t>
            </a:r>
            <a:r>
              <a:rPr lang="ru-RU" i="1" dirty="0"/>
              <a:t>про­цессом растворения газов в металле. </a:t>
            </a:r>
            <a:r>
              <a:rPr lang="ru-RU" dirty="0"/>
              <a:t>Условно в этом процессе можно выде­лить несколько стадий: 1) массоперенос газа к поверхности металла; 2) ад­сорбция газа на поверхности металла; 3)  переход через границу газ—металл; 4) диффузия газа в тонком </a:t>
            </a:r>
            <a:r>
              <a:rPr lang="ru-RU" dirty="0" err="1"/>
              <a:t>непереме­шиваемом</a:t>
            </a:r>
            <a:r>
              <a:rPr lang="ru-RU" dirty="0"/>
              <a:t>     (диффузионном)     слое жидкости; 5) массоперенос в толщу металла.</a:t>
            </a:r>
          </a:p>
          <a:p>
            <a:r>
              <a:rPr lang="ru-RU" dirty="0"/>
              <a:t>Лимитирующей  стадией  процесса растворения газов в металле, как правило, является либо внешняя диффу­зия (подвод газа), либо внутренняя диффузия (массоперенос в металле). Иногда лимитирующим является ад-сорбционно-кинетическое звено (ад­сорбция на поверхности и переход че­рез граничный слой). Чаще лимитиру­ет процесс растворения газов внутри-диффузионная составляющая, однако кроме железа и растворяющегося газа в металле всегда содержится большее или меньшее количество примесей. Если поверхностная активность тре­тьего компонента достаточна, он мо­жет существенно влиять на интенсив­ность перехода газа через границу газ—металл. Обычно под </a:t>
            </a:r>
            <a:r>
              <a:rPr lang="ru-RU" i="1" dirty="0"/>
              <a:t>растворимо­стью </a:t>
            </a:r>
            <a:r>
              <a:rPr lang="ru-RU" dirty="0"/>
              <a:t>газа понимают его количество, перешедшее в раствор в металле при нормальном парциальном давлении газа. Растворимость газов в металле сильно зависит от температуры. </a:t>
            </a:r>
          </a:p>
        </p:txBody>
      </p:sp>
    </p:spTree>
    <p:extLst>
      <p:ext uri="{BB962C8B-B14F-4D97-AF65-F5344CB8AC3E}">
        <p14:creationId xmlns:p14="http://schemas.microsoft.com/office/powerpoint/2010/main" val="901735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36004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В зависимости от суммарного (ре­зультирующего) изменения энталь­пии ДЯ</a:t>
            </a:r>
            <a:r>
              <a:rPr lang="ru-RU" baseline="-25000" dirty="0"/>
              <a:t>5</a:t>
            </a:r>
            <a:r>
              <a:rPr lang="ru-RU" dirty="0"/>
              <a:t> растворимость газов повыша­ется или понижается с повышением температуры металла (рис</a:t>
            </a:r>
            <a:r>
              <a:rPr lang="ru-RU" dirty="0" smtClean="0"/>
              <a:t>.). </a:t>
            </a:r>
            <a:r>
              <a:rPr lang="ru-RU" dirty="0"/>
              <a:t>В случае растворения в чистом железе двухатомных газов установлена четкая связь между парциальным давлением </a:t>
            </a:r>
            <a:r>
              <a:rPr lang="ru-RU" i="1" dirty="0"/>
              <a:t>р </a:t>
            </a:r>
            <a:r>
              <a:rPr lang="ru-RU" dirty="0"/>
              <a:t>этих газов в атмосфере над </a:t>
            </a:r>
            <a:r>
              <a:rPr lang="ru-RU" dirty="0" smtClean="0"/>
              <a:t>расплавом </a:t>
            </a:r>
            <a:r>
              <a:rPr lang="ru-RU" dirty="0"/>
              <a:t>и растворимостью газа в металле</a:t>
            </a:r>
            <a:r>
              <a:rPr lang="ru-RU" dirty="0" smtClean="0"/>
              <a:t>:</a:t>
            </a:r>
            <a:endParaRPr lang="ru-RU" dirty="0"/>
          </a:p>
          <a:p>
            <a:endParaRPr lang="ru-RU" dirty="0"/>
          </a:p>
        </p:txBody>
      </p:sp>
      <p:pic>
        <p:nvPicPr>
          <p:cNvPr id="1026" name="Рисунок 2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88452"/>
            <a:ext cx="3866463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23928" y="458443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Влияние температуры на раство­римость газов </a:t>
            </a:r>
            <a:r>
              <a:rPr lang="en-US" i="1" dirty="0"/>
              <a:t>S</a:t>
            </a:r>
            <a:r>
              <a:rPr lang="ru-RU" i="1" dirty="0"/>
              <a:t>:</a:t>
            </a:r>
            <a:endParaRPr lang="ru-RU" dirty="0"/>
          </a:p>
          <a:p>
            <a:r>
              <a:rPr lang="ru-RU" i="1" dirty="0"/>
              <a:t>1 — </a:t>
            </a:r>
            <a:r>
              <a:rPr lang="ru-RU" dirty="0"/>
              <a:t>увеличение    растворимости;    </a:t>
            </a:r>
            <a:r>
              <a:rPr lang="ru-RU" i="1" dirty="0"/>
              <a:t>2— </a:t>
            </a:r>
            <a:r>
              <a:rPr lang="ru-RU" dirty="0"/>
              <a:t>уменьшение растворимости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082"/>
          <a:stretch/>
        </p:blipFill>
        <p:spPr bwMode="auto">
          <a:xfrm>
            <a:off x="6209928" y="3284984"/>
            <a:ext cx="1134104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4494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5" y="332656"/>
            <a:ext cx="8485013" cy="6336704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dirty="0"/>
              <a:t>Это соотношение называют </a:t>
            </a:r>
            <a:r>
              <a:rPr lang="ru-RU" i="1" dirty="0"/>
              <a:t>законом квадратного корня </a:t>
            </a:r>
            <a:r>
              <a:rPr lang="ru-RU" dirty="0"/>
              <a:t>или </a:t>
            </a:r>
            <a:r>
              <a:rPr lang="ru-RU" i="1" dirty="0"/>
              <a:t>зако­ном </a:t>
            </a:r>
            <a:r>
              <a:rPr lang="ru-RU" i="1" dirty="0" err="1"/>
              <a:t>Сивертса</a:t>
            </a:r>
            <a:r>
              <a:rPr lang="ru-RU" i="1" dirty="0"/>
              <a:t> </a:t>
            </a:r>
            <a:r>
              <a:rPr lang="ru-RU" dirty="0"/>
              <a:t>(по имени ученого, ус­тановившего это соотношение). Со­гласно этому закону в процессе ра­створения двухатомные молекулы </a:t>
            </a:r>
            <a:r>
              <a:rPr lang="ru-RU" dirty="0" err="1"/>
              <a:t>диссоциируют</a:t>
            </a:r>
            <a:r>
              <a:rPr lang="ru-RU" dirty="0"/>
              <a:t> на атомы, например </a:t>
            </a:r>
            <a:r>
              <a:rPr lang="en-US" dirty="0"/>
              <a:t>H</a:t>
            </a:r>
            <a:r>
              <a:rPr lang="ru-RU" baseline="-25000" dirty="0"/>
              <a:t>2(г</a:t>
            </a:r>
            <a:r>
              <a:rPr lang="uk-UA" baseline="-25000" dirty="0"/>
              <a:t>)</a:t>
            </a:r>
            <a:r>
              <a:rPr lang="ru-RU" dirty="0"/>
              <a:t> → 2[Н], при этом константа </a:t>
            </a:r>
            <a:r>
              <a:rPr lang="ru-RU" dirty="0" smtClean="0"/>
              <a:t>рав­новесия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Если при растворении водорода или азота в металле образуются соеди­нения, содержащие более одного атома газа (например, </a:t>
            </a:r>
            <a:r>
              <a:rPr lang="en-US" dirty="0" err="1"/>
              <a:t>ZrH</a:t>
            </a:r>
            <a:r>
              <a:rPr lang="ru-RU" baseline="-25000" dirty="0"/>
              <a:t>2</a:t>
            </a:r>
            <a:r>
              <a:rPr lang="ru-RU" dirty="0"/>
              <a:t>, </a:t>
            </a:r>
            <a:r>
              <a:rPr lang="en-US" dirty="0" err="1"/>
              <a:t>TiH</a:t>
            </a:r>
            <a:r>
              <a:rPr lang="ru-RU" baseline="-25000" dirty="0"/>
              <a:t>2</a:t>
            </a:r>
            <a:r>
              <a:rPr lang="ru-RU" dirty="0"/>
              <a:t>, </a:t>
            </a:r>
            <a:r>
              <a:rPr lang="en-US" dirty="0"/>
              <a:t>Si</a:t>
            </a:r>
            <a:r>
              <a:rPr lang="ru-RU" baseline="-25000" dirty="0"/>
              <a:t>3</a:t>
            </a:r>
            <a:r>
              <a:rPr lang="en-US" dirty="0"/>
              <a:t>N</a:t>
            </a:r>
            <a:r>
              <a:rPr lang="ru-RU" baseline="-25000" dirty="0"/>
              <a:t>4</a:t>
            </a:r>
            <a:r>
              <a:rPr lang="ru-RU" dirty="0"/>
              <a:t> и т. п.), то закон квадратного корня не­действителен. Однако такие случаи являются исключением; они чаще все­го имеют место в конце плавки, после того как в металл вводят такие добав­ки, как цирконий, титан и др. Обычно по ходу плавки металл не содержит значительного количества </a:t>
            </a:r>
            <a:r>
              <a:rPr lang="ru-RU" dirty="0" err="1"/>
              <a:t>гидридо</a:t>
            </a:r>
            <a:r>
              <a:rPr lang="ru-RU" dirty="0"/>
              <a:t>- или нитридообразующих примесей; в заметных количествах содержится лишь углерод, а для железоуглеродис­того расплава закон квадратного кор­ня по водороду и азоту выполняется. В тех случаях, когда растворы газов в сплавах далеки от идеальных и связи между растворяющимися газами и же­лезом и его примесями настолько сильны, что образуются достаточно прочные соединения (гидриды, нит­риды, оксиды), соединения эти имеют общее название </a:t>
            </a:r>
            <a:r>
              <a:rPr lang="ru-RU" i="1" dirty="0" smtClean="0"/>
              <a:t>неметаллические включения.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8413005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2800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2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03848" cy="241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351864" y="935593"/>
            <a:ext cx="4433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Растворимость водорода в жидком железе</a:t>
            </a:r>
          </a:p>
        </p:txBody>
      </p:sp>
      <p:pic>
        <p:nvPicPr>
          <p:cNvPr id="3075" name="Рисунок 26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" y="2996952"/>
            <a:ext cx="3161938" cy="3829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23928" y="429309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Растворимость водорода в сплавах железо-легирующий элемент </a:t>
            </a:r>
            <a:r>
              <a:rPr lang="en-US" i="1" dirty="0"/>
              <a:t>R </a:t>
            </a:r>
            <a:r>
              <a:rPr lang="ru-RU" dirty="0"/>
              <a:t>при нор­мальном давлении и температуре 1600 °С</a:t>
            </a:r>
          </a:p>
        </p:txBody>
      </p:sp>
    </p:spTree>
    <p:extLst>
      <p:ext uri="{BB962C8B-B14F-4D97-AF65-F5344CB8AC3E}">
        <p14:creationId xmlns:p14="http://schemas.microsoft.com/office/powerpoint/2010/main" val="2560499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2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549293" cy="2204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635896" y="917766"/>
            <a:ext cx="40123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Растворимость азота в жидком же­лезе</a:t>
            </a:r>
          </a:p>
        </p:txBody>
      </p:sp>
      <p:pic>
        <p:nvPicPr>
          <p:cNvPr id="4099" name="Рисунок 27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2348880"/>
            <a:ext cx="3245865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491880" y="357301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Растворимость азота в сплавах же­лезо—легирующий элемент </a:t>
            </a:r>
            <a:r>
              <a:rPr lang="en-US" i="1" dirty="0"/>
              <a:t>R </a:t>
            </a:r>
            <a:r>
              <a:rPr lang="ru-RU" dirty="0"/>
              <a:t>при нормаль­ном давлении и температуре 1600 °С</a:t>
            </a:r>
          </a:p>
        </p:txBody>
      </p:sp>
    </p:spTree>
    <p:extLst>
      <p:ext uri="{BB962C8B-B14F-4D97-AF65-F5344CB8AC3E}">
        <p14:creationId xmlns:p14="http://schemas.microsoft.com/office/powerpoint/2010/main" val="2301652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2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779912" y="24824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Растворимость кислорода в жид­ком железе при равновесии с чистым желе­зистым шлаком </a:t>
            </a:r>
          </a:p>
        </p:txBody>
      </p:sp>
      <p:pic>
        <p:nvPicPr>
          <p:cNvPr id="5123" name="Рисунок 28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6832"/>
            <a:ext cx="24955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635896" y="2620134"/>
            <a:ext cx="3682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Растворимость кислорода в железе</a:t>
            </a:r>
          </a:p>
        </p:txBody>
      </p:sp>
      <p:pic>
        <p:nvPicPr>
          <p:cNvPr id="5124" name="Рисунок 28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28" y="4581128"/>
            <a:ext cx="234315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846512" y="4609396"/>
            <a:ext cx="626658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Влияние углерода на </a:t>
            </a:r>
            <a:r>
              <a:rPr lang="ru-RU" dirty="0" err="1"/>
              <a:t>окисленность</a:t>
            </a:r>
            <a:r>
              <a:rPr lang="ru-RU" dirty="0"/>
              <a:t> металла в сталеплавильной ванне при ее ки­пении:</a:t>
            </a:r>
          </a:p>
          <a:p>
            <a:r>
              <a:rPr lang="ru-RU" dirty="0"/>
              <a:t>/— кривая равновесных концентраций [С] и [О]; //— область концентраций [С] и [О], фактически наблюда­емых в кипящей сталеплавильной ванне</a:t>
            </a:r>
          </a:p>
        </p:txBody>
      </p:sp>
    </p:spTree>
    <p:extLst>
      <p:ext uri="{BB962C8B-B14F-4D97-AF65-F5344CB8AC3E}">
        <p14:creationId xmlns:p14="http://schemas.microsoft.com/office/powerpoint/2010/main" val="939356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>
            <a:normAutofit/>
          </a:bodyPr>
          <a:lstStyle/>
          <a:p>
            <a:r>
              <a:rPr lang="ru-RU" sz="2000" b="1" dirty="0"/>
              <a:t>ИСТОЧНИКИ ГАЗОВ,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РАСТВОРЕННЫХ В МЕТАЛЛЕ. УДАЛЕНИЕ ГАЗОВ ИЗ </a:t>
            </a:r>
            <a:r>
              <a:rPr lang="ru-RU" sz="2000" b="1" dirty="0" smtClean="0"/>
              <a:t>МЕТАЛЛА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435280" cy="528945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К основным источникам газов от­носятся: 1) шихтовые материалы; 2) ат­мосфера плавильного агрегата, а также подаваемое на поверхность или в глубь ванны дутье (технический кислород или воздух); 3) ферросплавы и различ­ные добавки, вводимые в металл или в шлак по ходу плавки и разливки; 4) ат­мосфера, окружающая жидкий металл при выпуске и разливке. Большое ко­личество газов вносится в металл с шихтой. Несмотря на то что эти газы в значительной мере удаляются из ме­талла по ходу плавки, на насыщенность шихтовых материалов газами технологи обращают особое внимание. Лом содер­жит обычно 0,0004-0,0008 % Н и 0,003-0,005 %</a:t>
            </a:r>
            <a:r>
              <a:rPr lang="en-US" dirty="0"/>
              <a:t>N</a:t>
            </a:r>
            <a:r>
              <a:rPr lang="ru-RU" dirty="0"/>
              <a:t>. Содержание кисло­рода в скрапе зависит от его состава, а также от степени </a:t>
            </a:r>
            <a:r>
              <a:rPr lang="ru-RU" dirty="0" err="1"/>
              <a:t>окисленности</a:t>
            </a:r>
            <a:r>
              <a:rPr lang="ru-RU" dirty="0"/>
              <a:t> поверх­ности. С ржавым скрапом вносится также много и водорода. Содержание водорода в мелком скрапе, покрытом слоем ржавчины толщиной 0,1 мм, по­вышается до 0,122%, т.е. подобный скрап неприемлем при выплавке каче­ственной стали. В некоторых случаях для производства сталей и сплавов осо­бо ответственного назначения поверх­ность скрапа, используемого в каче­стве шихты, тщательно очищают, на­пример в дробеструйной установке.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3545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778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Лекция 9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ИСТОЧНИКИ ГАЗОВ, РАСТВОРЕННЫХ В МЕТАЛЛЕ. УДАЛЕНИЕ ГАЗОВ ИЗ МЕТАЛЛА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9</dc:title>
  <dc:creator>МЧМ</dc:creator>
  <cp:lastModifiedBy>МЧМ</cp:lastModifiedBy>
  <cp:revision>3</cp:revision>
  <dcterms:created xsi:type="dcterms:W3CDTF">2022-10-03T10:27:20Z</dcterms:created>
  <dcterms:modified xsi:type="dcterms:W3CDTF">2022-10-03T10:54:02Z</dcterms:modified>
</cp:coreProperties>
</file>