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Інтегровані соціальні служби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Масюк Олег Петрович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337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uk-UA" sz="1800" b="1" dirty="0" err="1" smtClean="0"/>
              <a:t>Cлужба</a:t>
            </a:r>
            <a:r>
              <a:rPr lang="uk-UA" sz="1800" b="1" dirty="0" smtClean="0"/>
              <a:t> реінтеграції та соціалізації вихованців інтернатних закладів </a:t>
            </a:r>
            <a:r>
              <a:rPr lang="uk-UA" sz="1800" dirty="0" smtClean="0"/>
              <a:t>надає</a:t>
            </a:r>
            <a:br>
              <a:rPr lang="uk-UA" sz="1800" dirty="0" smtClean="0"/>
            </a:br>
            <a:r>
              <a:rPr lang="uk-UA" sz="1800" dirty="0" smtClean="0"/>
              <a:t>комплекс соціальних послуг їм та їхнім родинам з метою повернення дітей</a:t>
            </a:r>
            <a:br>
              <a:rPr lang="uk-UA" sz="1800" dirty="0" smtClean="0"/>
            </a:br>
            <a:r>
              <a:rPr lang="uk-UA" sz="1800" dirty="0" smtClean="0"/>
              <a:t>до біологічних сімей, до родинного оточення; підготовки випускників до самостійного життя, створення власної сім’ї та виконання батьківських функцій.</a:t>
            </a:r>
            <a:br>
              <a:rPr lang="uk-UA" sz="1800" dirty="0" smtClean="0"/>
            </a:br>
            <a:r>
              <a:rPr lang="uk-UA" sz="1800" b="1" dirty="0" smtClean="0"/>
              <a:t>(Православний дитячий будинок Надія у Запоріжжі).</a:t>
            </a:r>
            <a:endParaRPr lang="uk-UA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9647066" cy="4195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Першочерговими завданнями цієї служби є:</a:t>
            </a:r>
          </a:p>
          <a:p>
            <a:pPr algn="just"/>
            <a:r>
              <a:rPr lang="uk-UA" dirty="0" smtClean="0"/>
              <a:t>Відновлення та зміцнення стосунків вихованців інтернатних закладів</a:t>
            </a:r>
          </a:p>
          <a:p>
            <a:pPr marL="0" indent="0" algn="just">
              <a:buNone/>
            </a:pPr>
            <a:r>
              <a:rPr lang="uk-UA" dirty="0" smtClean="0"/>
              <a:t>     із біологічними батьками, родичами;</a:t>
            </a:r>
          </a:p>
          <a:p>
            <a:pPr algn="just"/>
            <a:r>
              <a:rPr lang="uk-UA" dirty="0" smtClean="0"/>
              <a:t>сприяння поверненню вихованців інтернатних закладів у родинне оточення;</a:t>
            </a:r>
          </a:p>
          <a:p>
            <a:pPr algn="just"/>
            <a:r>
              <a:rPr lang="uk-UA" dirty="0" smtClean="0"/>
              <a:t>підготовка вихованців інтернатних закладів до самостійного життя;</a:t>
            </a:r>
          </a:p>
          <a:p>
            <a:pPr algn="just"/>
            <a:r>
              <a:rPr lang="uk-UA" dirty="0" smtClean="0"/>
              <a:t>соціальний супровід випускників інтернатних закладів;</a:t>
            </a:r>
          </a:p>
          <a:p>
            <a:pPr algn="just"/>
            <a:r>
              <a:rPr lang="uk-UA" dirty="0" smtClean="0"/>
              <a:t>сприяння дотриманню державних гарантій щодо соціального захисту дітей-сиріт і дітей, позбавлених батьківського піклування, та осіб з їх числа.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1816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/>
              <a:t>Служби супроводу дітей, які перебувають, у конфлікті з законом</a:t>
            </a:r>
            <a:r>
              <a:rPr lang="uk-UA" sz="2800" dirty="0"/>
              <a:t>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Завданнями </a:t>
            </a:r>
            <a:r>
              <a:rPr lang="uk-UA" dirty="0"/>
              <a:t>служби є:</a:t>
            </a:r>
            <a:endParaRPr lang="ru-RU" dirty="0"/>
          </a:p>
          <a:p>
            <a:pPr algn="just"/>
            <a:r>
              <a:rPr lang="uk-UA" dirty="0" smtClean="0"/>
              <a:t>запобігання </a:t>
            </a:r>
            <a:r>
              <a:rPr lang="uk-UA" dirty="0"/>
              <a:t>правопорушенням, проявам противоправної поведінки </a:t>
            </a:r>
            <a:r>
              <a:rPr lang="uk-UA" dirty="0" smtClean="0"/>
              <a:t>серед</a:t>
            </a:r>
            <a:r>
              <a:rPr lang="ru-RU" dirty="0"/>
              <a:t> </a:t>
            </a:r>
            <a:r>
              <a:rPr lang="uk-UA" dirty="0" smtClean="0"/>
              <a:t>неповнолітніх</a:t>
            </a:r>
            <a:r>
              <a:rPr lang="uk-UA" dirty="0"/>
              <a:t>;</a:t>
            </a:r>
            <a:endParaRPr lang="ru-RU" dirty="0"/>
          </a:p>
          <a:p>
            <a:pPr algn="just"/>
            <a:r>
              <a:rPr lang="uk-UA" dirty="0"/>
              <a:t>здійснення соціальної підтримки дітей, схильних до правопорушень;</a:t>
            </a:r>
            <a:endParaRPr lang="ru-RU" dirty="0"/>
          </a:p>
          <a:p>
            <a:pPr algn="just"/>
            <a:r>
              <a:rPr lang="uk-UA" dirty="0"/>
              <a:t>дітей, які скоїли злочин та засуджені до покарань, не пов’язаних із </a:t>
            </a:r>
            <a:r>
              <a:rPr lang="uk-UA" dirty="0" smtClean="0"/>
              <a:t>позбавленням</a:t>
            </a:r>
            <a:r>
              <a:rPr lang="ru-RU" dirty="0"/>
              <a:t> </a:t>
            </a:r>
            <a:r>
              <a:rPr lang="uk-UA" dirty="0" smtClean="0"/>
              <a:t>волі</a:t>
            </a:r>
            <a:r>
              <a:rPr lang="uk-UA" dirty="0"/>
              <a:t>;</a:t>
            </a:r>
            <a:endParaRPr lang="ru-RU" dirty="0"/>
          </a:p>
          <a:p>
            <a:pPr algn="just"/>
            <a:r>
              <a:rPr lang="uk-UA" dirty="0"/>
              <a:t>сприяння реінтеграції неповнолітніх та молоді, які перебувають або перебували</a:t>
            </a:r>
            <a:endParaRPr lang="ru-RU" dirty="0"/>
          </a:p>
          <a:p>
            <a:pPr algn="just"/>
            <a:r>
              <a:rPr lang="uk-UA" dirty="0"/>
              <a:t>у школах, училищах соціальної реабілітації, виховних та виправних </a:t>
            </a:r>
            <a:r>
              <a:rPr lang="uk-UA" dirty="0" smtClean="0"/>
              <a:t>колоніях,</a:t>
            </a:r>
            <a:r>
              <a:rPr lang="ru-RU" dirty="0"/>
              <a:t> </a:t>
            </a:r>
            <a:r>
              <a:rPr lang="uk-UA" dirty="0" smtClean="0"/>
              <a:t>повернулися </a:t>
            </a:r>
            <a:r>
              <a:rPr lang="uk-UA" dirty="0"/>
              <a:t>з місць позбавлення волі.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1615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Модель інтегрованої партнерської взаємодії: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2897" y="1853248"/>
            <a:ext cx="7298725" cy="445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353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2230" y="3476004"/>
            <a:ext cx="9404723" cy="1400530"/>
          </a:xfrm>
        </p:spPr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4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/>
              <a:t>Природа </a:t>
            </a:r>
            <a:r>
              <a:rPr lang="uk-UA" dirty="0" smtClean="0"/>
              <a:t>інтеграції у соціальній роботі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 smtClean="0"/>
              <a:t>Інтеграція </a:t>
            </a:r>
            <a:r>
              <a:rPr lang="uk-UA" dirty="0" smtClean="0"/>
              <a:t>– процес, у рамках якого певна громада забезпечує умови для реалізації максимального соціального потенціалу кожного індивіда – члена цієї громади.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uk-UA" b="1" dirty="0"/>
              <a:t>Інтегровані соціальні служби </a:t>
            </a:r>
            <a:r>
              <a:rPr lang="uk-UA" dirty="0"/>
              <a:t>– це комплекс спеціалізованих соціальних служб, які створюються відповідно до потреб членів громади і реалізують певні напрями соціальної роботи, орієнтовані на надання адресної допомоги сім’ям і дітям у подоланні складних життєвих обставин, на основі інтегрованого підходу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6705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0" y="452718"/>
            <a:ext cx="2583122" cy="1400530"/>
          </a:xfrm>
        </p:spPr>
        <p:txBody>
          <a:bodyPr/>
          <a:lstStyle/>
          <a:p>
            <a:r>
              <a:rPr lang="uk-UA" sz="2800" b="1" dirty="0" smtClean="0"/>
              <a:t>Модель роботи</a:t>
            </a:r>
            <a:br>
              <a:rPr lang="uk-UA" sz="2800" b="1" dirty="0" smtClean="0"/>
            </a:br>
            <a:r>
              <a:rPr lang="uk-UA" sz="2800" b="1" dirty="0" smtClean="0"/>
              <a:t>інтегрованих соціальних служб:</a:t>
            </a:r>
            <a:endParaRPr lang="uk-UA" sz="28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3676" y="255373"/>
            <a:ext cx="5090982" cy="6161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456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/>
              <a:t>У структурі інтегрованих соціальних служб представлено </a:t>
            </a:r>
            <a:r>
              <a:rPr lang="uk-UA" sz="2800" b="1" dirty="0"/>
              <a:t>спеціалізовані служби</a:t>
            </a:r>
            <a:r>
              <a:rPr lang="uk-UA" sz="2800" dirty="0"/>
              <a:t>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підтримки сім’ ї (СПС);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лужба раннього втручання (СРВ);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Служба супроводу сімейних форм виховання (ССФВ);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Служба реінтеграції та соціалізації вихованців інтернатних закладів (СРС);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Служба супроводу дітей, які перебувають у конфлікті з законом (ССДКЗ).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7770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Спеціалізовані соціальні служби здійснюють послуги на рівнях: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romanUcPeriod"/>
            </a:pPr>
            <a:r>
              <a:rPr lang="uk-UA" sz="2400" b="1" dirty="0" smtClean="0"/>
              <a:t> </a:t>
            </a:r>
            <a:r>
              <a:rPr lang="uk-UA" sz="2400" b="1" dirty="0"/>
              <a:t>громади (акції, рекламно-інформаційні кампанії, масові </a:t>
            </a:r>
            <a:r>
              <a:rPr lang="uk-UA" sz="2400" b="1" dirty="0" err="1"/>
              <a:t>освітньо</a:t>
            </a:r>
            <a:r>
              <a:rPr lang="uk-UA" sz="2400" b="1" dirty="0"/>
              <a:t>-виховні та профілактичні заходи тощо);</a:t>
            </a:r>
            <a:endParaRPr lang="ru-RU" sz="2400" b="1" dirty="0"/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romanUcPeriod"/>
            </a:pPr>
            <a:r>
              <a:rPr lang="uk-UA" sz="2400" b="1" dirty="0" smtClean="0"/>
              <a:t> </a:t>
            </a:r>
            <a:r>
              <a:rPr lang="uk-UA" sz="2400" b="1" dirty="0"/>
              <a:t>групи (школа усвідомленого батьківства; тренінги; волонтерські </a:t>
            </a:r>
            <a:r>
              <a:rPr lang="uk-UA" sz="2400" b="1" dirty="0" smtClean="0"/>
              <a:t>групи</a:t>
            </a:r>
            <a:r>
              <a:rPr lang="ru-RU" sz="2400" b="1" dirty="0"/>
              <a:t> </a:t>
            </a:r>
            <a:r>
              <a:rPr lang="uk-UA" sz="2400" b="1" dirty="0" smtClean="0"/>
              <a:t>тощо</a:t>
            </a:r>
            <a:r>
              <a:rPr lang="uk-UA" sz="2400" b="1" dirty="0"/>
              <a:t>);</a:t>
            </a:r>
            <a:endParaRPr lang="ru-RU" sz="2400" b="1" dirty="0"/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+mj-lt"/>
              <a:buAutoNum type="romanUcPeriod"/>
            </a:pPr>
            <a:r>
              <a:rPr lang="uk-UA" sz="2400" b="1" dirty="0" smtClean="0"/>
              <a:t> </a:t>
            </a:r>
            <a:r>
              <a:rPr lang="uk-UA" sz="2400" b="1" dirty="0"/>
              <a:t>клієнта (консультації, бесіди, інформації тощо).</a:t>
            </a:r>
            <a:endParaRPr lang="ru-RU" sz="24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632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uk-UA" sz="2000" b="1" dirty="0"/>
              <a:t>Служба підтримки сім’ї </a:t>
            </a:r>
            <a:r>
              <a:rPr lang="uk-UA" sz="2000" dirty="0"/>
              <a:t>створюється з метою здійснення </a:t>
            </a:r>
            <a:r>
              <a:rPr lang="uk-UA" sz="2000" dirty="0" smtClean="0"/>
              <a:t>соціальної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uk-UA" sz="2000" dirty="0"/>
              <a:t>підтримки сімей з дітьми, які опинилися у життєвій скруті, наданням адресних комплексних соціальних послуг.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 smtClean="0"/>
              <a:t>Її </a:t>
            </a:r>
            <a:r>
              <a:rPr lang="uk-UA" b="1" dirty="0"/>
              <a:t>завданнями є:</a:t>
            </a:r>
            <a:endParaRPr lang="ru-RU" b="1" dirty="0"/>
          </a:p>
          <a:p>
            <a:pPr algn="just"/>
            <a:r>
              <a:rPr lang="uk-UA" dirty="0"/>
              <a:t> </a:t>
            </a:r>
            <a:r>
              <a:rPr lang="uk-UA" dirty="0" smtClean="0"/>
              <a:t>сприяння </a:t>
            </a:r>
            <a:r>
              <a:rPr lang="uk-UA" dirty="0"/>
              <a:t>позитивним змінам у сімейному середовищі, підвищенню та відновленню виховного потенціалу батьків;</a:t>
            </a:r>
            <a:endParaRPr lang="ru-RU" dirty="0"/>
          </a:p>
          <a:p>
            <a:pPr algn="just"/>
            <a:r>
              <a:rPr lang="uk-UA" dirty="0"/>
              <a:t>раннє виявлення і запобігання жорстокому поводженню та насильству в сім’ї, </a:t>
            </a:r>
            <a:r>
              <a:rPr lang="uk-UA" dirty="0" smtClean="0"/>
              <a:t>торгівлі дітьми</a:t>
            </a:r>
            <a:r>
              <a:rPr lang="uk-UA" dirty="0"/>
              <a:t>, залученню їх до найгірших форм дитячої праці; термінове реагування на них;</a:t>
            </a:r>
            <a:endParaRPr lang="ru-RU" dirty="0"/>
          </a:p>
          <a:p>
            <a:pPr algn="just"/>
            <a:r>
              <a:rPr lang="uk-UA" dirty="0"/>
              <a:t> робота з </a:t>
            </a:r>
            <a:r>
              <a:rPr lang="uk-UA" dirty="0" smtClean="0"/>
              <a:t>сім’єю </a:t>
            </a:r>
            <a:r>
              <a:rPr lang="uk-UA" dirty="0"/>
              <a:t>та її найближчим оточенням щодо подолання складних життєвих обставин,</a:t>
            </a:r>
            <a:endParaRPr lang="ru-RU" dirty="0"/>
          </a:p>
          <a:p>
            <a:pPr algn="just"/>
            <a:r>
              <a:rPr lang="uk-UA" dirty="0"/>
              <a:t>у тому числі запобігання влаштуванню дитини до закладів інтернатного типу;</a:t>
            </a:r>
            <a:endParaRPr lang="ru-RU" dirty="0"/>
          </a:p>
          <a:p>
            <a:pPr algn="just"/>
            <a:r>
              <a:rPr lang="uk-UA" dirty="0"/>
              <a:t>представництво інтересів дітей та сімей із дітьми, які опинилися у складних </a:t>
            </a:r>
            <a:r>
              <a:rPr lang="uk-UA" dirty="0" smtClean="0"/>
              <a:t>життєвих</a:t>
            </a:r>
            <a:r>
              <a:rPr lang="ru-RU" dirty="0"/>
              <a:t> </a:t>
            </a:r>
            <a:r>
              <a:rPr lang="uk-UA" dirty="0" smtClean="0"/>
              <a:t>обставинах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942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uk-UA" sz="2000" b="1" dirty="0" smtClean="0"/>
              <a:t>Служба раннього втручання </a:t>
            </a:r>
            <a:r>
              <a:rPr lang="uk-UA" sz="2000" dirty="0" smtClean="0"/>
              <a:t>має на меті сприяти формуванню усвідомленого й відповідального ставлення молоді до створення сім’ї та виховання дітей, соціальну підтримку молодих сімей із дітьми.</a:t>
            </a:r>
            <a:br>
              <a:rPr lang="uk-UA" sz="2000" dirty="0" smtClean="0"/>
            </a:br>
            <a:endParaRPr lang="uk-UA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/>
              <a:t>Головними завданнями служби є:</a:t>
            </a:r>
          </a:p>
          <a:p>
            <a:pPr marL="0" indent="0" algn="just">
              <a:buNone/>
            </a:pPr>
            <a:endParaRPr lang="uk-UA" dirty="0" smtClean="0"/>
          </a:p>
          <a:p>
            <a:pPr algn="just"/>
            <a:r>
              <a:rPr lang="uk-UA" dirty="0" smtClean="0"/>
              <a:t>Поширення у молодіжному середовищі засад відповідального, усвідомленого батьківства,</a:t>
            </a:r>
          </a:p>
          <a:p>
            <a:pPr algn="just"/>
            <a:r>
              <a:rPr lang="uk-UA" dirty="0" smtClean="0"/>
              <a:t>формування здорового способу життя як умови сімейного благополуччя,</a:t>
            </a:r>
          </a:p>
          <a:p>
            <a:pPr algn="just"/>
            <a:r>
              <a:rPr lang="uk-UA" dirty="0" smtClean="0"/>
              <a:t>надання підтримки молодим сім’ям у повноцінному розвитку дитини,</a:t>
            </a:r>
          </a:p>
          <a:p>
            <a:pPr algn="just"/>
            <a:r>
              <a:rPr lang="uk-UA" dirty="0" smtClean="0"/>
              <a:t>запобігання відмовам матерів від народжених ними дітей.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065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b="1" dirty="0" smtClean="0"/>
              <a:t>Про один із кроків для реалізації послуги раннього втручання у пілотних регіонах:</a:t>
            </a:r>
            <a:br>
              <a:rPr lang="uk-UA" sz="3200" b="1" dirty="0" smtClean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847" y="1673978"/>
            <a:ext cx="8946541" cy="4195481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 smtClean="0">
                <a:latin typeface="Proba Pro"/>
              </a:rPr>
              <a:t>На сьогодні 8 пілотних регіонів, які впроваджуватимуть послугу раннього втручання </a:t>
            </a:r>
            <a:r>
              <a:rPr lang="uk-UA" dirty="0" err="1" smtClean="0">
                <a:latin typeface="Proba Pro"/>
              </a:rPr>
              <a:t>оперативно</a:t>
            </a:r>
            <a:r>
              <a:rPr lang="uk-UA" dirty="0" smtClean="0">
                <a:latin typeface="Proba Pro"/>
              </a:rPr>
              <a:t> та вчасно затвердили розпорядження про реалізацію у 2019-2021 роках пілотного проекту «Створення системи надання послуги раннього втручання для забезпечення розвитку дитини, збереження її здоров’я та життя».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>
                <a:latin typeface="Proba Pro"/>
              </a:rPr>
              <a:t>Відповідно до цих розпоряджень, в пілотних регіонах (Вінницькій, Дніпропетровській, Донецькій, Кіровоградській областях) утворено регіональні консультативні ради з реалізації пілотного проекту і затверджено  їхній склад, а також затверджено Положення про регіональну консультативну раду та плани подальших заходів. Отже, зроблено ще один крок для реалізації послуги раннього втручання у пілотних регіонах.</a:t>
            </a:r>
            <a:endParaRPr lang="uk-UA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5884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r>
              <a:rPr lang="ru-RU" dirty="0"/>
              <a:t> 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5358971"/>
            <a:ext cx="54292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51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uk-UA" sz="1600" b="1" dirty="0" err="1"/>
              <a:t>Cлужба</a:t>
            </a:r>
            <a:r>
              <a:rPr lang="uk-UA" sz="1600" b="1" dirty="0"/>
              <a:t> супроводу сімейних форм виховання </a:t>
            </a:r>
            <a:r>
              <a:rPr lang="uk-UA" sz="1600" dirty="0"/>
              <a:t>сприяє забезпеченню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uk-UA" sz="1600" dirty="0"/>
              <a:t>реалізації права дитини на зростання і виховання в сімейному середовищі шляхом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uk-UA" sz="1600" dirty="0"/>
              <a:t>розвитку та підтримки сімейних форм влаштування дітей-сиріт та дітей, позбавлених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uk-UA" sz="1600" dirty="0" smtClean="0"/>
              <a:t>батьківського піклування (пілотний проект у Київській області).</a:t>
            </a: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027" y="1664043"/>
            <a:ext cx="6977449" cy="465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041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97</TotalTime>
  <Words>592</Words>
  <Application>Microsoft Office PowerPoint</Application>
  <PresentationFormat>Широкоэкранный</PresentationFormat>
  <Paragraphs>53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Century Gothic</vt:lpstr>
      <vt:lpstr>Proba Pro</vt:lpstr>
      <vt:lpstr>Times New Roman</vt:lpstr>
      <vt:lpstr>Wingdings</vt:lpstr>
      <vt:lpstr>Wingdings 3</vt:lpstr>
      <vt:lpstr>Ион</vt:lpstr>
      <vt:lpstr>Інтегровані соціальні служби</vt:lpstr>
      <vt:lpstr>Природа інтеграції у соціальній роботі</vt:lpstr>
      <vt:lpstr>Модель роботи інтегрованих соціальних служб:</vt:lpstr>
      <vt:lpstr>У структурі інтегрованих соціальних служб представлено спеціалізовані служби: </vt:lpstr>
      <vt:lpstr>Спеціалізовані соціальні служби здійснюють послуги на рівнях: </vt:lpstr>
      <vt:lpstr>Служба підтримки сім’ї створюється з метою здійснення соціальної підтримки сімей з дітьми, які опинилися у життєвій скруті, наданням адресних комплексних соціальних послуг.</vt:lpstr>
      <vt:lpstr>Служба раннього втручання має на меті сприяти формуванню усвідомленого й відповідального ставлення молоді до створення сім’ї та виховання дітей, соціальну підтримку молодих сімей із дітьми. </vt:lpstr>
      <vt:lpstr>Про один із кроків для реалізації послуги раннього втручання у пілотних регіонах: </vt:lpstr>
      <vt:lpstr>Cлужба супроводу сімейних форм виховання сприяє забезпеченню реалізації права дитини на зростання і виховання в сімейному середовищі шляхом розвитку та підтримки сімейних форм влаштування дітей-сиріт та дітей, позбавлених батьківського піклування (пілотний проект у Київській області).</vt:lpstr>
      <vt:lpstr>Cлужба реінтеграції та соціалізації вихованців інтернатних закладів надає комплекс соціальних послуг їм та їхнім родинам з метою повернення дітей до біологічних сімей, до родинного оточення; підготовки випускників до самостійного життя, створення власної сім’ї та виконання батьківських функцій. (Православний дитячий будинок Надія у Запоріжжі).</vt:lpstr>
      <vt:lpstr>Служби супроводу дітей, які перебувають, у конфлікті з законом. </vt:lpstr>
      <vt:lpstr>Модель інтегрованої партнерської взаємодії:</vt:lpstr>
      <vt:lpstr>Дякую за увагу!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Інтегровані соціальні служби</dc:title>
  <dc:creator>Oleg</dc:creator>
  <cp:lastModifiedBy>Oleg</cp:lastModifiedBy>
  <cp:revision>9</cp:revision>
  <dcterms:created xsi:type="dcterms:W3CDTF">2020-12-08T06:17:51Z</dcterms:created>
  <dcterms:modified xsi:type="dcterms:W3CDTF">2020-12-08T10:39:23Z</dcterms:modified>
</cp:coreProperties>
</file>