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9"/>
  </p:handoutMasterIdLst>
  <p:sldIdLst>
    <p:sldId id="256" r:id="rId2"/>
    <p:sldId id="264" r:id="rId3"/>
    <p:sldId id="311" r:id="rId4"/>
    <p:sldId id="333" r:id="rId5"/>
    <p:sldId id="289" r:id="rId6"/>
    <p:sldId id="290" r:id="rId7"/>
    <p:sldId id="312" r:id="rId8"/>
    <p:sldId id="329" r:id="rId9"/>
    <p:sldId id="341" r:id="rId10"/>
    <p:sldId id="313" r:id="rId11"/>
    <p:sldId id="302" r:id="rId12"/>
    <p:sldId id="314" r:id="rId13"/>
    <p:sldId id="291" r:id="rId14"/>
    <p:sldId id="295" r:id="rId15"/>
    <p:sldId id="337" r:id="rId16"/>
    <p:sldId id="334" r:id="rId17"/>
    <p:sldId id="335" r:id="rId18"/>
    <p:sldId id="338" r:id="rId19"/>
    <p:sldId id="339" r:id="rId20"/>
    <p:sldId id="340" r:id="rId21"/>
    <p:sldId id="316" r:id="rId22"/>
    <p:sldId id="336" r:id="rId23"/>
    <p:sldId id="330" r:id="rId24"/>
    <p:sldId id="331" r:id="rId25"/>
    <p:sldId id="332" r:id="rId26"/>
    <p:sldId id="294" r:id="rId27"/>
    <p:sldId id="296" r:id="rId28"/>
    <p:sldId id="318" r:id="rId29"/>
    <p:sldId id="320" r:id="rId30"/>
    <p:sldId id="325" r:id="rId31"/>
    <p:sldId id="324" r:id="rId32"/>
    <p:sldId id="326" r:id="rId33"/>
    <p:sldId id="322" r:id="rId34"/>
    <p:sldId id="327" r:id="rId35"/>
    <p:sldId id="303" r:id="rId36"/>
    <p:sldId id="328" r:id="rId37"/>
    <p:sldId id="31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12" autoAdjust="0"/>
    <p:restoredTop sz="94660"/>
  </p:normalViewPr>
  <p:slideViewPr>
    <p:cSldViewPr>
      <p:cViewPr varScale="1">
        <p:scale>
          <a:sx n="110" d="100"/>
          <a:sy n="110" d="100"/>
        </p:scale>
        <p:origin x="-19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DA014-6E9B-48C8-98BA-D4F1B4B1A368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EF0994F-2A6D-41A7-B513-D57AFF5D871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70C0"/>
              </a:solidFill>
            </a:rPr>
            <a:t>1. </a:t>
          </a:r>
          <a:r>
            <a:rPr lang="ru-RU" sz="2800" b="1" dirty="0" err="1" smtClean="0">
              <a:solidFill>
                <a:srgbClr val="0070C0"/>
              </a:solidFill>
            </a:rPr>
            <a:t>Концепція</a:t>
          </a:r>
          <a:r>
            <a:rPr lang="ru-RU" sz="2800" b="1" dirty="0" smtClean="0">
              <a:solidFill>
                <a:srgbClr val="0070C0"/>
              </a:solidFill>
            </a:rPr>
            <a:t> </a:t>
          </a:r>
          <a:r>
            <a:rPr lang="ru-RU" sz="2800" b="1" dirty="0" err="1" smtClean="0">
              <a:solidFill>
                <a:srgbClr val="0070C0"/>
              </a:solidFill>
            </a:rPr>
            <a:t>поверненя</a:t>
          </a:r>
          <a:r>
            <a:rPr lang="ru-RU" sz="2800" b="1" dirty="0" smtClean="0">
              <a:solidFill>
                <a:srgbClr val="0070C0"/>
              </a:solidFill>
            </a:rPr>
            <a:t> до </a:t>
          </a:r>
          <a:r>
            <a:rPr lang="ru-RU" sz="2800" b="1" dirty="0" err="1" smtClean="0">
              <a:solidFill>
                <a:srgbClr val="0070C0"/>
              </a:solidFill>
            </a:rPr>
            <a:t>романо-германської</a:t>
          </a:r>
          <a:r>
            <a:rPr lang="ru-RU" sz="2800" b="1" dirty="0" smtClean="0">
              <a:solidFill>
                <a:srgbClr val="0070C0"/>
              </a:solidFill>
            </a:rPr>
            <a:t> </a:t>
          </a:r>
          <a:r>
            <a:rPr lang="ru-RU" sz="2800" b="1" dirty="0" err="1" smtClean="0">
              <a:solidFill>
                <a:srgbClr val="0070C0"/>
              </a:solidFill>
            </a:rPr>
            <a:t>сімї</a:t>
          </a:r>
          <a:endParaRPr lang="ru-RU" sz="2800" b="1" dirty="0">
            <a:solidFill>
              <a:srgbClr val="0070C0"/>
            </a:solidFill>
          </a:endParaRPr>
        </a:p>
      </dgm:t>
    </dgm:pt>
    <dgm:pt modelId="{CA62C4DF-CD09-47EA-85ED-8EDEA5E33B61}" type="parTrans" cxnId="{A3A266E3-A6B2-4BFB-80D4-FF757CD3B6C9}">
      <dgm:prSet/>
      <dgm:spPr/>
      <dgm:t>
        <a:bodyPr/>
        <a:lstStyle/>
        <a:p>
          <a:endParaRPr lang="ru-RU"/>
        </a:p>
      </dgm:t>
    </dgm:pt>
    <dgm:pt modelId="{47D7A5CD-96A2-49BE-96B6-7ECEF173E28A}" type="sibTrans" cxnId="{A3A266E3-A6B2-4BFB-80D4-FF757CD3B6C9}">
      <dgm:prSet/>
      <dgm:spPr/>
      <dgm:t>
        <a:bodyPr/>
        <a:lstStyle/>
        <a:p>
          <a:endParaRPr lang="ru-RU"/>
        </a:p>
      </dgm:t>
    </dgm:pt>
    <dgm:pt modelId="{EDBAA7DF-C206-4FA6-A338-5F25BF4233E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</a:rPr>
            <a:t>2. </a:t>
          </a:r>
          <a:r>
            <a:rPr lang="ru-RU" sz="2800" b="1" dirty="0" err="1" smtClean="0">
              <a:solidFill>
                <a:srgbClr val="7030A0"/>
              </a:solidFill>
            </a:rPr>
            <a:t>Концепція</a:t>
          </a:r>
          <a:r>
            <a:rPr lang="ru-RU" sz="2800" b="1" dirty="0" smtClean="0">
              <a:solidFill>
                <a:srgbClr val="7030A0"/>
              </a:solidFill>
            </a:rPr>
            <a:t> </a:t>
          </a:r>
          <a:r>
            <a:rPr lang="ru-RU" sz="2800" b="1" dirty="0" err="1" smtClean="0">
              <a:solidFill>
                <a:srgbClr val="7030A0"/>
              </a:solidFill>
            </a:rPr>
            <a:t>самобутності</a:t>
          </a:r>
          <a:r>
            <a:rPr lang="ru-RU" sz="2800" b="1" dirty="0" smtClean="0">
              <a:solidFill>
                <a:srgbClr val="7030A0"/>
              </a:solidFill>
            </a:rPr>
            <a:t> </a:t>
          </a:r>
          <a:r>
            <a:rPr lang="ru-RU" sz="2800" b="1" dirty="0" err="1" smtClean="0">
              <a:solidFill>
                <a:srgbClr val="7030A0"/>
              </a:solidFill>
            </a:rPr>
            <a:t>словёянських</a:t>
          </a:r>
          <a:r>
            <a:rPr lang="ru-RU" sz="2800" b="1" dirty="0" smtClean="0">
              <a:solidFill>
                <a:srgbClr val="7030A0"/>
              </a:solidFill>
            </a:rPr>
            <a:t> </a:t>
          </a:r>
          <a:r>
            <a:rPr lang="ru-RU" sz="2800" b="1" dirty="0" err="1" smtClean="0">
              <a:solidFill>
                <a:srgbClr val="7030A0"/>
              </a:solidFill>
            </a:rPr>
            <a:t>правових</a:t>
          </a:r>
          <a:r>
            <a:rPr lang="ru-RU" sz="2800" b="1" dirty="0" smtClean="0">
              <a:solidFill>
                <a:srgbClr val="7030A0"/>
              </a:solidFill>
            </a:rPr>
            <a:t> систем</a:t>
          </a:r>
          <a:endParaRPr lang="ru-RU" sz="2800" b="1" dirty="0">
            <a:solidFill>
              <a:srgbClr val="7030A0"/>
            </a:solidFill>
          </a:endParaRPr>
        </a:p>
      </dgm:t>
    </dgm:pt>
    <dgm:pt modelId="{78BCB566-42F5-4339-8753-FC95D261CA7B}" type="parTrans" cxnId="{287D1C81-B071-4ED4-91F5-E1B20170AF04}">
      <dgm:prSet/>
      <dgm:spPr/>
      <dgm:t>
        <a:bodyPr/>
        <a:lstStyle/>
        <a:p>
          <a:endParaRPr lang="ru-RU"/>
        </a:p>
      </dgm:t>
    </dgm:pt>
    <dgm:pt modelId="{24B36C54-3B95-4CEC-8E86-BF3F4E29F3DF}" type="sibTrans" cxnId="{287D1C81-B071-4ED4-91F5-E1B20170AF04}">
      <dgm:prSet/>
      <dgm:spPr/>
      <dgm:t>
        <a:bodyPr/>
        <a:lstStyle/>
        <a:p>
          <a:endParaRPr lang="ru-RU"/>
        </a:p>
      </dgm:t>
    </dgm:pt>
    <dgm:pt modelId="{B27AC33B-EA9B-4A25-B22B-F3EC272B3D6B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rgbClr val="00B050"/>
              </a:solidFill>
            </a:rPr>
            <a:t>3. </a:t>
          </a:r>
          <a:r>
            <a:rPr lang="ru-RU" sz="2800" b="1" dirty="0" err="1" smtClean="0">
              <a:solidFill>
                <a:srgbClr val="00B050"/>
              </a:solidFill>
            </a:rPr>
            <a:t>Концепція</a:t>
          </a:r>
          <a:r>
            <a:rPr lang="ru-RU" sz="2800" b="1" dirty="0" smtClean="0">
              <a:solidFill>
                <a:srgbClr val="00B050"/>
              </a:solidFill>
            </a:rPr>
            <a:t> </a:t>
          </a:r>
          <a:r>
            <a:rPr lang="ru-RU" sz="2800" b="1" dirty="0" err="1" smtClean="0">
              <a:solidFill>
                <a:srgbClr val="00B050"/>
              </a:solidFill>
            </a:rPr>
            <a:t>окремих</a:t>
          </a:r>
          <a:r>
            <a:rPr lang="ru-RU" sz="2800" b="1" dirty="0" smtClean="0">
              <a:solidFill>
                <a:srgbClr val="00B050"/>
              </a:solidFill>
            </a:rPr>
            <a:t> </a:t>
          </a:r>
          <a:r>
            <a:rPr lang="ru-RU" sz="2800" b="1" dirty="0" err="1" smtClean="0">
              <a:solidFill>
                <a:srgbClr val="00B050"/>
              </a:solidFill>
            </a:rPr>
            <a:t>шляхів</a:t>
          </a:r>
          <a:endParaRPr lang="ru-RU" sz="2800" b="1" dirty="0">
            <a:solidFill>
              <a:srgbClr val="00B050"/>
            </a:solidFill>
          </a:endParaRPr>
        </a:p>
      </dgm:t>
    </dgm:pt>
    <dgm:pt modelId="{DA39AC7F-CEA1-4312-9F4C-C7CF2D133E7C}" type="parTrans" cxnId="{89008C0F-7FA8-4BAF-B141-6253B7B05BC3}">
      <dgm:prSet/>
      <dgm:spPr/>
      <dgm:t>
        <a:bodyPr/>
        <a:lstStyle/>
        <a:p>
          <a:endParaRPr lang="ru-RU"/>
        </a:p>
      </dgm:t>
    </dgm:pt>
    <dgm:pt modelId="{EE5A6F6F-D892-438E-B10A-4FB0975900E7}" type="sibTrans" cxnId="{89008C0F-7FA8-4BAF-B141-6253B7B05BC3}">
      <dgm:prSet/>
      <dgm:spPr/>
      <dgm:t>
        <a:bodyPr/>
        <a:lstStyle/>
        <a:p>
          <a:endParaRPr lang="ru-RU"/>
        </a:p>
      </dgm:t>
    </dgm:pt>
    <dgm:pt modelId="{FD591E89-5F69-4BFE-82ED-77BDBDF965A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dirty="0" smtClean="0">
              <a:solidFill>
                <a:srgbClr val="FF0000"/>
              </a:solidFill>
            </a:rPr>
            <a:t>3 </a:t>
          </a:r>
          <a:r>
            <a:rPr lang="ru-RU" sz="3600" dirty="0" err="1" smtClean="0">
              <a:solidFill>
                <a:srgbClr val="FF0000"/>
              </a:solidFill>
            </a:rPr>
            <a:t>основні</a:t>
          </a:r>
          <a:r>
            <a:rPr lang="ru-RU" sz="3600" dirty="0" smtClean="0">
              <a:solidFill>
                <a:srgbClr val="FF0000"/>
              </a:solidFill>
            </a:rPr>
            <a:t> </a:t>
          </a:r>
          <a:r>
            <a:rPr lang="ru-RU" sz="3600" dirty="0" err="1" smtClean="0">
              <a:solidFill>
                <a:srgbClr val="FF0000"/>
              </a:solidFill>
            </a:rPr>
            <a:t>концепції</a:t>
          </a:r>
          <a:r>
            <a:rPr lang="ru-RU" sz="3600" dirty="0" smtClean="0">
              <a:solidFill>
                <a:srgbClr val="FF0000"/>
              </a:solidFill>
            </a:rPr>
            <a:t> </a:t>
          </a:r>
          <a:r>
            <a:rPr lang="ru-RU" sz="2800" dirty="0" smtClean="0">
              <a:solidFill>
                <a:srgbClr val="FF0000"/>
              </a:solidFill>
            </a:rPr>
            <a:t>ПС </a:t>
          </a:r>
          <a:r>
            <a:rPr lang="ru-RU" sz="2800" dirty="0" err="1" smtClean="0">
              <a:solidFill>
                <a:srgbClr val="FF0000"/>
              </a:solidFill>
            </a:rPr>
            <a:t>постсоціалістичних</a:t>
          </a:r>
          <a:r>
            <a:rPr lang="ru-RU" sz="2800" dirty="0" smtClean="0">
              <a:solidFill>
                <a:srgbClr val="FF0000"/>
              </a:solidFill>
            </a:rPr>
            <a:t> </a:t>
          </a:r>
          <a:r>
            <a:rPr lang="ru-RU" sz="2800" dirty="0" err="1" smtClean="0">
              <a:solidFill>
                <a:srgbClr val="FF0000"/>
              </a:solidFill>
            </a:rPr>
            <a:t>країн</a:t>
          </a:r>
          <a:r>
            <a:rPr lang="ru-RU" sz="2800" dirty="0" smtClean="0">
              <a:solidFill>
                <a:srgbClr val="FF0000"/>
              </a:solidFill>
            </a:rPr>
            <a:t> </a:t>
          </a:r>
          <a:r>
            <a:rPr lang="ru-RU" sz="2800" dirty="0" err="1" smtClean="0">
              <a:solidFill>
                <a:srgbClr val="FF0000"/>
              </a:solidFill>
            </a:rPr>
            <a:t>Східної</a:t>
          </a:r>
          <a:r>
            <a:rPr lang="ru-RU" sz="2800" dirty="0" smtClean="0">
              <a:solidFill>
                <a:srgbClr val="FF0000"/>
              </a:solidFill>
            </a:rPr>
            <a:t> </a:t>
          </a:r>
          <a:r>
            <a:rPr lang="ru-RU" sz="2800" dirty="0" err="1" smtClean="0">
              <a:solidFill>
                <a:srgbClr val="FF0000"/>
              </a:solidFill>
            </a:rPr>
            <a:t>Європи</a:t>
          </a:r>
          <a:r>
            <a:rPr lang="ru-RU" sz="2800" dirty="0" smtClean="0">
              <a:solidFill>
                <a:srgbClr val="FF0000"/>
              </a:solidFill>
            </a:rPr>
            <a:t> </a:t>
          </a:r>
        </a:p>
      </dgm:t>
    </dgm:pt>
    <dgm:pt modelId="{51ACDE49-B915-4EF6-9A38-6B87793E5895}" type="parTrans" cxnId="{1C1C96F8-3F5A-4CF8-87A1-33DCCD6481B5}">
      <dgm:prSet/>
      <dgm:spPr/>
      <dgm:t>
        <a:bodyPr/>
        <a:lstStyle/>
        <a:p>
          <a:endParaRPr lang="ru-RU"/>
        </a:p>
      </dgm:t>
    </dgm:pt>
    <dgm:pt modelId="{356AF3A0-032A-41A4-A103-B714D2E64930}" type="sibTrans" cxnId="{1C1C96F8-3F5A-4CF8-87A1-33DCCD6481B5}">
      <dgm:prSet/>
      <dgm:spPr/>
      <dgm:t>
        <a:bodyPr/>
        <a:lstStyle/>
        <a:p>
          <a:endParaRPr lang="ru-RU"/>
        </a:p>
      </dgm:t>
    </dgm:pt>
    <dgm:pt modelId="{F6D32DE7-E380-430B-AD5A-3EDD48FB43A1}" type="pres">
      <dgm:prSet presAssocID="{1B1DA014-6E9B-48C8-98BA-D4F1B4B1A3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1DF52-262D-409A-A86D-DE273FBC60B2}" type="pres">
      <dgm:prSet presAssocID="{BEF0994F-2A6D-41A7-B513-D57AFF5D8719}" presName="node" presStyleLbl="node1" presStyleIdx="0" presStyleCnt="4" custLinFactNeighborX="-22245" custLinFactNeighborY="5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1594F-9F51-4369-9F2A-7A465EAF9DF2}" type="pres">
      <dgm:prSet presAssocID="{47D7A5CD-96A2-49BE-96B6-7ECEF173E28A}" presName="sibTrans" presStyleCnt="0"/>
      <dgm:spPr/>
      <dgm:t>
        <a:bodyPr/>
        <a:lstStyle/>
        <a:p>
          <a:endParaRPr lang="uk-UA"/>
        </a:p>
      </dgm:t>
    </dgm:pt>
    <dgm:pt modelId="{984DEF1E-C023-4651-B7FC-C35951343B58}" type="pres">
      <dgm:prSet presAssocID="{EDBAA7DF-C206-4FA6-A338-5F25BF4233EE}" presName="node" presStyleLbl="node1" presStyleIdx="1" presStyleCnt="4" custLinFactNeighborX="22759" custLinFactNeighborY="5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86F51-36AB-497C-966A-6716A2A6E0A0}" type="pres">
      <dgm:prSet presAssocID="{24B36C54-3B95-4CEC-8E86-BF3F4E29F3DF}" presName="sibTrans" presStyleCnt="0"/>
      <dgm:spPr/>
      <dgm:t>
        <a:bodyPr/>
        <a:lstStyle/>
        <a:p>
          <a:endParaRPr lang="uk-UA"/>
        </a:p>
      </dgm:t>
    </dgm:pt>
    <dgm:pt modelId="{FC519D21-49FE-45C3-8D7F-13865CB15033}" type="pres">
      <dgm:prSet presAssocID="{B27AC33B-EA9B-4A25-B22B-F3EC272B3D6B}" presName="node" presStyleLbl="node1" presStyleIdx="2" presStyleCnt="4" custLinFactNeighborX="71810" custLinFactNeighborY="61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A19EA-4C8C-4630-8D49-9F7CB240E74C}" type="pres">
      <dgm:prSet presAssocID="{EE5A6F6F-D892-438E-B10A-4FB0975900E7}" presName="sibTrans" presStyleCnt="0"/>
      <dgm:spPr/>
      <dgm:t>
        <a:bodyPr/>
        <a:lstStyle/>
        <a:p>
          <a:endParaRPr lang="uk-UA"/>
        </a:p>
      </dgm:t>
    </dgm:pt>
    <dgm:pt modelId="{0DDBFD9F-BE72-4592-856D-7BE4EE32300B}" type="pres">
      <dgm:prSet presAssocID="{FD591E89-5F69-4BFE-82ED-77BDBDF965AD}" presName="node" presStyleLbl="node1" presStyleIdx="3" presStyleCnt="4" custScaleX="141963" custLinFactY="-67028" custLinFactNeighborX="-514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7D1C81-B071-4ED4-91F5-E1B20170AF04}" srcId="{1B1DA014-6E9B-48C8-98BA-D4F1B4B1A368}" destId="{EDBAA7DF-C206-4FA6-A338-5F25BF4233EE}" srcOrd="1" destOrd="0" parTransId="{78BCB566-42F5-4339-8753-FC95D261CA7B}" sibTransId="{24B36C54-3B95-4CEC-8E86-BF3F4E29F3DF}"/>
    <dgm:cxn modelId="{1C1C96F8-3F5A-4CF8-87A1-33DCCD6481B5}" srcId="{1B1DA014-6E9B-48C8-98BA-D4F1B4B1A368}" destId="{FD591E89-5F69-4BFE-82ED-77BDBDF965AD}" srcOrd="3" destOrd="0" parTransId="{51ACDE49-B915-4EF6-9A38-6B87793E5895}" sibTransId="{356AF3A0-032A-41A4-A103-B714D2E64930}"/>
    <dgm:cxn modelId="{15EA8020-4B17-446F-9BAB-1311F2505059}" type="presOf" srcId="{FD591E89-5F69-4BFE-82ED-77BDBDF965AD}" destId="{0DDBFD9F-BE72-4592-856D-7BE4EE32300B}" srcOrd="0" destOrd="0" presId="urn:microsoft.com/office/officeart/2005/8/layout/default"/>
    <dgm:cxn modelId="{23FFBB76-16E5-4D26-BCF5-52D20B284381}" type="presOf" srcId="{B27AC33B-EA9B-4A25-B22B-F3EC272B3D6B}" destId="{FC519D21-49FE-45C3-8D7F-13865CB15033}" srcOrd="0" destOrd="0" presId="urn:microsoft.com/office/officeart/2005/8/layout/default"/>
    <dgm:cxn modelId="{A8B47A15-1F33-4FED-A09B-BAAD939AE208}" type="presOf" srcId="{EDBAA7DF-C206-4FA6-A338-5F25BF4233EE}" destId="{984DEF1E-C023-4651-B7FC-C35951343B58}" srcOrd="0" destOrd="0" presId="urn:microsoft.com/office/officeart/2005/8/layout/default"/>
    <dgm:cxn modelId="{C299DD75-6F2A-43AE-A27A-EF7F44CA5930}" type="presOf" srcId="{BEF0994F-2A6D-41A7-B513-D57AFF5D8719}" destId="{3681DF52-262D-409A-A86D-DE273FBC60B2}" srcOrd="0" destOrd="0" presId="urn:microsoft.com/office/officeart/2005/8/layout/default"/>
    <dgm:cxn modelId="{2BC2340B-346A-4AA0-AF6E-E38E2F985A41}" type="presOf" srcId="{1B1DA014-6E9B-48C8-98BA-D4F1B4B1A368}" destId="{F6D32DE7-E380-430B-AD5A-3EDD48FB43A1}" srcOrd="0" destOrd="0" presId="urn:microsoft.com/office/officeart/2005/8/layout/default"/>
    <dgm:cxn modelId="{89008C0F-7FA8-4BAF-B141-6253B7B05BC3}" srcId="{1B1DA014-6E9B-48C8-98BA-D4F1B4B1A368}" destId="{B27AC33B-EA9B-4A25-B22B-F3EC272B3D6B}" srcOrd="2" destOrd="0" parTransId="{DA39AC7F-CEA1-4312-9F4C-C7CF2D133E7C}" sibTransId="{EE5A6F6F-D892-438E-B10A-4FB0975900E7}"/>
    <dgm:cxn modelId="{A3A266E3-A6B2-4BFB-80D4-FF757CD3B6C9}" srcId="{1B1DA014-6E9B-48C8-98BA-D4F1B4B1A368}" destId="{BEF0994F-2A6D-41A7-B513-D57AFF5D8719}" srcOrd="0" destOrd="0" parTransId="{CA62C4DF-CD09-47EA-85ED-8EDEA5E33B61}" sibTransId="{47D7A5CD-96A2-49BE-96B6-7ECEF173E28A}"/>
    <dgm:cxn modelId="{C58F918F-C717-4845-9152-CBE549B40427}" type="presParOf" srcId="{F6D32DE7-E380-430B-AD5A-3EDD48FB43A1}" destId="{3681DF52-262D-409A-A86D-DE273FBC60B2}" srcOrd="0" destOrd="0" presId="urn:microsoft.com/office/officeart/2005/8/layout/default"/>
    <dgm:cxn modelId="{00C23EAE-5FE6-449E-815D-2406196E3563}" type="presParOf" srcId="{F6D32DE7-E380-430B-AD5A-3EDD48FB43A1}" destId="{ECF1594F-9F51-4369-9F2A-7A465EAF9DF2}" srcOrd="1" destOrd="0" presId="urn:microsoft.com/office/officeart/2005/8/layout/default"/>
    <dgm:cxn modelId="{B1BFC351-E67C-4649-A5E4-159E0D66A7BB}" type="presParOf" srcId="{F6D32DE7-E380-430B-AD5A-3EDD48FB43A1}" destId="{984DEF1E-C023-4651-B7FC-C35951343B58}" srcOrd="2" destOrd="0" presId="urn:microsoft.com/office/officeart/2005/8/layout/default"/>
    <dgm:cxn modelId="{3C3C46A2-9AFF-497B-9A2E-CFCB8C51D74B}" type="presParOf" srcId="{F6D32DE7-E380-430B-AD5A-3EDD48FB43A1}" destId="{44D86F51-36AB-497C-966A-6716A2A6E0A0}" srcOrd="3" destOrd="0" presId="urn:microsoft.com/office/officeart/2005/8/layout/default"/>
    <dgm:cxn modelId="{3BA4E9AB-3CE4-4FF6-8448-2A53A7AEDBFF}" type="presParOf" srcId="{F6D32DE7-E380-430B-AD5A-3EDD48FB43A1}" destId="{FC519D21-49FE-45C3-8D7F-13865CB15033}" srcOrd="4" destOrd="0" presId="urn:microsoft.com/office/officeart/2005/8/layout/default"/>
    <dgm:cxn modelId="{C3D8E958-78A7-4DCF-9914-BC0F23DA79EA}" type="presParOf" srcId="{F6D32DE7-E380-430B-AD5A-3EDD48FB43A1}" destId="{268A19EA-4C8C-4630-8D49-9F7CB240E74C}" srcOrd="5" destOrd="0" presId="urn:microsoft.com/office/officeart/2005/8/layout/default"/>
    <dgm:cxn modelId="{3687B64B-23EA-4DE6-9B1B-B7984026360C}" type="presParOf" srcId="{F6D32DE7-E380-430B-AD5A-3EDD48FB43A1}" destId="{0DDBFD9F-BE72-4592-856D-7BE4EE32300B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B6E736-FFF8-498A-84DC-C8A5775591F1}" type="datetimeFigureOut">
              <a:rPr lang="uk-UA"/>
              <a:pPr>
                <a:defRPr/>
              </a:pPr>
              <a:t>02.09.2020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ABF8B6-90C1-4E55-8D84-7D920F934D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1E1A-4B33-4A9B-BA37-673494EB52B4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8268-3D3F-4978-9426-69DA27C69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46EE-7F5B-440D-9BCD-C346024D854B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76EEE-836D-489F-AFE9-F8D077613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067A-A487-49A8-ABEA-325BAA70561E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3B5AB-A5CF-4184-AD7D-B27C5519D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C7D3-E64E-432D-A490-CEE6755EBA23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AD84-9267-4F3C-8F99-7ED33ADA9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9B15-5333-4EDC-9902-0454D992EE5E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E706-3FB9-4BA9-A612-FF3C5D638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D6279-E38A-43AB-8394-9B57975F9146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42011-58B0-4EDF-B554-C2930E520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547F-CB4E-46AA-BF33-1E02C5E6EBF3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30B6-B3BC-4F62-9EA9-1415B7082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7E30-8D8C-4209-A200-5425CC100EFE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DAD6-A679-497B-8BAA-A9F95F15F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ED9A-40DC-45D8-A0AF-5F5E98E392A0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5BF40-F825-43A2-94BF-2331687E2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A2682-169E-4518-9753-091CD935D942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51ED3-AD80-4349-8C98-445ADE291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D3D7-29A2-4A5A-ACC6-780117C12A2D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EF5-6807-4415-8B05-ADFF08F70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273729-A2F5-4847-AFA9-B6B5D075D982}" type="datetimeFigureOut">
              <a:rPr lang="ru-RU"/>
              <a:pPr>
                <a:defRPr/>
              </a:pPr>
              <a:t>02.09.2020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8A6C6E-8569-42C1-AA12-8F14F0AF1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5" r:id="rId2"/>
    <p:sldLayoutId id="2147483774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5" r:id="rId9"/>
    <p:sldLayoutId id="2147483771" r:id="rId10"/>
    <p:sldLayoutId id="2147483772" r:id="rId11"/>
  </p:sldLayoutIdLst>
  <p:transition spd="slow">
    <p:strips dir="r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20882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C00000"/>
                </a:solidFill>
              </a:rPr>
              <a:t>ЛЕКЦІЯ </a:t>
            </a:r>
            <a:r>
              <a:rPr lang="en-US" sz="3200" dirty="0" smtClean="0">
                <a:solidFill>
                  <a:srgbClr val="C00000"/>
                </a:solidFill>
              </a:rPr>
              <a:t/>
            </a:r>
            <a:br>
              <a:rPr lang="en-US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ОСОБЛИВОСТІ </a:t>
            </a:r>
            <a:r>
              <a:rPr lang="ru-RU" sz="3200" dirty="0" smtClean="0">
                <a:solidFill>
                  <a:srgbClr val="C00000"/>
                </a:solidFill>
              </a:rPr>
              <a:t>ВЗА</a:t>
            </a:r>
            <a:r>
              <a:rPr lang="uk-UA" sz="3200" dirty="0" smtClean="0">
                <a:solidFill>
                  <a:srgbClr val="C00000"/>
                </a:solidFill>
              </a:rPr>
              <a:t>Є</a:t>
            </a:r>
            <a:r>
              <a:rPr lang="ru-RU" sz="3200" dirty="0" smtClean="0">
                <a:solidFill>
                  <a:srgbClr val="C00000"/>
                </a:solidFill>
              </a:rPr>
              <a:t>МОДІЇ НАЦІОНАЛЬНИХ ПРАВОВИХ СИСТЕМ І МІЖНАРОДНИХ ПРАВОВИХ СИСТЕМ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2609850"/>
          </a:xfrm>
        </p:spPr>
        <p:txBody>
          <a:bodyPr/>
          <a:lstStyle/>
          <a:p>
            <a:pPr marR="0" algn="ctr" eaLnBrk="1" hangingPunct="1"/>
            <a:r>
              <a:rPr lang="uk-UA" sz="5400" smtClean="0">
                <a:solidFill>
                  <a:srgbClr val="FFC000"/>
                </a:solidFill>
              </a:rPr>
              <a:t>Пострадянські правові  системи </a:t>
            </a:r>
            <a:endParaRPr lang="ru-RU" sz="540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7030A0"/>
                </a:solidFill>
              </a:rPr>
              <a:t>ПОСТРАДЯНСЬКІ ПРАВОВІ СИСТЕМИ</a:t>
            </a:r>
            <a:r>
              <a:rPr lang="uk-UA" sz="44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uk-UA" sz="4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920875"/>
            <a:ext cx="4210050" cy="443388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uk-UA" sz="3800" dirty="0" smtClean="0">
                <a:solidFill>
                  <a:srgbClr val="7030A0"/>
                </a:solidFill>
              </a:rPr>
              <a:t>поступово відходять </a:t>
            </a:r>
            <a:r>
              <a:rPr lang="uk-UA" sz="3800" dirty="0" smtClean="0"/>
              <a:t>від соціалістичного минулого, хоча як і раніше носять на собі відбиток </a:t>
            </a:r>
            <a:r>
              <a:rPr lang="uk-UA" sz="3800" b="1" dirty="0" smtClean="0"/>
              <a:t>ідеологізованої правової системи;</a:t>
            </a:r>
            <a:endParaRPr lang="ru-RU" sz="3800" dirty="0" smtClean="0"/>
          </a:p>
          <a:p>
            <a:pPr>
              <a:defRPr/>
            </a:pPr>
            <a:endParaRPr lang="ru-RU" sz="3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uk-UA" sz="2800" dirty="0" smtClean="0"/>
              <a:t>правові системи різних пострадянських держав рухаються в цьому напряму </a:t>
            </a:r>
            <a:r>
              <a:rPr lang="uk-UA" sz="2800" b="1" dirty="0" smtClean="0">
                <a:solidFill>
                  <a:srgbClr val="7030A0"/>
                </a:solidFill>
              </a:rPr>
              <a:t>різними дорогами, різними темпами, різними засобами;</a:t>
            </a:r>
          </a:p>
          <a:p>
            <a:pPr>
              <a:defRPr/>
            </a:pPr>
            <a:r>
              <a:rPr lang="uk-UA" sz="3100" dirty="0" smtClean="0">
                <a:solidFill>
                  <a:srgbClr val="C00000"/>
                </a:solidFill>
              </a:rPr>
              <a:t>рішучі кроки і конкретні  результати (держави Балтії),</a:t>
            </a:r>
            <a:endParaRPr lang="ru-RU" sz="31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uk-UA" sz="2800" dirty="0" smtClean="0"/>
              <a:t>(</a:t>
            </a:r>
            <a:r>
              <a:rPr lang="uk-UA" sz="2800" dirty="0" smtClean="0">
                <a:solidFill>
                  <a:srgbClr val="0070C0"/>
                </a:solidFill>
              </a:rPr>
              <a:t>найбільш консервативні </a:t>
            </a:r>
            <a:r>
              <a:rPr lang="uk-UA" sz="2800" dirty="0" smtClean="0"/>
              <a:t>– Росія, Білорусь), </a:t>
            </a:r>
            <a:endParaRPr lang="ru-RU" sz="2800" dirty="0" smtClean="0"/>
          </a:p>
          <a:p>
            <a:pPr>
              <a:defRPr/>
            </a:pPr>
            <a:r>
              <a:rPr lang="uk-UA" sz="2800" dirty="0" smtClean="0"/>
              <a:t>(</a:t>
            </a:r>
            <a:r>
              <a:rPr lang="uk-UA" sz="2800" dirty="0" smtClean="0">
                <a:solidFill>
                  <a:srgbClr val="00B050"/>
                </a:solidFill>
              </a:rPr>
              <a:t>специфіку східної цивілізації зберігають </a:t>
            </a:r>
            <a:r>
              <a:rPr lang="uk-UA" sz="2800" dirty="0" smtClean="0"/>
              <a:t>держави Середньої Азії та Азербайджан).</a:t>
            </a:r>
            <a:endParaRPr lang="uk-UA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144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000" dirty="0" smtClean="0"/>
              <a:t> </a:t>
            </a:r>
            <a:r>
              <a:rPr lang="uk-UA" sz="4000" dirty="0" smtClean="0">
                <a:solidFill>
                  <a:srgbClr val="C00000"/>
                </a:solidFill>
              </a:rPr>
              <a:t>Загальні напрями реформ на пострадянському просторі: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uk-UA" dirty="0" smtClean="0"/>
              <a:t>ідеологічний і політичний плюралізм;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uk-UA" dirty="0" smtClean="0"/>
              <a:t>соціально орієнтована ринкова економіка;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uk-UA" dirty="0" smtClean="0"/>
              <a:t>розширення прав і свобод особи та зміцнення їх гарантій;</a:t>
            </a:r>
            <a:endParaRPr lang="ru-RU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uk-UA" dirty="0" smtClean="0"/>
              <a:t>залишаються схожими базові принципи, структура і юридична техніка,</a:t>
            </a: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 algn="ctr">
              <a:defRPr/>
            </a:pPr>
            <a:r>
              <a:rPr lang="uk-UA" dirty="0" smtClean="0">
                <a:solidFill>
                  <a:srgbClr val="7030A0"/>
                </a:solidFill>
              </a:rPr>
              <a:t>Зазначене об'єднує  їх в єдину правову сім'ю, що сформувалася на основі однорідного правового простору.</a:t>
            </a:r>
            <a:endParaRPr lang="ru-RU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endParaRPr lang="uk-UA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144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400" dirty="0" smtClean="0">
                <a:solidFill>
                  <a:srgbClr val="C00000"/>
                </a:solidFill>
              </a:rPr>
              <a:t>Враховуються зовнішні чинники:</a:t>
            </a:r>
            <a:endParaRPr lang="uk-UA" sz="4400" dirty="0">
              <a:solidFill>
                <a:srgbClr val="C0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uk-UA" sz="3200" smtClean="0"/>
              <a:t>повноправність суб'єктів міжнародного права, </a:t>
            </a:r>
            <a:endParaRPr lang="ru-RU" sz="32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3200" smtClean="0"/>
              <a:t>прагнення включитися у світові інтеграційні процеси, а для деяких держав, перш за все, — в європейські інтеграційні процеси,</a:t>
            </a:r>
            <a:endParaRPr lang="ru-RU" sz="32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3200" smtClean="0"/>
              <a:t>зумовлена гармонізація законодавства й уніфікацію правових норм відповідно до норм міжнародного і європейського права.</a:t>
            </a:r>
            <a:endParaRPr lang="ru-RU" sz="320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5001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C00000"/>
                </a:solidFill>
              </a:rPr>
              <a:t>ПРОЦЕС ПРАВОВОГО РОЗВИТКУ ПОСТРАДЯНСЬКИХ ДЕРЖАВ супроводжується:</a:t>
            </a:r>
            <a:r>
              <a:rPr lang="uk-UA" sz="3600" dirty="0" smtClean="0">
                <a:solidFill>
                  <a:srgbClr val="C00000"/>
                </a:solidFill>
              </a:rPr>
              <a:t> 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14313" y="1857375"/>
            <a:ext cx="8715375" cy="46434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uk-UA" sz="2000" b="1" dirty="0" smtClean="0"/>
              <a:t>Підвищенням пріоритету міжнародного і європейського права </a:t>
            </a:r>
            <a:r>
              <a:rPr lang="uk-UA" sz="2000" dirty="0" smtClean="0"/>
              <a:t>для національного права (застосуванням міжнародних і європейських принципів, норм і понять у національному праві)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000" b="1" dirty="0" smtClean="0"/>
              <a:t>Забезпеченням суверенітету народам і державам;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000" dirty="0" smtClean="0"/>
              <a:t>Зміцненням законодавчої бази з прав людини, приведенням законодавства у відповідність до міжнародних і європейських норм і стандартів;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000" b="1" dirty="0" smtClean="0"/>
              <a:t>Стабілізацією законодавства та правильним його розумінням і застосуванням.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uk-UA" sz="2000" b="1" dirty="0" smtClean="0"/>
              <a:t>Гармонізацією з правом міжнародних економічних організацій</a:t>
            </a:r>
            <a:r>
              <a:rPr lang="uk-UA" sz="2000" dirty="0" smtClean="0"/>
              <a:t>, у межах яких функціонують норми і принципи міжнародного права, що забезпечують співпрацю в різних галузях економіки та роблять їх головними регуляторами економічних відносин (зокрема, ВТО,  Шанхайська організація співпраці).</a:t>
            </a:r>
            <a:endParaRPr lang="ru-RU" sz="2000" dirty="0" smtClean="0"/>
          </a:p>
          <a:p>
            <a:pPr eaLnBrk="1" hangingPunct="1">
              <a:defRPr/>
            </a:pPr>
            <a:endParaRPr lang="uk-UA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3600" smtClean="0">
                <a:solidFill>
                  <a:srgbClr val="C00000"/>
                </a:solidFill>
              </a:rPr>
              <a:t>Особливості пострадянських правових систем: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543925" cy="4681537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співпраця в рамках СНД;</a:t>
            </a:r>
            <a:endParaRPr lang="ru-RU" sz="20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прагнення до Євросоюзу;</a:t>
            </a:r>
            <a:endParaRPr lang="ru-RU" sz="20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вплив правової системи Росії;</a:t>
            </a:r>
            <a:endParaRPr lang="ru-RU" sz="20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незначна роль права в житті суспільства; </a:t>
            </a:r>
            <a:endParaRPr lang="ru-RU" sz="20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слабке громадянське суспільство; </a:t>
            </a:r>
            <a:endParaRPr lang="ru-RU" sz="20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прискорене залучення до західного права без врахування національної специфіки;</a:t>
            </a:r>
            <a:endParaRPr lang="ru-RU" sz="20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відсутність збалансованої  і адекватної моделі  правового розвитку;</a:t>
            </a:r>
            <a:endParaRPr lang="ru-RU" sz="20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визначальний вплив кон‘юнктурних політичних, фінансових інтересів на законотворчий процес;</a:t>
            </a:r>
            <a:endParaRPr lang="ru-RU" sz="20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порушення принципу розподілу влади;</a:t>
            </a:r>
            <a:endParaRPr lang="ru-RU" sz="20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відставання процесуального права від матеріального; </a:t>
            </a:r>
            <a:endParaRPr lang="ru-RU" sz="20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правовий нігілізм; </a:t>
            </a:r>
            <a:endParaRPr lang="ru-RU" sz="200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uk-UA" sz="2000" smtClean="0"/>
              <a:t>збереження елементів права «партійно-бюрократичного» типу;</a:t>
            </a:r>
            <a:endParaRPr lang="ru-RU" sz="200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Desktop\РОБОЧІЙ СТІЛ 13\ПП\Порівняльне правознавство\Наконечний Олексій 3429-4\СНД\Фла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Desktop\РОБОЧІЙ СТІЛ 13\ПП\Порівняльне правознавство\Наконечний Олексій 3429-4\СНД\_ASS15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33388"/>
            <a:ext cx="9001125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Desktop\РОБОЧІЙ СТІЛ 13\ПП\Порівняльне правознавство\Наконечний Олексій 3429-4\СНД\P12904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339725"/>
            <a:ext cx="10972800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Desktop\РОБОЧІЙ СТІЛ 13\ПП\Порівняльне правознавство\Наконечний Олексій 3429-4\Європарламент\Flag-and-Parlia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9188" y="-141288"/>
            <a:ext cx="11383963" cy="71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Desktop\РОБОЧІЙ СТІЛ 13\ПП\Порівняльне правознавство\Наконечний Олексій 3429-4\Європарламент\DSC_0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638300"/>
            <a:ext cx="15240000" cy="101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5235575"/>
          </a:xfrm>
        </p:spPr>
        <p:txBody>
          <a:bodyPr>
            <a:normAutofit fontScale="90000"/>
          </a:bodyPr>
          <a:lstStyle/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C00000"/>
                </a:solidFill>
              </a:rPr>
              <a:t>План</a:t>
            </a:r>
            <a:r>
              <a:rPr lang="uk-UA" sz="4000" dirty="0" smtClean="0">
                <a:solidFill>
                  <a:srgbClr val="FFC000"/>
                </a:solidFill>
              </a:rPr>
              <a:t/>
            </a:r>
            <a:br>
              <a:rPr lang="uk-UA" sz="4000" dirty="0" smtClean="0">
                <a:solidFill>
                  <a:srgbClr val="FFC000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1. Місце пострадянських правових систем на правові карті світу.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2. Формування і специфіка пострадянських правових систем. 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3. Джерела права в пострадянських правових системах.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4. Структура права в пострадянських  правових системах.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5. Судові системи пострадянських держав.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Desktop\РОБОЧІЙ СТІЛ 13\ПП\Порівняльне правознавство\Наконечний Олексій 3429-4\Європарламент\evroparla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472488" cy="785812"/>
          </a:xfrm>
        </p:spPr>
        <p:txBody>
          <a:bodyPr/>
          <a:lstStyle/>
          <a:p>
            <a:pPr algn="ctr" eaLnBrk="1" hangingPunct="1"/>
            <a:r>
              <a:rPr lang="uk-UA" sz="4000" smtClean="0">
                <a:solidFill>
                  <a:srgbClr val="FF0000"/>
                </a:solidFill>
              </a:rPr>
              <a:t>Джерела права в пострадянських системах :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4038600" cy="5006975"/>
          </a:xfrm>
        </p:spPr>
        <p:txBody>
          <a:bodyPr/>
          <a:lstStyle/>
          <a:p>
            <a:r>
              <a:rPr lang="uk-UA" sz="2400" b="1" smtClean="0"/>
              <a:t>Систему нормативних правових актів РФ </a:t>
            </a:r>
            <a:r>
              <a:rPr lang="uk-UA" sz="2400" smtClean="0"/>
              <a:t>утворюють: </a:t>
            </a:r>
            <a:endParaRPr lang="ru-RU" sz="2400" smtClean="0"/>
          </a:p>
          <a:p>
            <a:r>
              <a:rPr lang="uk-UA" sz="2400" smtClean="0"/>
              <a:t>1) Конституція РФ; </a:t>
            </a:r>
            <a:endParaRPr lang="ru-RU" sz="2400" smtClean="0"/>
          </a:p>
          <a:p>
            <a:r>
              <a:rPr lang="uk-UA" sz="2400" smtClean="0"/>
              <a:t>2) федеральні конституційні закони і інші федеральні закони; </a:t>
            </a:r>
            <a:endParaRPr lang="ru-RU" sz="2400" smtClean="0"/>
          </a:p>
          <a:p>
            <a:r>
              <a:rPr lang="uk-UA" sz="2400" smtClean="0"/>
              <a:t>3) укази Президента РФ; </a:t>
            </a:r>
            <a:endParaRPr lang="ru-RU" sz="2400" smtClean="0"/>
          </a:p>
          <a:p>
            <a:r>
              <a:rPr lang="uk-UA" sz="2400" smtClean="0"/>
              <a:t>4) ухвали уряду РФ; </a:t>
            </a:r>
            <a:endParaRPr lang="ru-RU" sz="2400" smtClean="0"/>
          </a:p>
          <a:p>
            <a:r>
              <a:rPr lang="uk-UA" sz="2400" smtClean="0"/>
              <a:t>5) підзаконні нормативні акти галузевих федеральних органів виконавчої влади.</a:t>
            </a:r>
            <a:endParaRPr lang="ru-RU" sz="2400" smtClean="0"/>
          </a:p>
          <a:p>
            <a:endParaRPr lang="ru-RU" smtClean="0"/>
          </a:p>
          <a:p>
            <a:pPr eaLnBrk="1" hangingPunct="1"/>
            <a:endParaRPr lang="uk-UA" smtClean="0">
              <a:solidFill>
                <a:srgbClr val="7030A0"/>
              </a:solidFill>
            </a:endParaRPr>
          </a:p>
        </p:txBody>
      </p:sp>
      <p:sp>
        <p:nvSpPr>
          <p:cNvPr id="25604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1357313"/>
            <a:ext cx="4400550" cy="5214937"/>
          </a:xfrm>
        </p:spPr>
        <p:txBody>
          <a:bodyPr/>
          <a:lstStyle/>
          <a:p>
            <a:r>
              <a:rPr lang="uk-UA" sz="1800" b="1" smtClean="0"/>
              <a:t>Систему нормативних правових актів суб'єктів РФ </a:t>
            </a:r>
            <a:r>
              <a:rPr lang="uk-UA" sz="1800" smtClean="0"/>
              <a:t>утво­рюють: </a:t>
            </a:r>
            <a:endParaRPr lang="ru-RU" sz="1800" smtClean="0"/>
          </a:p>
          <a:p>
            <a:r>
              <a:rPr lang="uk-UA" sz="1800" smtClean="0"/>
              <a:t>1) конституції (статути) суб'єктів РФ; </a:t>
            </a:r>
            <a:endParaRPr lang="ru-RU" sz="1800" smtClean="0"/>
          </a:p>
          <a:p>
            <a:r>
              <a:rPr lang="uk-UA" sz="1800" smtClean="0"/>
              <a:t>2) закони суб'єктів РФ; </a:t>
            </a:r>
            <a:endParaRPr lang="ru-RU" sz="1800" smtClean="0"/>
          </a:p>
          <a:p>
            <a:r>
              <a:rPr lang="uk-UA" sz="1800" smtClean="0"/>
              <a:t>3) укази президентів республік у складі РФ; </a:t>
            </a:r>
            <a:endParaRPr lang="ru-RU" sz="1800" smtClean="0"/>
          </a:p>
          <a:p>
            <a:r>
              <a:rPr lang="uk-UA" sz="1800" smtClean="0"/>
              <a:t>4) укази, ухвали і розпорядження губернаторів та інших глав адміністрацій суб'єктів РФ; 5) ухвали урядів суб'єктів РФ; </a:t>
            </a:r>
            <a:endParaRPr lang="ru-RU" sz="1800" smtClean="0"/>
          </a:p>
          <a:p>
            <a:r>
              <a:rPr lang="uk-UA" sz="1800" smtClean="0"/>
              <a:t>6) підзаконні нормативні акти галузевих органів виконавчої влади суб'єктів РФ; </a:t>
            </a:r>
            <a:endParaRPr lang="ru-RU" sz="1800" smtClean="0"/>
          </a:p>
          <a:p>
            <a:r>
              <a:rPr lang="uk-UA" sz="1800" smtClean="0"/>
              <a:t>7) регламенти й інші акти нормативного характеру законодавчих органів суб'єктів РФ.</a:t>
            </a:r>
            <a:endParaRPr lang="ru-RU" sz="1800" smtClean="0"/>
          </a:p>
          <a:p>
            <a:pPr eaLnBrk="1" hangingPunct="1"/>
            <a:endParaRPr lang="uk-UA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solidFill>
                  <a:srgbClr val="C00000"/>
                </a:solidFill>
              </a:rPr>
              <a:t>Правові системи держав пострадянського простору: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14313" y="1935163"/>
            <a:ext cx="8715375" cy="4389437"/>
          </a:xfrm>
        </p:spPr>
        <p:txBody>
          <a:bodyPr/>
          <a:lstStyle/>
          <a:p>
            <a:r>
              <a:rPr lang="uk-UA" sz="1600" b="1" smtClean="0"/>
              <a:t>не визнають інституту делегованого законодавства</a:t>
            </a:r>
            <a:r>
              <a:rPr lang="uk-UA" sz="1600" smtClean="0"/>
              <a:t>, хоча укази президента</a:t>
            </a:r>
            <a:r>
              <a:rPr lang="uk-UA" sz="1600" b="1" smtClean="0"/>
              <a:t> </a:t>
            </a:r>
            <a:r>
              <a:rPr lang="uk-UA" sz="1600" smtClean="0"/>
              <a:t>відіграють велику роль у правовій системі цих держав. Останніми роками практика ухвалення указів главою держави з найважливіших проблем політичного і соціально-економічного життя поступається своїм місцем законотворчій діяльності.</a:t>
            </a:r>
            <a:endParaRPr lang="ru-RU" sz="1600" smtClean="0"/>
          </a:p>
          <a:p>
            <a:r>
              <a:rPr lang="uk-UA" sz="1600" b="1" smtClean="0"/>
              <a:t>не визнають</a:t>
            </a:r>
            <a:r>
              <a:rPr lang="uk-UA" sz="1600" smtClean="0"/>
              <a:t> </a:t>
            </a:r>
            <a:r>
              <a:rPr lang="uk-UA" sz="1600" b="1" smtClean="0"/>
              <a:t>судову практику </a:t>
            </a:r>
            <a:r>
              <a:rPr lang="uk-UA" sz="1600" smtClean="0"/>
              <a:t>джерелом права, проте це не стосується питання про те, яке реальне значення мають рішення вищих судів для інших судів, що входять у відповідну судову систему чи будь то арбітражні суди або суди загальної юрисдикції (Вищий арбітражний суд РФ).</a:t>
            </a:r>
            <a:endParaRPr lang="ru-RU" sz="1600" smtClean="0"/>
          </a:p>
          <a:p>
            <a:r>
              <a:rPr lang="uk-UA" sz="1600" smtClean="0"/>
              <a:t>законодавство держав </a:t>
            </a:r>
            <a:r>
              <a:rPr lang="uk-UA" sz="1600" b="1" smtClean="0"/>
              <a:t>не містить норм</a:t>
            </a:r>
            <a:r>
              <a:rPr lang="uk-UA" sz="1600" smtClean="0"/>
              <a:t>, які наказували б </a:t>
            </a:r>
            <a:r>
              <a:rPr lang="uk-UA" sz="1600" b="1" smtClean="0"/>
              <a:t>судам здійснювати правотворчу діяльність</a:t>
            </a:r>
            <a:r>
              <a:rPr lang="uk-UA" sz="1600" smtClean="0"/>
              <a:t>, тобто надавали б їм право створювати правові норми, обов'язкові для застосування (хоча правові системи Росії і ряду інших держав, що утворилися на пострадянському просторі, включають: керівні роз'яснення Пленуму ВС, ухвали Президії ВС і оглядові листи Вищого арбітражного суду).</a:t>
            </a:r>
            <a:endParaRPr lang="ru-RU" sz="1600" smtClean="0"/>
          </a:p>
          <a:p>
            <a:r>
              <a:rPr lang="uk-UA" sz="1600" b="1" smtClean="0"/>
              <a:t>особливе місце в системі джерел права займають рішення КСУ</a:t>
            </a:r>
            <a:r>
              <a:rPr lang="uk-UA" sz="1600" smtClean="0"/>
              <a:t>, які можуть скасувати будь-яку норму закону або підзаконного акта в разі їх невідповідності конституції. </a:t>
            </a:r>
            <a:endParaRPr lang="ru-RU" sz="1600" smtClean="0"/>
          </a:p>
          <a:p>
            <a:endParaRPr lang="ru-RU" smtClean="0"/>
          </a:p>
        </p:txBody>
      </p:sp>
    </p:spTree>
  </p:cSld>
  <p:clrMapOvr>
    <a:masterClrMapping/>
  </p:clrMapOvr>
  <p:transition spd="slow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algn="ctr"/>
            <a:r>
              <a:rPr lang="uk-UA" sz="3600" smtClean="0">
                <a:solidFill>
                  <a:srgbClr val="C00000"/>
                </a:solidFill>
              </a:rPr>
              <a:t>У деяких правових системах пострадянських держав :</a:t>
            </a:r>
            <a:endParaRPr lang="ru-RU" sz="3600" smtClean="0">
              <a:solidFill>
                <a:srgbClr val="C000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14313" y="1785938"/>
            <a:ext cx="8715375" cy="4538662"/>
          </a:xfrm>
        </p:spPr>
        <p:txBody>
          <a:bodyPr/>
          <a:lstStyle/>
          <a:p>
            <a:r>
              <a:rPr lang="uk-UA" sz="1600" smtClean="0"/>
              <a:t>У деяких правових системах пострадянських держав : Росії, Україні з </a:t>
            </a:r>
            <a:r>
              <a:rPr lang="ru-RU" sz="1600" smtClean="0"/>
              <a:t>2006 </a:t>
            </a:r>
            <a:r>
              <a:rPr lang="uk-UA" sz="1600" smtClean="0"/>
              <a:t>р. рішення ЄСПЛ мають </a:t>
            </a:r>
            <a:r>
              <a:rPr lang="uk-UA" sz="1600" b="1" smtClean="0"/>
              <a:t>прецедентний характер </a:t>
            </a:r>
            <a:r>
              <a:rPr lang="uk-UA" sz="1600" smtClean="0"/>
              <a:t>і є обов'язковими для застосування на території країни;</a:t>
            </a:r>
            <a:endParaRPr lang="ru-RU" sz="1600" smtClean="0"/>
          </a:p>
          <a:p>
            <a:r>
              <a:rPr lang="uk-UA" sz="1600" smtClean="0"/>
              <a:t>згідно з конституціями більшості держав, загальновизнані </a:t>
            </a:r>
            <a:r>
              <a:rPr lang="uk-UA" sz="1600" b="1" smtClean="0"/>
              <a:t>принципи і норми міжнародного права </a:t>
            </a:r>
            <a:r>
              <a:rPr lang="uk-UA" sz="1600" smtClean="0"/>
              <a:t>та міжнародні договори є склад</a:t>
            </a:r>
            <a:r>
              <a:rPr lang="uk-UA" sz="1600" b="1" smtClean="0"/>
              <a:t>овою</a:t>
            </a:r>
            <a:r>
              <a:rPr lang="uk-UA" sz="1600" smtClean="0"/>
              <a:t> частиною їхніх правових систем і відповідно норми міжнародного права виступають як джерело права;</a:t>
            </a:r>
            <a:endParaRPr lang="ru-RU" sz="1600" smtClean="0"/>
          </a:p>
          <a:p>
            <a:r>
              <a:rPr lang="uk-UA" sz="1600" smtClean="0"/>
              <a:t>правовий звичай як джерело права має досить обмежене застосування;</a:t>
            </a:r>
            <a:endParaRPr lang="ru-RU" sz="1600" smtClean="0"/>
          </a:p>
          <a:p>
            <a:r>
              <a:rPr lang="uk-UA" sz="1600" smtClean="0"/>
              <a:t>специфічним джерелом права є </a:t>
            </a:r>
            <a:r>
              <a:rPr lang="uk-UA" sz="1600" b="1" smtClean="0"/>
              <a:t>нормативні договори </a:t>
            </a:r>
            <a:r>
              <a:rPr lang="uk-UA" sz="1600" smtClean="0"/>
              <a:t>(наприклад про розмежування предметів ведення і повноважень між федеральними органами державної влади Російської Федерації і органами державної влади суб'єктів </a:t>
            </a:r>
            <a:r>
              <a:rPr lang="ru-RU" sz="1600" smtClean="0"/>
              <a:t>РФ)</a:t>
            </a:r>
            <a:r>
              <a:rPr lang="uk-UA" sz="1600" smtClean="0"/>
              <a:t>;</a:t>
            </a:r>
            <a:endParaRPr lang="ru-RU" sz="1600" smtClean="0"/>
          </a:p>
          <a:p>
            <a:r>
              <a:rPr lang="uk-UA" sz="1600" b="1" smtClean="0"/>
              <a:t>основні принципи права </a:t>
            </a:r>
            <a:r>
              <a:rPr lang="uk-UA" sz="1600" smtClean="0"/>
              <a:t>як основоположні ідеї, що визна­чають не тільки специфіку функціонування, напрям розвитку держави і права в цих країнах, є джерелами права в постра­дянських правових системах, особливо при використанні аналогії права;</a:t>
            </a:r>
            <a:endParaRPr lang="ru-RU" sz="1600" smtClean="0"/>
          </a:p>
          <a:p>
            <a:r>
              <a:rPr lang="uk-UA" sz="1600" b="1" smtClean="0"/>
              <a:t>доктрина </a:t>
            </a:r>
            <a:r>
              <a:rPr lang="uk-UA" sz="1600" smtClean="0"/>
              <a:t>також є джерелом права в пострадянських правових системах, проте має допоміжний характер. Доктринальні розробки в галузі права ведуться в різних НДІ, що існують у цих державах;.</a:t>
            </a:r>
            <a:endParaRPr lang="ru-RU" sz="1600" smtClean="0"/>
          </a:p>
          <a:p>
            <a:r>
              <a:rPr lang="uk-UA" sz="1600" smtClean="0"/>
              <a:t>Указані основні і допоміжні джерела права формують єдину систему, що відображає динаміку становлення і розвитку правових систем пострадянських держав.</a:t>
            </a:r>
            <a:endParaRPr lang="ru-RU" sz="1600" smtClean="0"/>
          </a:p>
          <a:p>
            <a:r>
              <a:rPr lang="ru-RU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СТРУКТУРА ПРАВА:</a:t>
            </a:r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smtClean="0"/>
              <a:t>має  аналогічну з романо-германським правом структуру права, визнаючи </a:t>
            </a:r>
            <a:r>
              <a:rPr lang="uk-UA" sz="2000" b="1" smtClean="0"/>
              <a:t>галузеву класифікацію. </a:t>
            </a:r>
            <a:endParaRPr lang="ru-RU" sz="2000" smtClean="0"/>
          </a:p>
          <a:p>
            <a:r>
              <a:rPr lang="uk-UA" sz="2000" b="1" smtClean="0"/>
              <a:t>Специфіка: </a:t>
            </a:r>
            <a:endParaRPr lang="ru-RU" sz="2000" b="1" smtClean="0"/>
          </a:p>
          <a:p>
            <a:r>
              <a:rPr lang="uk-UA" sz="2000" smtClean="0"/>
              <a:t>збережено виділення сімейного, трудового і земельного права в окремі від цивільного права галузі з переважанням імперативних норм (нові ЦК мають комплексний характер і регулюють не тільки конкретні цивільно-правові інститути, але й питання спадкового, міжнародного приватного права та ін.)</a:t>
            </a:r>
            <a:endParaRPr lang="ru-RU" sz="2000" smtClean="0"/>
          </a:p>
          <a:p>
            <a:r>
              <a:rPr lang="uk-UA" sz="2000" smtClean="0"/>
              <a:t>вплив «класичного» романо-германського права виявився в деякому ослабленні імперативних начал у сімейному праві, що сприйняв, зокрема, інститут шлюбного договору в нових сімейних кодексах (наприклад Сімейний кодекс </a:t>
            </a:r>
            <a:r>
              <a:rPr lang="ru-RU" sz="2000" smtClean="0"/>
              <a:t>РФ </a:t>
            </a:r>
            <a:r>
              <a:rPr lang="ru-RU" sz="2000" b="1" smtClean="0"/>
              <a:t>1995 </a:t>
            </a:r>
            <a:r>
              <a:rPr lang="en-US" sz="2000" smtClean="0"/>
              <a:t>p</a:t>
            </a:r>
            <a:r>
              <a:rPr lang="ru-RU" sz="2000" smtClean="0"/>
              <a:t>., </a:t>
            </a:r>
            <a:r>
              <a:rPr lang="uk-UA" sz="2000" smtClean="0"/>
              <a:t>Сімейний кодекс України </a:t>
            </a:r>
            <a:r>
              <a:rPr lang="ru-RU" sz="2000" smtClean="0"/>
              <a:t>2002 </a:t>
            </a:r>
            <a:r>
              <a:rPr lang="en-US" sz="2000" smtClean="0"/>
              <a:t>p</a:t>
            </a:r>
            <a:r>
              <a:rPr lang="ru-RU" smtClean="0"/>
              <a:t>.).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71562"/>
          </a:xfrm>
        </p:spPr>
        <p:txBody>
          <a:bodyPr/>
          <a:lstStyle/>
          <a:p>
            <a:pPr algn="ctr" eaLnBrk="1" hangingPunct="1"/>
            <a:r>
              <a:rPr lang="uk-UA" sz="3200" smtClean="0">
                <a:solidFill>
                  <a:srgbClr val="7030A0"/>
                </a:solidFill>
              </a:rPr>
              <a:t>Два рівноправні критерії класифікації правових систем на думку Р.Давида: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920875"/>
            <a:ext cx="4286250" cy="4433888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rgbClr val="0070C0"/>
                </a:solidFill>
              </a:rPr>
              <a:t>юридична техніка, якою користуються юристи тієї</a:t>
            </a:r>
            <a:br>
              <a:rPr lang="uk-UA" sz="3200" smtClean="0">
                <a:solidFill>
                  <a:srgbClr val="0070C0"/>
                </a:solidFill>
              </a:rPr>
            </a:br>
            <a:r>
              <a:rPr lang="uk-UA" sz="3200" smtClean="0">
                <a:solidFill>
                  <a:srgbClr val="0070C0"/>
                </a:solidFill>
              </a:rPr>
              <a:t>чи іншої країни, вивчаючи і практикуючи право;</a:t>
            </a:r>
          </a:p>
          <a:p>
            <a:pPr eaLnBrk="1" hangingPunct="1"/>
            <a:r>
              <a:rPr lang="uk-UA" sz="3200" smtClean="0">
                <a:solidFill>
                  <a:srgbClr val="C00000"/>
                </a:solidFill>
              </a:rPr>
              <a:t>(технічний критерій)</a:t>
            </a:r>
          </a:p>
        </p:txBody>
      </p:sp>
      <p:sp>
        <p:nvSpPr>
          <p:cNvPr id="29700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rgbClr val="00B0F0"/>
                </a:solidFill>
              </a:rPr>
              <a:t>однакові (спільні, схожі) філософські, політичні й економічні принципи.</a:t>
            </a:r>
          </a:p>
          <a:p>
            <a:pPr eaLnBrk="1" hangingPunct="1"/>
            <a:r>
              <a:rPr lang="uk-UA" sz="3200" smtClean="0">
                <a:solidFill>
                  <a:srgbClr val="C00000"/>
                </a:solidFill>
              </a:rPr>
              <a:t>(ідеологічний критерій)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071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C00000"/>
                </a:solidFill>
              </a:rPr>
              <a:t>Наслідки й недоліки класифікації Р. Давида:</a:t>
            </a:r>
            <a:r>
              <a:rPr lang="uk-UA" sz="3600" dirty="0" smtClean="0">
                <a:solidFill>
                  <a:srgbClr val="FF0000"/>
                </a:solidFill>
              </a:rPr>
              <a:t/>
            </a:r>
            <a:br>
              <a:rPr lang="uk-UA" sz="3600" dirty="0" smtClean="0">
                <a:solidFill>
                  <a:srgbClr val="FF0000"/>
                </a:solidFill>
              </a:rPr>
            </a:b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542925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3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000" dirty="0" smtClean="0">
                <a:solidFill>
                  <a:srgbClr val="C00000"/>
                </a:solidFill>
              </a:rPr>
              <a:t>ідея трихотомії </a:t>
            </a:r>
            <a:r>
              <a:rPr lang="uk-UA" sz="3000" dirty="0" smtClean="0"/>
              <a:t>— виокремлення трьох правових сімей (</a:t>
            </a:r>
            <a:r>
              <a:rPr lang="uk-UA" sz="3000" dirty="0" err="1" smtClean="0">
                <a:solidFill>
                  <a:srgbClr val="C00000"/>
                </a:solidFill>
              </a:rPr>
              <a:t>романо-германської</a:t>
            </a:r>
            <a:r>
              <a:rPr lang="uk-UA" sz="3000" dirty="0" smtClean="0">
                <a:solidFill>
                  <a:srgbClr val="C00000"/>
                </a:solidFill>
              </a:rPr>
              <a:t>, англосаксонської, соціалістичної</a:t>
            </a:r>
            <a:r>
              <a:rPr lang="uk-UA" sz="3000" dirty="0" smtClean="0"/>
              <a:t>), до яких примикає весь інший юридичний світ, що охоплює чотири п'ятих планети за назвою «релігійні і традиційні системи».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000" dirty="0" smtClean="0"/>
              <a:t>Недолік (технічний критерій – ФРН і НДР належать до однієї правової </a:t>
            </a:r>
            <a:r>
              <a:rPr lang="uk-UA" sz="3000" dirty="0" err="1" smtClean="0"/>
              <a:t>сімї</a:t>
            </a:r>
            <a:r>
              <a:rPr lang="uk-UA" sz="3000" dirty="0" smtClean="0"/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000" dirty="0" smtClean="0"/>
              <a:t>у більш пізніх роботах Р. Давид розподілив </a:t>
            </a:r>
            <a:r>
              <a:rPr lang="uk-UA" sz="3000" dirty="0" smtClean="0">
                <a:solidFill>
                  <a:srgbClr val="7030A0"/>
                </a:solidFill>
              </a:rPr>
              <a:t>релігійно-традиційну правову сім'ю </a:t>
            </a:r>
            <a:r>
              <a:rPr lang="uk-UA" sz="3000" dirty="0" smtClean="0"/>
              <a:t>на окремі підвиди: </a:t>
            </a:r>
            <a:r>
              <a:rPr lang="uk-UA" sz="3000" dirty="0" smtClean="0">
                <a:solidFill>
                  <a:srgbClr val="7030A0"/>
                </a:solidFill>
              </a:rPr>
              <a:t>мусульманську, індуську, іудейську сім'ї</a:t>
            </a:r>
            <a:r>
              <a:rPr lang="uk-UA" sz="3000" dirty="0" smtClean="0"/>
              <a:t>, а також на </a:t>
            </a:r>
            <a:r>
              <a:rPr lang="uk-UA" sz="3000" dirty="0" smtClean="0">
                <a:solidFill>
                  <a:srgbClr val="7030A0"/>
                </a:solidFill>
              </a:rPr>
              <a:t>правові сім'ї країн Далекого Сходу, Африки та Мадагаскару.</a:t>
            </a:r>
            <a:endParaRPr lang="uk-UA" sz="3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200" smtClean="0">
                <a:solidFill>
                  <a:srgbClr val="C00000"/>
                </a:solidFill>
              </a:rPr>
              <a:t>«Стиль права» як критерій для класифікації визначається, на думку К. Цвайгерта, п'ятьма факторами: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uk-UA" dirty="0" smtClean="0"/>
              <a:t> </a:t>
            </a:r>
            <a:r>
              <a:rPr lang="uk-UA" dirty="0" smtClean="0">
                <a:solidFill>
                  <a:srgbClr val="0070C0"/>
                </a:solidFill>
              </a:rPr>
              <a:t>історичним походженням і розвитком правової системи;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uk-UA" dirty="0" smtClean="0">
                <a:solidFill>
                  <a:srgbClr val="00B0F0"/>
                </a:solidFill>
              </a:rPr>
              <a:t>панівною доктриною юридичного мислення та її специфікою;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uk-UA" dirty="0" smtClean="0">
                <a:solidFill>
                  <a:srgbClr val="FFC000"/>
                </a:solidFill>
              </a:rPr>
              <a:t>своєрідними правовими інститутами;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правовими джерелами і методами їхнього тлумачення;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uk-UA" dirty="0" smtClean="0">
                <a:solidFill>
                  <a:srgbClr val="0070C0"/>
                </a:solidFill>
              </a:rPr>
              <a:t>ідеологічними факторами.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solidFill>
                  <a:srgbClr val="C00000"/>
                </a:solidFill>
              </a:rPr>
              <a:t>8 правових сімей згідно </a:t>
            </a:r>
            <a:br>
              <a:rPr lang="uk-UA" sz="5400" dirty="0" smtClean="0">
                <a:solidFill>
                  <a:srgbClr val="C00000"/>
                </a:solidFill>
              </a:rPr>
            </a:br>
            <a:r>
              <a:rPr lang="uk-UA" sz="5400" dirty="0" smtClean="0">
                <a:solidFill>
                  <a:srgbClr val="C00000"/>
                </a:solidFill>
              </a:rPr>
              <a:t>К. </a:t>
            </a:r>
            <a:r>
              <a:rPr lang="uk-UA" sz="5400" dirty="0" err="1" smtClean="0">
                <a:solidFill>
                  <a:srgbClr val="C00000"/>
                </a:solidFill>
              </a:rPr>
              <a:t>Цвайгерту</a:t>
            </a:r>
            <a:r>
              <a:rPr lang="uk-UA" sz="5400" dirty="0" smtClean="0">
                <a:solidFill>
                  <a:srgbClr val="C00000"/>
                </a:solidFill>
              </a:rPr>
              <a:t>:</a:t>
            </a:r>
            <a:endParaRPr lang="uk-UA" dirty="0"/>
          </a:p>
        </p:txBody>
      </p:sp>
      <p:sp>
        <p:nvSpPr>
          <p:cNvPr id="32771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920875"/>
            <a:ext cx="4357688" cy="4433888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z="4000" smtClean="0"/>
              <a:t>романська,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z="4000" smtClean="0"/>
              <a:t>германська,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z="4000" smtClean="0"/>
              <a:t>скандинавська,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z="4000" smtClean="0"/>
              <a:t>загальна,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uk-UA" smtClean="0"/>
          </a:p>
        </p:txBody>
      </p:sp>
      <p:sp>
        <p:nvSpPr>
          <p:cNvPr id="3277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210050" cy="4433888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z="4000" smtClean="0"/>
              <a:t>соціалістична,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z="4000" smtClean="0"/>
              <a:t>далекосхідна,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z="4000" smtClean="0"/>
              <a:t>ісламська, 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uk-UA" sz="4000" smtClean="0"/>
              <a:t>Індуська.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4287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lang="uk-UA" sz="3200" smtClean="0">
                <a:solidFill>
                  <a:srgbClr val="FF0000"/>
                </a:solidFill>
              </a:rPr>
              <a:t>К. </a:t>
            </a:r>
            <a:r>
              <a:rPr lang="uk-UA" sz="3200" err="1" smtClean="0">
                <a:solidFill>
                  <a:srgbClr val="FF0000"/>
                </a:solidFill>
              </a:rPr>
              <a:t>Осакаве</a:t>
            </a:r>
            <a:r>
              <a:rPr lang="uk-UA" sz="3200" smtClean="0">
                <a:solidFill>
                  <a:srgbClr val="FF0000"/>
                </a:solidFill>
              </a:rPr>
              <a:t> 4 вимоги до правових систем </a:t>
            </a:r>
            <a:r>
              <a:rPr lang="uk-UA" sz="3200" err="1" smtClean="0">
                <a:solidFill>
                  <a:srgbClr val="FF0000"/>
                </a:solidFill>
              </a:rPr>
              <a:t>романо-германського</a:t>
            </a:r>
            <a:r>
              <a:rPr lang="uk-UA" sz="3200" smtClean="0">
                <a:solidFill>
                  <a:srgbClr val="FF0000"/>
                </a:solidFill>
              </a:rPr>
              <a:t> типу:</a:t>
            </a:r>
            <a:endParaRPr lang="uk-UA" sz="320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571625"/>
            <a:ext cx="8016875" cy="4929188"/>
          </a:xfrm>
        </p:spPr>
        <p:txBody>
          <a:bodyPr>
            <a:normAutofit fontScale="700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uk-UA" dirty="0" smtClean="0"/>
          </a:p>
          <a:p>
            <a:pPr>
              <a:defRPr/>
            </a:pPr>
            <a:r>
              <a:rPr lang="uk-UA" sz="2400" dirty="0" smtClean="0"/>
              <a:t>1</a:t>
            </a:r>
            <a:r>
              <a:rPr lang="uk-UA" sz="3100" dirty="0" smtClean="0"/>
              <a:t>) </a:t>
            </a:r>
            <a:r>
              <a:rPr lang="uk-UA" sz="3100" b="1" dirty="0" smtClean="0">
                <a:solidFill>
                  <a:srgbClr val="7030A0"/>
                </a:solidFill>
              </a:rPr>
              <a:t>методологічний</a:t>
            </a:r>
            <a:r>
              <a:rPr lang="uk-UA" sz="3100" dirty="0" smtClean="0"/>
              <a:t> (пострадянські системи відповідають у цілому);</a:t>
            </a:r>
            <a:endParaRPr lang="ru-RU" sz="3100" dirty="0" smtClean="0"/>
          </a:p>
          <a:p>
            <a:pPr>
              <a:defRPr/>
            </a:pPr>
            <a:r>
              <a:rPr lang="uk-UA" sz="3100" dirty="0" smtClean="0"/>
              <a:t>2) </a:t>
            </a:r>
            <a:r>
              <a:rPr lang="uk-UA" sz="3100" b="1" dirty="0" smtClean="0">
                <a:solidFill>
                  <a:srgbClr val="7030A0"/>
                </a:solidFill>
              </a:rPr>
              <a:t>інфраструктурний</a:t>
            </a:r>
            <a:r>
              <a:rPr lang="uk-UA" sz="3100" b="1" dirty="0" smtClean="0"/>
              <a:t> </a:t>
            </a:r>
            <a:r>
              <a:rPr lang="uk-UA" sz="3100" dirty="0" smtClean="0"/>
              <a:t>(пострадянські системи відповідають у цілому);</a:t>
            </a:r>
            <a:endParaRPr lang="ru-RU" sz="3100" dirty="0" smtClean="0"/>
          </a:p>
          <a:p>
            <a:pPr>
              <a:defRPr/>
            </a:pPr>
            <a:r>
              <a:rPr lang="uk-UA" sz="3100" dirty="0" smtClean="0"/>
              <a:t>3</a:t>
            </a:r>
            <a:r>
              <a:rPr lang="uk-UA" sz="3100" dirty="0" smtClean="0">
                <a:solidFill>
                  <a:srgbClr val="7030A0"/>
                </a:solidFill>
              </a:rPr>
              <a:t>) </a:t>
            </a:r>
            <a:r>
              <a:rPr lang="uk-UA" sz="3100" b="1" dirty="0" smtClean="0">
                <a:solidFill>
                  <a:srgbClr val="7030A0"/>
                </a:solidFill>
              </a:rPr>
              <a:t>правова ідеоло</a:t>
            </a:r>
            <a:r>
              <a:rPr lang="uk-UA" sz="3100" dirty="0" smtClean="0">
                <a:solidFill>
                  <a:srgbClr val="7030A0"/>
                </a:solidFill>
              </a:rPr>
              <a:t>гія</a:t>
            </a:r>
            <a:r>
              <a:rPr lang="uk-UA" sz="3100" dirty="0" smtClean="0"/>
              <a:t>(пострадянські системи відповідають);</a:t>
            </a:r>
            <a:endParaRPr lang="ru-RU" sz="3100" dirty="0" smtClean="0"/>
          </a:p>
          <a:p>
            <a:pPr>
              <a:defRPr/>
            </a:pPr>
            <a:r>
              <a:rPr lang="uk-UA" sz="3100" dirty="0" smtClean="0"/>
              <a:t>4) </a:t>
            </a:r>
            <a:r>
              <a:rPr lang="uk-UA" sz="3100" b="1" dirty="0" smtClean="0">
                <a:solidFill>
                  <a:srgbClr val="7030A0"/>
                </a:solidFill>
              </a:rPr>
              <a:t>структура кримінально-процесуального права </a:t>
            </a:r>
            <a:r>
              <a:rPr lang="uk-UA" sz="3100" dirty="0" smtClean="0"/>
              <a:t>(пострадянські системи відповідають);</a:t>
            </a:r>
            <a:endParaRPr lang="en-US" sz="3100" dirty="0" smtClean="0"/>
          </a:p>
          <a:p>
            <a:pPr>
              <a:defRPr/>
            </a:pPr>
            <a:endParaRPr lang="ru-RU" sz="3100" dirty="0" smtClean="0"/>
          </a:p>
          <a:p>
            <a:pPr>
              <a:defRPr/>
            </a:pPr>
            <a:r>
              <a:rPr lang="uk-UA" sz="3100" b="1" dirty="0" smtClean="0"/>
              <a:t>(Росія - діють змагальний цивільний процес та інквізиційний кримінальний процес, разом із тим, є істотні відмінності між процесуальним правом цих держав і процесуальним правом держав </a:t>
            </a:r>
            <a:r>
              <a:rPr lang="uk-UA" sz="3100" b="1" dirty="0" err="1" smtClean="0"/>
              <a:t>романо-германського</a:t>
            </a:r>
            <a:r>
              <a:rPr lang="uk-UA" sz="3100" b="1" dirty="0" smtClean="0"/>
              <a:t> права).</a:t>
            </a:r>
            <a:endParaRPr lang="ru-RU" sz="3100" dirty="0" smtClean="0"/>
          </a:p>
          <a:p>
            <a:pPr>
              <a:defRPr/>
            </a:pPr>
            <a:r>
              <a:rPr lang="uk-UA" sz="3100" dirty="0" smtClean="0"/>
              <a:t> </a:t>
            </a:r>
            <a:endParaRPr lang="ru-RU" sz="3100" dirty="0" smtClean="0"/>
          </a:p>
          <a:p>
            <a:pPr marL="457200" indent="-457200" algn="just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uk-UA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7030A0"/>
                </a:solidFill>
              </a:rPr>
              <a:t>Інші класифікації правових систем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 eaLnBrk="1" hangingPunct="1"/>
            <a:r>
              <a:rPr lang="uk-UA" smtClean="0">
                <a:solidFill>
                  <a:srgbClr val="C00000"/>
                </a:solidFill>
              </a:rPr>
              <a:t>Чисті правові системи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rgbClr val="C00000"/>
                </a:solidFill>
              </a:rPr>
              <a:t>Правові системи змішаного типу («гібридні»)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3797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00B050"/>
                </a:solidFill>
              </a:rPr>
              <a:t>Західні</a:t>
            </a:r>
            <a:r>
              <a:rPr lang="uk-UA" smtClean="0"/>
              <a:t> правові системи і </a:t>
            </a:r>
            <a:r>
              <a:rPr lang="uk-UA" smtClean="0">
                <a:solidFill>
                  <a:srgbClr val="00B050"/>
                </a:solidFill>
              </a:rPr>
              <a:t>традиційні </a:t>
            </a:r>
            <a:r>
              <a:rPr lang="uk-UA" smtClean="0"/>
              <a:t>правові системи, що існують у межах більшості азіатських та африканських правових систем. </a:t>
            </a:r>
          </a:p>
          <a:p>
            <a:pPr eaLnBrk="1" hangingPunct="1"/>
            <a:endParaRPr lang="uk-UA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rgbClr val="00B050"/>
                </a:solidFill>
              </a:rPr>
              <a:t>об'єднують правила та інститути,</a:t>
            </a:r>
            <a:r>
              <a:rPr lang="uk-UA" dirty="0" smtClean="0"/>
              <a:t> що походять з різних правових систем і взаємодіють між собою.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До змішаних належать, зокрема, правові системи Філіппін, Японії, </a:t>
            </a:r>
            <a:r>
              <a:rPr lang="uk-UA" dirty="0" err="1" smtClean="0"/>
              <a:t>Шрі</a:t>
            </a:r>
            <a:r>
              <a:rPr lang="uk-UA" dirty="0" smtClean="0"/>
              <a:t> </a:t>
            </a:r>
            <a:r>
              <a:rPr lang="uk-UA" dirty="0" err="1" smtClean="0"/>
              <a:t>Ланкі</a:t>
            </a:r>
            <a:r>
              <a:rPr lang="uk-UA" dirty="0" smtClean="0"/>
              <a:t>, Маврикії, Камеруну.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Така змішаність відображає, а іноді сприяє проявам справжнього </a:t>
            </a:r>
            <a:r>
              <a:rPr lang="uk-UA" dirty="0" smtClean="0">
                <a:solidFill>
                  <a:srgbClr val="FF0000"/>
                </a:solidFill>
              </a:rPr>
              <a:t>юридичного плюралізму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4000" b="1" smtClean="0">
                <a:solidFill>
                  <a:srgbClr val="C00000"/>
                </a:solidFill>
              </a:rPr>
              <a:t>Розвинуті та нерозвинуті правові системи</a:t>
            </a:r>
            <a:endParaRPr lang="uk-UA" sz="400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rgbClr val="C00000"/>
                </a:solidFill>
              </a:rPr>
              <a:t>Розвинуті правові системи — </a:t>
            </a:r>
            <a:r>
              <a:rPr lang="uk-UA" dirty="0" smtClean="0"/>
              <a:t>це системи, в яких розкрилися, розгорнулись якості писаного права;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в них право є утворенням високого інтелектуального порядку, що виступає в суспільному житті як самостійний і сильний соціальний феномен.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rgbClr val="0070C0"/>
                </a:solidFill>
              </a:rPr>
              <a:t>Нерозвинуті правові системи </a:t>
            </a:r>
            <a:r>
              <a:rPr lang="uk-UA" dirty="0" smtClean="0"/>
              <a:t>— це ті системи, в яких не розкрились, не розгорнулись якості права як самостійного і сильного соціального феномена, що відіграє особливу роль у житті суспільства.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Такими системами в сучасному світі є релігійно-традиційні правові системи: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основи рішень життєвих ситуацій тут взагалі перебувають поза правом — вони вкорінені у традиції, у релігійні норми, у постулати ідеології.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C000"/>
                </a:solidFill>
              </a:rPr>
              <a:t>Материнські і дочірні правові системи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35843" name="Текст 2"/>
          <p:cNvSpPr>
            <a:spLocks noGrp="1"/>
          </p:cNvSpPr>
          <p:nvPr>
            <p:ph type="body" idx="1"/>
          </p:nvPr>
        </p:nvSpPr>
        <p:spPr>
          <a:xfrm>
            <a:off x="457200" y="2071688"/>
            <a:ext cx="4040188" cy="642937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00B050"/>
                </a:solidFill>
              </a:rPr>
              <a:t>Материнські правові системи</a:t>
            </a:r>
          </a:p>
        </p:txBody>
      </p:sp>
      <p:sp>
        <p:nvSpPr>
          <p:cNvPr id="3584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92D050"/>
                </a:solidFill>
              </a:rPr>
              <a:t>Дочірні правові системи</a:t>
            </a:r>
          </a:p>
        </p:txBody>
      </p:sp>
      <p:sp>
        <p:nvSpPr>
          <p:cNvPr id="3584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643188"/>
            <a:ext cx="4040188" cy="3717925"/>
          </a:xfrm>
        </p:spPr>
        <p:txBody>
          <a:bodyPr/>
          <a:lstStyle/>
          <a:p>
            <a:pPr eaLnBrk="1" hangingPunct="1"/>
            <a:r>
              <a:rPr lang="uk-UA" smtClean="0"/>
              <a:t>це ті системи, де вперше були створені оригінальні правові рішення і які в подальшому утворили основу певної правової сім'ї.</a:t>
            </a:r>
          </a:p>
          <a:p>
            <a:pPr eaLnBrk="1" hangingPunct="1"/>
            <a:r>
              <a:rPr lang="uk-UA" smtClean="0"/>
              <a:t>материнською є англійська правова система.</a:t>
            </a:r>
          </a:p>
          <a:p>
            <a:pPr eaLnBrk="1" hangingPunct="1"/>
            <a:endParaRPr lang="uk-UA" smtClean="0"/>
          </a:p>
        </p:txBody>
      </p:sp>
      <p:sp>
        <p:nvSpPr>
          <p:cNvPr id="3584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r>
              <a:rPr lang="uk-UA" smtClean="0"/>
              <a:t>це системи, які побудовані за моделлю інших (материнських) правових систем. </a:t>
            </a:r>
          </a:p>
          <a:p>
            <a:pPr eaLnBrk="1" hangingPunct="1"/>
            <a:r>
              <a:rPr lang="uk-UA" smtClean="0"/>
              <a:t>правові системи Канади, Австралії, Нової Зеландії, які побудовані за моделлю права Англії, належать до дочірніх.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070C0"/>
                </a:solidFill>
              </a:rPr>
              <a:t>Класифікація правових систем має відносний характер, оскільки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uk-UA" dirty="0" smtClean="0"/>
              <a:t>по-перше, в деяких  </a:t>
            </a:r>
            <a:r>
              <a:rPr lang="uk-UA" dirty="0" err="1" smtClean="0"/>
              <a:t>ПС</a:t>
            </a:r>
            <a:r>
              <a:rPr lang="uk-UA" dirty="0" smtClean="0"/>
              <a:t> можна знайти інститути права, галузі й навіть </a:t>
            </a:r>
            <a:r>
              <a:rPr lang="uk-UA" dirty="0" err="1" smtClean="0"/>
              <a:t>ПС</a:t>
            </a:r>
            <a:r>
              <a:rPr lang="uk-UA" dirty="0" smtClean="0"/>
              <a:t>, що за своєю природою і характером належать до інших правових сімей. Так, у правовій системі штату Луїзіана </a:t>
            </a:r>
            <a:r>
              <a:rPr lang="ru-RU" dirty="0" smtClean="0"/>
              <a:t>(США) </a:t>
            </a:r>
            <a:r>
              <a:rPr lang="uk-UA" dirty="0" smtClean="0"/>
              <a:t>як колишньої колонії Франції історично склалися і значною мірою зберігаються основні ознаки </a:t>
            </a:r>
            <a:r>
              <a:rPr lang="uk-UA" dirty="0" err="1" smtClean="0"/>
              <a:t>романо-германського</a:t>
            </a:r>
            <a:r>
              <a:rPr lang="uk-UA" dirty="0" smtClean="0"/>
              <a:t> права. Водночас правова система </a:t>
            </a:r>
            <a:r>
              <a:rPr lang="ru-RU" dirty="0" smtClean="0"/>
              <a:t>США, в </a:t>
            </a:r>
            <a:r>
              <a:rPr lang="uk-UA" dirty="0" smtClean="0"/>
              <a:t>межах якої існує правова система Луїзіани, належить до сім'ї англо-американського права.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uk-UA" dirty="0" smtClean="0"/>
              <a:t>По-друге, існує взаємне переплетіння норм, інститутів, правових традицій різних правових сімей, так як </a:t>
            </a:r>
            <a:r>
              <a:rPr lang="uk-UA" dirty="0" err="1" smtClean="0"/>
              <a:t>ПС</a:t>
            </a:r>
            <a:r>
              <a:rPr lang="uk-UA" dirty="0" smtClean="0"/>
              <a:t> можуть належати до однієї цивілізації. Так, сім'ї англо-американського та </a:t>
            </a:r>
            <a:r>
              <a:rPr lang="uk-UA" dirty="0" err="1" smtClean="0"/>
              <a:t>романо-германського</a:t>
            </a:r>
            <a:r>
              <a:rPr lang="uk-UA" dirty="0" smtClean="0"/>
              <a:t> права сформувалися під впливом західної правової традиції і мають багато спільного.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uk-UA" dirty="0" smtClean="0"/>
              <a:t>По-третє, слід враховувати об'єктивний процес конвергенції (зближення) </a:t>
            </a:r>
            <a:r>
              <a:rPr lang="uk-UA" dirty="0" err="1" smtClean="0"/>
              <a:t>ПС</a:t>
            </a:r>
            <a:r>
              <a:rPr lang="uk-UA" dirty="0" smtClean="0"/>
              <a:t> англо-американської і </a:t>
            </a:r>
            <a:r>
              <a:rPr lang="uk-UA" dirty="0" err="1" smtClean="0"/>
              <a:t>романо-германської</a:t>
            </a:r>
            <a:r>
              <a:rPr lang="uk-UA" dirty="0" smtClean="0"/>
              <a:t>, який стирає відмінності між цими </a:t>
            </a:r>
            <a:r>
              <a:rPr lang="uk-UA" dirty="0" err="1" smtClean="0"/>
              <a:t>ПС</a:t>
            </a:r>
            <a:r>
              <a:rPr lang="uk-UA" dirty="0" smtClean="0"/>
              <a:t>;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uk-UA" dirty="0" smtClean="0"/>
              <a:t>По-четверте, класифікацію можна проводити як на рівні  </a:t>
            </a:r>
            <a:r>
              <a:rPr lang="uk-UA" dirty="0" err="1" smtClean="0"/>
              <a:t>ПС</a:t>
            </a:r>
            <a:r>
              <a:rPr lang="uk-UA" dirty="0" smtClean="0"/>
              <a:t>, так і на рівні провідних галузей права. Наприклад, правові системи латиноамериканських країн при класифікації, заснованій на приватному праві, виявляться — з деякими відхиленнями — такими, що належать до </a:t>
            </a:r>
            <a:r>
              <a:rPr lang="uk-UA" dirty="0" err="1" smtClean="0"/>
              <a:t>романо-германської</a:t>
            </a:r>
            <a:r>
              <a:rPr lang="uk-UA" dirty="0" smtClean="0"/>
              <a:t> </a:t>
            </a:r>
            <a:r>
              <a:rPr lang="uk-UA" dirty="0" err="1" smtClean="0"/>
              <a:t>ПС</a:t>
            </a:r>
            <a:r>
              <a:rPr lang="uk-UA" dirty="0" smtClean="0"/>
              <a:t>, тоді як при класифікації, заснованій на конституційному праві, більшість цих країн потрапить до групи американського права сім'ї загального права.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C00000"/>
                </a:solidFill>
              </a:rPr>
              <a:t>4. Місце правової системи України серед правових систем світу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214313" y="1935163"/>
            <a:ext cx="8715375" cy="4389437"/>
          </a:xfrm>
        </p:spPr>
        <p:txBody>
          <a:bodyPr/>
          <a:lstStyle/>
          <a:p>
            <a:pPr algn="ctr" eaLnBrk="1" hangingPunct="1"/>
            <a:endParaRPr lang="uk-UA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332656"/>
          <a:ext cx="813690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b="1" smtClean="0">
                <a:solidFill>
                  <a:srgbClr val="C00000"/>
                </a:solidFill>
              </a:rPr>
              <a:t>Місце правової системи України серед правових систем світу</a:t>
            </a:r>
            <a:endParaRPr lang="uk-UA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якщо, акцент ставити на панівній правовій культурі та правосвідомості – необхідно погодитися з прибічниками концепції трьох шляхів, визнати </a:t>
            </a:r>
            <a:r>
              <a:rPr lang="uk-UA" dirty="0" smtClean="0">
                <a:solidFill>
                  <a:srgbClr val="00B050"/>
                </a:solidFill>
              </a:rPr>
              <a:t>самобутність правової системи </a:t>
            </a:r>
            <a:r>
              <a:rPr lang="uk-UA" dirty="0" smtClean="0"/>
              <a:t>України і віднести її до слов'янської (євразійської) правової сім'ї.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якщо домінуючим вважати юридичну техніку (структуру джерел права та системи права, особливості способів тлумачення та процесу правозастосування), то більш виваженою є концепція </a:t>
            </a:r>
            <a:r>
              <a:rPr lang="uk-UA" dirty="0" smtClean="0">
                <a:solidFill>
                  <a:srgbClr val="00B050"/>
                </a:solidFill>
              </a:rPr>
              <a:t>повернення до </a:t>
            </a:r>
            <a:r>
              <a:rPr lang="uk-UA" dirty="0" err="1" smtClean="0">
                <a:solidFill>
                  <a:srgbClr val="00B050"/>
                </a:solidFill>
              </a:rPr>
              <a:t>романо-германського</a:t>
            </a:r>
            <a:r>
              <a:rPr lang="uk-UA" dirty="0" smtClean="0">
                <a:solidFill>
                  <a:srgbClr val="00B050"/>
                </a:solidFill>
              </a:rPr>
              <a:t> права</a:t>
            </a:r>
            <a:r>
              <a:rPr lang="uk-UA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Сьогодні не існує суттєвих відмінностей національної  </a:t>
            </a:r>
            <a:r>
              <a:rPr lang="uk-UA" dirty="0" err="1" smtClean="0"/>
              <a:t>ПС</a:t>
            </a:r>
            <a:r>
              <a:rPr lang="uk-UA" dirty="0" smtClean="0"/>
              <a:t> України від </a:t>
            </a:r>
            <a:r>
              <a:rPr lang="uk-UA" dirty="0" err="1" smtClean="0"/>
              <a:t>романо-германського</a:t>
            </a:r>
            <a:r>
              <a:rPr lang="uk-UA" dirty="0" smtClean="0"/>
              <a:t> права ні за способами створення правових норм, ні за способами їх систематизації, ні за способами їх тлумачення, ні за способами їх використання у правозастосовній практиці. </a:t>
            </a:r>
            <a:r>
              <a:rPr lang="uk-UA" dirty="0" smtClean="0">
                <a:solidFill>
                  <a:srgbClr val="00B050"/>
                </a:solidFill>
              </a:rPr>
              <a:t>Певний рух</a:t>
            </a:r>
            <a:r>
              <a:rPr lang="uk-UA" dirty="0" smtClean="0"/>
              <a:t> зроблений і в напрямку зміни </a:t>
            </a:r>
            <a:r>
              <a:rPr lang="uk-UA" dirty="0" err="1" smtClean="0"/>
              <a:t>праворозуміння</a:t>
            </a:r>
            <a:r>
              <a:rPr lang="uk-UA" dirty="0" smtClean="0"/>
              <a:t>: офіційно визнано ідеї </a:t>
            </a:r>
            <a:r>
              <a:rPr lang="ru-RU" dirty="0" err="1" smtClean="0"/>
              <a:t>верховен</a:t>
            </a:r>
            <a:r>
              <a:rPr lang="uk-UA" dirty="0" err="1" smtClean="0"/>
              <a:t>ства</a:t>
            </a:r>
            <a:r>
              <a:rPr lang="uk-UA" dirty="0" smtClean="0"/>
              <a:t> права, пріоритету прав людини, правової соціальної демократичної держави, поділу права на публічне та приватне, непорушності приватної власності, характерні для європейської правової традиції.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Втім, сьогодні не можна констатувати, що </a:t>
            </a:r>
            <a:r>
              <a:rPr lang="uk-UA" dirty="0" err="1" smtClean="0"/>
              <a:t>ПС</a:t>
            </a:r>
            <a:r>
              <a:rPr lang="uk-UA" dirty="0" smtClean="0"/>
              <a:t> України є повноправним членом </a:t>
            </a:r>
            <a:r>
              <a:rPr lang="uk-UA" dirty="0" err="1" smtClean="0"/>
              <a:t>романо-германської</a:t>
            </a:r>
            <a:r>
              <a:rPr lang="uk-UA" dirty="0" smtClean="0"/>
              <a:t> сім'ї. Повернення постсоціалістичних країн до </a:t>
            </a:r>
            <a:r>
              <a:rPr lang="uk-UA" dirty="0" err="1" smtClean="0"/>
              <a:t>романо-германського</a:t>
            </a:r>
            <a:r>
              <a:rPr lang="uk-UA" dirty="0" smtClean="0"/>
              <a:t> права відбувається різними темпами. Так, щодо  </a:t>
            </a:r>
            <a:r>
              <a:rPr lang="uk-UA" dirty="0" err="1" smtClean="0"/>
              <a:t>ПС</a:t>
            </a:r>
            <a:r>
              <a:rPr lang="uk-UA" dirty="0" smtClean="0"/>
              <a:t> деяких країн Східної Європи (зокрема, Польщі, Чехії) вже сьогодні можна зробити висновок про відсутність перешкод до їх «усиновлення» </a:t>
            </a:r>
            <a:r>
              <a:rPr lang="uk-UA" dirty="0" err="1" smtClean="0"/>
              <a:t>романо-германським</a:t>
            </a:r>
            <a:r>
              <a:rPr lang="uk-UA" dirty="0" smtClean="0"/>
              <a:t> правом. Вступ цих країн до ЄС символізує остаточне повернення їх правових систем до </a:t>
            </a:r>
            <a:r>
              <a:rPr lang="uk-UA" dirty="0" err="1" smtClean="0"/>
              <a:t>романо-германської</a:t>
            </a:r>
            <a:r>
              <a:rPr lang="uk-UA" dirty="0" smtClean="0"/>
              <a:t> сім'ї.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8000" smtClean="0"/>
              <a:t>Дякую за увагу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Desktop\Порівняльне правознавство\Порівняльне правознавство\0034-034-Karta-rasprostranenija-pravovykh-sem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pPr algn="ctr" eaLnBrk="1" hangingPunct="1"/>
            <a:r>
              <a:rPr lang="uk-UA" sz="4400" smtClean="0">
                <a:solidFill>
                  <a:srgbClr val="FF0000"/>
                </a:solidFill>
              </a:rPr>
              <a:t>Неприйнятні аспекти кримінального процесу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038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dirty="0" smtClean="0"/>
              <a:t>домінуючої ролі прокурора і підлеглого йому слідчого на всіх стадіях досудового процесу, що прирівнює роль адвоката на цих стадіях до безглуздої формальності; </a:t>
            </a:r>
            <a:endParaRPr lang="ru-RU" dirty="0" smtClean="0"/>
          </a:p>
          <a:p>
            <a:pPr>
              <a:defRPr/>
            </a:pPr>
            <a:r>
              <a:rPr lang="uk-UA" dirty="0" smtClean="0">
                <a:solidFill>
                  <a:srgbClr val="7030A0"/>
                </a:solidFill>
              </a:rPr>
              <a:t>суворості кримінального покарання й у багатьох випадках невідповідності покарання тяжкості скоєного злочину;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uk-UA" dirty="0" smtClean="0"/>
              <a:t>нелюдських умов утримання осіб, які перебувають під слідством, у слідчих ізоляторах; </a:t>
            </a:r>
            <a:endParaRPr lang="ru-RU" dirty="0" smtClean="0"/>
          </a:p>
          <a:p>
            <a:pPr>
              <a:defRPr/>
            </a:pPr>
            <a:r>
              <a:rPr lang="uk-UA" dirty="0" smtClean="0">
                <a:solidFill>
                  <a:srgbClr val="7030A0"/>
                </a:solidFill>
              </a:rPr>
              <a:t>збереження практики «телефонного права» при розгляді деяких кримінальних справ. </a:t>
            </a:r>
            <a:endParaRPr lang="ru-RU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/>
          <a:lstStyle/>
          <a:p>
            <a:pPr algn="ctr" eaLnBrk="1" hangingPunct="1"/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/>
              <a:t/>
            </a:r>
            <a:br>
              <a:rPr lang="uk-UA" sz="3600" smtClean="0"/>
            </a:br>
            <a:r>
              <a:rPr lang="uk-UA" sz="3600" smtClean="0">
                <a:solidFill>
                  <a:srgbClr val="7030A0"/>
                </a:solidFill>
              </a:rPr>
              <a:t>Національні правові системи держав пострадянського простору відносить: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53578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uk-UA" dirty="0" smtClean="0"/>
              <a:t>до окремої правової системи, названої традиційним  </a:t>
            </a:r>
            <a:r>
              <a:rPr lang="uk-UA" dirty="0" err="1" smtClean="0"/>
              <a:t>невіддиференційованим</a:t>
            </a:r>
            <a:r>
              <a:rPr lang="uk-UA" dirty="0" smtClean="0"/>
              <a:t> типом, або </a:t>
            </a:r>
            <a:r>
              <a:rPr lang="uk-UA" b="1" dirty="0" smtClean="0"/>
              <a:t>правом Сходу (С.С.</a:t>
            </a:r>
            <a:r>
              <a:rPr lang="uk-UA" b="1" dirty="0" err="1" smtClean="0"/>
              <a:t>Алєксєєв</a:t>
            </a:r>
            <a:r>
              <a:rPr lang="uk-UA" b="1" dirty="0" smtClean="0"/>
              <a:t>);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uk-UA" b="1" dirty="0" smtClean="0"/>
              <a:t>«візантійське право» - </a:t>
            </a:r>
            <a:r>
              <a:rPr lang="uk-UA" dirty="0" smtClean="0"/>
              <a:t>спираючись на догми православ'я, за своїми зовнішніми формами відрізняється роз­кішшю і прикрашенням, вражаючою здатністю створювати видимість, тобто такий пишний, величний і </a:t>
            </a:r>
            <a:r>
              <a:rPr lang="uk-UA" dirty="0" err="1" smtClean="0"/>
              <a:t>благовидий</a:t>
            </a:r>
            <a:r>
              <a:rPr lang="uk-UA" dirty="0" smtClean="0"/>
              <a:t> фасад яким, зрештою, творить свої справи влада азіатсько-теократичного типу — влада з переважаючими </a:t>
            </a:r>
            <a:r>
              <a:rPr lang="uk-UA" b="1" dirty="0" smtClean="0"/>
              <a:t>авторитарними характеристиками</a:t>
            </a:r>
            <a:r>
              <a:rPr lang="uk-UA" dirty="0" smtClean="0"/>
              <a:t>» 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b="1" dirty="0" smtClean="0"/>
              <a:t>(С.С. </a:t>
            </a:r>
            <a:r>
              <a:rPr lang="uk-UA" b="1" dirty="0" err="1" smtClean="0"/>
              <a:t>Алєксєєв</a:t>
            </a:r>
            <a:r>
              <a:rPr lang="uk-UA" b="1" dirty="0" smtClean="0"/>
              <a:t>);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642938"/>
            <a:ext cx="3643313" cy="5711825"/>
          </a:xfrm>
        </p:spPr>
        <p:txBody>
          <a:bodyPr/>
          <a:lstStyle/>
          <a:p>
            <a:r>
              <a:rPr lang="uk-UA" b="1" smtClean="0"/>
              <a:t>специфіка </a:t>
            </a:r>
            <a:r>
              <a:rPr lang="uk-UA" smtClean="0"/>
              <a:t>російської державно-правової традиції має характерні риси: їй не властиві ідеї природного права і права справедливості </a:t>
            </a:r>
            <a:r>
              <a:rPr lang="uk-UA" b="1" smtClean="0"/>
              <a:t>(А.Алюшин).</a:t>
            </a:r>
            <a:endParaRPr lang="ru-RU" smtClean="0"/>
          </a:p>
          <a:p>
            <a:endParaRPr lang="ru-RU" smtClean="0"/>
          </a:p>
          <a:p>
            <a:r>
              <a:rPr lang="ru-RU" b="1" smtClean="0"/>
              <a:t> </a:t>
            </a:r>
            <a:endParaRPr lang="ru-RU" smtClean="0"/>
          </a:p>
          <a:p>
            <a:pPr eaLnBrk="1" hangingPunct="1"/>
            <a:endParaRPr lang="uk-UA" smtClean="0"/>
          </a:p>
        </p:txBody>
      </p:sp>
      <p:sp>
        <p:nvSpPr>
          <p:cNvPr id="11267" name="Содержимое 3"/>
          <p:cNvSpPr>
            <a:spLocks noGrp="1"/>
          </p:cNvSpPr>
          <p:nvPr>
            <p:ph sz="half" idx="2"/>
          </p:nvPr>
        </p:nvSpPr>
        <p:spPr>
          <a:xfrm>
            <a:off x="3929063" y="714375"/>
            <a:ext cx="5000625" cy="5640388"/>
          </a:xfrm>
        </p:spPr>
        <p:txBody>
          <a:bodyPr/>
          <a:lstStyle/>
          <a:p>
            <a:r>
              <a:rPr lang="uk-UA" sz="2800" smtClean="0">
                <a:solidFill>
                  <a:srgbClr val="7030A0"/>
                </a:solidFill>
              </a:rPr>
              <a:t> </a:t>
            </a:r>
            <a:r>
              <a:rPr lang="uk-UA" sz="2400" smtClean="0"/>
              <a:t>«відмінність між </a:t>
            </a:r>
            <a:r>
              <a:rPr lang="uk-UA" sz="2400" b="1" smtClean="0"/>
              <a:t>Заходом і Сходом</a:t>
            </a:r>
            <a:r>
              <a:rPr lang="uk-UA" sz="2400" smtClean="0"/>
              <a:t> є видимою в існуванні двох традицій права. Західна традиція права, пов'язана з автономністю, відособленістю права від моралі, релігії, політики, ідеології, основну увагу при­діляє правам і свободам, чітко розмежовує сфери приватного і публічного права. Східна традиція права пов'язана з про­никненням до сфери права інших систем соціального регулювання» </a:t>
            </a:r>
            <a:r>
              <a:rPr lang="uk-UA" sz="2400" b="1" smtClean="0"/>
              <a:t>(Ю.М. Оборотов);</a:t>
            </a:r>
            <a:endParaRPr lang="ru-RU" sz="2400" smtClean="0"/>
          </a:p>
          <a:p>
            <a:r>
              <a:rPr lang="ru-RU" sz="2800" b="1" smtClean="0"/>
              <a:t> </a:t>
            </a:r>
            <a:endParaRPr lang="ru-RU" sz="2800" smtClean="0"/>
          </a:p>
          <a:p>
            <a:pPr eaLnBrk="1" hangingPunct="1"/>
            <a:endParaRPr lang="uk-UA" sz="280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419225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C00000"/>
                </a:solidFill>
              </a:rPr>
              <a:t>Специфіка західного права (Р.Дж. Берман):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а) </a:t>
            </a:r>
            <a:r>
              <a:rPr lang="uk-UA" smtClean="0">
                <a:solidFill>
                  <a:srgbClr val="00B050"/>
                </a:solidFill>
              </a:rPr>
              <a:t>обмеженість юрисдикції світської держави</a:t>
            </a:r>
            <a:r>
              <a:rPr lang="uk-UA" smtClean="0"/>
              <a:t>, межі влади якої були закладені, прерогативами католицької церкви; </a:t>
            </a:r>
            <a:endParaRPr lang="ru-RU" smtClean="0"/>
          </a:p>
          <a:p>
            <a:r>
              <a:rPr lang="uk-UA" smtClean="0"/>
              <a:t>б) </a:t>
            </a:r>
            <a:r>
              <a:rPr lang="uk-UA" smtClean="0">
                <a:solidFill>
                  <a:srgbClr val="00B050"/>
                </a:solidFill>
              </a:rPr>
              <a:t>принцип правління закону і панування права;</a:t>
            </a:r>
            <a:r>
              <a:rPr lang="uk-UA" smtClean="0"/>
              <a:t> </a:t>
            </a:r>
            <a:endParaRPr lang="ru-RU" smtClean="0"/>
          </a:p>
          <a:p>
            <a:r>
              <a:rPr lang="uk-UA" smtClean="0"/>
              <a:t>у) </a:t>
            </a:r>
            <a:r>
              <a:rPr lang="uk-UA" smtClean="0">
                <a:solidFill>
                  <a:srgbClr val="00B050"/>
                </a:solidFill>
              </a:rPr>
              <a:t>уявлення про право як самостійний предмет</a:t>
            </a:r>
            <a:r>
              <a:rPr lang="uk-UA" smtClean="0"/>
              <a:t>, відокремлений від теології, економіки і політики; </a:t>
            </a:r>
            <a:endParaRPr lang="ru-RU" smtClean="0"/>
          </a:p>
          <a:p>
            <a:r>
              <a:rPr lang="uk-UA" smtClean="0"/>
              <a:t>г) </a:t>
            </a:r>
            <a:r>
              <a:rPr lang="uk-UA" smtClean="0">
                <a:solidFill>
                  <a:srgbClr val="00B050"/>
                </a:solidFill>
              </a:rPr>
              <a:t>діяльність професійних юрист</a:t>
            </a:r>
            <a:r>
              <a:rPr lang="uk-UA" smtClean="0"/>
              <a:t>ів зі спеціальною юридичною освітою, поява юридичної науки; </a:t>
            </a:r>
            <a:endParaRPr lang="ru-RU" smtClean="0"/>
          </a:p>
          <a:p>
            <a:r>
              <a:rPr lang="uk-UA" smtClean="0"/>
              <a:t>д) </a:t>
            </a:r>
            <a:r>
              <a:rPr lang="uk-UA" smtClean="0">
                <a:solidFill>
                  <a:srgbClr val="00B050"/>
                </a:solidFill>
              </a:rPr>
              <a:t>прагнення до вдосконалення права, </a:t>
            </a:r>
            <a:r>
              <a:rPr lang="uk-UA" smtClean="0"/>
              <a:t>його постійного новаторського розвитку та ін.</a:t>
            </a:r>
            <a:r>
              <a:rPr lang="uk-UA" baseline="30000" smtClean="0"/>
              <a:t>.</a:t>
            </a:r>
            <a:endParaRPr lang="ru-RU" smtClean="0"/>
          </a:p>
          <a:p>
            <a:r>
              <a:rPr lang="uk-UA" smtClean="0"/>
              <a:t> 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spd="slow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Desktop\РОБОЧІЙ СТІЛ 13\ПП\Порівняльне правознавство\Наконечний Олексій 3429-4\Международный уголовный суд\Building_of_the_International_Criminal_Court_in_The_Ha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125" y="-13144500"/>
            <a:ext cx="5400675" cy="71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Documents and Settings\user\Desktop\РОБОЧІЙ СТІЛ 13\ПП\Порівняльне правознавство\Наконечний Олексій 3429-4\Суд Европейского союза\cour_dsc_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65163" y="-85725"/>
            <a:ext cx="10474326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2212</Words>
  <Application>Microsoft Office PowerPoint</Application>
  <PresentationFormat>Экран (4:3)</PresentationFormat>
  <Paragraphs>164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Constantia</vt:lpstr>
      <vt:lpstr>Wingdings 2</vt:lpstr>
      <vt:lpstr>Поток</vt:lpstr>
      <vt:lpstr>ЛЕКЦІЯ  ОСОБЛИВОСТІ ВЗАЄМОДІЇ НАЦІОНАЛЬНИХ ПРАВОВИХ СИСТЕМ І МІЖНАРОДНИХ ПРАВОВИХ СИСТЕМ</vt:lpstr>
      <vt:lpstr>План 1. Місце пострадянських правових систем на правові карті світу. 2. Формування і специфіка пострадянських правових систем.  3. Джерела права в пострадянських правових системах. 4. Структура права в пострадянських  правових системах. 5. Судові системи пострадянських держав. </vt:lpstr>
      <vt:lpstr>           К. Осакаве 4 вимоги до правових систем романо-германського типу:</vt:lpstr>
      <vt:lpstr>Слайд 4</vt:lpstr>
      <vt:lpstr>Неприйнятні аспекти кримінального процесу </vt:lpstr>
      <vt:lpstr>   Національні правові системи держав пострадянського простору відносить:</vt:lpstr>
      <vt:lpstr>Слайд 7</vt:lpstr>
      <vt:lpstr>Специфіка західного права (Р.Дж. Берман):</vt:lpstr>
      <vt:lpstr>Слайд 9</vt:lpstr>
      <vt:lpstr>ПОСТРАДЯНСЬКІ ПРАВОВІ СИСТЕМИ:</vt:lpstr>
      <vt:lpstr>     Загальні напрями реформ на пострадянському просторі:</vt:lpstr>
      <vt:lpstr>    Враховуються зовнішні чинники:</vt:lpstr>
      <vt:lpstr>ПРОЦЕС ПРАВОВОГО РОЗВИТКУ ПОСТРАДЯНСЬКИХ ДЕРЖАВ супроводжується: </vt:lpstr>
      <vt:lpstr>Особливості пострадянських правових систем:</vt:lpstr>
      <vt:lpstr>Слайд 15</vt:lpstr>
      <vt:lpstr>Слайд 16</vt:lpstr>
      <vt:lpstr>Слайд 17</vt:lpstr>
      <vt:lpstr>Слайд 18</vt:lpstr>
      <vt:lpstr>Слайд 19</vt:lpstr>
      <vt:lpstr>Слайд 20</vt:lpstr>
      <vt:lpstr>Джерела права в пострадянських системах :</vt:lpstr>
      <vt:lpstr>Слайд 22</vt:lpstr>
      <vt:lpstr>Правові системи держав пострадянського простору:</vt:lpstr>
      <vt:lpstr>У деяких правових системах пострадянських держав :</vt:lpstr>
      <vt:lpstr>СТРУКТУРА ПРАВА:</vt:lpstr>
      <vt:lpstr>Два рівноправні критерії класифікації правових систем на думку Р.Давида:</vt:lpstr>
      <vt:lpstr>  Наслідки й недоліки класифікації Р. Давида: </vt:lpstr>
      <vt:lpstr>«Стиль права» як критерій для класифікації визначається, на думку К. Цвайгерта, п'ятьма факторами:</vt:lpstr>
      <vt:lpstr>8 правових сімей згідно  К. Цвайгерту:</vt:lpstr>
      <vt:lpstr>Інші класифікації правових систем</vt:lpstr>
      <vt:lpstr>Розвинуті та нерозвинуті правові системи</vt:lpstr>
      <vt:lpstr>Материнські і дочірні правові системи</vt:lpstr>
      <vt:lpstr>Класифікація правових систем має відносний характер, оскільки</vt:lpstr>
      <vt:lpstr>4. Місце правової системи України серед правових систем світу</vt:lpstr>
      <vt:lpstr>Слайд 35</vt:lpstr>
      <vt:lpstr>Місце правової системи України серед правових систем світу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ДЕРЖАВНО-ПРАВОВІ ВЧЕННЯ ЗАХІДНОЇ ЄВРОПИ ДОБИ СЕРЕДНЬОВІЧЧЯ</dc:title>
  <dc:creator>1</dc:creator>
  <cp:lastModifiedBy>User</cp:lastModifiedBy>
  <cp:revision>89</cp:revision>
  <dcterms:created xsi:type="dcterms:W3CDTF">2012-11-17T13:40:06Z</dcterms:created>
  <dcterms:modified xsi:type="dcterms:W3CDTF">2020-09-02T08:42:00Z</dcterms:modified>
</cp:coreProperties>
</file>