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8170-6650-4796-8635-961E3EED0DE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8AA5-0114-4ADA-8299-31A4547A4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6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8170-6650-4796-8635-961E3EED0DE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8AA5-0114-4ADA-8299-31A4547A4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9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8170-6650-4796-8635-961E3EED0DE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8AA5-0114-4ADA-8299-31A4547A4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4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8170-6650-4796-8635-961E3EED0DE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8AA5-0114-4ADA-8299-31A4547A4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0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8170-6650-4796-8635-961E3EED0DE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8AA5-0114-4ADA-8299-31A4547A4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3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8170-6650-4796-8635-961E3EED0DE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8AA5-0114-4ADA-8299-31A4547A4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2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8170-6650-4796-8635-961E3EED0DE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8AA5-0114-4ADA-8299-31A4547A4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5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8170-6650-4796-8635-961E3EED0DE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8AA5-0114-4ADA-8299-31A4547A4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14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8170-6650-4796-8635-961E3EED0DE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8AA5-0114-4ADA-8299-31A4547A4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5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8170-6650-4796-8635-961E3EED0DE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8AA5-0114-4ADA-8299-31A4547A4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7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8170-6650-4796-8635-961E3EED0DE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8AA5-0114-4ADA-8299-31A4547A4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3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8170-6650-4796-8635-961E3EED0DE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A8AA5-0114-4ADA-8299-31A4547A4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8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Лекция 2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2 Классификация специальных сталей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7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84048"/>
            <a:ext cx="11140440" cy="6236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В зависимости от структуры стали подразделяют </a:t>
            </a:r>
            <a:r>
              <a:rPr lang="ru-RU" b="1" dirty="0"/>
              <a:t>на классы</a:t>
            </a:r>
            <a:r>
              <a:rPr lang="ru-RU" dirty="0"/>
              <a:t>: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b="1" dirty="0"/>
              <a:t>ферритный;</a:t>
            </a:r>
          </a:p>
          <a:p>
            <a:pPr marL="0" indent="0" algn="just">
              <a:buNone/>
            </a:pPr>
            <a:r>
              <a:rPr lang="ru-RU" b="1" dirty="0"/>
              <a:t>- мартенситный;</a:t>
            </a:r>
          </a:p>
          <a:p>
            <a:pPr marL="0" indent="0" algn="just">
              <a:buNone/>
            </a:pPr>
            <a:r>
              <a:rPr lang="ru-RU" b="1" dirty="0"/>
              <a:t>- </a:t>
            </a:r>
            <a:r>
              <a:rPr lang="ru-RU" b="1" dirty="0" err="1"/>
              <a:t>аустенитный</a:t>
            </a:r>
            <a:r>
              <a:rPr lang="ru-RU" b="1" dirty="0"/>
              <a:t>;</a:t>
            </a:r>
          </a:p>
          <a:p>
            <a:pPr marL="0" indent="0" algn="just">
              <a:buNone/>
            </a:pPr>
            <a:r>
              <a:rPr lang="ru-RU" b="1" dirty="0"/>
              <a:t>- </a:t>
            </a:r>
            <a:r>
              <a:rPr lang="ru-RU" b="1" dirty="0" err="1"/>
              <a:t>феррито</a:t>
            </a:r>
            <a:r>
              <a:rPr lang="ru-RU" b="1" dirty="0"/>
              <a:t>-мартенситный;</a:t>
            </a:r>
          </a:p>
          <a:p>
            <a:pPr marL="0" indent="0" algn="just">
              <a:buNone/>
            </a:pPr>
            <a:r>
              <a:rPr lang="ru-RU" b="1" dirty="0"/>
              <a:t>- </a:t>
            </a:r>
            <a:r>
              <a:rPr lang="ru-RU" b="1" dirty="0" err="1"/>
              <a:t>аустенито</a:t>
            </a:r>
            <a:r>
              <a:rPr lang="ru-RU" b="1" dirty="0"/>
              <a:t>-мартенситный;</a:t>
            </a:r>
          </a:p>
          <a:p>
            <a:pPr marL="0" indent="0" algn="just">
              <a:buNone/>
            </a:pPr>
            <a:r>
              <a:rPr lang="ru-RU" b="1" dirty="0"/>
              <a:t>- </a:t>
            </a:r>
            <a:r>
              <a:rPr lang="ru-RU" b="1" dirty="0" err="1"/>
              <a:t>аустенито</a:t>
            </a:r>
            <a:r>
              <a:rPr lang="ru-RU" b="1" dirty="0"/>
              <a:t>-ферритный.</a:t>
            </a:r>
          </a:p>
          <a:p>
            <a:pPr marL="0" indent="0" algn="just">
              <a:buNone/>
            </a:pPr>
            <a:r>
              <a:rPr lang="ru-RU" dirty="0"/>
              <a:t>В отдельный класс обычно выделяют </a:t>
            </a:r>
            <a:r>
              <a:rPr lang="ru-RU" b="1" dirty="0"/>
              <a:t>коррозионностойкие сплавы на </a:t>
            </a:r>
            <a:r>
              <a:rPr lang="ru-RU" b="1" dirty="0" smtClean="0"/>
              <a:t>основе </a:t>
            </a:r>
            <a:r>
              <a:rPr lang="ru-RU" b="1" dirty="0"/>
              <a:t>никеля</a:t>
            </a:r>
            <a:r>
              <a:rPr lang="ru-RU" dirty="0"/>
              <a:t> (никеля и хрома, никеля и молибдена).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811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8912"/>
            <a:ext cx="11058144" cy="6309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В свою очередь </a:t>
            </a:r>
            <a:r>
              <a:rPr lang="ru-RU" b="1" dirty="0"/>
              <a:t>нержавеющие стали </a:t>
            </a:r>
            <a:r>
              <a:rPr lang="ru-RU" b="1" dirty="0" err="1"/>
              <a:t>аустенитного</a:t>
            </a:r>
            <a:r>
              <a:rPr lang="ru-RU" b="1" dirty="0"/>
              <a:t> класса </a:t>
            </a:r>
            <a:r>
              <a:rPr lang="ru-RU" dirty="0"/>
              <a:t>подразделяются:</a:t>
            </a:r>
          </a:p>
          <a:p>
            <a:pPr marL="0" indent="0" algn="just">
              <a:buNone/>
            </a:pPr>
            <a:r>
              <a:rPr lang="ru-RU" b="1" dirty="0"/>
              <a:t>- хромоникелевые;</a:t>
            </a:r>
          </a:p>
          <a:p>
            <a:pPr marL="0" indent="0" algn="just">
              <a:buNone/>
            </a:pPr>
            <a:r>
              <a:rPr lang="ru-RU" b="1" dirty="0"/>
              <a:t>- </a:t>
            </a:r>
            <a:r>
              <a:rPr lang="ru-RU" b="1" dirty="0" err="1"/>
              <a:t>хромомарганцевоникелевые</a:t>
            </a:r>
            <a:r>
              <a:rPr lang="ru-RU" b="1" dirty="0"/>
              <a:t>;</a:t>
            </a:r>
          </a:p>
          <a:p>
            <a:pPr marL="0" indent="0" algn="just">
              <a:buNone/>
            </a:pPr>
            <a:r>
              <a:rPr lang="ru-RU" b="1" dirty="0"/>
              <a:t>- хромомарганцевые.</a:t>
            </a:r>
          </a:p>
          <a:p>
            <a:pPr marL="0" indent="0" algn="just">
              <a:buNone/>
            </a:pPr>
            <a:r>
              <a:rPr lang="ru-RU" dirty="0"/>
              <a:t>В зависимости </a:t>
            </a:r>
            <a:r>
              <a:rPr lang="ru-RU" b="1" dirty="0"/>
              <a:t>от соотношения углерода и хрома </a:t>
            </a:r>
            <a:r>
              <a:rPr lang="ru-RU" dirty="0"/>
              <a:t>стали могут </a:t>
            </a:r>
            <a:r>
              <a:rPr lang="ru-RU" dirty="0" smtClean="0"/>
              <a:t>иметь: </a:t>
            </a:r>
          </a:p>
          <a:p>
            <a:pPr algn="just"/>
            <a:r>
              <a:rPr lang="ru-RU" b="1" dirty="0" smtClean="0"/>
              <a:t>ферритную</a:t>
            </a:r>
            <a:r>
              <a:rPr lang="ru-RU" dirty="0" smtClean="0"/>
              <a:t> </a:t>
            </a:r>
            <a:r>
              <a:rPr lang="ru-RU" dirty="0"/>
              <a:t>(08X18Т, 12X17, 15Х25Т, 15X28), </a:t>
            </a:r>
            <a:endParaRPr lang="ru-RU" dirty="0" smtClean="0"/>
          </a:p>
          <a:p>
            <a:pPr algn="just"/>
            <a:r>
              <a:rPr lang="ru-RU" b="1" dirty="0" err="1" smtClean="0"/>
              <a:t>феррито</a:t>
            </a:r>
            <a:r>
              <a:rPr lang="ru-RU" b="1" dirty="0" smtClean="0"/>
              <a:t>-мартенситную </a:t>
            </a:r>
            <a:r>
              <a:rPr lang="ru-RU" dirty="0"/>
              <a:t>(</a:t>
            </a:r>
            <a:r>
              <a:rPr lang="ru-RU" dirty="0" smtClean="0"/>
              <a:t>08X13, 12X13),</a:t>
            </a:r>
          </a:p>
          <a:p>
            <a:pPr algn="just"/>
            <a:r>
              <a:rPr lang="ru-RU" b="1" dirty="0" smtClean="0"/>
              <a:t>мартенситную</a:t>
            </a:r>
            <a:r>
              <a:rPr lang="ru-RU" dirty="0" smtClean="0"/>
              <a:t> </a:t>
            </a:r>
            <a:r>
              <a:rPr lang="ru-RU" dirty="0"/>
              <a:t>(20X13, 30X13, 40X13) структуру.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Стали </a:t>
            </a:r>
            <a:r>
              <a:rPr lang="ru-RU" dirty="0"/>
              <a:t>с более </a:t>
            </a:r>
            <a:r>
              <a:rPr lang="ru-RU" dirty="0" smtClean="0"/>
              <a:t>высоким </a:t>
            </a:r>
            <a:r>
              <a:rPr lang="ru-RU" dirty="0"/>
              <a:t>содержанием углерода имеют в структуре мартенсит и карбиды, </a:t>
            </a:r>
            <a:r>
              <a:rPr lang="ru-RU" dirty="0" smtClean="0"/>
              <a:t>остаточный </a:t>
            </a:r>
            <a:r>
              <a:rPr lang="ru-RU" dirty="0"/>
              <a:t>аустенит и относятся к </a:t>
            </a:r>
            <a:r>
              <a:rPr lang="ru-RU" b="1" dirty="0"/>
              <a:t>инструментальным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05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4419" y="225098"/>
            <a:ext cx="11076432" cy="259158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Благодаря своим уникальным коррозионным свойствам нержавеющие</a:t>
            </a:r>
          </a:p>
          <a:p>
            <a:pPr marL="0" indent="0" algn="just">
              <a:buNone/>
            </a:pPr>
            <a:r>
              <a:rPr lang="ru-RU" dirty="0"/>
              <a:t>стали нашли широкое применение в аэрокосмической, химической, </a:t>
            </a:r>
            <a:r>
              <a:rPr lang="ru-RU" dirty="0" smtClean="0"/>
              <a:t>строительной </a:t>
            </a:r>
            <a:r>
              <a:rPr lang="ru-RU" dirty="0"/>
              <a:t>и металлургической, пищевой промышленности (таблица 2.2</a:t>
            </a:r>
            <a:r>
              <a:rPr lang="ru-RU" dirty="0" smtClean="0"/>
              <a:t>).</a:t>
            </a:r>
          </a:p>
          <a:p>
            <a:pPr marL="0" indent="0" algn="just">
              <a:buNone/>
            </a:pPr>
            <a:endParaRPr lang="ru-RU" sz="800" dirty="0"/>
          </a:p>
          <a:p>
            <a:pPr marL="0" indent="0" algn="just">
              <a:buNone/>
            </a:pPr>
            <a:r>
              <a:rPr lang="ru-RU" dirty="0"/>
              <a:t>Таблица 2.2 - Области применения коррозионно-стойких сталей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214" y="2816678"/>
            <a:ext cx="9663519" cy="38767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4500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47472"/>
            <a:ext cx="11103864" cy="6309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Мартенситные и </a:t>
            </a:r>
            <a:r>
              <a:rPr lang="ru-RU" b="1" dirty="0" err="1"/>
              <a:t>мартенсито</a:t>
            </a:r>
            <a:r>
              <a:rPr lang="ru-RU" b="1" dirty="0"/>
              <a:t>-ферритные стали </a:t>
            </a:r>
            <a:r>
              <a:rPr lang="ru-RU" dirty="0"/>
              <a:t>обладают </a:t>
            </a:r>
            <a:r>
              <a:rPr lang="ru-RU" dirty="0" smtClean="0"/>
              <a:t>хорошей коррозионной </a:t>
            </a:r>
            <a:r>
              <a:rPr lang="ru-RU" dirty="0"/>
              <a:t>стойкостью в атмосферных условиях, в слабоагрессивных </a:t>
            </a:r>
            <a:r>
              <a:rPr lang="ru-RU" dirty="0" smtClean="0"/>
              <a:t>средах (</a:t>
            </a:r>
            <a:r>
              <a:rPr lang="ru-RU" dirty="0"/>
              <a:t>в слабых растворах солей, кислот) и имеют высокие механические свойства. </a:t>
            </a:r>
            <a:r>
              <a:rPr lang="ru-RU" dirty="0" smtClean="0"/>
              <a:t>В основном </a:t>
            </a:r>
            <a:r>
              <a:rPr lang="ru-RU" dirty="0"/>
              <a:t>их используют для изделий, работающих на износ, в качестве </a:t>
            </a:r>
            <a:r>
              <a:rPr lang="ru-RU" dirty="0" smtClean="0"/>
              <a:t>режущего </a:t>
            </a:r>
            <a:r>
              <a:rPr lang="ru-RU" dirty="0"/>
              <a:t>инструмента, в частности ножей, для упругих элементов и конструкций </a:t>
            </a:r>
            <a:r>
              <a:rPr lang="ru-RU" dirty="0" smtClean="0"/>
              <a:t>в пищевой </a:t>
            </a:r>
            <a:r>
              <a:rPr lang="ru-RU" dirty="0"/>
              <a:t>и химической промышленности, находящихся в контакте со </a:t>
            </a:r>
            <a:r>
              <a:rPr lang="ru-RU" dirty="0" smtClean="0"/>
              <a:t>слабоагрессивными </a:t>
            </a:r>
            <a:r>
              <a:rPr lang="ru-RU" dirty="0"/>
              <a:t>средами (например, 4-5%-</a:t>
            </a:r>
            <a:r>
              <a:rPr lang="ru-RU" dirty="0" err="1"/>
              <a:t>ная</a:t>
            </a:r>
            <a:r>
              <a:rPr lang="ru-RU" dirty="0"/>
              <a:t> уксусная кислота, фруктовые соки </a:t>
            </a:r>
            <a:r>
              <a:rPr lang="ru-RU" dirty="0" smtClean="0"/>
              <a:t>и др</a:t>
            </a:r>
            <a:r>
              <a:rPr lang="ru-RU" dirty="0"/>
              <a:t>.). Эти стали применяют после закалки и отпуска на заданную твердость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b="1" dirty="0"/>
              <a:t>Ферритные стали </a:t>
            </a:r>
            <a:r>
              <a:rPr lang="ru-RU" dirty="0"/>
              <a:t>применяют для изготовления изделий, работающих </a:t>
            </a:r>
            <a:r>
              <a:rPr lang="ru-RU" dirty="0" smtClean="0"/>
              <a:t>в окислительных </a:t>
            </a:r>
            <a:r>
              <a:rPr lang="ru-RU" dirty="0"/>
              <a:t>средах (например, в растворах азотной кислоты), для </a:t>
            </a:r>
            <a:r>
              <a:rPr lang="ru-RU" dirty="0" smtClean="0"/>
              <a:t>бытовых приборов</a:t>
            </a:r>
            <a:r>
              <a:rPr lang="ru-RU" dirty="0"/>
              <a:t>, в пищевой, легкой промышленности и для теплообменного </a:t>
            </a:r>
            <a:r>
              <a:rPr lang="ru-RU" dirty="0" smtClean="0"/>
              <a:t>оборудования </a:t>
            </a:r>
            <a:r>
              <a:rPr lang="ru-RU" dirty="0"/>
              <a:t>в энергомашиностроении.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81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20624"/>
            <a:ext cx="11076432" cy="61996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Ферритные хромистые стали </a:t>
            </a:r>
            <a:r>
              <a:rPr lang="ru-RU" dirty="0"/>
              <a:t>имеют высокую коррозионную </a:t>
            </a:r>
            <a:r>
              <a:rPr lang="ru-RU" dirty="0" smtClean="0"/>
              <a:t>стойкость в </a:t>
            </a:r>
            <a:r>
              <a:rPr lang="ru-RU" dirty="0"/>
              <a:t>азотной кислоте, водных растворах аммиака, в аммиачной селитре, </a:t>
            </a:r>
            <a:r>
              <a:rPr lang="ru-RU" dirty="0" smtClean="0"/>
              <a:t>смеси азотной</a:t>
            </a:r>
            <a:r>
              <a:rPr lang="ru-RU" dirty="0"/>
              <a:t>, фосфорной и фтористоводородной кислот, а также в других </a:t>
            </a:r>
            <a:r>
              <a:rPr lang="ru-RU" dirty="0" smtClean="0"/>
              <a:t>агрессивных </a:t>
            </a:r>
            <a:r>
              <a:rPr lang="ru-RU" dirty="0"/>
              <a:t>средах.</a:t>
            </a:r>
          </a:p>
          <a:p>
            <a:pPr marL="0" indent="0" algn="just">
              <a:buNone/>
            </a:pPr>
            <a:r>
              <a:rPr lang="ru-RU" dirty="0"/>
              <a:t>Коррозионная стойкость сталей ферритного класса повышается с </a:t>
            </a:r>
            <a:r>
              <a:rPr lang="ru-RU" dirty="0" smtClean="0"/>
              <a:t>увеличением </a:t>
            </a:r>
            <a:r>
              <a:rPr lang="ru-RU" dirty="0"/>
              <a:t>содержания в них хрома, уменьшением содержания углерода и азота. </a:t>
            </a:r>
            <a:r>
              <a:rPr lang="ru-RU" dirty="0" smtClean="0"/>
              <a:t>В зарубежной </a:t>
            </a:r>
            <a:r>
              <a:rPr lang="ru-RU" dirty="0"/>
              <a:t>практике разработаны стали с низким суммарным содержанием </a:t>
            </a:r>
            <a:r>
              <a:rPr lang="ru-RU" dirty="0" smtClean="0"/>
              <a:t>углерода </a:t>
            </a:r>
            <a:r>
              <a:rPr lang="ru-RU" dirty="0"/>
              <a:t>и азота (0,025-0,035%), содержащие 18-28% </a:t>
            </a:r>
            <a:r>
              <a:rPr lang="ru-RU" dirty="0" err="1"/>
              <a:t>Сr</a:t>
            </a:r>
            <a:r>
              <a:rPr lang="ru-RU" dirty="0"/>
              <a:t> и 2-4% Мо, </a:t>
            </a:r>
            <a:r>
              <a:rPr lang="ru-RU" dirty="0" smtClean="0"/>
              <a:t>стабилизированные </a:t>
            </a:r>
            <a:r>
              <a:rPr lang="ru-RU" dirty="0" err="1"/>
              <a:t>Ti</a:t>
            </a:r>
            <a:r>
              <a:rPr lang="ru-RU" dirty="0"/>
              <a:t> или </a:t>
            </a:r>
            <a:r>
              <a:rPr lang="ru-RU" dirty="0" err="1"/>
              <a:t>Nb</a:t>
            </a:r>
            <a:r>
              <a:rPr lang="ru-RU" dirty="0"/>
              <a:t>. Эти стали называют </a:t>
            </a:r>
            <a:r>
              <a:rPr lang="ru-RU" b="1" dirty="0" err="1"/>
              <a:t>суперферритами</a:t>
            </a:r>
            <a:r>
              <a:rPr lang="ru-RU" dirty="0"/>
              <a:t>; они имеют </a:t>
            </a:r>
            <a:r>
              <a:rPr lang="ru-RU" dirty="0" smtClean="0"/>
              <a:t>высокую стойкость </a:t>
            </a:r>
            <a:r>
              <a:rPr lang="ru-RU" dirty="0"/>
              <a:t>во многих агрессивных средах, стойки против коррозии под </a:t>
            </a:r>
            <a:r>
              <a:rPr lang="ru-RU" dirty="0" smtClean="0"/>
              <a:t>напряжением</a:t>
            </a:r>
            <a:r>
              <a:rPr lang="ru-RU" dirty="0"/>
              <a:t>, </a:t>
            </a:r>
            <a:r>
              <a:rPr lang="ru-RU" dirty="0" err="1"/>
              <a:t>питтинговой</a:t>
            </a:r>
            <a:r>
              <a:rPr lang="ru-RU" dirty="0"/>
              <a:t> и щелевой коррозии.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366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5631" y="545464"/>
            <a:ext cx="11119539" cy="61165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Основным преимуществом сталей </a:t>
            </a:r>
            <a:r>
              <a:rPr lang="ru-RU" b="1" i="1" dirty="0" err="1"/>
              <a:t>аустенитного</a:t>
            </a:r>
            <a:r>
              <a:rPr lang="ru-RU" b="1" i="1" dirty="0"/>
              <a:t> класса </a:t>
            </a:r>
            <a:r>
              <a:rPr lang="ru-RU" dirty="0"/>
              <a:t>являются их </a:t>
            </a:r>
            <a:r>
              <a:rPr lang="ru-RU" dirty="0" smtClean="0"/>
              <a:t>высокие </a:t>
            </a:r>
            <a:r>
              <a:rPr lang="ru-RU" dirty="0"/>
              <a:t>служебные характеристики (прочность, пластичность, </a:t>
            </a:r>
            <a:r>
              <a:rPr lang="ru-RU" dirty="0" smtClean="0"/>
              <a:t>коррозионная стойкость </a:t>
            </a:r>
            <a:r>
              <a:rPr lang="ru-RU" dirty="0"/>
              <a:t>в большинстве рабочих сред) и хорошая технологичность. </a:t>
            </a:r>
            <a:r>
              <a:rPr lang="ru-RU" dirty="0" smtClean="0"/>
              <a:t>Поэтому </a:t>
            </a:r>
            <a:r>
              <a:rPr lang="ru-RU" dirty="0" err="1" smtClean="0"/>
              <a:t>аустенитные</a:t>
            </a:r>
            <a:r>
              <a:rPr lang="ru-RU" dirty="0" smtClean="0"/>
              <a:t> </a:t>
            </a:r>
            <a:r>
              <a:rPr lang="ru-RU" dirty="0"/>
              <a:t>коррозионностойкие стали нашли широкое применение в </a:t>
            </a:r>
            <a:r>
              <a:rPr lang="ru-RU" dirty="0" smtClean="0"/>
              <a:t>качестве конструкционного </a:t>
            </a:r>
            <a:r>
              <a:rPr lang="ru-RU" dirty="0"/>
              <a:t>материала в различных отраслях машиностроения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i="1" dirty="0"/>
              <a:t>В хромоникелевых </a:t>
            </a:r>
            <a:r>
              <a:rPr lang="ru-RU" b="1" i="1" dirty="0" err="1"/>
              <a:t>аустенитных</a:t>
            </a:r>
            <a:r>
              <a:rPr lang="ru-RU" b="1" i="1" dirty="0"/>
              <a:t> сталях </a:t>
            </a:r>
            <a:r>
              <a:rPr lang="ru-RU" dirty="0"/>
              <a:t>промышленных плавок возможны следующие фазовые превращения: 1) образование карбидных, </a:t>
            </a:r>
            <a:r>
              <a:rPr lang="ru-RU" dirty="0" err="1"/>
              <a:t>карбонитридных</a:t>
            </a:r>
            <a:r>
              <a:rPr lang="ru-RU" dirty="0"/>
              <a:t> фаз при нагревах в интервале 650-850 °С; 2) растворение этих фаз при нагреве до более высоких температур (1100-1200 °С); 3) образование δ-феррита при высокотемпературных нагревах; 4) образование </a:t>
            </a:r>
            <a:r>
              <a:rPr lang="el-GR" dirty="0"/>
              <a:t>α</a:t>
            </a:r>
            <a:r>
              <a:rPr lang="ru-RU" dirty="0"/>
              <a:t>- и ε-мартенситных фаз при охлаждении и пластической деформации.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89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29184"/>
            <a:ext cx="11003280" cy="6309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err="1"/>
              <a:t>Хромомарганцевоникелевые</a:t>
            </a:r>
            <a:r>
              <a:rPr lang="ru-RU" b="1" dirty="0"/>
              <a:t> и хромомарганцевые стали. </a:t>
            </a:r>
            <a:r>
              <a:rPr lang="ru-RU" dirty="0"/>
              <a:t>Марганец, </a:t>
            </a:r>
            <a:r>
              <a:rPr lang="ru-RU" dirty="0" smtClean="0"/>
              <a:t>как и </a:t>
            </a:r>
            <a:r>
              <a:rPr lang="ru-RU" dirty="0"/>
              <a:t>никель, является </a:t>
            </a:r>
            <a:r>
              <a:rPr lang="ru-RU" dirty="0" err="1"/>
              <a:t>аустенитообразующим</a:t>
            </a:r>
            <a:r>
              <a:rPr lang="ru-RU" dirty="0"/>
              <a:t> элементом, однако он обладает </a:t>
            </a:r>
            <a:r>
              <a:rPr lang="ru-RU" dirty="0" smtClean="0"/>
              <a:t>менее сильным </a:t>
            </a:r>
            <a:r>
              <a:rPr lang="ru-RU" dirty="0"/>
              <a:t>действием на стабилизацию аустенита.</a:t>
            </a:r>
          </a:p>
          <a:p>
            <a:pPr marL="0" indent="0" algn="just">
              <a:buNone/>
            </a:pPr>
            <a:r>
              <a:rPr lang="ru-RU" dirty="0"/>
              <a:t>Коррозионная стойкость хромомарганцевых </a:t>
            </a:r>
            <a:r>
              <a:rPr lang="ru-RU" dirty="0" smtClean="0"/>
              <a:t>и </a:t>
            </a:r>
            <a:r>
              <a:rPr lang="ru-RU" dirty="0" err="1" smtClean="0"/>
              <a:t>хромомарганцевоникелевых</a:t>
            </a:r>
            <a:r>
              <a:rPr lang="ru-RU" dirty="0" smtClean="0"/>
              <a:t> </a:t>
            </a:r>
            <a:r>
              <a:rPr lang="ru-RU" dirty="0"/>
              <a:t>сталей во многих агрессивных средах достаточно </a:t>
            </a:r>
            <a:r>
              <a:rPr lang="ru-RU" dirty="0" smtClean="0"/>
              <a:t>высокая</a:t>
            </a:r>
            <a:r>
              <a:rPr lang="ru-RU" dirty="0"/>
              <a:t>, однако в средах высокой агрессивности (например, азотная кислота, </a:t>
            </a:r>
            <a:r>
              <a:rPr lang="ru-RU" dirty="0" smtClean="0"/>
              <a:t>среды с </a:t>
            </a:r>
            <a:r>
              <a:rPr lang="ru-RU" dirty="0"/>
              <a:t>галогенами, сульфатами, сульфидами) марганец оказывает </a:t>
            </a:r>
            <a:r>
              <a:rPr lang="ru-RU" dirty="0" smtClean="0"/>
              <a:t>отрицательное влияние </a:t>
            </a:r>
            <a:r>
              <a:rPr lang="ru-RU" dirty="0"/>
              <a:t>на сопротивление коррозии.</a:t>
            </a:r>
          </a:p>
          <a:p>
            <a:pPr marL="0" indent="0" algn="just">
              <a:buNone/>
            </a:pPr>
            <a:r>
              <a:rPr lang="ru-RU" dirty="0"/>
              <a:t>Поэтому коррозионностойкие хромомарганцевые стали следует </a:t>
            </a:r>
            <a:r>
              <a:rPr lang="ru-RU" dirty="0" smtClean="0"/>
              <a:t>применять </a:t>
            </a:r>
            <a:r>
              <a:rPr lang="ru-RU" dirty="0"/>
              <a:t>только после тщательных испытаний на коррозионную стойкость в </a:t>
            </a:r>
            <a:r>
              <a:rPr lang="ru-RU" dirty="0" smtClean="0"/>
              <a:t>рабочей </a:t>
            </a:r>
            <a:r>
              <a:rPr lang="ru-RU" dirty="0"/>
              <a:t>среде. В настоящее время в технике накоплен большой опыт по </a:t>
            </a:r>
            <a:r>
              <a:rPr lang="ru-RU" dirty="0" smtClean="0"/>
              <a:t>рациональному </a:t>
            </a:r>
            <a:r>
              <a:rPr lang="ru-RU" dirty="0"/>
              <a:t>использованию сталей с частичной или полной заменой никеля </a:t>
            </a:r>
            <a:r>
              <a:rPr lang="ru-RU" dirty="0" smtClean="0"/>
              <a:t>марганцем в </a:t>
            </a:r>
            <a:r>
              <a:rPr lang="ru-RU" dirty="0"/>
              <a:t>качестве коррозионно-стойкого материала.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48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38328"/>
            <a:ext cx="10515600" cy="635508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err="1"/>
              <a:t>Аустенито</a:t>
            </a:r>
            <a:r>
              <a:rPr lang="ru-RU" b="1" dirty="0"/>
              <a:t>-ферритные стали </a:t>
            </a:r>
            <a:r>
              <a:rPr lang="ru-RU" dirty="0"/>
              <a:t>находят широкое применение в </a:t>
            </a:r>
            <a:r>
              <a:rPr lang="ru-RU" dirty="0" smtClean="0"/>
              <a:t>различных </a:t>
            </a:r>
            <a:r>
              <a:rPr lang="ru-RU" dirty="0"/>
              <a:t>отраслях современной техники, особенно в химическом машиностроении</a:t>
            </a:r>
            <a:r>
              <a:rPr lang="ru-RU" dirty="0" smtClean="0"/>
              <a:t>, судостроении</a:t>
            </a:r>
            <a:r>
              <a:rPr lang="ru-RU" dirty="0"/>
              <a:t>, авиации. Принципиальное их отличие состоит в том, что </a:t>
            </a:r>
            <a:r>
              <a:rPr lang="ru-RU" dirty="0" smtClean="0"/>
              <a:t>благодаря </a:t>
            </a:r>
            <a:r>
              <a:rPr lang="ru-RU" dirty="0"/>
              <a:t>более высокому содержанию в них хрома аустенит становится более </a:t>
            </a:r>
            <a:r>
              <a:rPr lang="ru-RU" dirty="0" smtClean="0"/>
              <a:t>устойчивым </a:t>
            </a:r>
            <a:r>
              <a:rPr lang="ru-RU" dirty="0"/>
              <a:t>по отношению к мартенситному превращению, хотя полностью </a:t>
            </a:r>
            <a:r>
              <a:rPr lang="ru-RU" dirty="0" smtClean="0"/>
              <a:t>исключить </a:t>
            </a:r>
            <a:r>
              <a:rPr lang="ru-RU" dirty="0"/>
              <a:t>возможность образования мартенсита в этих сталях не всегда удается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i="1" dirty="0" err="1"/>
              <a:t>Аустенито</a:t>
            </a:r>
            <a:r>
              <a:rPr lang="ru-RU" b="1" i="1" dirty="0"/>
              <a:t>-мартенситные </a:t>
            </a:r>
            <a:r>
              <a:rPr lang="ru-RU" dirty="0"/>
              <a:t>стали относят к сталям переходного класса.</a:t>
            </a:r>
          </a:p>
          <a:p>
            <a:pPr marL="0" indent="0" algn="just">
              <a:buNone/>
            </a:pPr>
            <a:r>
              <a:rPr lang="ru-RU" dirty="0"/>
              <a:t>Структура этих сталей после закалки представляет собой неустойчивый (метастабильный) аустенит, который может претерпевать мартенситное γ→α</a:t>
            </a:r>
            <a:r>
              <a:rPr lang="ru-RU" baseline="-25000" dirty="0"/>
              <a:t>м</a:t>
            </a:r>
            <a:r>
              <a:rPr lang="ru-RU" dirty="0"/>
              <a:t>-превращение в результате обработки холодом. Свойства определяются соотношением количества аустенита и мартенсита в структуре. Стали этого класса относятся к сталям повышенной прочности и технологичности.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624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585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2.2 Инструментальные быстрорежущие стали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212" y="1186107"/>
            <a:ext cx="10884408" cy="5404104"/>
          </a:xfrm>
        </p:spPr>
        <p:txBody>
          <a:bodyPr>
            <a:normAutofit fontScale="92500" lnSpcReduction="10000"/>
          </a:bodyPr>
          <a:lstStyle/>
          <a:p>
            <a:pPr marL="0" indent="449263" algn="just">
              <a:buNone/>
            </a:pPr>
            <a:r>
              <a:rPr lang="ru-RU" dirty="0"/>
              <a:t>Стали для изготовления инструментов высокой производительности </a:t>
            </a:r>
            <a:r>
              <a:rPr lang="ru-RU" dirty="0" smtClean="0"/>
              <a:t>называют </a:t>
            </a:r>
            <a:r>
              <a:rPr lang="ru-RU" b="1" dirty="0"/>
              <a:t>быстрорежущими</a:t>
            </a:r>
            <a:r>
              <a:rPr lang="ru-RU" dirty="0"/>
              <a:t>. Основной целью легирования быстрорежущей </a:t>
            </a:r>
            <a:r>
              <a:rPr lang="ru-RU" dirty="0" smtClean="0"/>
              <a:t>стали является </a:t>
            </a:r>
            <a:r>
              <a:rPr lang="ru-RU" dirty="0"/>
              <a:t>получение </a:t>
            </a:r>
            <a:r>
              <a:rPr lang="ru-RU" b="1" dirty="0"/>
              <a:t>красностойкости</a:t>
            </a:r>
            <a:r>
              <a:rPr lang="ru-RU" dirty="0"/>
              <a:t> и </a:t>
            </a:r>
            <a:r>
              <a:rPr lang="ru-RU" b="1" dirty="0"/>
              <a:t>износостойкости</a:t>
            </a:r>
            <a:r>
              <a:rPr lang="ru-RU" dirty="0"/>
              <a:t>. В связи с этим </a:t>
            </a:r>
            <a:r>
              <a:rPr lang="ru-RU" dirty="0" smtClean="0"/>
              <a:t>элементы</a:t>
            </a:r>
            <a:r>
              <a:rPr lang="ru-RU" dirty="0"/>
              <a:t>, вводимые для изменения свойств, различны и зависят от ресурсов </a:t>
            </a:r>
            <a:r>
              <a:rPr lang="ru-RU" dirty="0" smtClean="0"/>
              <a:t>страны</a:t>
            </a:r>
            <a:r>
              <a:rPr lang="ru-RU" dirty="0"/>
              <a:t>. Основными легирующими элементами, как и раньше, остаются W, </a:t>
            </a:r>
            <a:r>
              <a:rPr lang="ru-RU" dirty="0" err="1"/>
              <a:t>Mo</a:t>
            </a:r>
            <a:r>
              <a:rPr lang="ru-RU" dirty="0"/>
              <a:t>, V</a:t>
            </a:r>
            <a:r>
              <a:rPr lang="ru-RU" dirty="0" smtClean="0"/>
              <a:t>, </a:t>
            </a:r>
            <a:r>
              <a:rPr lang="ru-RU" dirty="0" err="1" smtClean="0"/>
              <a:t>Cr</a:t>
            </a:r>
            <a:r>
              <a:rPr lang="ru-RU" dirty="0"/>
              <a:t>, </a:t>
            </a:r>
            <a:r>
              <a:rPr lang="ru-RU" dirty="0" err="1"/>
              <a:t>Co</a:t>
            </a:r>
            <a:r>
              <a:rPr lang="ru-RU" dirty="0"/>
              <a:t>, а эталоном служит </a:t>
            </a:r>
            <a:r>
              <a:rPr lang="ru-RU" b="1" dirty="0"/>
              <a:t>сталь Р18</a:t>
            </a:r>
            <a:r>
              <a:rPr lang="ru-RU" dirty="0"/>
              <a:t>. По структуре быстрорежущая сталь </a:t>
            </a:r>
            <a:r>
              <a:rPr lang="ru-RU" dirty="0" smtClean="0"/>
              <a:t>принадлежит </a:t>
            </a:r>
            <a:r>
              <a:rPr lang="ru-RU" dirty="0"/>
              <a:t>к </a:t>
            </a:r>
            <a:r>
              <a:rPr lang="ru-RU" dirty="0" err="1"/>
              <a:t>ледебуритному</a:t>
            </a:r>
            <a:r>
              <a:rPr lang="ru-RU" dirty="0"/>
              <a:t> классу. В этих сталях присутствуют сложные </a:t>
            </a:r>
            <a:r>
              <a:rPr lang="ru-RU" dirty="0" smtClean="0"/>
              <a:t>карбиды</a:t>
            </a:r>
            <a:r>
              <a:rPr lang="ru-RU" dirty="0"/>
              <a:t>, количество которых составляет около 30% от массы стали. Считают, </a:t>
            </a:r>
            <a:r>
              <a:rPr lang="ru-RU" dirty="0" smtClean="0"/>
              <a:t>что карбиды </a:t>
            </a:r>
            <a:r>
              <a:rPr lang="ru-RU" dirty="0"/>
              <a:t>имеют формулы Fe</a:t>
            </a:r>
            <a:r>
              <a:rPr lang="ru-RU" baseline="-25000" dirty="0"/>
              <a:t>4</a:t>
            </a:r>
            <a:r>
              <a:rPr lang="ru-RU" dirty="0"/>
              <a:t>W</a:t>
            </a:r>
            <a:r>
              <a:rPr lang="ru-RU" baseline="-25000" dirty="0"/>
              <a:t>2</a:t>
            </a:r>
            <a:r>
              <a:rPr lang="ru-RU" dirty="0"/>
              <a:t>C, Fe</a:t>
            </a:r>
            <a:r>
              <a:rPr lang="ru-RU" baseline="-25000" dirty="0"/>
              <a:t>3</a:t>
            </a:r>
            <a:r>
              <a:rPr lang="ru-RU" dirty="0"/>
              <a:t>W</a:t>
            </a:r>
            <a:r>
              <a:rPr lang="ru-RU" baseline="-25000" dirty="0"/>
              <a:t>3</a:t>
            </a:r>
            <a:r>
              <a:rPr lang="ru-RU" dirty="0"/>
              <a:t>C, (</a:t>
            </a:r>
            <a:r>
              <a:rPr lang="ru-RU" dirty="0" err="1"/>
              <a:t>Fe,W</a:t>
            </a:r>
            <a:r>
              <a:rPr lang="ru-RU" dirty="0"/>
              <a:t>)</a:t>
            </a:r>
            <a:r>
              <a:rPr lang="ru-RU" baseline="-25000" dirty="0"/>
              <a:t>6</a:t>
            </a:r>
            <a:r>
              <a:rPr lang="ru-RU" dirty="0"/>
              <a:t>C, которые в общем </a:t>
            </a:r>
            <a:r>
              <a:rPr lang="ru-RU" dirty="0" smtClean="0"/>
              <a:t>виде можно </a:t>
            </a:r>
            <a:r>
              <a:rPr lang="ru-RU" dirty="0"/>
              <a:t>записывать (</a:t>
            </a:r>
            <a:r>
              <a:rPr lang="ru-RU" dirty="0" err="1"/>
              <a:t>Fe</a:t>
            </a:r>
            <a:r>
              <a:rPr lang="ru-RU" dirty="0"/>
              <a:t>, W, </a:t>
            </a:r>
            <a:r>
              <a:rPr lang="ru-RU" dirty="0" err="1"/>
              <a:t>Cr</a:t>
            </a:r>
            <a:r>
              <a:rPr lang="ru-RU" dirty="0"/>
              <a:t>)</a:t>
            </a:r>
            <a:r>
              <a:rPr lang="ru-RU" baseline="-25000" dirty="0"/>
              <a:t>3</a:t>
            </a:r>
            <a:r>
              <a:rPr lang="ru-RU" dirty="0"/>
              <a:t>С и V</a:t>
            </a:r>
            <a:r>
              <a:rPr lang="ru-RU" baseline="-25000" dirty="0"/>
              <a:t>2</a:t>
            </a:r>
            <a:r>
              <a:rPr lang="ru-RU" dirty="0"/>
              <a:t>C. Чем выше температура, тем больше </a:t>
            </a:r>
            <a:r>
              <a:rPr lang="ru-RU" dirty="0" smtClean="0"/>
              <a:t>легирующих </a:t>
            </a:r>
            <a:r>
              <a:rPr lang="ru-RU" dirty="0"/>
              <a:t>элементов переходит в твердый раствор, тем меньше их </a:t>
            </a:r>
            <a:r>
              <a:rPr lang="ru-RU" dirty="0" smtClean="0"/>
              <a:t>содержится в </a:t>
            </a:r>
            <a:r>
              <a:rPr lang="ru-RU" dirty="0"/>
              <a:t>стали.</a:t>
            </a:r>
          </a:p>
          <a:p>
            <a:pPr marL="0" indent="449263" algn="just">
              <a:buNone/>
            </a:pPr>
            <a:r>
              <a:rPr lang="ru-RU" dirty="0"/>
              <a:t>Химический состав некоторых быстрорежущих сталей приведен в </a:t>
            </a:r>
            <a:r>
              <a:rPr lang="ru-RU" dirty="0" smtClean="0"/>
              <a:t>таблице </a:t>
            </a:r>
            <a:r>
              <a:rPr lang="ru-RU" dirty="0"/>
              <a:t>2.3.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57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487" y="128016"/>
            <a:ext cx="10515600" cy="573805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Таблица 2.3 - Химический состав быстрорежущих сталей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01" y="680052"/>
            <a:ext cx="11213571" cy="2767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Быстрорежущие стали, инструментальная ста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455" y="3516663"/>
            <a:ext cx="6762750" cy="33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577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432" y="118872"/>
            <a:ext cx="11451336" cy="66294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В</a:t>
            </a:r>
            <a:r>
              <a:rPr lang="ru-RU" dirty="0" smtClean="0"/>
              <a:t>о </a:t>
            </a:r>
            <a:r>
              <a:rPr lang="ru-RU" dirty="0"/>
              <a:t>многих случаях стали относят к </a:t>
            </a:r>
            <a:r>
              <a:rPr lang="ru-RU" b="1" dirty="0" smtClean="0"/>
              <a:t>специальным</a:t>
            </a:r>
            <a:r>
              <a:rPr lang="ru-RU" dirty="0" smtClean="0"/>
              <a:t> </a:t>
            </a:r>
            <a:r>
              <a:rPr lang="ru-RU" dirty="0"/>
              <a:t>даже по одному из трех указанных </a:t>
            </a:r>
            <a:r>
              <a:rPr lang="ru-RU" b="1" dirty="0"/>
              <a:t>признаков</a:t>
            </a:r>
            <a:r>
              <a:rPr lang="ru-RU" dirty="0"/>
              <a:t>:</a:t>
            </a:r>
          </a:p>
          <a:p>
            <a:pPr marL="0" indent="0" algn="just">
              <a:buNone/>
            </a:pPr>
            <a:r>
              <a:rPr lang="ru-RU" dirty="0"/>
              <a:t>- по химическому составу;</a:t>
            </a:r>
          </a:p>
          <a:p>
            <a:pPr algn="just">
              <a:buFontTx/>
              <a:buChar char="-"/>
            </a:pPr>
            <a:r>
              <a:rPr lang="ru-RU" dirty="0" smtClean="0"/>
              <a:t>по </a:t>
            </a:r>
            <a:r>
              <a:rPr lang="ru-RU" dirty="0"/>
              <a:t>способу </a:t>
            </a:r>
            <a:r>
              <a:rPr lang="ru-RU" dirty="0" smtClean="0"/>
              <a:t>производства;</a:t>
            </a:r>
          </a:p>
          <a:p>
            <a:pPr algn="just">
              <a:buFontTx/>
              <a:buChar char="-"/>
            </a:pPr>
            <a:r>
              <a:rPr lang="ru-RU" dirty="0" smtClean="0"/>
              <a:t>по </a:t>
            </a:r>
            <a:r>
              <a:rPr lang="ru-RU" dirty="0"/>
              <a:t>способу обработки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/>
              <a:t>По </a:t>
            </a:r>
            <a:r>
              <a:rPr lang="ru-RU" b="1" dirty="0"/>
              <a:t>химическому составу </a:t>
            </a:r>
            <a:r>
              <a:rPr lang="ru-RU" dirty="0"/>
              <a:t>к специальным сталям, прежде всего, </a:t>
            </a:r>
            <a:r>
              <a:rPr lang="ru-RU" dirty="0" smtClean="0"/>
              <a:t>относятся сплавы </a:t>
            </a:r>
            <a:r>
              <a:rPr lang="ru-RU" dirty="0"/>
              <a:t>железа, легированные никелем, хромом, вольфрамом, молибденом, </a:t>
            </a:r>
            <a:r>
              <a:rPr lang="ru-RU" dirty="0" smtClean="0"/>
              <a:t>ванадием </a:t>
            </a:r>
            <a:r>
              <a:rPr lang="ru-RU" dirty="0"/>
              <a:t>и др., например нержавеющие стали с содержанием более 13% хрома </a:t>
            </a:r>
            <a:r>
              <a:rPr lang="ru-RU" dirty="0" smtClean="0"/>
              <a:t>и добавками </a:t>
            </a:r>
            <a:r>
              <a:rPr lang="ru-RU" dirty="0"/>
              <a:t>никеля, молибдена и другие. При производстве и термической </a:t>
            </a:r>
            <a:r>
              <a:rPr lang="ru-RU" dirty="0" smtClean="0"/>
              <a:t>обработке </a:t>
            </a:r>
            <a:r>
              <a:rPr lang="ru-RU" dirty="0"/>
              <a:t>таких сталей большое значение имеет характер легирования.</a:t>
            </a:r>
          </a:p>
          <a:p>
            <a:pPr marL="0" indent="0" algn="just">
              <a:buNone/>
            </a:pPr>
            <a:r>
              <a:rPr lang="ru-RU" b="1" dirty="0"/>
              <a:t>Легированными сталями </a:t>
            </a:r>
            <a:r>
              <a:rPr lang="ru-RU" dirty="0"/>
              <a:t>называют сплавы железа, к которым </a:t>
            </a:r>
            <a:r>
              <a:rPr lang="ru-RU" dirty="0" smtClean="0"/>
              <a:t>добавлены определенные </a:t>
            </a:r>
            <a:r>
              <a:rPr lang="ru-RU" dirty="0"/>
              <a:t>количества легирующих элементов с целью получения ряда </a:t>
            </a:r>
            <a:r>
              <a:rPr lang="ru-RU" dirty="0" smtClean="0"/>
              <a:t>особых </a:t>
            </a:r>
            <a:r>
              <a:rPr lang="ru-RU" dirty="0"/>
              <a:t>свойств.</a:t>
            </a:r>
          </a:p>
          <a:p>
            <a:pPr marL="0" indent="0" algn="just">
              <a:buNone/>
            </a:pPr>
            <a:r>
              <a:rPr lang="ru-RU" dirty="0"/>
              <a:t>В зависимости </a:t>
            </a:r>
            <a:r>
              <a:rPr lang="ru-RU" b="1" dirty="0"/>
              <a:t>от количества легирующих добавок </a:t>
            </a:r>
            <a:r>
              <a:rPr lang="ru-RU" dirty="0"/>
              <a:t>стали </a:t>
            </a:r>
            <a:r>
              <a:rPr lang="ru-RU" dirty="0" smtClean="0"/>
              <a:t>подразделяют на</a:t>
            </a:r>
            <a:r>
              <a:rPr lang="ru-RU" dirty="0"/>
              <a:t>:</a:t>
            </a:r>
          </a:p>
          <a:p>
            <a:pPr marL="0" indent="0" algn="just">
              <a:buNone/>
            </a:pPr>
            <a:r>
              <a:rPr lang="ru-RU" dirty="0"/>
              <a:t>- низколегированные (количество добавок не превышает 2,5%);</a:t>
            </a:r>
          </a:p>
          <a:p>
            <a:pPr algn="just">
              <a:buFontTx/>
              <a:buChar char="-"/>
            </a:pPr>
            <a:r>
              <a:rPr lang="ru-RU" dirty="0" smtClean="0"/>
              <a:t>среднелегированные </a:t>
            </a:r>
            <a:r>
              <a:rPr lang="ru-RU" dirty="0"/>
              <a:t>(добавок от 2,5 до 10</a:t>
            </a:r>
            <a:r>
              <a:rPr lang="ru-RU" dirty="0" smtClean="0"/>
              <a:t>%);</a:t>
            </a:r>
          </a:p>
          <a:p>
            <a:pPr algn="just">
              <a:buFontTx/>
              <a:buChar char="-"/>
            </a:pPr>
            <a:r>
              <a:rPr lang="ru-RU" dirty="0" smtClean="0"/>
              <a:t>высоколегированные </a:t>
            </a:r>
            <a:r>
              <a:rPr lang="ru-RU" dirty="0"/>
              <a:t>(добавок свыше 10%).</a:t>
            </a:r>
          </a:p>
        </p:txBody>
      </p:sp>
    </p:spTree>
    <p:extLst>
      <p:ext uri="{BB962C8B-B14F-4D97-AF65-F5344CB8AC3E}">
        <p14:creationId xmlns:p14="http://schemas.microsoft.com/office/powerpoint/2010/main" val="2412745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411480"/>
            <a:ext cx="10905067" cy="6251787"/>
          </a:xfrm>
        </p:spPr>
        <p:txBody>
          <a:bodyPr>
            <a:normAutofit/>
          </a:bodyPr>
          <a:lstStyle/>
          <a:p>
            <a:pPr marL="0" indent="449263" algn="just">
              <a:buNone/>
            </a:pPr>
            <a:r>
              <a:rPr lang="ru-RU" dirty="0"/>
              <a:t>Быстрорежущие стали изготавливают как классическим способом (</a:t>
            </a:r>
            <a:r>
              <a:rPr lang="ru-RU" dirty="0" smtClean="0"/>
              <a:t>разливка </a:t>
            </a:r>
            <a:r>
              <a:rPr lang="ru-RU" dirty="0"/>
              <a:t>стали в слитки, прокатка и проковка), так и методами порошковой </a:t>
            </a:r>
            <a:r>
              <a:rPr lang="ru-RU" dirty="0" smtClean="0"/>
              <a:t>металлургии </a:t>
            </a:r>
            <a:r>
              <a:rPr lang="ru-RU" dirty="0"/>
              <a:t>(распыление струи жидкой стали азотом). Качество </a:t>
            </a:r>
            <a:r>
              <a:rPr lang="ru-RU" dirty="0" smtClean="0"/>
              <a:t>быстрорежущей стали </a:t>
            </a:r>
            <a:r>
              <a:rPr lang="ru-RU" dirty="0"/>
              <a:t>в значительной степени определяется </a:t>
            </a:r>
            <a:r>
              <a:rPr lang="ru-RU" b="1" dirty="0"/>
              <a:t>степенью ее </a:t>
            </a:r>
            <a:r>
              <a:rPr lang="ru-RU" b="1" dirty="0" err="1"/>
              <a:t>прокованности</a:t>
            </a:r>
            <a:r>
              <a:rPr lang="ru-RU" dirty="0"/>
              <a:t>. </a:t>
            </a:r>
            <a:r>
              <a:rPr lang="ru-RU" dirty="0" smtClean="0"/>
              <a:t>При недостаточной </a:t>
            </a:r>
            <a:r>
              <a:rPr lang="ru-RU" dirty="0"/>
              <a:t>проковке изготовленной классическим способом стали </a:t>
            </a:r>
            <a:r>
              <a:rPr lang="ru-RU" dirty="0" smtClean="0"/>
              <a:t>наблюдается </a:t>
            </a:r>
            <a:r>
              <a:rPr lang="ru-RU" dirty="0"/>
              <a:t>карбидная ликвация</a:t>
            </a:r>
            <a:r>
              <a:rPr lang="ru-RU" dirty="0" smtClean="0"/>
              <a:t>.</a:t>
            </a:r>
          </a:p>
          <a:p>
            <a:pPr marL="0" indent="449263" algn="just">
              <a:buNone/>
            </a:pPr>
            <a:r>
              <a:rPr lang="ru-RU" dirty="0"/>
              <a:t>В настоящее время использование быстрорежущей стали </a:t>
            </a:r>
            <a:r>
              <a:rPr lang="ru-RU" dirty="0" smtClean="0"/>
              <a:t>существенно сократилось </a:t>
            </a:r>
            <a:r>
              <a:rPr lang="ru-RU" dirty="0"/>
              <a:t>в связи с широким распространением твёрдых сплавов. Из </a:t>
            </a:r>
            <a:r>
              <a:rPr lang="ru-RU" dirty="0" smtClean="0"/>
              <a:t>быстрорежущей </a:t>
            </a:r>
            <a:r>
              <a:rPr lang="ru-RU" dirty="0"/>
              <a:t>стали изготавливают в основном концевой инструмент (метчики</a:t>
            </a:r>
            <a:r>
              <a:rPr lang="ru-RU" dirty="0" smtClean="0"/>
              <a:t>, свёрла</a:t>
            </a:r>
            <a:r>
              <a:rPr lang="ru-RU" dirty="0"/>
              <a:t>, фрезы небольших диаметров). В токарной обработке резцы со </a:t>
            </a:r>
            <a:r>
              <a:rPr lang="ru-RU" dirty="0" smtClean="0"/>
              <a:t>сменными </a:t>
            </a:r>
            <a:r>
              <a:rPr lang="ru-RU" dirty="0"/>
              <a:t>и напайными твердосплавными пластинами почти полностью </a:t>
            </a:r>
            <a:r>
              <a:rPr lang="ru-RU" dirty="0" smtClean="0"/>
              <a:t>вытеснили резцы </a:t>
            </a:r>
            <a:r>
              <a:rPr lang="ru-RU" dirty="0"/>
              <a:t>из быстрорежущей стали.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408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6032"/>
            <a:ext cx="10820400" cy="634796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По </a:t>
            </a:r>
            <a:r>
              <a:rPr lang="ru-RU" b="1" dirty="0"/>
              <a:t>применению отечественных марок </a:t>
            </a:r>
            <a:r>
              <a:rPr lang="ru-RU" b="1" dirty="0" smtClean="0"/>
              <a:t>быстрорежущих </a:t>
            </a:r>
            <a:r>
              <a:rPr lang="ru-RU" b="1" dirty="0"/>
              <a:t>сталей </a:t>
            </a:r>
            <a:r>
              <a:rPr lang="ru-RU" dirty="0"/>
              <a:t>существуют следующие рекомендации:</a:t>
            </a:r>
          </a:p>
          <a:p>
            <a:pPr algn="just"/>
            <a:r>
              <a:rPr lang="ru-RU" dirty="0"/>
              <a:t>Сталь Р9 рекомендуют для изготовления инструментов простой формы </a:t>
            </a:r>
            <a:r>
              <a:rPr lang="ru-RU" dirty="0" smtClean="0"/>
              <a:t>не требующих </a:t>
            </a:r>
            <a:r>
              <a:rPr lang="ru-RU" dirty="0"/>
              <a:t>большого объема шлифовки, для обработки обычных </a:t>
            </a:r>
            <a:r>
              <a:rPr lang="ru-RU" dirty="0" smtClean="0"/>
              <a:t>конструкционных </a:t>
            </a:r>
            <a:r>
              <a:rPr lang="ru-RU" dirty="0"/>
              <a:t>материалов (резцов, фрез, зенкеров</a:t>
            </a:r>
            <a:r>
              <a:rPr lang="ru-RU" dirty="0" smtClean="0"/>
              <a:t>).</a:t>
            </a:r>
          </a:p>
          <a:p>
            <a:pPr algn="just"/>
            <a:r>
              <a:rPr lang="ru-RU" dirty="0"/>
              <a:t>Для фасонных и сложных инструментов (для нарезания </a:t>
            </a:r>
            <a:r>
              <a:rPr lang="ru-RU" dirty="0" err="1"/>
              <a:t>резьб</a:t>
            </a:r>
            <a:r>
              <a:rPr lang="ru-RU" dirty="0"/>
              <a:t> и зубьев</a:t>
            </a:r>
            <a:r>
              <a:rPr lang="ru-RU" dirty="0" smtClean="0"/>
              <a:t>), для </a:t>
            </a:r>
            <a:r>
              <a:rPr lang="ru-RU" dirty="0"/>
              <a:t>которых основным требованием является высокая износостойкость, </a:t>
            </a:r>
            <a:r>
              <a:rPr lang="ru-RU" dirty="0" smtClean="0"/>
              <a:t>рекомендуют </a:t>
            </a:r>
            <a:r>
              <a:rPr lang="ru-RU" dirty="0"/>
              <a:t>использовать сталь Р18 (вольфрамовая).</a:t>
            </a:r>
          </a:p>
          <a:p>
            <a:pPr algn="just"/>
            <a:r>
              <a:rPr lang="ru-RU" dirty="0"/>
              <a:t>Кобальтовые быстрорежущие стали (Р9К5, Р9К10) применяют для </a:t>
            </a:r>
            <a:r>
              <a:rPr lang="ru-RU" dirty="0" smtClean="0"/>
              <a:t>обработки </a:t>
            </a:r>
            <a:r>
              <a:rPr lang="ru-RU" dirty="0"/>
              <a:t>деталей из труднообрабатываемых коррозионно-стойких и </a:t>
            </a:r>
            <a:r>
              <a:rPr lang="ru-RU" dirty="0" smtClean="0"/>
              <a:t>жаропрочных сталей </a:t>
            </a:r>
            <a:r>
              <a:rPr lang="ru-RU" dirty="0"/>
              <a:t>и сплавов, в условиях прерывистого резания, вибраций, </a:t>
            </a:r>
            <a:r>
              <a:rPr lang="ru-RU" dirty="0" smtClean="0"/>
              <a:t>недостаточного охлаждения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Ванадиевые быстрорежущие стали (Р9Ф5, Р14Ф4) рекомендуют для </a:t>
            </a:r>
            <a:r>
              <a:rPr lang="ru-RU" dirty="0" smtClean="0"/>
              <a:t>изготовления </a:t>
            </a:r>
            <a:r>
              <a:rPr lang="ru-RU" dirty="0"/>
              <a:t>инструментов для чистовой обработки (протяжки, развёртки, </a:t>
            </a:r>
            <a:r>
              <a:rPr lang="ru-RU" dirty="0" err="1" smtClean="0"/>
              <a:t>шеверы</a:t>
            </a:r>
            <a:r>
              <a:rPr lang="ru-RU" dirty="0"/>
              <a:t>). Их можно применять для обработки труднообрабатываемых </a:t>
            </a:r>
            <a:r>
              <a:rPr lang="ru-RU" dirty="0" smtClean="0"/>
              <a:t>материалов при </a:t>
            </a:r>
            <a:r>
              <a:rPr lang="ru-RU" dirty="0"/>
              <a:t>срезании стружек небольшого поперечного сечения.</a:t>
            </a:r>
          </a:p>
          <a:p>
            <a:pPr algn="just"/>
            <a:r>
              <a:rPr lang="ru-RU" dirty="0"/>
              <a:t>Вольфрамомолибденовые стали (Р9М4, Р6М3) используют для </a:t>
            </a:r>
            <a:r>
              <a:rPr lang="ru-RU" dirty="0" smtClean="0"/>
              <a:t>инструментов</a:t>
            </a:r>
            <a:r>
              <a:rPr lang="ru-RU" dirty="0"/>
              <a:t>, работающих в условиях черновой обработки, а также для </a:t>
            </a:r>
            <a:r>
              <a:rPr lang="ru-RU" dirty="0" smtClean="0"/>
              <a:t>изготовления протяжек</a:t>
            </a:r>
            <a:r>
              <a:rPr lang="ru-RU" dirty="0"/>
              <a:t>, </a:t>
            </a:r>
            <a:r>
              <a:rPr lang="ru-RU" dirty="0" err="1"/>
              <a:t>долбяков</a:t>
            </a:r>
            <a:r>
              <a:rPr lang="ru-RU" dirty="0"/>
              <a:t>, </a:t>
            </a:r>
            <a:r>
              <a:rPr lang="ru-RU" dirty="0" err="1"/>
              <a:t>шеверов</a:t>
            </a:r>
            <a:r>
              <a:rPr lang="ru-RU" dirty="0"/>
              <a:t>, фрез.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09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053" y="154813"/>
            <a:ext cx="10515600" cy="58585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2.3 Конструкционные износостойкие стали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053" y="759587"/>
            <a:ext cx="10774681" cy="397764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Износостойкими</a:t>
            </a:r>
            <a:r>
              <a:rPr lang="ru-RU" dirty="0"/>
              <a:t> называются стали, характеризующиеся высоким </a:t>
            </a:r>
            <a:r>
              <a:rPr lang="ru-RU" dirty="0" smtClean="0"/>
              <a:t>сопротивлением </a:t>
            </a:r>
            <a:r>
              <a:rPr lang="ru-RU" dirty="0"/>
              <a:t>изнашиванию (шарикоподшипниковые, высокомарганцовистые </a:t>
            </a:r>
            <a:r>
              <a:rPr lang="ru-RU" dirty="0" smtClean="0"/>
              <a:t>и др</a:t>
            </a:r>
            <a:r>
              <a:rPr lang="ru-RU" dirty="0"/>
              <a:t>.).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Шарикоподшипниковые </a:t>
            </a:r>
            <a:r>
              <a:rPr lang="ru-RU" dirty="0"/>
              <a:t>стали марок ШХ6, ШХ9, ШХ15, ШХ15СГ </a:t>
            </a:r>
            <a:r>
              <a:rPr lang="ru-RU" dirty="0" smtClean="0"/>
              <a:t>применяются </a:t>
            </a:r>
            <a:r>
              <a:rPr lang="ru-RU" dirty="0"/>
              <a:t>для изготовления колец, шариков и роликов подшипников качения. </a:t>
            </a:r>
            <a:r>
              <a:rPr lang="ru-RU" dirty="0" smtClean="0"/>
              <a:t>Высокое </a:t>
            </a:r>
            <a:r>
              <a:rPr lang="ru-RU" dirty="0"/>
              <a:t>содержание углерода (0,95-1,15%) и хром, среднее содержание </a:t>
            </a:r>
            <a:r>
              <a:rPr lang="ru-RU" dirty="0" smtClean="0"/>
              <a:t>которого указано </a:t>
            </a:r>
            <a:r>
              <a:rPr lang="ru-RU" dirty="0"/>
              <a:t>в марке в десятых долях процента, обеспечивают их высокую </a:t>
            </a:r>
            <a:r>
              <a:rPr lang="ru-RU" dirty="0" smtClean="0"/>
              <a:t>твердость</a:t>
            </a:r>
            <a:r>
              <a:rPr lang="ru-RU" dirty="0"/>
              <a:t>. Кроме того, хром увеличивает </a:t>
            </a:r>
            <a:r>
              <a:rPr lang="ru-RU" dirty="0" err="1"/>
              <a:t>прокаливаемость</a:t>
            </a:r>
            <a:r>
              <a:rPr lang="ru-RU" dirty="0"/>
              <a:t> стали. </a:t>
            </a:r>
            <a:r>
              <a:rPr lang="ru-RU" dirty="0" smtClean="0"/>
              <a:t>Окончательной термической </a:t>
            </a:r>
            <a:r>
              <a:rPr lang="ru-RU" dirty="0"/>
              <a:t>обработкой является закалка с температур 830-880°C </a:t>
            </a:r>
            <a:r>
              <a:rPr lang="ru-RU" dirty="0" smtClean="0"/>
              <a:t>(в зависимости </a:t>
            </a:r>
            <a:r>
              <a:rPr lang="ru-RU" dirty="0"/>
              <a:t>от марок стали) в масле и низкотемпературный отпуск при 150-160°C </a:t>
            </a:r>
            <a:r>
              <a:rPr lang="ru-RU" dirty="0" smtClean="0"/>
              <a:t>на твердость </a:t>
            </a:r>
            <a:r>
              <a:rPr lang="ru-RU" dirty="0"/>
              <a:t>не ниже 61-65 HRC.</a:t>
            </a:r>
            <a:endParaRPr lang="en-US" dirty="0"/>
          </a:p>
        </p:txBody>
      </p:sp>
      <p:pic>
        <p:nvPicPr>
          <p:cNvPr id="3074" name="Picture 2" descr="Износостойкие стали Raex™. Преимущества использования - Журнал Горная  промышленно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17" y="4819840"/>
            <a:ext cx="2788272" cy="195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Цементуемые и износостойкие стали | ВИА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904" y="4507992"/>
            <a:ext cx="2563241" cy="235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онструкционные износостойкие стал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" y="4826763"/>
            <a:ext cx="3545906" cy="195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913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38328"/>
            <a:ext cx="10802112" cy="6144768"/>
          </a:xfrm>
        </p:spPr>
        <p:txBody>
          <a:bodyPr>
            <a:normAutofit lnSpcReduction="10000"/>
          </a:bodyPr>
          <a:lstStyle/>
          <a:p>
            <a:pPr marL="0" indent="449263" algn="just">
              <a:buNone/>
            </a:pPr>
            <a:r>
              <a:rPr lang="ru-RU" b="1" dirty="0"/>
              <a:t>Износостойкие стали </a:t>
            </a:r>
            <a:r>
              <a:rPr lang="ru-RU" dirty="0"/>
              <a:t>применяют для изготовления деталей, </a:t>
            </a:r>
            <a:r>
              <a:rPr lang="ru-RU" dirty="0" smtClean="0"/>
              <a:t>работающих в </a:t>
            </a:r>
            <a:r>
              <a:rPr lang="ru-RU" dirty="0"/>
              <a:t>условиях высоких давлений, ударных нагрузок с одновременным </a:t>
            </a:r>
            <a:r>
              <a:rPr lang="ru-RU" dirty="0" smtClean="0"/>
              <a:t>истиранием (</a:t>
            </a:r>
            <a:r>
              <a:rPr lang="ru-RU" dirty="0"/>
              <a:t>трамвайные и железнодорожные стрелки и крестовины, гусеничные траки</a:t>
            </a:r>
            <a:r>
              <a:rPr lang="ru-RU" dirty="0" smtClean="0"/>
              <a:t>, звездочки</a:t>
            </a:r>
            <a:r>
              <a:rPr lang="ru-RU" dirty="0"/>
              <a:t>, детали дробильных установок и др.) используется к примеру </a:t>
            </a:r>
            <a:r>
              <a:rPr lang="ru-RU" dirty="0" smtClean="0"/>
              <a:t>сталь 110Г13Л</a:t>
            </a:r>
            <a:r>
              <a:rPr lang="ru-RU" dirty="0"/>
              <a:t>. Структура этой стали - высокоуглеродистый аустенит, </a:t>
            </a:r>
            <a:r>
              <a:rPr lang="ru-RU" dirty="0" smtClean="0"/>
              <a:t>легированный марганцем</a:t>
            </a:r>
            <a:r>
              <a:rPr lang="ru-RU" dirty="0"/>
              <a:t>. Этот аустенит в условиях трения скольжения при больших </a:t>
            </a:r>
            <a:r>
              <a:rPr lang="ru-RU" dirty="0" smtClean="0"/>
              <a:t>удельных </a:t>
            </a:r>
            <a:r>
              <a:rPr lang="ru-RU" dirty="0"/>
              <a:t>нагрузках и ударах наклёпывается и твердость стали повышается до </a:t>
            </a:r>
            <a:r>
              <a:rPr lang="ru-RU" dirty="0" smtClean="0"/>
              <a:t>45-48 HRC </a:t>
            </a:r>
            <a:r>
              <a:rPr lang="ru-RU" dirty="0"/>
              <a:t>при сохранении других свойств.</a:t>
            </a:r>
          </a:p>
          <a:p>
            <a:pPr marL="0" indent="449263" algn="just">
              <a:buNone/>
            </a:pPr>
            <a:r>
              <a:rPr lang="ru-RU" dirty="0"/>
              <a:t>Высокомарганцовистая сталь </a:t>
            </a:r>
            <a:r>
              <a:rPr lang="ru-RU" dirty="0" err="1"/>
              <a:t>аустенитного</a:t>
            </a:r>
            <a:r>
              <a:rPr lang="ru-RU" dirty="0"/>
              <a:t> класса 110Г13Л </a:t>
            </a:r>
            <a:r>
              <a:rPr lang="ru-RU" dirty="0" smtClean="0"/>
              <a:t>содержит 13</a:t>
            </a:r>
            <a:r>
              <a:rPr lang="ru-RU" dirty="0"/>
              <a:t>% </a:t>
            </a:r>
            <a:r>
              <a:rPr lang="ru-RU" dirty="0" err="1"/>
              <a:t>Mn</a:t>
            </a:r>
            <a:r>
              <a:rPr lang="ru-RU" dirty="0"/>
              <a:t> и 1,2% С. Применяют эту сталь в литом и реже в деформированном </a:t>
            </a:r>
            <a:r>
              <a:rPr lang="ru-RU" dirty="0" smtClean="0"/>
              <a:t>состоянии</a:t>
            </a:r>
            <a:r>
              <a:rPr lang="ru-RU" dirty="0"/>
              <a:t>.</a:t>
            </a:r>
          </a:p>
          <a:p>
            <a:pPr marL="0" indent="449263" algn="just">
              <a:buNone/>
            </a:pPr>
            <a:r>
              <a:rPr lang="ru-RU" dirty="0"/>
              <a:t>Структура стали 110Г13Л в литом состоянии состоит из аустенита и </a:t>
            </a:r>
            <a:r>
              <a:rPr lang="ru-RU" dirty="0" smtClean="0"/>
              <a:t>избыточных </a:t>
            </a:r>
            <a:r>
              <a:rPr lang="ru-RU" dirty="0"/>
              <a:t>карбидов (</a:t>
            </a:r>
            <a:r>
              <a:rPr lang="ru-RU" dirty="0" err="1"/>
              <a:t>Fe,Mn</a:t>
            </a:r>
            <a:r>
              <a:rPr lang="ru-RU" dirty="0"/>
              <a:t>)</a:t>
            </a:r>
            <a:r>
              <a:rPr lang="ru-RU" baseline="-25000" dirty="0"/>
              <a:t>3</a:t>
            </a:r>
            <a:r>
              <a:rPr lang="ru-RU" dirty="0"/>
              <a:t>C. Выделение карбидов по границам зерен </a:t>
            </a:r>
            <a:r>
              <a:rPr lang="ru-RU" dirty="0" smtClean="0"/>
              <a:t>снижает </a:t>
            </a:r>
            <a:r>
              <a:rPr lang="ru-RU" dirty="0"/>
              <a:t>прочность и вязкость стали. После закалки от 1050–1100 </a:t>
            </a:r>
            <a:r>
              <a:rPr lang="ru-RU" baseline="30000" dirty="0" err="1"/>
              <a:t>о</a:t>
            </a:r>
            <a:r>
              <a:rPr lang="ru-RU" dirty="0" err="1"/>
              <a:t>С</a:t>
            </a:r>
            <a:r>
              <a:rPr lang="ru-RU" dirty="0"/>
              <a:t> в воде в </a:t>
            </a:r>
            <a:r>
              <a:rPr lang="ru-RU" dirty="0" smtClean="0"/>
              <a:t>стали образуется </a:t>
            </a:r>
            <a:r>
              <a:rPr lang="ru-RU" dirty="0"/>
              <a:t>структура устойчивого аустенита.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363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697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2.4 Мартенситно-стареющие стали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1560"/>
            <a:ext cx="10515600" cy="512540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/>
              <a:t>Мартенситно-стареющие стали (МСС) </a:t>
            </a:r>
            <a:r>
              <a:rPr lang="ru-RU" dirty="0"/>
              <a:t>интересуют инженеров и </a:t>
            </a:r>
            <a:r>
              <a:rPr lang="ru-RU" dirty="0" smtClean="0"/>
              <a:t>технических </a:t>
            </a:r>
            <a:r>
              <a:rPr lang="ru-RU" dirty="0"/>
              <a:t>работников благодаря хорошему сочетанию прочностных и </a:t>
            </a:r>
            <a:r>
              <a:rPr lang="ru-RU" dirty="0" smtClean="0"/>
              <a:t>технологических </a:t>
            </a:r>
            <a:r>
              <a:rPr lang="ru-RU" dirty="0"/>
              <a:t>свойств. Разработаны стали, содержащие кроме железа и никеля </a:t>
            </a:r>
            <a:r>
              <a:rPr lang="ru-RU" dirty="0" err="1"/>
              <a:t>Co</a:t>
            </a:r>
            <a:r>
              <a:rPr lang="ru-RU" dirty="0"/>
              <a:t>, </a:t>
            </a:r>
            <a:r>
              <a:rPr lang="ru-RU" dirty="0" err="1"/>
              <a:t>Mo</a:t>
            </a:r>
            <a:r>
              <a:rPr lang="ru-RU" dirty="0" smtClean="0"/>
              <a:t>, </a:t>
            </a:r>
            <a:r>
              <a:rPr lang="ru-RU" dirty="0" err="1" smtClean="0"/>
              <a:t>Ti</a:t>
            </a:r>
            <a:r>
              <a:rPr lang="ru-RU" dirty="0"/>
              <a:t>, </a:t>
            </a:r>
            <a:r>
              <a:rPr lang="ru-RU" dirty="0" err="1"/>
              <a:t>Al</a:t>
            </a:r>
            <a:r>
              <a:rPr lang="ru-RU" dirty="0"/>
              <a:t> и </a:t>
            </a:r>
            <a:r>
              <a:rPr lang="ru-RU" dirty="0" err="1"/>
              <a:t>Nb</a:t>
            </a:r>
            <a:r>
              <a:rPr lang="ru-RU" dirty="0"/>
              <a:t> и </a:t>
            </a:r>
            <a:r>
              <a:rPr lang="ru-RU" dirty="0" err="1"/>
              <a:t>Cr</a:t>
            </a:r>
            <a:r>
              <a:rPr lang="ru-RU" dirty="0"/>
              <a:t>. Особенностью данных сталей является то, что они </a:t>
            </a:r>
            <a:r>
              <a:rPr lang="ru-RU" dirty="0" smtClean="0"/>
              <a:t>практически </a:t>
            </a:r>
            <a:r>
              <a:rPr lang="ru-RU" dirty="0"/>
              <a:t>не содержат углерод (менее 0,03%), в связи с чем после закалки </a:t>
            </a:r>
            <a:r>
              <a:rPr lang="ru-RU" dirty="0" smtClean="0"/>
              <a:t>образуется «</a:t>
            </a:r>
            <a:r>
              <a:rPr lang="ru-RU" dirty="0"/>
              <a:t>легкий» мартенсит.</a:t>
            </a:r>
          </a:p>
          <a:p>
            <a:pPr marL="0" indent="0" algn="just">
              <a:buNone/>
            </a:pPr>
            <a:r>
              <a:rPr lang="ru-RU" dirty="0"/>
              <a:t>Это стали на </a:t>
            </a:r>
            <a:r>
              <a:rPr lang="ru-RU" dirty="0" err="1"/>
              <a:t>Fe</a:t>
            </a:r>
            <a:r>
              <a:rPr lang="ru-RU" dirty="0"/>
              <a:t>–</a:t>
            </a:r>
            <a:r>
              <a:rPr lang="ru-RU" dirty="0" err="1"/>
              <a:t>Ni</a:t>
            </a:r>
            <a:r>
              <a:rPr lang="ru-RU" dirty="0"/>
              <a:t> основе, содержащие 7–20% </a:t>
            </a:r>
            <a:r>
              <a:rPr lang="ru-RU" dirty="0" err="1"/>
              <a:t>Νi</a:t>
            </a:r>
            <a:r>
              <a:rPr lang="ru-RU" dirty="0"/>
              <a:t>, дополнительно </a:t>
            </a:r>
            <a:r>
              <a:rPr lang="ru-RU" dirty="0" smtClean="0"/>
              <a:t>легированные </a:t>
            </a:r>
            <a:r>
              <a:rPr lang="ru-RU" dirty="0" err="1"/>
              <a:t>Co</a:t>
            </a:r>
            <a:r>
              <a:rPr lang="ru-RU" dirty="0"/>
              <a:t>, </a:t>
            </a:r>
            <a:r>
              <a:rPr lang="ru-RU" dirty="0" err="1"/>
              <a:t>Mo</a:t>
            </a:r>
            <a:r>
              <a:rPr lang="ru-RU" dirty="0"/>
              <a:t>, </a:t>
            </a:r>
            <a:r>
              <a:rPr lang="ru-RU" dirty="0" err="1"/>
              <a:t>Ti</a:t>
            </a:r>
            <a:r>
              <a:rPr lang="ru-RU" dirty="0"/>
              <a:t>, </a:t>
            </a:r>
            <a:r>
              <a:rPr lang="ru-RU" dirty="0" err="1"/>
              <a:t>Al</a:t>
            </a:r>
            <a:r>
              <a:rPr lang="ru-RU" dirty="0"/>
              <a:t> и </a:t>
            </a:r>
            <a:r>
              <a:rPr lang="ru-RU" dirty="0" err="1"/>
              <a:t>Nb</a:t>
            </a:r>
            <a:r>
              <a:rPr lang="ru-RU" dirty="0"/>
              <a:t> (если нужна коррозионная стойкость, то </a:t>
            </a:r>
            <a:r>
              <a:rPr lang="ru-RU" dirty="0" smtClean="0"/>
              <a:t>добавляют </a:t>
            </a:r>
            <a:r>
              <a:rPr lang="ru-RU" dirty="0"/>
              <a:t>и </a:t>
            </a:r>
            <a:r>
              <a:rPr lang="ru-RU" dirty="0" err="1"/>
              <a:t>Cr</a:t>
            </a:r>
            <a:r>
              <a:rPr lang="ru-RU" dirty="0"/>
              <a:t>). Классическими считают стали, содержащие 18–25% </a:t>
            </a:r>
            <a:r>
              <a:rPr lang="ru-RU" dirty="0" err="1"/>
              <a:t>Ni</a:t>
            </a:r>
            <a:r>
              <a:rPr lang="ru-RU" dirty="0"/>
              <a:t> и с </a:t>
            </a:r>
            <a:r>
              <a:rPr lang="ru-RU" dirty="0" smtClean="0"/>
              <a:t>минимальным </a:t>
            </a:r>
            <a:r>
              <a:rPr lang="ru-RU" dirty="0"/>
              <a:t>содержанием углерода. Марки наиболее используемых сталей </a:t>
            </a:r>
            <a:r>
              <a:rPr lang="ru-RU" dirty="0" smtClean="0"/>
              <a:t>приведены </a:t>
            </a:r>
            <a:r>
              <a:rPr lang="ru-RU" dirty="0"/>
              <a:t>в таблице 2.4, а классификация МСС – на рисунке 2.1.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07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333" y="438912"/>
            <a:ext cx="11091334" cy="634593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Таблица 2.4 - Механические свойства (средние) мартенситно-стареющих </a:t>
            </a:r>
            <a:r>
              <a:rPr lang="ru-RU" dirty="0" smtClean="0"/>
              <a:t>сталей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Наиболее </a:t>
            </a:r>
            <a:r>
              <a:rPr lang="ru-RU" dirty="0"/>
              <a:t>интенсивно упрочняют стали такие легирующие элементы, </a:t>
            </a:r>
            <a:r>
              <a:rPr lang="ru-RU" dirty="0" smtClean="0"/>
              <a:t>как </a:t>
            </a:r>
            <a:r>
              <a:rPr lang="ru-RU" dirty="0" err="1" smtClean="0"/>
              <a:t>Ti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/>
              <a:t>Al</a:t>
            </a:r>
            <a:r>
              <a:rPr lang="ru-RU" dirty="0"/>
              <a:t>. Однако суммарное количество этих элементов не должно </a:t>
            </a:r>
            <a:r>
              <a:rPr lang="ru-RU" dirty="0" smtClean="0"/>
              <a:t>превышать </a:t>
            </a:r>
            <a:r>
              <a:rPr lang="en-US" dirty="0" smtClean="0"/>
              <a:t>1</a:t>
            </a:r>
            <a:r>
              <a:rPr lang="en-US" dirty="0"/>
              <a:t>%.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44" y="1124713"/>
            <a:ext cx="10617256" cy="40873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03354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" y="5989320"/>
            <a:ext cx="10515600" cy="71640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Рисунок 2.1 - Классификация мартенситно-стареющих сталей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08" y="275907"/>
            <a:ext cx="10115432" cy="5430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4541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160"/>
            <a:ext cx="10948416" cy="6510528"/>
          </a:xfrm>
        </p:spPr>
        <p:txBody>
          <a:bodyPr>
            <a:normAutofit fontScale="92500" lnSpcReduction="10000"/>
          </a:bodyPr>
          <a:lstStyle/>
          <a:p>
            <a:pPr marL="0" indent="449263" algn="just">
              <a:buNone/>
            </a:pPr>
            <a:r>
              <a:rPr lang="ru-RU" dirty="0"/>
              <a:t>При старении мартенсит обедняется легирующими элементами из-за </a:t>
            </a:r>
            <a:r>
              <a:rPr lang="ru-RU" dirty="0" smtClean="0"/>
              <a:t>выделения </a:t>
            </a:r>
            <a:r>
              <a:rPr lang="ru-RU" dirty="0"/>
              <a:t>вторичных </a:t>
            </a:r>
            <a:r>
              <a:rPr lang="ru-RU" dirty="0" err="1"/>
              <a:t>интерметаллидных</a:t>
            </a:r>
            <a:r>
              <a:rPr lang="ru-RU" dirty="0"/>
              <a:t> фаз типа </a:t>
            </a:r>
            <a:r>
              <a:rPr lang="ru-RU" dirty="0" err="1"/>
              <a:t>NiTi</a:t>
            </a:r>
            <a:r>
              <a:rPr lang="ru-RU" dirty="0" smtClean="0"/>
              <a:t>, </a:t>
            </a:r>
            <a:r>
              <a:rPr lang="ru-RU" dirty="0" err="1"/>
              <a:t>NiMo</a:t>
            </a:r>
            <a:r>
              <a:rPr lang="ru-RU" dirty="0"/>
              <a:t>, </a:t>
            </a:r>
            <a:r>
              <a:rPr lang="ru-RU" dirty="0" err="1"/>
              <a:t>FeMo</a:t>
            </a:r>
            <a:r>
              <a:rPr lang="ru-RU" dirty="0" smtClean="0"/>
              <a:t>, </a:t>
            </a:r>
            <a:r>
              <a:rPr lang="ru-RU" dirty="0" err="1" smtClean="0"/>
              <a:t>Ni</a:t>
            </a:r>
            <a:r>
              <a:rPr lang="ru-RU" dirty="0" smtClean="0"/>
              <a:t>(</a:t>
            </a:r>
            <a:r>
              <a:rPr lang="ru-RU" dirty="0" err="1" smtClean="0"/>
              <a:t>TiAl</a:t>
            </a:r>
            <a:r>
              <a:rPr lang="ru-RU" dirty="0"/>
              <a:t>). Причем, наибольшее упрочнение сталь достигает на стадии </a:t>
            </a:r>
            <a:r>
              <a:rPr lang="ru-RU" dirty="0" err="1" smtClean="0"/>
              <a:t>предвыделения</a:t>
            </a:r>
            <a:r>
              <a:rPr lang="ru-RU" dirty="0"/>
              <a:t>, когда </a:t>
            </a:r>
            <a:r>
              <a:rPr lang="ru-RU" dirty="0" err="1"/>
              <a:t>интерметаллиды</a:t>
            </a:r>
            <a:r>
              <a:rPr lang="ru-RU" dirty="0"/>
              <a:t> еще когерентно связаны с матричным </a:t>
            </a:r>
            <a:r>
              <a:rPr lang="ru-RU" dirty="0" smtClean="0"/>
              <a:t>твердым раствором </a:t>
            </a:r>
            <a:r>
              <a:rPr lang="ru-RU" dirty="0"/>
              <a:t>и имеют малые размеры. При γ→α - превращении получается </a:t>
            </a:r>
            <a:r>
              <a:rPr lang="ru-RU" dirty="0" smtClean="0"/>
              <a:t>мартенсит </a:t>
            </a:r>
            <a:r>
              <a:rPr lang="ru-RU" dirty="0"/>
              <a:t>с небольшой твердостью и невысокими прочностными свойствами. </a:t>
            </a:r>
            <a:r>
              <a:rPr lang="ru-RU" dirty="0" smtClean="0"/>
              <a:t>При отпуске </a:t>
            </a:r>
            <a:r>
              <a:rPr lang="ru-RU" dirty="0"/>
              <a:t>углеродистых сталей происходит распад мартенсита с </a:t>
            </a:r>
            <a:r>
              <a:rPr lang="ru-RU" dirty="0" smtClean="0"/>
              <a:t>образованием ферритокарбидной </a:t>
            </a:r>
            <a:r>
              <a:rPr lang="ru-RU" dirty="0"/>
              <a:t>смеси, что ведет к понижению прочности и твердости.</a:t>
            </a:r>
          </a:p>
          <a:p>
            <a:pPr marL="0" indent="449263" algn="just">
              <a:buNone/>
            </a:pPr>
            <a:r>
              <a:rPr lang="ru-RU" dirty="0"/>
              <a:t>Мартенситно-стареющие стали применяют для изготовления деталей </a:t>
            </a:r>
            <a:r>
              <a:rPr lang="ru-RU" dirty="0" smtClean="0"/>
              <a:t>ответственного </a:t>
            </a:r>
            <a:r>
              <a:rPr lang="ru-RU" dirty="0"/>
              <a:t>назначения, которым нужна высокая прочность и хорошая </a:t>
            </a:r>
            <a:r>
              <a:rPr lang="ru-RU" dirty="0" smtClean="0"/>
              <a:t>вязкость </a:t>
            </a:r>
            <a:r>
              <a:rPr lang="ru-RU" dirty="0"/>
              <a:t>при низких и невысоких температурах. Эти стали используют в </a:t>
            </a:r>
            <a:r>
              <a:rPr lang="ru-RU" dirty="0" smtClean="0"/>
              <a:t>самолетостроении</a:t>
            </a:r>
            <a:r>
              <a:rPr lang="ru-RU" dirty="0"/>
              <a:t>, ракетостроении, машиностроении, в криогенной технике.</a:t>
            </a:r>
          </a:p>
          <a:p>
            <a:pPr marL="0" indent="449263" algn="just">
              <a:buNone/>
            </a:pPr>
            <a:r>
              <a:rPr lang="ru-RU" dirty="0"/>
              <a:t>Также эти стали можно использовать для изготовления пружин и </a:t>
            </a:r>
            <a:r>
              <a:rPr lang="ru-RU" dirty="0" smtClean="0"/>
              <a:t>упругих элементов</a:t>
            </a:r>
            <a:r>
              <a:rPr lang="ru-RU" dirty="0"/>
              <a:t>, гибких гидравлических шлангов, подшипников и болтов, </a:t>
            </a:r>
            <a:r>
              <a:rPr lang="ru-RU" dirty="0" smtClean="0"/>
              <a:t>сосудов высокого </a:t>
            </a:r>
            <a:r>
              <a:rPr lang="ru-RU" dirty="0"/>
              <a:t>давления, в часовой промышленности. Из этих сталей производят </a:t>
            </a:r>
            <a:r>
              <a:rPr lang="ru-RU" dirty="0" smtClean="0"/>
              <a:t>полуфабрикаты </a:t>
            </a:r>
            <a:r>
              <a:rPr lang="ru-RU" dirty="0"/>
              <a:t>в виде поковок, сортового проката, листов, полос, лент, труб.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911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91389"/>
            <a:ext cx="10515600" cy="40297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2.5 Подшипниковые стали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594360"/>
            <a:ext cx="10676467" cy="4251960"/>
          </a:xfrm>
        </p:spPr>
        <p:txBody>
          <a:bodyPr>
            <a:normAutofit fontScale="85000" lnSpcReduction="20000"/>
          </a:bodyPr>
          <a:lstStyle/>
          <a:p>
            <a:pPr marL="0" indent="449263" algn="just">
              <a:buNone/>
            </a:pPr>
            <a:r>
              <a:rPr lang="ru-RU" dirty="0"/>
              <a:t>Подшипники являются ответственными деталями машин и механизмов.</a:t>
            </a:r>
          </a:p>
          <a:p>
            <a:pPr marL="0" indent="449263" algn="just">
              <a:buNone/>
            </a:pPr>
            <a:r>
              <a:rPr lang="ru-RU" dirty="0"/>
              <a:t>Они во многом определяют точность и производительность </a:t>
            </a:r>
            <a:r>
              <a:rPr lang="ru-RU" dirty="0" smtClean="0"/>
              <a:t>металлорежущих станков</a:t>
            </a:r>
            <a:r>
              <a:rPr lang="ru-RU" dirty="0"/>
              <a:t>, надежность электродвигателей, качество автомобилей, тракторов, </a:t>
            </a:r>
            <a:r>
              <a:rPr lang="ru-RU" dirty="0" smtClean="0"/>
              <a:t>вагонов </a:t>
            </a:r>
            <a:r>
              <a:rPr lang="ru-RU" dirty="0"/>
              <a:t>и т. д. Отечественная промышленность производит более 5 тысяч </a:t>
            </a:r>
            <a:r>
              <a:rPr lang="ru-RU" dirty="0" smtClean="0"/>
              <a:t>типоразмеров </a:t>
            </a:r>
            <a:r>
              <a:rPr lang="ru-RU" dirty="0"/>
              <a:t>подшипников диаметром от </a:t>
            </a:r>
            <a:r>
              <a:rPr lang="ru-RU" dirty="0" smtClean="0"/>
              <a:t>0,5 см </a:t>
            </a:r>
            <a:r>
              <a:rPr lang="ru-RU" dirty="0"/>
              <a:t>до 3,0 м.</a:t>
            </a:r>
          </a:p>
          <a:p>
            <a:pPr marL="0" indent="449263" algn="just">
              <a:buNone/>
            </a:pPr>
            <a:r>
              <a:rPr lang="ru-RU" dirty="0"/>
              <a:t>Стали для подшипников по назначению составляют особую группу </a:t>
            </a:r>
            <a:r>
              <a:rPr lang="ru-RU" dirty="0" smtClean="0"/>
              <a:t>конструкционных </a:t>
            </a:r>
            <a:r>
              <a:rPr lang="ru-RU" dirty="0"/>
              <a:t>сталей, но по составу и свойствам они близки к </a:t>
            </a:r>
            <a:r>
              <a:rPr lang="ru-RU" dirty="0" smtClean="0"/>
              <a:t>инструментальным </a:t>
            </a:r>
            <a:r>
              <a:rPr lang="ru-RU" dirty="0"/>
              <a:t>сталям.</a:t>
            </a:r>
          </a:p>
          <a:p>
            <a:pPr marL="0" indent="449263" algn="just">
              <a:buNone/>
            </a:pPr>
            <a:r>
              <a:rPr lang="ru-RU" dirty="0"/>
              <a:t>К особенностям характера работы подшипниковых сталей относятся </a:t>
            </a:r>
            <a:r>
              <a:rPr lang="ru-RU" dirty="0" smtClean="0"/>
              <a:t>вы</a:t>
            </a:r>
            <a:r>
              <a:rPr lang="ru-RU" dirty="0"/>
              <a:t>сокие локальные нагрузки, и, как следствие этого, чрезвычайно высокие </a:t>
            </a:r>
            <a:r>
              <a:rPr lang="ru-RU" dirty="0" smtClean="0"/>
              <a:t>требования </a:t>
            </a:r>
            <a:r>
              <a:rPr lang="ru-RU" dirty="0"/>
              <a:t>к чистоте стали по неметаллическим включениям, карбидной </a:t>
            </a:r>
            <a:r>
              <a:rPr lang="ru-RU" dirty="0" smtClean="0"/>
              <a:t>неоднородности </a:t>
            </a:r>
            <a:r>
              <a:rPr lang="ru-RU" dirty="0"/>
              <a:t>и др.</a:t>
            </a:r>
            <a:endParaRPr lang="en-US" dirty="0"/>
          </a:p>
        </p:txBody>
      </p:sp>
      <p:pic>
        <p:nvPicPr>
          <p:cNvPr id="6146" name="Picture 2" descr="Термообработка подшипниковой ста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144" y="4362088"/>
            <a:ext cx="5126736" cy="249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266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20624"/>
            <a:ext cx="10902696" cy="60899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Основные требования</a:t>
            </a:r>
            <a:r>
              <a:rPr lang="ru-RU" dirty="0"/>
              <a:t>, которые должны обеспечить </a:t>
            </a:r>
            <a:r>
              <a:rPr lang="ru-RU" dirty="0" smtClean="0"/>
              <a:t>подшипниковые </a:t>
            </a:r>
            <a:r>
              <a:rPr lang="ru-RU" dirty="0"/>
              <a:t>стали:</a:t>
            </a:r>
          </a:p>
          <a:p>
            <a:pPr marL="0" indent="0" algn="just">
              <a:buNone/>
            </a:pPr>
            <a:r>
              <a:rPr lang="ru-RU" dirty="0"/>
              <a:t>1) Высокая статическая грузоподъемность – предельная нагрузка, при </a:t>
            </a:r>
            <a:r>
              <a:rPr lang="ru-RU" dirty="0" smtClean="0"/>
              <a:t>которой </a:t>
            </a:r>
            <a:r>
              <a:rPr lang="ru-RU" dirty="0"/>
              <a:t>остаточные деформации в зоне контакта не превышают 0,01% от </a:t>
            </a:r>
            <a:r>
              <a:rPr lang="ru-RU" dirty="0" smtClean="0"/>
              <a:t>диаметра </a:t>
            </a:r>
            <a:r>
              <a:rPr lang="ru-RU" dirty="0"/>
              <a:t>шарика или </a:t>
            </a:r>
            <a:r>
              <a:rPr lang="ru-RU" dirty="0" err="1"/>
              <a:t>заэвтектоидных</a:t>
            </a:r>
            <a:r>
              <a:rPr lang="ru-RU" dirty="0"/>
              <a:t> легированных хромом сталей, обработанных </a:t>
            </a:r>
            <a:r>
              <a:rPr lang="ru-RU" dirty="0" smtClean="0"/>
              <a:t>на высокую </a:t>
            </a:r>
            <a:r>
              <a:rPr lang="ru-RU" dirty="0"/>
              <a:t>твердость.</a:t>
            </a:r>
          </a:p>
          <a:p>
            <a:pPr marL="0" indent="0" algn="just">
              <a:buNone/>
            </a:pPr>
            <a:r>
              <a:rPr lang="ru-RU" dirty="0"/>
              <a:t>2) Высокое сопротивление контактной усталости. Эта </a:t>
            </a:r>
            <a:r>
              <a:rPr lang="ru-RU" dirty="0" smtClean="0"/>
              <a:t>характеристика чрезвычайно </a:t>
            </a:r>
            <a:r>
              <a:rPr lang="ru-RU" dirty="0"/>
              <a:t>сильно зависит от наличия металлургических дефектов </a:t>
            </a:r>
            <a:r>
              <a:rPr lang="ru-RU" dirty="0" smtClean="0"/>
              <a:t>различного </a:t>
            </a:r>
            <a:r>
              <a:rPr lang="ru-RU" dirty="0"/>
              <a:t>рода, особенно сульфидных и оксидных включений, а также водорода, </a:t>
            </a:r>
            <a:r>
              <a:rPr lang="ru-RU" dirty="0" smtClean="0"/>
              <a:t>поскольку </a:t>
            </a:r>
            <a:r>
              <a:rPr lang="ru-RU" dirty="0"/>
              <a:t>подшипниковые стали </a:t>
            </a:r>
            <a:r>
              <a:rPr lang="ru-RU" dirty="0" err="1"/>
              <a:t>флокеночувствительны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58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4904"/>
            <a:ext cx="10792968" cy="633679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/>
              <a:t>Специальные стали по способу производства.</a:t>
            </a:r>
          </a:p>
          <a:p>
            <a:pPr marL="0" indent="0" algn="just">
              <a:buNone/>
            </a:pPr>
            <a:r>
              <a:rPr lang="ru-RU" dirty="0"/>
              <a:t>Стали одинакового химического состава могут выплавлять </a:t>
            </a:r>
            <a:r>
              <a:rPr lang="ru-RU" dirty="0" smtClean="0"/>
              <a:t>различными способами</a:t>
            </a:r>
            <a:r>
              <a:rPr lang="ru-RU" dirty="0"/>
              <a:t>, которые подразделяют в зависимости от применяемых печей на:</a:t>
            </a:r>
          </a:p>
          <a:p>
            <a:pPr algn="just"/>
            <a:r>
              <a:rPr lang="ru-RU" dirty="0" smtClean="0"/>
              <a:t>конвертерную</a:t>
            </a:r>
            <a:r>
              <a:rPr lang="ru-RU" dirty="0"/>
              <a:t>, </a:t>
            </a:r>
            <a:endParaRPr lang="ru-RU" dirty="0" smtClean="0"/>
          </a:p>
          <a:p>
            <a:pPr algn="just"/>
            <a:r>
              <a:rPr lang="ru-RU" dirty="0" smtClean="0"/>
              <a:t>мартеновскую</a:t>
            </a:r>
            <a:r>
              <a:rPr lang="ru-RU" dirty="0"/>
              <a:t>, </a:t>
            </a:r>
            <a:endParaRPr lang="ru-RU" dirty="0" smtClean="0"/>
          </a:p>
          <a:p>
            <a:pPr algn="just"/>
            <a:r>
              <a:rPr lang="ru-RU" dirty="0"/>
              <a:t>т</a:t>
            </a:r>
            <a:r>
              <a:rPr lang="ru-RU" dirty="0" smtClean="0"/>
              <a:t>игельную,</a:t>
            </a:r>
          </a:p>
          <a:p>
            <a:pPr algn="just"/>
            <a:r>
              <a:rPr lang="ru-RU" dirty="0" smtClean="0"/>
              <a:t>электросталеплавильную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Выбор того или иного способа производства зависит от назначения </a:t>
            </a:r>
            <a:r>
              <a:rPr lang="ru-RU" dirty="0" smtClean="0"/>
              <a:t>сталей </a:t>
            </a:r>
            <a:r>
              <a:rPr lang="ru-RU" dirty="0"/>
              <a:t>(области применения). Например, стали с содержанием 0,6– 0,8% С и </a:t>
            </a:r>
            <a:r>
              <a:rPr lang="ru-RU" dirty="0" smtClean="0"/>
              <a:t>около 0,6–1</a:t>
            </a:r>
            <a:r>
              <a:rPr lang="ru-RU" dirty="0"/>
              <a:t>% </a:t>
            </a:r>
            <a:r>
              <a:rPr lang="ru-RU" dirty="0" err="1"/>
              <a:t>Мn</a:t>
            </a:r>
            <a:r>
              <a:rPr lang="ru-RU" dirty="0"/>
              <a:t> для изделий массового производства, например для </a:t>
            </a:r>
            <a:r>
              <a:rPr lang="ru-RU" dirty="0" smtClean="0"/>
              <a:t>закаливаемых рельсов</a:t>
            </a:r>
            <a:r>
              <a:rPr lang="ru-RU" dirty="0"/>
              <a:t>, выплавляют </a:t>
            </a:r>
            <a:r>
              <a:rPr lang="ru-RU" dirty="0" smtClean="0"/>
              <a:t>конвертерным </a:t>
            </a:r>
            <a:r>
              <a:rPr lang="ru-RU" dirty="0"/>
              <a:t>способом или в основных </a:t>
            </a:r>
            <a:r>
              <a:rPr lang="ru-RU" dirty="0" smtClean="0"/>
              <a:t>мартеновских печах </a:t>
            </a:r>
            <a:r>
              <a:rPr lang="ru-RU" dirty="0"/>
              <a:t>большой емкости. Стали примерно такого же химического состава, </a:t>
            </a:r>
            <a:r>
              <a:rPr lang="ru-RU" dirty="0" smtClean="0"/>
              <a:t>идущие </a:t>
            </a:r>
            <a:r>
              <a:rPr lang="ru-RU" dirty="0"/>
              <a:t>для изготовления штампов, режущих инструментов и др., можно </a:t>
            </a:r>
            <a:r>
              <a:rPr lang="ru-RU" dirty="0" smtClean="0"/>
              <a:t>выплавлять </a:t>
            </a:r>
            <a:r>
              <a:rPr lang="ru-RU" dirty="0"/>
              <a:t>или в мартеновских или в электрических печах.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43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56616"/>
            <a:ext cx="11058144" cy="6300216"/>
          </a:xfrm>
        </p:spPr>
        <p:txBody>
          <a:bodyPr>
            <a:normAutofit/>
          </a:bodyPr>
          <a:lstStyle/>
          <a:p>
            <a:pPr marL="0" indent="449263" algn="just">
              <a:buNone/>
            </a:pPr>
            <a:r>
              <a:rPr lang="ru-RU" dirty="0"/>
              <a:t>При производстве подшипниковых сталей применению </a:t>
            </a:r>
            <a:r>
              <a:rPr lang="ru-RU" dirty="0" smtClean="0"/>
              <a:t>рафинирующих переплавов </a:t>
            </a:r>
            <a:r>
              <a:rPr lang="ru-RU" dirty="0"/>
              <a:t>уделяется особое внимание. Рафинирующие переплавы </a:t>
            </a:r>
            <a:r>
              <a:rPr lang="ru-RU" dirty="0" smtClean="0"/>
              <a:t>позволяют значительно </a:t>
            </a:r>
            <a:r>
              <a:rPr lang="ru-RU" dirty="0"/>
              <a:t>снизить </a:t>
            </a:r>
            <a:r>
              <a:rPr lang="ru-RU" b="1" dirty="0"/>
              <a:t>загрязненность стали неметаллическими включениями</a:t>
            </a:r>
            <a:r>
              <a:rPr lang="ru-RU" dirty="0" smtClean="0"/>
              <a:t>, что</a:t>
            </a:r>
            <a:r>
              <a:rPr lang="ru-RU" dirty="0"/>
              <a:t>, естественно, удорожает сталь. Если принять за 100% содержание </a:t>
            </a:r>
            <a:r>
              <a:rPr lang="ru-RU" dirty="0" smtClean="0"/>
              <a:t>включений </a:t>
            </a:r>
            <a:r>
              <a:rPr lang="ru-RU" dirty="0"/>
              <a:t>в стали ШХ15 открытой выплавки, то для стали, обработанной </a:t>
            </a:r>
            <a:r>
              <a:rPr lang="ru-RU" dirty="0" smtClean="0"/>
              <a:t>синтетическим </a:t>
            </a:r>
            <a:r>
              <a:rPr lang="ru-RU" dirty="0"/>
              <a:t>шлаком (ШХ15Ш), оно составляет 45%, для той же стали </a:t>
            </a:r>
            <a:r>
              <a:rPr lang="ru-RU" dirty="0" smtClean="0"/>
              <a:t>вакуумно-дуговой </a:t>
            </a:r>
            <a:r>
              <a:rPr lang="ru-RU" dirty="0"/>
              <a:t>выплавки (ШХ15ВД) - 35%, а для стали, обработанной шлаком и </a:t>
            </a:r>
            <a:r>
              <a:rPr lang="ru-RU" dirty="0" smtClean="0"/>
              <a:t>дополнительно </a:t>
            </a:r>
            <a:r>
              <a:rPr lang="ru-RU" dirty="0"/>
              <a:t>переплавленной вакуумно-дуговым способом (ШХ15ШД) - 25%.</a:t>
            </a:r>
          </a:p>
          <a:p>
            <a:pPr marL="0" indent="449263" algn="just">
              <a:buNone/>
            </a:pPr>
            <a:r>
              <a:rPr lang="ru-RU" dirty="0"/>
              <a:t>При этом оставшиеся включения более равномерно распределяются в </a:t>
            </a:r>
            <a:r>
              <a:rPr lang="ru-RU" dirty="0" smtClean="0"/>
              <a:t>объеме слитка</a:t>
            </a:r>
            <a:r>
              <a:rPr lang="ru-RU" dirty="0"/>
              <a:t>, уменьшается и средний размер включений.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457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5176"/>
            <a:ext cx="11067288" cy="6400800"/>
          </a:xfrm>
        </p:spPr>
        <p:txBody>
          <a:bodyPr>
            <a:normAutofit fontScale="92500" lnSpcReduction="10000"/>
          </a:bodyPr>
          <a:lstStyle/>
          <a:p>
            <a:pPr marL="0" indent="449263" algn="just">
              <a:buNone/>
            </a:pPr>
            <a:r>
              <a:rPr lang="ru-RU" dirty="0"/>
              <a:t>Не менее вредным фактором, с точки зрения контактной усталости, </a:t>
            </a:r>
            <a:r>
              <a:rPr lang="ru-RU" dirty="0" smtClean="0"/>
              <a:t>является </a:t>
            </a:r>
            <a:r>
              <a:rPr lang="ru-RU" b="1" dirty="0"/>
              <a:t>карбидная неоднородность </a:t>
            </a:r>
            <a:r>
              <a:rPr lang="ru-RU" dirty="0"/>
              <a:t>(карбидная сетка, строчечные включения </a:t>
            </a:r>
            <a:r>
              <a:rPr lang="ru-RU" dirty="0" smtClean="0"/>
              <a:t>карбидов </a:t>
            </a:r>
            <a:r>
              <a:rPr lang="ru-RU" dirty="0"/>
              <a:t>и т. п.). Способ устранения этого дефекта заключается в проведении </a:t>
            </a:r>
            <a:r>
              <a:rPr lang="ru-RU" dirty="0" smtClean="0"/>
              <a:t>оптимальной </a:t>
            </a:r>
            <a:r>
              <a:rPr lang="ru-RU" dirty="0"/>
              <a:t>пластической и термической обработки.</a:t>
            </a:r>
          </a:p>
          <a:p>
            <a:pPr marL="0" indent="449263" algn="just">
              <a:buNone/>
            </a:pPr>
            <a:r>
              <a:rPr lang="ru-RU" b="1" dirty="0"/>
              <a:t>Износостойкость</a:t>
            </a:r>
            <a:r>
              <a:rPr lang="ru-RU" dirty="0"/>
              <a:t>, в том числе абразивная, достигается введением </a:t>
            </a:r>
            <a:r>
              <a:rPr lang="ru-RU" dirty="0" smtClean="0"/>
              <a:t>сталь ~1,0</a:t>
            </a:r>
            <a:r>
              <a:rPr lang="ru-RU" dirty="0"/>
              <a:t>% С и 1,5% </a:t>
            </a:r>
            <a:r>
              <a:rPr lang="ru-RU" dirty="0" err="1"/>
              <a:t>Сr</a:t>
            </a:r>
            <a:r>
              <a:rPr lang="ru-RU" dirty="0"/>
              <a:t>. Влияние хрома на износостойкость определяется тем, </a:t>
            </a:r>
            <a:r>
              <a:rPr lang="ru-RU" dirty="0" smtClean="0"/>
              <a:t>что он </a:t>
            </a:r>
            <a:r>
              <a:rPr lang="ru-RU" dirty="0"/>
              <a:t>увеличивает количество карбидной фазы и меняет качественно ее состав, </a:t>
            </a:r>
            <a:r>
              <a:rPr lang="ru-RU" dirty="0" smtClean="0"/>
              <a:t>позволяя </a:t>
            </a:r>
            <a:r>
              <a:rPr lang="ru-RU" dirty="0"/>
              <a:t>получать твердые специальные карбиды.</a:t>
            </a:r>
          </a:p>
          <a:p>
            <a:pPr marL="0" indent="449263" algn="just">
              <a:buNone/>
            </a:pPr>
            <a:r>
              <a:rPr lang="ru-RU" b="1" dirty="0"/>
              <a:t>Высокое сопротивление малым пластическим деформациям</a:t>
            </a:r>
            <a:r>
              <a:rPr lang="ru-RU" dirty="0"/>
              <a:t>. Это </a:t>
            </a:r>
            <a:r>
              <a:rPr lang="ru-RU" dirty="0" smtClean="0"/>
              <a:t>требование </a:t>
            </a:r>
            <a:r>
              <a:rPr lang="ru-RU" dirty="0"/>
              <a:t>наиболее актуально для подшипников точных приборов.</a:t>
            </a:r>
          </a:p>
          <a:p>
            <a:pPr marL="0" indent="449263" algn="just">
              <a:buNone/>
            </a:pPr>
            <a:r>
              <a:rPr lang="ru-RU" b="1" dirty="0"/>
              <a:t>Размерная стабильность. </a:t>
            </a:r>
            <a:r>
              <a:rPr lang="ru-RU" dirty="0"/>
              <a:t>В зависимости от размеров и класса </a:t>
            </a:r>
            <a:r>
              <a:rPr lang="ru-RU" dirty="0" smtClean="0"/>
              <a:t>точности подшипников </a:t>
            </a:r>
            <a:r>
              <a:rPr lang="ru-RU" dirty="0"/>
              <a:t>изменения размеров при эксплуатации не должны превышать </a:t>
            </a:r>
            <a:r>
              <a:rPr lang="ru-RU" dirty="0" smtClean="0"/>
              <a:t>10</a:t>
            </a:r>
            <a:r>
              <a:rPr lang="ru-RU" baseline="30000" dirty="0" smtClean="0"/>
              <a:t>-4</a:t>
            </a:r>
            <a:r>
              <a:rPr lang="ru-RU" dirty="0" smtClean="0"/>
              <a:t>–10</a:t>
            </a:r>
            <a:r>
              <a:rPr lang="ru-RU" baseline="30000" dirty="0" smtClean="0"/>
              <a:t>-5</a:t>
            </a:r>
            <a:r>
              <a:rPr lang="ru-RU" dirty="0" smtClean="0"/>
              <a:t> </a:t>
            </a:r>
            <a:r>
              <a:rPr lang="ru-RU" dirty="0"/>
              <a:t>мм/мм. Размерная стабильность зависит от содержания остаточного </a:t>
            </a:r>
            <a:r>
              <a:rPr lang="ru-RU" dirty="0" smtClean="0"/>
              <a:t>аустенита </a:t>
            </a:r>
            <a:r>
              <a:rPr lang="ru-RU" dirty="0"/>
              <a:t>в стали. При увеличении количества остаточного аустенита </a:t>
            </a:r>
            <a:r>
              <a:rPr lang="ru-RU" dirty="0" smtClean="0"/>
              <a:t>размерная стабильность </a:t>
            </a:r>
            <a:r>
              <a:rPr lang="ru-RU" dirty="0"/>
              <a:t>ухудшается, так как остаточный аустенит является </a:t>
            </a:r>
            <a:r>
              <a:rPr lang="ru-RU" dirty="0" smtClean="0"/>
              <a:t>нестабильной структурной </a:t>
            </a:r>
            <a:r>
              <a:rPr lang="ru-RU" dirty="0"/>
              <a:t>составляющей и при высоких нагрузках может превращаться </a:t>
            </a:r>
            <a:r>
              <a:rPr lang="ru-RU" dirty="0" smtClean="0"/>
              <a:t>в мартенсит</a:t>
            </a:r>
            <a:r>
              <a:rPr lang="ru-RU" dirty="0"/>
              <a:t>, что сопровождается объемными изменениями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858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20040"/>
            <a:ext cx="10515600" cy="585692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Таблица 2.5 - Состав и область применения подшипниковых сталей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8" y="1426464"/>
            <a:ext cx="12047824" cy="3995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2344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904" y="795528"/>
            <a:ext cx="10911840" cy="6144768"/>
          </a:xfrm>
        </p:spPr>
        <p:txBody>
          <a:bodyPr>
            <a:normAutofit/>
          </a:bodyPr>
          <a:lstStyle/>
          <a:p>
            <a:pPr marL="0" indent="447675" algn="just">
              <a:buNone/>
            </a:pPr>
            <a:r>
              <a:rPr lang="ru-RU" dirty="0"/>
              <a:t>Подшипниковые стали обычно классифицируются </a:t>
            </a:r>
            <a:r>
              <a:rPr lang="ru-RU" b="1" dirty="0"/>
              <a:t>по условиям работы</a:t>
            </a:r>
            <a:r>
              <a:rPr lang="ru-RU" dirty="0"/>
              <a:t>:</a:t>
            </a:r>
          </a:p>
          <a:p>
            <a:pPr marL="0" indent="447675" algn="just"/>
            <a:r>
              <a:rPr lang="ru-RU" dirty="0"/>
              <a:t>различают стали общего применения, используемые для изготовления деталей</a:t>
            </a:r>
          </a:p>
          <a:p>
            <a:pPr marL="0" indent="447675" algn="just"/>
            <a:r>
              <a:rPr lang="ru-RU" dirty="0"/>
              <a:t>подшипников (колец, шариков, роликов), работающих при температурах от - </a:t>
            </a:r>
            <a:r>
              <a:rPr lang="ru-RU" dirty="0" smtClean="0"/>
              <a:t>60-</a:t>
            </a:r>
            <a:r>
              <a:rPr lang="ru-RU" dirty="0"/>
              <a:t>+300 °С в неагрессивных средах, и стали специального назначения, </a:t>
            </a:r>
            <a:r>
              <a:rPr lang="ru-RU" dirty="0" smtClean="0"/>
              <a:t>предназначенные </a:t>
            </a:r>
            <a:r>
              <a:rPr lang="ru-RU" dirty="0"/>
              <a:t>для изготовления теплостойких и коррозионностойких подшипников.</a:t>
            </a:r>
          </a:p>
          <a:p>
            <a:pPr marL="0" indent="447675" algn="just">
              <a:buNone/>
            </a:pPr>
            <a:r>
              <a:rPr lang="ru-RU" dirty="0"/>
              <a:t>Составы сталей для подшипников общего назначения регламентируются </a:t>
            </a:r>
            <a:r>
              <a:rPr lang="ru-RU" dirty="0" err="1" smtClean="0"/>
              <a:t>ГОСТ801</a:t>
            </a:r>
            <a:r>
              <a:rPr lang="ru-RU" dirty="0" smtClean="0"/>
              <a:t>–78</a:t>
            </a:r>
            <a:r>
              <a:rPr lang="ru-RU" dirty="0"/>
              <a:t>, а подшипников специального назначения – соответствующими ТУ.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391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0533"/>
            <a:ext cx="10515600" cy="32067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2.6 Пружинные стали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636" y="612648"/>
            <a:ext cx="11471148" cy="4206240"/>
          </a:xfrm>
        </p:spPr>
        <p:txBody>
          <a:bodyPr>
            <a:normAutofit fontScale="85000" lnSpcReduction="20000"/>
          </a:bodyPr>
          <a:lstStyle/>
          <a:p>
            <a:pPr marL="0" indent="539750" algn="just">
              <a:buNone/>
            </a:pPr>
            <a:r>
              <a:rPr lang="ru-RU" b="1" dirty="0"/>
              <a:t>Пружинные стали </a:t>
            </a:r>
            <a:r>
              <a:rPr lang="ru-RU" dirty="0"/>
              <a:t>предназначены для изготовления пружин, </a:t>
            </a:r>
            <a:r>
              <a:rPr lang="ru-RU" dirty="0" smtClean="0"/>
              <a:t>упругих элементов</a:t>
            </a:r>
            <a:r>
              <a:rPr lang="ru-RU" dirty="0"/>
              <a:t>, пружинящих деталей приборов и механизмов, а так же рессор </a:t>
            </a:r>
            <a:r>
              <a:rPr lang="ru-RU" dirty="0" smtClean="0"/>
              <a:t>различного </a:t>
            </a:r>
            <a:r>
              <a:rPr lang="ru-RU" dirty="0"/>
              <a:t>типа.</a:t>
            </a:r>
          </a:p>
          <a:p>
            <a:pPr marL="0" indent="539750" algn="just">
              <a:buNone/>
            </a:pPr>
            <a:r>
              <a:rPr lang="ru-RU" dirty="0"/>
              <a:t>По </a:t>
            </a:r>
            <a:r>
              <a:rPr lang="ru-RU" b="1" dirty="0"/>
              <a:t>способу изготовления </a:t>
            </a:r>
            <a:r>
              <a:rPr lang="ru-RU" dirty="0"/>
              <a:t>пружинные стали </a:t>
            </a:r>
            <a:r>
              <a:rPr lang="ru-RU" dirty="0" smtClean="0"/>
              <a:t>делят:</a:t>
            </a:r>
          </a:p>
          <a:p>
            <a:pPr algn="just"/>
            <a:r>
              <a:rPr lang="ru-RU" dirty="0" smtClean="0"/>
              <a:t>на </a:t>
            </a:r>
            <a:r>
              <a:rPr lang="ru-RU" dirty="0"/>
              <a:t>стали, </a:t>
            </a:r>
            <a:r>
              <a:rPr lang="ru-RU" dirty="0" smtClean="0"/>
              <a:t>упрочняемые путем </a:t>
            </a:r>
            <a:r>
              <a:rPr lang="ru-RU" dirty="0"/>
              <a:t>пластической деформации и последующего стабилизирующего </a:t>
            </a:r>
            <a:r>
              <a:rPr lang="ru-RU" dirty="0" smtClean="0"/>
              <a:t>отпуска (старения);</a:t>
            </a:r>
          </a:p>
          <a:p>
            <a:pPr algn="just"/>
            <a:r>
              <a:rPr lang="ru-RU" dirty="0" smtClean="0"/>
              <a:t>стали</a:t>
            </a:r>
            <a:r>
              <a:rPr lang="ru-RU" dirty="0"/>
              <a:t>, упрочняемые путем закалки на пересыщенный </a:t>
            </a:r>
            <a:r>
              <a:rPr lang="ru-RU" dirty="0" smtClean="0"/>
              <a:t>твердый раствор </a:t>
            </a:r>
            <a:r>
              <a:rPr lang="ru-RU" dirty="0"/>
              <a:t>и последующего отпуска (старения).</a:t>
            </a:r>
          </a:p>
          <a:p>
            <a:pPr marL="0" indent="539750" algn="just">
              <a:buNone/>
            </a:pPr>
            <a:r>
              <a:rPr lang="ru-RU" dirty="0"/>
              <a:t>Пружинные материалы наиболее часто используют в виде проволоки </a:t>
            </a:r>
            <a:r>
              <a:rPr lang="ru-RU" dirty="0" smtClean="0"/>
              <a:t>или ленты</a:t>
            </a:r>
            <a:r>
              <a:rPr lang="ru-RU" dirty="0"/>
              <a:t>, из которых затем путем навивки, резки или вырубки изготовляют </a:t>
            </a:r>
            <a:r>
              <a:rPr lang="ru-RU" dirty="0" smtClean="0"/>
              <a:t>пружины </a:t>
            </a:r>
            <a:r>
              <a:rPr lang="ru-RU" dirty="0"/>
              <a:t>и пружинящие детали необходимой конфигурации. При получении </a:t>
            </a:r>
            <a:r>
              <a:rPr lang="ru-RU" dirty="0" smtClean="0"/>
              <a:t>пружинной </a:t>
            </a:r>
            <a:r>
              <a:rPr lang="ru-RU" dirty="0"/>
              <a:t>проволоки или ленты нередко применяют совмещенный способ </a:t>
            </a:r>
            <a:r>
              <a:rPr lang="ru-RU" dirty="0" smtClean="0"/>
              <a:t>упрочнения</a:t>
            </a:r>
            <a:r>
              <a:rPr lang="ru-RU" dirty="0"/>
              <a:t>, включающий закалку на пересыщенный раствор и пластическую </a:t>
            </a:r>
            <a:r>
              <a:rPr lang="ru-RU" dirty="0" smtClean="0"/>
              <a:t>деформацию </a:t>
            </a:r>
            <a:r>
              <a:rPr lang="ru-RU" dirty="0"/>
              <a:t>с последующим отпуском.</a:t>
            </a:r>
            <a:endParaRPr lang="en-US" dirty="0"/>
          </a:p>
        </p:txBody>
      </p:sp>
      <p:pic>
        <p:nvPicPr>
          <p:cNvPr id="7170" name="Picture 2" descr="Рессорно-пружинные стали: конструкционные, легированные, маркировка и  термообработ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590" y="4626864"/>
            <a:ext cx="4176522" cy="20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8459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57200"/>
            <a:ext cx="11039856" cy="6208776"/>
          </a:xfrm>
        </p:spPr>
        <p:txBody>
          <a:bodyPr>
            <a:normAutofit fontScale="92500" lnSpcReduction="10000"/>
          </a:bodyPr>
          <a:lstStyle/>
          <a:p>
            <a:pPr marL="0" indent="447675" algn="just">
              <a:buNone/>
            </a:pPr>
            <a:r>
              <a:rPr lang="ru-RU" dirty="0"/>
              <a:t>По </a:t>
            </a:r>
            <a:r>
              <a:rPr lang="ru-RU" b="1" dirty="0"/>
              <a:t>назначению</a:t>
            </a:r>
            <a:r>
              <a:rPr lang="ru-RU" dirty="0"/>
              <a:t> пружинные стали можно разделить на </a:t>
            </a:r>
            <a:r>
              <a:rPr lang="ru-RU" b="1" dirty="0"/>
              <a:t>стали общего </a:t>
            </a:r>
            <a:r>
              <a:rPr lang="ru-RU" b="1" dirty="0" smtClean="0"/>
              <a:t>и специального </a:t>
            </a:r>
            <a:r>
              <a:rPr lang="ru-RU" b="1" dirty="0"/>
              <a:t>назначения</a:t>
            </a:r>
            <a:r>
              <a:rPr lang="ru-RU" dirty="0"/>
              <a:t>.</a:t>
            </a:r>
          </a:p>
          <a:p>
            <a:pPr marL="0" indent="447675" algn="just">
              <a:buNone/>
            </a:pPr>
            <a:r>
              <a:rPr lang="ru-RU" b="1" dirty="0"/>
              <a:t>Стали общего назначения </a:t>
            </a:r>
            <a:r>
              <a:rPr lang="ru-RU" dirty="0"/>
              <a:t>предназначены для изготовления изделий, </a:t>
            </a:r>
            <a:r>
              <a:rPr lang="ru-RU" dirty="0" smtClean="0"/>
              <a:t>обладающих </a:t>
            </a:r>
            <a:r>
              <a:rPr lang="ru-RU" dirty="0"/>
              <a:t>высоким сопротивлением малым пластическим деформациям (</a:t>
            </a:r>
            <a:r>
              <a:rPr lang="ru-RU" dirty="0" smtClean="0"/>
              <a:t>предел </a:t>
            </a:r>
            <a:r>
              <a:rPr lang="ru-RU" dirty="0"/>
              <a:t>упругости) и релаксационной стойкостью, при достаточной пластичности </a:t>
            </a:r>
            <a:r>
              <a:rPr lang="ru-RU" dirty="0" smtClean="0"/>
              <a:t>и вязкости</a:t>
            </a:r>
            <a:r>
              <a:rPr lang="ru-RU" dirty="0"/>
              <a:t>, а для пружин, работающих при циклических нагрузках, и </a:t>
            </a:r>
            <a:r>
              <a:rPr lang="ru-RU" dirty="0" smtClean="0"/>
              <a:t>высоким сопротивлением </a:t>
            </a:r>
            <a:r>
              <a:rPr lang="ru-RU" dirty="0"/>
              <a:t>усталости. Рабочая температура таких пружин обычно не </a:t>
            </a:r>
            <a:r>
              <a:rPr lang="ru-RU" dirty="0" smtClean="0"/>
              <a:t>превышает </a:t>
            </a:r>
            <a:r>
              <a:rPr lang="ru-RU" dirty="0"/>
              <a:t>100... 120 °С.</a:t>
            </a:r>
          </a:p>
          <a:p>
            <a:pPr marL="0" indent="447675" algn="just">
              <a:buNone/>
            </a:pPr>
            <a:r>
              <a:rPr lang="ru-RU" dirty="0"/>
              <a:t>Требования к свойствам пружинных сталей определяются условиями </a:t>
            </a:r>
            <a:r>
              <a:rPr lang="ru-RU" dirty="0" smtClean="0"/>
              <a:t>работы </a:t>
            </a:r>
            <a:r>
              <a:rPr lang="ru-RU" dirty="0"/>
              <a:t>пружин и механизмов, которые могут быть исключительно разнообразны.</a:t>
            </a:r>
          </a:p>
          <a:p>
            <a:pPr marL="0" indent="447675" algn="just">
              <a:buNone/>
            </a:pPr>
            <a:r>
              <a:rPr lang="ru-RU" dirty="0"/>
              <a:t>Наиболее общим требованием ко всем пружинным сталям является </a:t>
            </a:r>
            <a:r>
              <a:rPr lang="ru-RU" dirty="0" smtClean="0"/>
              <a:t>обеспечение </a:t>
            </a:r>
            <a:r>
              <a:rPr lang="ru-RU" dirty="0"/>
              <a:t>высокого сопротивления малым пластическим деформациям (предел </a:t>
            </a:r>
            <a:r>
              <a:rPr lang="ru-RU" dirty="0" smtClean="0"/>
              <a:t>упру</a:t>
            </a:r>
            <a:r>
              <a:rPr lang="ru-RU" dirty="0"/>
              <a:t>гости) и релаксационной стойкости (сопротивление релаксации напряжений).</a:t>
            </a:r>
          </a:p>
          <a:p>
            <a:pPr marL="0" indent="447675" algn="just">
              <a:buNone/>
            </a:pPr>
            <a:r>
              <a:rPr lang="ru-RU" dirty="0"/>
              <a:t>Химический состав и свойства пружинных сталей общего </a:t>
            </a:r>
            <a:r>
              <a:rPr lang="ru-RU" dirty="0" smtClean="0"/>
              <a:t>назначения регламентируются </a:t>
            </a:r>
            <a:r>
              <a:rPr lang="ru-RU" dirty="0"/>
              <a:t>в ГОСТ 14959-79 (таблица 2.6).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9979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2336"/>
            <a:ext cx="10515600" cy="577462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Таблица 2.6 - Химический состав и свойства пружинных сталей общего назначения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45" y="1527048"/>
            <a:ext cx="11805509" cy="4379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091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6888"/>
            <a:ext cx="11021568" cy="6510528"/>
          </a:xfrm>
        </p:spPr>
        <p:txBody>
          <a:bodyPr>
            <a:normAutofit fontScale="92500" lnSpcReduction="10000"/>
          </a:bodyPr>
          <a:lstStyle/>
          <a:p>
            <a:pPr marL="0" indent="447675" algn="just">
              <a:buNone/>
            </a:pPr>
            <a:r>
              <a:rPr lang="ru-RU" b="1" dirty="0"/>
              <a:t>Пружинные стали специального назначения </a:t>
            </a:r>
            <a:r>
              <a:rPr lang="ru-RU" dirty="0"/>
              <a:t>кроме высоких </a:t>
            </a:r>
            <a:r>
              <a:rPr lang="ru-RU" dirty="0" smtClean="0"/>
              <a:t>значений предела </a:t>
            </a:r>
            <a:r>
              <a:rPr lang="ru-RU" dirty="0"/>
              <a:t>упругости могут иметь еще высокую коррозионную </a:t>
            </a:r>
            <a:r>
              <a:rPr lang="ru-RU" dirty="0" smtClean="0"/>
              <a:t>стойкость</a:t>
            </a:r>
            <a:r>
              <a:rPr lang="ru-RU" dirty="0"/>
              <a:t>, </a:t>
            </a:r>
            <a:r>
              <a:rPr lang="ru-RU" dirty="0" smtClean="0"/>
              <a:t>теплостойкость </a:t>
            </a:r>
            <a:r>
              <a:rPr lang="ru-RU" dirty="0"/>
              <a:t>(высокое сопротивление релаксации при </a:t>
            </a:r>
            <a:r>
              <a:rPr lang="ru-RU" dirty="0" smtClean="0"/>
              <a:t>повышенных температурах</a:t>
            </a:r>
            <a:r>
              <a:rPr lang="ru-RU" dirty="0"/>
              <a:t>), </a:t>
            </a:r>
            <a:r>
              <a:rPr lang="ru-RU" dirty="0" err="1"/>
              <a:t>немагнитность</a:t>
            </a:r>
            <a:r>
              <a:rPr lang="ru-RU" dirty="0"/>
              <a:t> и др. К таким сталям относятся высоколегированные </a:t>
            </a:r>
            <a:r>
              <a:rPr lang="ru-RU" dirty="0" smtClean="0"/>
              <a:t>мартенситные</a:t>
            </a:r>
            <a:r>
              <a:rPr lang="ru-RU" dirty="0"/>
              <a:t>, мартенситно-стареющие и </a:t>
            </a:r>
            <a:r>
              <a:rPr lang="ru-RU" dirty="0" err="1"/>
              <a:t>аустенитные</a:t>
            </a:r>
            <a:r>
              <a:rPr lang="ru-RU" dirty="0"/>
              <a:t> </a:t>
            </a:r>
            <a:r>
              <a:rPr lang="ru-RU" dirty="0" smtClean="0"/>
              <a:t>стали В </a:t>
            </a:r>
            <a:r>
              <a:rPr lang="ru-RU" dirty="0"/>
              <a:t>качестве коррозионностойких пружинных сталей применяют </a:t>
            </a:r>
            <a:r>
              <a:rPr lang="ru-RU" dirty="0" smtClean="0"/>
              <a:t>мартенситные </a:t>
            </a:r>
            <a:r>
              <a:rPr lang="ru-RU" dirty="0"/>
              <a:t>стали. </a:t>
            </a:r>
            <a:endParaRPr lang="ru-RU" dirty="0" smtClean="0"/>
          </a:p>
          <a:p>
            <a:pPr marL="0" indent="447675" algn="just">
              <a:buNone/>
            </a:pPr>
            <a:r>
              <a:rPr lang="ru-RU" dirty="0" smtClean="0"/>
              <a:t>Для </a:t>
            </a:r>
            <a:r>
              <a:rPr lang="ru-RU" dirty="0"/>
              <a:t>получения высокой коррозионной стойкости стали </a:t>
            </a:r>
            <a:r>
              <a:rPr lang="ru-RU" dirty="0" smtClean="0"/>
              <a:t>легируют хромом </a:t>
            </a:r>
            <a:r>
              <a:rPr lang="ru-RU" dirty="0"/>
              <a:t>в количестве более 12% стали типа </a:t>
            </a:r>
            <a:r>
              <a:rPr lang="ru-RU" dirty="0" err="1"/>
              <a:t>30X13</a:t>
            </a:r>
            <a:r>
              <a:rPr lang="ru-RU" dirty="0"/>
              <a:t> и </a:t>
            </a:r>
            <a:r>
              <a:rPr lang="ru-RU" dirty="0" err="1"/>
              <a:t>40X13</a:t>
            </a:r>
            <a:r>
              <a:rPr lang="ru-RU" dirty="0"/>
              <a:t> после закалки </a:t>
            </a:r>
            <a:r>
              <a:rPr lang="ru-RU" dirty="0" smtClean="0"/>
              <a:t>от температур </a:t>
            </a:r>
            <a:r>
              <a:rPr lang="ru-RU" dirty="0"/>
              <a:t>1000 - 1050 °С и отпуска. Режим отпуска зависит от </a:t>
            </a:r>
            <a:r>
              <a:rPr lang="ru-RU" dirty="0" smtClean="0"/>
              <a:t>назначения пружин</a:t>
            </a:r>
            <a:r>
              <a:rPr lang="ru-RU" dirty="0"/>
              <a:t>. Для работы при комнатной температуре применяют отпуск при 300 </a:t>
            </a:r>
            <a:r>
              <a:rPr lang="ru-RU" dirty="0" smtClean="0"/>
              <a:t>-350 </a:t>
            </a:r>
            <a:r>
              <a:rPr lang="ru-RU" dirty="0"/>
              <a:t>°С, а в условиях повышенных температур при 500 - 550 °С. </a:t>
            </a:r>
            <a:r>
              <a:rPr lang="ru-RU" dirty="0" smtClean="0"/>
              <a:t>Повышенная </a:t>
            </a:r>
            <a:r>
              <a:rPr lang="ru-RU" dirty="0" err="1" smtClean="0"/>
              <a:t>прокаливаемость</a:t>
            </a:r>
            <a:r>
              <a:rPr lang="ru-RU" dirty="0" smtClean="0"/>
              <a:t> </a:t>
            </a:r>
            <a:r>
              <a:rPr lang="ru-RU" dirty="0"/>
              <a:t>таких сталей позволяет использовать их для пружин </a:t>
            </a:r>
            <a:r>
              <a:rPr lang="ru-RU" dirty="0" smtClean="0"/>
              <a:t>больших сечений</a:t>
            </a:r>
            <a:r>
              <a:rPr lang="ru-RU" dirty="0"/>
              <a:t>. Для повышения релаксационной стойкости коррозионностойкие </a:t>
            </a:r>
            <a:r>
              <a:rPr lang="ru-RU" dirty="0" smtClean="0"/>
              <a:t>стали мартенситного </a:t>
            </a:r>
            <a:r>
              <a:rPr lang="ru-RU" dirty="0"/>
              <a:t>класса дополнительно легируют вольфрамом, молибденом, </a:t>
            </a:r>
            <a:r>
              <a:rPr lang="ru-RU" dirty="0" smtClean="0"/>
              <a:t>ванадием </a:t>
            </a:r>
            <a:r>
              <a:rPr lang="ru-RU" dirty="0"/>
              <a:t>и другими элементами. Так, сталь </a:t>
            </a:r>
            <a:r>
              <a:rPr lang="ru-RU" dirty="0" err="1"/>
              <a:t>12Х12Н2ВМФ</a:t>
            </a:r>
            <a:r>
              <a:rPr lang="ru-RU" dirty="0"/>
              <a:t> имеет рабочую </a:t>
            </a:r>
            <a:r>
              <a:rPr lang="ru-RU" dirty="0" smtClean="0"/>
              <a:t>температуру </a:t>
            </a:r>
            <a:r>
              <a:rPr lang="ru-RU" dirty="0"/>
              <a:t>350 °С, что на 50 °С выше, чем у стали </a:t>
            </a:r>
            <a:r>
              <a:rPr lang="ru-RU" dirty="0" err="1"/>
              <a:t>30X13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350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4813"/>
            <a:ext cx="10515600" cy="53098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2.7 Высокопрочные стали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064" y="685800"/>
            <a:ext cx="11402568" cy="2752344"/>
          </a:xfrm>
        </p:spPr>
        <p:txBody>
          <a:bodyPr>
            <a:normAutofit fontScale="85000" lnSpcReduction="20000"/>
          </a:bodyPr>
          <a:lstStyle/>
          <a:p>
            <a:pPr marL="0" indent="447675" algn="just">
              <a:buNone/>
            </a:pPr>
            <a:r>
              <a:rPr lang="ru-RU" dirty="0"/>
              <a:t>К </a:t>
            </a:r>
            <a:r>
              <a:rPr lang="ru-RU" b="1" dirty="0"/>
              <a:t>высокопрочным</a:t>
            </a:r>
            <a:r>
              <a:rPr lang="ru-RU" dirty="0"/>
              <a:t> относятся </a:t>
            </a:r>
            <a:r>
              <a:rPr lang="ru-RU" b="1" dirty="0"/>
              <a:t>стали</a:t>
            </a:r>
            <a:r>
              <a:rPr lang="ru-RU" dirty="0"/>
              <a:t>, временное сопротивление </a:t>
            </a:r>
            <a:r>
              <a:rPr lang="ru-RU" dirty="0" smtClean="0"/>
              <a:t>которых </a:t>
            </a:r>
            <a:r>
              <a:rPr lang="ru-RU" dirty="0" err="1" smtClean="0"/>
              <a:t>σ</a:t>
            </a:r>
            <a:r>
              <a:rPr lang="ru-RU" baseline="-25000" dirty="0" err="1" smtClean="0"/>
              <a:t>B</a:t>
            </a:r>
            <a:r>
              <a:rPr lang="ru-RU" baseline="-25000" dirty="0" smtClean="0"/>
              <a:t> </a:t>
            </a:r>
            <a:r>
              <a:rPr lang="ru-RU" dirty="0"/>
              <a:t>&gt;1600 МПа (таблица 2.7). Стали с пределом текучести более 2000 МПа </a:t>
            </a:r>
            <a:r>
              <a:rPr lang="ru-RU" dirty="0" err="1" smtClean="0"/>
              <a:t>инода</a:t>
            </a:r>
            <a:r>
              <a:rPr lang="ru-RU" dirty="0" smtClean="0"/>
              <a:t> </a:t>
            </a:r>
            <a:r>
              <a:rPr lang="ru-RU" dirty="0"/>
              <a:t>называют </a:t>
            </a:r>
            <a:r>
              <a:rPr lang="ru-RU" b="1" dirty="0" err="1"/>
              <a:t>сверхвысокопрочными</a:t>
            </a:r>
            <a:r>
              <a:rPr lang="ru-RU" dirty="0" smtClean="0"/>
              <a:t>.</a:t>
            </a:r>
          </a:p>
          <a:p>
            <a:pPr marL="0" indent="447675" algn="just">
              <a:buNone/>
            </a:pPr>
            <a:r>
              <a:rPr lang="ru-RU" dirty="0"/>
              <a:t>Получение сталей высокой прочности неизбежно ведет к понижению </a:t>
            </a:r>
            <a:r>
              <a:rPr lang="ru-RU" dirty="0" smtClean="0"/>
              <a:t>характеристик </a:t>
            </a:r>
            <a:r>
              <a:rPr lang="ru-RU" dirty="0"/>
              <a:t>пластичности и прежде всего сопротивления хрупкому </a:t>
            </a:r>
            <a:r>
              <a:rPr lang="ru-RU" dirty="0" smtClean="0"/>
              <a:t>разрушению</a:t>
            </a:r>
            <a:r>
              <a:rPr lang="ru-RU" dirty="0"/>
              <a:t>. Поэтому надежность стали в конструкции (изделии) может быть </a:t>
            </a:r>
            <a:r>
              <a:rPr lang="ru-RU" dirty="0" smtClean="0"/>
              <a:t>охарактеризована </a:t>
            </a:r>
            <a:r>
              <a:rPr lang="ru-RU" dirty="0"/>
              <a:t>конструктивной прочностью - комплексом механических свойств</a:t>
            </a:r>
            <a:r>
              <a:rPr lang="ru-RU" dirty="0" smtClean="0"/>
              <a:t>, находящихся </a:t>
            </a:r>
            <a:r>
              <a:rPr lang="ru-RU" dirty="0"/>
              <a:t>в корреляции с эксплуатационными условиями работы изделий.</a:t>
            </a:r>
          </a:p>
          <a:p>
            <a:pPr marL="0" indent="447675" algn="just">
              <a:buNone/>
            </a:pPr>
            <a:r>
              <a:rPr lang="ru-RU" dirty="0"/>
              <a:t>Таблица 2.7 - Химический состав и свойства высокопрочных сталей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" y="3609166"/>
            <a:ext cx="8854440" cy="3248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ЦНИИ &quot;Прометей&quot;: Высокопрочные стали для корпусов корабле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992" y="3292769"/>
            <a:ext cx="3112008" cy="233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551mm.files.wordpress.com/2018/07/366ba9db-77ea-4849-9789-349b536a708f.jpeg?w=81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7"/>
          <a:stretch/>
        </p:blipFill>
        <p:spPr bwMode="auto">
          <a:xfrm>
            <a:off x="9070346" y="5084064"/>
            <a:ext cx="312165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8301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6032"/>
            <a:ext cx="10820400" cy="6227064"/>
          </a:xfrm>
        </p:spPr>
        <p:txBody>
          <a:bodyPr>
            <a:normAutofit fontScale="92500"/>
          </a:bodyPr>
          <a:lstStyle/>
          <a:p>
            <a:pPr marL="0" indent="447675" algn="just">
              <a:buNone/>
            </a:pPr>
            <a:r>
              <a:rPr lang="ru-RU" dirty="0"/>
              <a:t>Высокопрочные стали должны иметь достаточные пластичность, </a:t>
            </a:r>
            <a:r>
              <a:rPr lang="ru-RU" dirty="0" smtClean="0"/>
              <a:t>сопротивление </a:t>
            </a:r>
            <a:r>
              <a:rPr lang="ru-RU" dirty="0"/>
              <a:t>динамическим грузкам, ударную вязкость, усталостную прочность, </a:t>
            </a:r>
            <a:r>
              <a:rPr lang="ru-RU" dirty="0" smtClean="0"/>
              <a:t>а для </a:t>
            </a:r>
            <a:r>
              <a:rPr lang="ru-RU" dirty="0"/>
              <a:t>ряда изделий и хорошую свариваемость.</a:t>
            </a:r>
          </a:p>
          <a:p>
            <a:pPr marL="0" indent="447675" algn="just">
              <a:buNone/>
            </a:pPr>
            <a:r>
              <a:rPr lang="ru-RU" dirty="0"/>
              <a:t>При выплавке высокопрочных сталей применяют чистые шихтовые </a:t>
            </a:r>
            <a:r>
              <a:rPr lang="ru-RU" dirty="0" smtClean="0"/>
              <a:t>материалы</a:t>
            </a:r>
            <a:r>
              <a:rPr lang="ru-RU" dirty="0"/>
              <a:t>, специальные методы выплавки, повышающие чистоту стали по </a:t>
            </a:r>
            <a:r>
              <a:rPr lang="ru-RU" dirty="0" smtClean="0"/>
              <a:t>неметаллическим </a:t>
            </a:r>
            <a:r>
              <a:rPr lang="ru-RU" dirty="0"/>
              <a:t>включениям, газам и вредным Примесям, такие как </a:t>
            </a:r>
            <a:r>
              <a:rPr lang="ru-RU" dirty="0" smtClean="0"/>
              <a:t>электрошлаковый </a:t>
            </a:r>
            <a:r>
              <a:rPr lang="ru-RU" dirty="0"/>
              <a:t>переплав, вакуумные способы плавки и др., которые повышают </a:t>
            </a:r>
            <a:r>
              <a:rPr lang="ru-RU" dirty="0" smtClean="0"/>
              <a:t>пластичность </a:t>
            </a:r>
            <a:r>
              <a:rPr lang="ru-RU" dirty="0"/>
              <a:t>стали, но при этом и удорожают сталь</a:t>
            </a:r>
            <a:r>
              <a:rPr lang="ru-RU" dirty="0" smtClean="0"/>
              <a:t>.</a:t>
            </a:r>
          </a:p>
          <a:p>
            <a:pPr marL="0" indent="447675" algn="just">
              <a:buNone/>
            </a:pPr>
            <a:r>
              <a:rPr lang="ru-RU" dirty="0"/>
              <a:t>Прежде всего высокопрочные стали применяют в изделиях, для </a:t>
            </a:r>
            <a:r>
              <a:rPr lang="ru-RU" dirty="0" smtClean="0"/>
              <a:t>которых важно </a:t>
            </a:r>
            <a:r>
              <a:rPr lang="ru-RU" dirty="0"/>
              <a:t>уменьшение массы при сохранении высокой прочности. Это могут </a:t>
            </a:r>
            <a:r>
              <a:rPr lang="ru-RU" dirty="0" smtClean="0"/>
              <a:t>быть высокопрочные </a:t>
            </a:r>
            <a:r>
              <a:rPr lang="ru-RU" dirty="0"/>
              <a:t>болты и крепежные изделия, некоторые виды тросов и прядей</a:t>
            </a:r>
            <a:r>
              <a:rPr lang="ru-RU" dirty="0" smtClean="0"/>
              <a:t>, высокоскоростные </a:t>
            </a:r>
            <a:r>
              <a:rPr lang="ru-RU" dirty="0"/>
              <a:t>роторы, валы и многие другие детали машин и механизмов.</a:t>
            </a:r>
          </a:p>
          <a:p>
            <a:pPr marL="0" indent="447675" algn="just">
              <a:buNone/>
            </a:pPr>
            <a:r>
              <a:rPr lang="ru-RU" dirty="0"/>
              <a:t>Высокопрочные стали используют в космической, ракетной, авиационной </a:t>
            </a:r>
            <a:r>
              <a:rPr lang="ru-RU" dirty="0" smtClean="0"/>
              <a:t>технике</a:t>
            </a:r>
            <a:r>
              <a:rPr lang="ru-RU" dirty="0"/>
              <a:t>, а также в ряде отраслей приборостроения.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18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48056"/>
            <a:ext cx="10829544" cy="6236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Исследование влияния минимальных количеств примесей таких </a:t>
            </a:r>
            <a:r>
              <a:rPr lang="ru-RU" dirty="0" smtClean="0"/>
              <a:t>элементов</a:t>
            </a:r>
            <a:r>
              <a:rPr lang="ru-RU" dirty="0"/>
              <a:t>, как азот, кислород, сера, водород и фосфор, на свойства сплавов железа </a:t>
            </a:r>
            <a:r>
              <a:rPr lang="ru-RU" dirty="0" smtClean="0"/>
              <a:t>позволяет </a:t>
            </a:r>
            <a:r>
              <a:rPr lang="ru-RU" dirty="0"/>
              <a:t>определить особенности, обусловленные процессом производства </a:t>
            </a:r>
            <a:r>
              <a:rPr lang="ru-RU" dirty="0" smtClean="0"/>
              <a:t>стали</a:t>
            </a:r>
            <a:r>
              <a:rPr lang="ru-RU" dirty="0"/>
              <a:t>. Изучение металлургических закономерностей показывает, что в </a:t>
            </a:r>
            <a:r>
              <a:rPr lang="ru-RU" dirty="0" smtClean="0"/>
              <a:t>большинстве </a:t>
            </a:r>
            <a:r>
              <a:rPr lang="ru-RU" dirty="0"/>
              <a:t>случаев характерные свойства сплавов, обусловленные химическим </a:t>
            </a:r>
            <a:r>
              <a:rPr lang="ru-RU" dirty="0" smtClean="0"/>
              <a:t>составом и</a:t>
            </a:r>
            <a:r>
              <a:rPr lang="ru-RU" dirty="0"/>
              <a:t>, в частности, малыми количествами примесей, могут быть достигнуты лишь </a:t>
            </a:r>
            <a:r>
              <a:rPr lang="ru-RU" dirty="0" smtClean="0"/>
              <a:t>в результате </a:t>
            </a:r>
            <a:r>
              <a:rPr lang="ru-RU" dirty="0"/>
              <a:t>применения определенных способов производства этих сплавов. </a:t>
            </a:r>
            <a:r>
              <a:rPr lang="ru-RU" dirty="0" smtClean="0"/>
              <a:t>Таким </a:t>
            </a:r>
            <a:r>
              <a:rPr lang="ru-RU" dirty="0"/>
              <a:t>образом, специальные стали по способу производства (с учетом </a:t>
            </a:r>
            <a:r>
              <a:rPr lang="ru-RU" dirty="0" smtClean="0"/>
              <a:t>влияния незначительных </a:t>
            </a:r>
            <a:r>
              <a:rPr lang="ru-RU" dirty="0"/>
              <a:t>количеств примесей) можно рассматривать одновременно </a:t>
            </a:r>
            <a:r>
              <a:rPr lang="ru-RU" dirty="0" smtClean="0"/>
              <a:t>и как </a:t>
            </a:r>
            <a:r>
              <a:rPr lang="ru-RU" dirty="0"/>
              <a:t>специальные стали </a:t>
            </a:r>
            <a:r>
              <a:rPr lang="ru-RU" b="1" dirty="0"/>
              <a:t>по химическому составу.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20940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668" y="134013"/>
            <a:ext cx="10515600" cy="45783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2.8 Рельсовые стали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420" y="676054"/>
            <a:ext cx="11924580" cy="3624641"/>
          </a:xfrm>
        </p:spPr>
        <p:txBody>
          <a:bodyPr>
            <a:normAutofit fontScale="62500" lnSpcReduction="20000"/>
          </a:bodyPr>
          <a:lstStyle/>
          <a:p>
            <a:pPr marL="0" indent="447675" algn="just">
              <a:buNone/>
            </a:pPr>
            <a:r>
              <a:rPr lang="ru-RU" dirty="0"/>
              <a:t>Производство рельсов в нашей стране составляет около 3,5% от </a:t>
            </a:r>
            <a:r>
              <a:rPr lang="ru-RU" dirty="0" smtClean="0"/>
              <a:t>общего производства </a:t>
            </a:r>
            <a:r>
              <a:rPr lang="ru-RU" dirty="0"/>
              <a:t>готового проката, а грузонапряженность железных дорог в 5 </a:t>
            </a:r>
            <a:r>
              <a:rPr lang="ru-RU" dirty="0" smtClean="0"/>
              <a:t>раз выше</a:t>
            </a:r>
            <a:r>
              <a:rPr lang="ru-RU" dirty="0"/>
              <a:t>, чем в США, и в 8 - 12 раз выше, чем на дорогах других развитых </a:t>
            </a:r>
            <a:r>
              <a:rPr lang="ru-RU" dirty="0" smtClean="0"/>
              <a:t>капиталистических </a:t>
            </a:r>
            <a:r>
              <a:rPr lang="ru-RU" dirty="0"/>
              <a:t>стран. Это налагает особо высокие требования к качеству </a:t>
            </a:r>
            <a:r>
              <a:rPr lang="ru-RU" dirty="0" smtClean="0"/>
              <a:t>рельсов и </a:t>
            </a:r>
            <a:r>
              <a:rPr lang="ru-RU" dirty="0"/>
              <a:t>стали для их изготовления.</a:t>
            </a:r>
          </a:p>
          <a:p>
            <a:pPr marL="0" indent="447675" algn="just">
              <a:buNone/>
            </a:pPr>
            <a:r>
              <a:rPr lang="ru-RU" dirty="0"/>
              <a:t>Рельсы подразделяют:</a:t>
            </a:r>
          </a:p>
          <a:p>
            <a:pPr algn="just"/>
            <a:r>
              <a:rPr lang="ru-RU" dirty="0" smtClean="0"/>
              <a:t>по </a:t>
            </a:r>
            <a:r>
              <a:rPr lang="ru-RU" dirty="0"/>
              <a:t>типам </a:t>
            </a:r>
            <a:r>
              <a:rPr lang="ru-RU" dirty="0" err="1"/>
              <a:t>Р50</a:t>
            </a:r>
            <a:r>
              <a:rPr lang="ru-RU" dirty="0"/>
              <a:t>, </a:t>
            </a:r>
            <a:r>
              <a:rPr lang="ru-RU" dirty="0" err="1"/>
              <a:t>Р65</a:t>
            </a:r>
            <a:r>
              <a:rPr lang="ru-RU" dirty="0"/>
              <a:t>, </a:t>
            </a:r>
            <a:r>
              <a:rPr lang="ru-RU" dirty="0" err="1"/>
              <a:t>Р65К</a:t>
            </a:r>
            <a:r>
              <a:rPr lang="ru-RU" dirty="0"/>
              <a:t> (для наружных нитей кривых участков пути</a:t>
            </a:r>
            <a:r>
              <a:rPr lang="ru-RU" dirty="0" smtClean="0"/>
              <a:t>), </a:t>
            </a:r>
            <a:r>
              <a:rPr lang="ru-RU" dirty="0" err="1" smtClean="0"/>
              <a:t>Р75</a:t>
            </a:r>
            <a:r>
              <a:rPr lang="ru-RU" dirty="0"/>
              <a:t>;</a:t>
            </a:r>
          </a:p>
          <a:p>
            <a:pPr algn="just"/>
            <a:r>
              <a:rPr lang="ru-RU" dirty="0" smtClean="0"/>
              <a:t>категориям </a:t>
            </a:r>
            <a:r>
              <a:rPr lang="ru-RU" dirty="0"/>
              <a:t>качества: В – рельсы </a:t>
            </a:r>
            <a:r>
              <a:rPr lang="ru-RU" dirty="0" err="1"/>
              <a:t>термоупрочненные</a:t>
            </a:r>
            <a:r>
              <a:rPr lang="ru-RU" dirty="0"/>
              <a:t> высшего качества</a:t>
            </a:r>
            <a:r>
              <a:rPr lang="ru-RU" dirty="0" smtClean="0"/>
              <a:t>, </a:t>
            </a:r>
            <a:r>
              <a:rPr lang="ru-RU" dirty="0" err="1" smtClean="0"/>
              <a:t>T1</a:t>
            </a:r>
            <a:r>
              <a:rPr lang="ru-RU" dirty="0"/>
              <a:t>, </a:t>
            </a:r>
            <a:r>
              <a:rPr lang="ru-RU" dirty="0" err="1"/>
              <a:t>T2</a:t>
            </a:r>
            <a:r>
              <a:rPr lang="ru-RU" dirty="0"/>
              <a:t> – рельсы </a:t>
            </a:r>
            <a:r>
              <a:rPr lang="ru-RU" dirty="0" err="1"/>
              <a:t>термоупрочненные</a:t>
            </a:r>
            <a:r>
              <a:rPr lang="ru-RU" dirty="0"/>
              <a:t>, Н – рельсы </a:t>
            </a:r>
            <a:r>
              <a:rPr lang="ru-RU" dirty="0" err="1"/>
              <a:t>нетермоупрочненные</a:t>
            </a:r>
            <a:r>
              <a:rPr lang="ru-RU" dirty="0"/>
              <a:t>;</a:t>
            </a:r>
          </a:p>
          <a:p>
            <a:pPr algn="just"/>
            <a:r>
              <a:rPr lang="ru-RU" dirty="0" smtClean="0"/>
              <a:t>наличию </a:t>
            </a:r>
            <a:r>
              <a:rPr lang="ru-RU" dirty="0"/>
              <a:t>болтовых отверстий: с отверстиями на обоих концах, без </a:t>
            </a:r>
            <a:r>
              <a:rPr lang="ru-RU" dirty="0" smtClean="0"/>
              <a:t>отверстий</a:t>
            </a:r>
            <a:r>
              <a:rPr lang="ru-RU" dirty="0"/>
              <a:t>;</a:t>
            </a:r>
          </a:p>
          <a:p>
            <a:pPr algn="just"/>
            <a:r>
              <a:rPr lang="ru-RU" dirty="0" smtClean="0"/>
              <a:t>способу </a:t>
            </a:r>
            <a:r>
              <a:rPr lang="ru-RU" dirty="0"/>
              <a:t>выплавки стали: М – из мартеновской стали, К – из </a:t>
            </a:r>
            <a:r>
              <a:rPr lang="ru-RU" dirty="0" smtClean="0"/>
              <a:t>конвертерной </a:t>
            </a:r>
            <a:r>
              <a:rPr lang="ru-RU" dirty="0"/>
              <a:t>стали, Э – из электростали;</a:t>
            </a:r>
          </a:p>
          <a:p>
            <a:pPr algn="just"/>
            <a:r>
              <a:rPr lang="ru-RU" dirty="0" smtClean="0"/>
              <a:t>виду </a:t>
            </a:r>
            <a:r>
              <a:rPr lang="ru-RU" dirty="0"/>
              <a:t>исходных заготовок: из слитков, из непрерывно-литых </a:t>
            </a:r>
            <a:r>
              <a:rPr lang="ru-RU" dirty="0" smtClean="0"/>
              <a:t>заготовок (</a:t>
            </a:r>
            <a:r>
              <a:rPr lang="ru-RU" dirty="0" err="1"/>
              <a:t>НЛЗ</a:t>
            </a:r>
            <a:r>
              <a:rPr lang="ru-RU" dirty="0"/>
              <a:t>);</a:t>
            </a:r>
          </a:p>
          <a:p>
            <a:pPr algn="just"/>
            <a:r>
              <a:rPr lang="ru-RU" dirty="0" smtClean="0"/>
              <a:t>способу </a:t>
            </a:r>
            <a:r>
              <a:rPr lang="ru-RU" dirty="0" err="1"/>
              <a:t>противофлокенной</a:t>
            </a:r>
            <a:r>
              <a:rPr lang="ru-RU" dirty="0"/>
              <a:t> обработки: из </a:t>
            </a:r>
            <a:r>
              <a:rPr lang="ru-RU" dirty="0" err="1"/>
              <a:t>вакуумированной</a:t>
            </a:r>
            <a:r>
              <a:rPr lang="ru-RU" dirty="0"/>
              <a:t> стали, </a:t>
            </a:r>
            <a:r>
              <a:rPr lang="ru-RU" dirty="0" smtClean="0"/>
              <a:t>прошедшие </a:t>
            </a:r>
            <a:r>
              <a:rPr lang="ru-RU" dirty="0"/>
              <a:t>контролируемое охлаждение, прошедшие изотермическую выдержку.</a:t>
            </a:r>
            <a:endParaRPr lang="en-US" dirty="0"/>
          </a:p>
        </p:txBody>
      </p:sp>
      <p:pic>
        <p:nvPicPr>
          <p:cNvPr id="9218" name="Picture 2" descr="Марки рельсовой стали - из каких делают железнодорожные рельсы,  характеристики материалов для изготовления и маркиров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90" y="4059534"/>
            <a:ext cx="4090327" cy="279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рельсы ста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621" y="4026578"/>
            <a:ext cx="4251383" cy="283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5445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928" y="262001"/>
            <a:ext cx="10933176" cy="2115439"/>
          </a:xfrm>
        </p:spPr>
        <p:txBody>
          <a:bodyPr>
            <a:normAutofit fontScale="92500" lnSpcReduction="20000"/>
          </a:bodyPr>
          <a:lstStyle/>
          <a:p>
            <a:pPr marL="0" indent="447675" algn="just">
              <a:buNone/>
            </a:pPr>
            <a:r>
              <a:rPr lang="ru-RU" dirty="0"/>
              <a:t>Химический состав рельсовых сталей представлен в табл. </a:t>
            </a:r>
            <a:r>
              <a:rPr lang="ru-RU" dirty="0" smtClean="0"/>
              <a:t>2.8. </a:t>
            </a:r>
            <a:r>
              <a:rPr lang="ru-RU" dirty="0"/>
              <a:t>в марках </a:t>
            </a:r>
            <a:r>
              <a:rPr lang="ru-RU" dirty="0" smtClean="0"/>
              <a:t>стали </a:t>
            </a:r>
            <a:r>
              <a:rPr lang="ru-RU" dirty="0"/>
              <a:t>буквы М, К и Э обозначают способ выплавки стали, цифры – среднюю </a:t>
            </a:r>
            <a:r>
              <a:rPr lang="ru-RU" dirty="0" smtClean="0"/>
              <a:t>массовую </a:t>
            </a:r>
            <a:r>
              <a:rPr lang="ru-RU" dirty="0"/>
              <a:t>долю углерода, буквы Ф, С, X, Т – легирование стали ванадием, </a:t>
            </a:r>
            <a:r>
              <a:rPr lang="ru-RU" dirty="0" smtClean="0"/>
              <a:t>кремнием</a:t>
            </a:r>
            <a:r>
              <a:rPr lang="ru-RU" dirty="0"/>
              <a:t>, хромом и титаном соответственно.</a:t>
            </a:r>
          </a:p>
          <a:p>
            <a:pPr marL="0" indent="447675" algn="just">
              <a:buNone/>
            </a:pPr>
            <a:endParaRPr lang="ru-RU" dirty="0" smtClean="0"/>
          </a:p>
          <a:p>
            <a:pPr marL="0" indent="447675" algn="just">
              <a:buNone/>
            </a:pPr>
            <a:r>
              <a:rPr lang="ru-RU" dirty="0" smtClean="0"/>
              <a:t>Таблица </a:t>
            </a:r>
            <a:r>
              <a:rPr lang="ru-RU" dirty="0"/>
              <a:t>2.8 - Химический состав рельсовых сталей (ГОСТ 51685 - 2000)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647" y="2377440"/>
            <a:ext cx="10593702" cy="4133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97098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480" y="399160"/>
            <a:ext cx="10820400" cy="6312535"/>
          </a:xfrm>
        </p:spPr>
        <p:txBody>
          <a:bodyPr>
            <a:normAutofit fontScale="92500" lnSpcReduction="10000"/>
          </a:bodyPr>
          <a:lstStyle/>
          <a:p>
            <a:pPr marL="0" indent="447675" algn="just">
              <a:buNone/>
            </a:pPr>
            <a:r>
              <a:rPr lang="ru-RU" dirty="0"/>
              <a:t>Рельсы железнодорожные широкой колеи типов </a:t>
            </a:r>
            <a:r>
              <a:rPr lang="ru-RU" dirty="0" err="1"/>
              <a:t>Р75</a:t>
            </a:r>
            <a:r>
              <a:rPr lang="ru-RU" dirty="0"/>
              <a:t> и </a:t>
            </a:r>
            <a:r>
              <a:rPr lang="ru-RU" dirty="0" err="1"/>
              <a:t>Р65</a:t>
            </a:r>
            <a:r>
              <a:rPr lang="ru-RU" dirty="0"/>
              <a:t> </a:t>
            </a:r>
            <a:r>
              <a:rPr lang="ru-RU" dirty="0" smtClean="0"/>
              <a:t>изготовляют по </a:t>
            </a:r>
            <a:r>
              <a:rPr lang="ru-RU" dirty="0"/>
              <a:t>ГОСТ 24182-80 из мартеновской стали </a:t>
            </a:r>
            <a:r>
              <a:rPr lang="ru-RU" dirty="0" err="1"/>
              <a:t>М76</a:t>
            </a:r>
            <a:r>
              <a:rPr lang="ru-RU" dirty="0"/>
              <a:t> (0,71 - 0,82% С; 0,75 - 1,05% </a:t>
            </a:r>
            <a:r>
              <a:rPr lang="ru-RU" dirty="0" err="1"/>
              <a:t>Mn</a:t>
            </a:r>
            <a:r>
              <a:rPr lang="ru-RU" dirty="0" smtClean="0"/>
              <a:t>; 0,18 </a:t>
            </a:r>
            <a:r>
              <a:rPr lang="ru-RU" dirty="0"/>
              <a:t>- 0,40% </a:t>
            </a:r>
            <a:r>
              <a:rPr lang="ru-RU" dirty="0" err="1"/>
              <a:t>Si</a:t>
            </a:r>
            <a:r>
              <a:rPr lang="ru-RU" dirty="0"/>
              <a:t>; &lt; 0,035% Р и &lt; 0,045% S), и более легкие типа </a:t>
            </a:r>
            <a:r>
              <a:rPr lang="ru-RU" dirty="0" err="1"/>
              <a:t>Р50</a:t>
            </a:r>
            <a:r>
              <a:rPr lang="ru-RU" dirty="0"/>
              <a:t> - из </a:t>
            </a:r>
            <a:r>
              <a:rPr lang="ru-RU" dirty="0" smtClean="0"/>
              <a:t>стали </a:t>
            </a:r>
            <a:r>
              <a:rPr lang="ru-RU" dirty="0" err="1" smtClean="0"/>
              <a:t>М74</a:t>
            </a:r>
            <a:r>
              <a:rPr lang="ru-RU" dirty="0" smtClean="0"/>
              <a:t> </a:t>
            </a:r>
            <a:r>
              <a:rPr lang="ru-RU" dirty="0"/>
              <a:t>(0,69 - 0,80% С).</a:t>
            </a:r>
          </a:p>
          <a:p>
            <a:pPr marL="0" indent="447675" algn="just">
              <a:buNone/>
            </a:pPr>
            <a:r>
              <a:rPr lang="ru-RU" dirty="0"/>
              <a:t>Рельсовую сталь, содержащую 0,60 – 0,80% С, и аналогичную ей по </a:t>
            </a:r>
            <a:r>
              <a:rPr lang="ru-RU" dirty="0" smtClean="0"/>
              <a:t>составу </a:t>
            </a:r>
            <a:r>
              <a:rPr lang="ru-RU" dirty="0"/>
              <a:t>кордовую обычно выплавляют в кислородных конвертерах и </a:t>
            </a:r>
            <a:r>
              <a:rPr lang="ru-RU" dirty="0" smtClean="0"/>
              <a:t>дуговых </a:t>
            </a:r>
            <a:r>
              <a:rPr lang="ru-RU" dirty="0"/>
              <a:t>сталеплавильных печах. Наиболее сложной задачей при производстве этих </a:t>
            </a:r>
            <a:r>
              <a:rPr lang="ru-RU" dirty="0" smtClean="0"/>
              <a:t>марок </a:t>
            </a:r>
            <a:r>
              <a:rPr lang="ru-RU" dirty="0"/>
              <a:t>стали является получение низкого содержания фосфора в металле при </a:t>
            </a:r>
            <a:r>
              <a:rPr lang="ru-RU" dirty="0" smtClean="0"/>
              <a:t>прекращении </a:t>
            </a:r>
            <a:r>
              <a:rPr lang="ru-RU" dirty="0"/>
              <a:t>продувки на марочном содержании углерода.</a:t>
            </a:r>
          </a:p>
          <a:p>
            <a:pPr marL="0" indent="447675" algn="just">
              <a:buNone/>
            </a:pPr>
            <a:r>
              <a:rPr lang="ru-RU" dirty="0"/>
              <a:t>После горячей прокатки все рельсы подвергают изотермической </a:t>
            </a:r>
            <a:r>
              <a:rPr lang="ru-RU" dirty="0" smtClean="0"/>
              <a:t>обработке </a:t>
            </a:r>
            <a:r>
              <a:rPr lang="ru-RU" dirty="0"/>
              <a:t>для удаления водорода с целью устранения возможности образования </a:t>
            </a:r>
            <a:r>
              <a:rPr lang="ru-RU" dirty="0" err="1" smtClean="0"/>
              <a:t>флокенов</a:t>
            </a:r>
            <a:r>
              <a:rPr lang="ru-RU" dirty="0"/>
              <a:t>. Рельсы поставляют для эксплуатации на железных дорогах </a:t>
            </a:r>
            <a:r>
              <a:rPr lang="ru-RU" dirty="0" smtClean="0"/>
              <a:t>незакаленными </a:t>
            </a:r>
            <a:r>
              <a:rPr lang="ru-RU" dirty="0"/>
              <a:t>(сырыми) по всей длине и </a:t>
            </a:r>
            <a:r>
              <a:rPr lang="ru-RU" dirty="0" err="1"/>
              <a:t>термоупрочненными</a:t>
            </a:r>
            <a:r>
              <a:rPr lang="ru-RU" dirty="0"/>
              <a:t> по всей длине. Концы </a:t>
            </a:r>
            <a:r>
              <a:rPr lang="ru-RU" dirty="0" smtClean="0"/>
              <a:t>сырых </a:t>
            </a:r>
            <a:r>
              <a:rPr lang="ru-RU" dirty="0"/>
              <a:t>рельсов подвергают поверхностной закалке с прокатного нагрева или с </a:t>
            </a:r>
            <a:r>
              <a:rPr lang="ru-RU" dirty="0" smtClean="0"/>
              <a:t>нагрева </a:t>
            </a:r>
            <a:r>
              <a:rPr lang="ru-RU" dirty="0" err="1"/>
              <a:t>ТВЧ</a:t>
            </a:r>
            <a:r>
              <a:rPr lang="ru-RU" dirty="0"/>
              <a:t>. Длина закаленного слоя от торца рельса 50 - 80 мм, а твердость </a:t>
            </a:r>
            <a:r>
              <a:rPr lang="ru-RU" dirty="0" smtClean="0"/>
              <a:t>закаленной </a:t>
            </a:r>
            <a:r>
              <a:rPr lang="ru-RU" dirty="0"/>
              <a:t>части </a:t>
            </a:r>
            <a:r>
              <a:rPr lang="ru-RU" dirty="0" err="1"/>
              <a:t>Н</a:t>
            </a:r>
            <a:r>
              <a:rPr lang="ru-RU" dirty="0" err="1" smtClean="0"/>
              <a:t>B</a:t>
            </a:r>
            <a:r>
              <a:rPr lang="ru-RU" dirty="0" smtClean="0"/>
              <a:t> </a:t>
            </a:r>
            <a:r>
              <a:rPr lang="ru-RU" dirty="0"/>
              <a:t>311 - 401. Сырые рельсы из стали </a:t>
            </a:r>
            <a:r>
              <a:rPr lang="ru-RU" dirty="0" err="1"/>
              <a:t>М76</a:t>
            </a:r>
            <a:r>
              <a:rPr lang="ru-RU" dirty="0"/>
              <a:t> должны иметь </a:t>
            </a:r>
            <a:r>
              <a:rPr lang="ru-RU" dirty="0" err="1" smtClean="0"/>
              <a:t>σ</a:t>
            </a:r>
            <a:r>
              <a:rPr lang="ru-RU" baseline="-25000" dirty="0" err="1" smtClean="0"/>
              <a:t>в</a:t>
            </a:r>
            <a:r>
              <a:rPr lang="ru-RU" dirty="0" smtClean="0"/>
              <a:t> &gt; </a:t>
            </a:r>
            <a:r>
              <a:rPr lang="ru-RU" dirty="0" smtClean="0"/>
              <a:t>900 </a:t>
            </a:r>
            <a:r>
              <a:rPr lang="ru-RU" dirty="0"/>
              <a:t>МПа и </a:t>
            </a:r>
            <a:r>
              <a:rPr lang="el-GR" dirty="0" smtClean="0"/>
              <a:t>δ</a:t>
            </a:r>
            <a:r>
              <a:rPr lang="ru-RU" dirty="0" smtClean="0"/>
              <a:t> </a:t>
            </a:r>
            <a:r>
              <a:rPr lang="ru-RU" dirty="0"/>
              <a:t>&gt; 4%.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9430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760"/>
            <a:ext cx="10555224" cy="6300216"/>
          </a:xfrm>
        </p:spPr>
        <p:txBody>
          <a:bodyPr>
            <a:normAutofit lnSpcReduction="10000"/>
          </a:bodyPr>
          <a:lstStyle/>
          <a:p>
            <a:pPr marL="0" indent="447675" algn="just">
              <a:buNone/>
            </a:pPr>
            <a:r>
              <a:rPr lang="ru-RU" dirty="0"/>
              <a:t>Технология изготовления рельсов должна гарантировать отсутствие в них вытянутых вдоль направления прокатки строчек неметаллических включений (глинозема) длиной более 2 мм (группа I) и более 8 мм (группа </a:t>
            </a:r>
            <a:r>
              <a:rPr lang="ru-RU" dirty="0" err="1"/>
              <a:t>II</a:t>
            </a:r>
            <a:r>
              <a:rPr lang="ru-RU" dirty="0"/>
              <a:t>), так как подобные строчки служат источником зарождения трещин контактной усталости в процессе эксплуатации.</a:t>
            </a:r>
            <a:endParaRPr lang="en-US" dirty="0"/>
          </a:p>
          <a:p>
            <a:pPr marL="0" indent="447675" algn="just">
              <a:buNone/>
            </a:pPr>
            <a:r>
              <a:rPr lang="ru-RU" dirty="0" smtClean="0"/>
              <a:t>Высокая </a:t>
            </a:r>
            <a:r>
              <a:rPr lang="ru-RU" dirty="0"/>
              <a:t>грузонапряженность железных дорог привела к тому, что </a:t>
            </a:r>
            <a:r>
              <a:rPr lang="ru-RU" dirty="0" smtClean="0"/>
              <a:t>работоспособность </a:t>
            </a:r>
            <a:r>
              <a:rPr lang="ru-RU" dirty="0"/>
              <a:t>сырых </a:t>
            </a:r>
            <a:r>
              <a:rPr lang="ru-RU" dirty="0" err="1"/>
              <a:t>нетермоупрочненных</a:t>
            </a:r>
            <a:r>
              <a:rPr lang="ru-RU" dirty="0"/>
              <a:t> рельсов перестала </a:t>
            </a:r>
            <a:r>
              <a:rPr lang="ru-RU" dirty="0" smtClean="0"/>
              <a:t>удовлетворять требованиям </a:t>
            </a:r>
            <a:r>
              <a:rPr lang="ru-RU" dirty="0"/>
              <a:t>тяжелой работы сети железных дорог.</a:t>
            </a:r>
          </a:p>
          <a:p>
            <a:pPr marL="0" indent="447675" algn="just">
              <a:buNone/>
            </a:pPr>
            <a:r>
              <a:rPr lang="ru-RU" dirty="0"/>
              <a:t>Дальнейшее повышение эксплуатационной стойкости термически </a:t>
            </a:r>
            <a:r>
              <a:rPr lang="ru-RU" dirty="0" smtClean="0"/>
              <a:t>упрочненных </a:t>
            </a:r>
            <a:r>
              <a:rPr lang="ru-RU" dirty="0"/>
              <a:t>рельсов может быть достигнуто легированием рельсовой стали. </a:t>
            </a:r>
            <a:r>
              <a:rPr lang="ru-RU" dirty="0" smtClean="0"/>
              <a:t>Перспективным </a:t>
            </a:r>
            <a:r>
              <a:rPr lang="ru-RU" dirty="0"/>
              <a:t>является легирование углеродистой рельсовой стали </a:t>
            </a:r>
            <a:r>
              <a:rPr lang="ru-RU" dirty="0" smtClean="0"/>
              <a:t>небольшими добавками </a:t>
            </a:r>
            <a:r>
              <a:rPr lang="ru-RU" dirty="0"/>
              <a:t>ванадия (-0,05%), применение легированных сталей типа </a:t>
            </a:r>
            <a:r>
              <a:rPr lang="ru-RU" dirty="0" err="1"/>
              <a:t>75ГСТ</a:t>
            </a:r>
            <a:r>
              <a:rPr lang="ru-RU" dirty="0" smtClean="0"/>
              <a:t>, </a:t>
            </a:r>
            <a:r>
              <a:rPr lang="ru-RU" dirty="0" err="1" smtClean="0"/>
              <a:t>75ХГМФ</a:t>
            </a:r>
            <a:r>
              <a:rPr lang="ru-RU" dirty="0" smtClean="0"/>
              <a:t> </a:t>
            </a:r>
            <a:r>
              <a:rPr lang="ru-RU" dirty="0"/>
              <a:t>и др., а так же применение термомеханической обработки.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1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8640"/>
            <a:ext cx="11012424" cy="60441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Отдельными способами производства выделяют переплавные </a:t>
            </a:r>
            <a:r>
              <a:rPr lang="ru-RU" dirty="0" smtClean="0"/>
              <a:t>процессы объединены </a:t>
            </a:r>
            <a:r>
              <a:rPr lang="ru-RU" dirty="0"/>
              <a:t>в особую группу специальной электрометаллургии их ещё </a:t>
            </a:r>
            <a:r>
              <a:rPr lang="ru-RU" dirty="0" smtClean="0"/>
              <a:t>называют </a:t>
            </a:r>
            <a:r>
              <a:rPr lang="ru-RU" dirty="0"/>
              <a:t>вторичные рафинирующие процессы. К ним относят: </a:t>
            </a:r>
            <a:endParaRPr lang="ru-RU" dirty="0" smtClean="0"/>
          </a:p>
          <a:p>
            <a:pPr algn="just"/>
            <a:r>
              <a:rPr lang="ru-RU" dirty="0" smtClean="0"/>
              <a:t>вакуумный индукционный </a:t>
            </a:r>
            <a:r>
              <a:rPr lang="ru-RU" dirty="0"/>
              <a:t>переплав (ВИП), </a:t>
            </a:r>
            <a:endParaRPr lang="ru-RU" dirty="0" smtClean="0"/>
          </a:p>
          <a:p>
            <a:pPr algn="just"/>
            <a:r>
              <a:rPr lang="ru-RU" dirty="0" smtClean="0"/>
              <a:t>вакуумный </a:t>
            </a:r>
            <a:r>
              <a:rPr lang="ru-RU" dirty="0"/>
              <a:t>дуговой переплав (ВДП), </a:t>
            </a:r>
            <a:endParaRPr lang="ru-RU" dirty="0" smtClean="0"/>
          </a:p>
          <a:p>
            <a:pPr algn="just"/>
            <a:r>
              <a:rPr lang="ru-RU" dirty="0" smtClean="0"/>
              <a:t>плазменный дуговой </a:t>
            </a:r>
            <a:r>
              <a:rPr lang="ru-RU" dirty="0"/>
              <a:t>переплав (ПДП), </a:t>
            </a:r>
            <a:endParaRPr lang="ru-RU" dirty="0" smtClean="0"/>
          </a:p>
          <a:p>
            <a:pPr algn="just"/>
            <a:r>
              <a:rPr lang="ru-RU" dirty="0" smtClean="0"/>
              <a:t>электрошлаковый </a:t>
            </a:r>
            <a:r>
              <a:rPr lang="ru-RU" dirty="0"/>
              <a:t>переплав (ЭШП), </a:t>
            </a:r>
            <a:endParaRPr lang="ru-RU" dirty="0" smtClean="0"/>
          </a:p>
          <a:p>
            <a:pPr algn="just"/>
            <a:r>
              <a:rPr lang="ru-RU" dirty="0" smtClean="0"/>
              <a:t>электронно-лучевой </a:t>
            </a:r>
            <a:r>
              <a:rPr lang="ru-RU" dirty="0"/>
              <a:t>переплав (ЭЛП) и другие.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87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760"/>
            <a:ext cx="10847832" cy="62819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Специальные стали по способу </a:t>
            </a:r>
            <a:r>
              <a:rPr lang="ru-RU" b="1" dirty="0" smtClean="0"/>
              <a:t>обработки</a:t>
            </a:r>
            <a:endParaRPr lang="ru-RU" b="1" dirty="0"/>
          </a:p>
          <a:p>
            <a:pPr marL="0" indent="0" algn="just">
              <a:buNone/>
            </a:pPr>
            <a:r>
              <a:rPr lang="ru-RU" dirty="0"/>
              <a:t>Большинство сталей выплавляют в мартеновских печах большой </a:t>
            </a:r>
            <a:r>
              <a:rPr lang="ru-RU" dirty="0" smtClean="0"/>
              <a:t>емкости или </a:t>
            </a:r>
            <a:r>
              <a:rPr lang="ru-RU" dirty="0"/>
              <a:t>в кислородных конвертерах. После плавки сталь подвергают горячей </a:t>
            </a:r>
            <a:r>
              <a:rPr lang="ru-RU" dirty="0" smtClean="0"/>
              <a:t>прокатке </a:t>
            </a:r>
            <a:r>
              <a:rPr lang="ru-RU" dirty="0"/>
              <a:t>или ковке, термической обработке, а также, например, холодной </a:t>
            </a:r>
            <a:r>
              <a:rPr lang="ru-RU" dirty="0" smtClean="0"/>
              <a:t>прокатке</a:t>
            </a:r>
            <a:r>
              <a:rPr lang="ru-RU" dirty="0"/>
              <a:t>, протяжке и тому подобным специальным способам обработки, в </a:t>
            </a:r>
            <a:r>
              <a:rPr lang="ru-RU" dirty="0" smtClean="0"/>
              <a:t>результате которых </a:t>
            </a:r>
            <a:r>
              <a:rPr lang="ru-RU" dirty="0"/>
              <a:t>получают желаемые специальные свойства. Примером служат </a:t>
            </a:r>
            <a:r>
              <a:rPr lang="ru-RU" dirty="0" smtClean="0"/>
              <a:t>мягкие сорта </a:t>
            </a:r>
            <a:r>
              <a:rPr lang="ru-RU" dirty="0"/>
              <a:t>листовой стали для глубокой вытяжки.</a:t>
            </a:r>
          </a:p>
          <a:p>
            <a:pPr marL="0" indent="0" algn="just">
              <a:buNone/>
            </a:pPr>
            <a:r>
              <a:rPr lang="ru-RU" dirty="0"/>
              <a:t>Особенности производства и обработки ряда обычных сталей </a:t>
            </a:r>
            <a:r>
              <a:rPr lang="ru-RU" dirty="0" smtClean="0"/>
              <a:t>специального </a:t>
            </a:r>
            <a:r>
              <a:rPr lang="ru-RU" dirty="0"/>
              <a:t>назначения позволяют назвать и эти стали специальными, причем в </a:t>
            </a:r>
            <a:r>
              <a:rPr lang="ru-RU" dirty="0" smtClean="0"/>
              <a:t>этом случае </a:t>
            </a:r>
            <a:r>
              <a:rPr lang="ru-RU" dirty="0"/>
              <a:t>важное значение имеет изучение влияния небольших количеств </a:t>
            </a:r>
            <a:r>
              <a:rPr lang="ru-RU" dirty="0" smtClean="0"/>
              <a:t>примесей.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53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80"/>
            <a:ext cx="10866120" cy="648309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В большинстве случаев принимают к рассмотрению </a:t>
            </a:r>
            <a:r>
              <a:rPr lang="ru-RU" b="1" dirty="0"/>
              <a:t>классификацию </a:t>
            </a:r>
            <a:r>
              <a:rPr lang="ru-RU" b="1" dirty="0" smtClean="0"/>
              <a:t>специальных </a:t>
            </a:r>
            <a:r>
              <a:rPr lang="ru-RU" b="1" dirty="0"/>
              <a:t>сталей</a:t>
            </a:r>
            <a:r>
              <a:rPr lang="ru-RU" dirty="0"/>
              <a:t>, приведенную М.И. </a:t>
            </a:r>
            <a:r>
              <a:rPr lang="ru-RU" dirty="0" smtClean="0"/>
              <a:t>Гольдштейном: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1) </a:t>
            </a:r>
            <a:r>
              <a:rPr lang="ru-RU" b="1" dirty="0"/>
              <a:t>Коррозионно-стойкие (нержавеющие) стали.</a:t>
            </a:r>
          </a:p>
          <a:p>
            <a:pPr marL="0" indent="0" algn="just">
              <a:buNone/>
            </a:pPr>
            <a:r>
              <a:rPr lang="ru-RU" b="1" dirty="0"/>
              <a:t>2) Инструментальные быстрорежущие стали.</a:t>
            </a:r>
          </a:p>
          <a:p>
            <a:pPr marL="0" indent="0" algn="just">
              <a:buNone/>
            </a:pPr>
            <a:r>
              <a:rPr lang="ru-RU" b="1" dirty="0"/>
              <a:t>3) Конструкционные износостойкие стали.</a:t>
            </a:r>
          </a:p>
          <a:p>
            <a:pPr marL="0" indent="0" algn="just">
              <a:buNone/>
            </a:pPr>
            <a:r>
              <a:rPr lang="ru-RU" b="1" dirty="0"/>
              <a:t>4) Машиностроительные</a:t>
            </a:r>
          </a:p>
          <a:p>
            <a:pPr marL="0" indent="0" algn="just">
              <a:buNone/>
            </a:pPr>
            <a:r>
              <a:rPr lang="ru-RU" b="1" dirty="0"/>
              <a:t>- </a:t>
            </a:r>
            <a:r>
              <a:rPr lang="ru-RU" b="1" i="1" dirty="0"/>
              <a:t>Мартенситно-стареющие стали.</a:t>
            </a:r>
          </a:p>
          <a:p>
            <a:pPr marL="0" indent="0" algn="just">
              <a:buNone/>
            </a:pPr>
            <a:r>
              <a:rPr lang="ru-RU" b="1" i="1" dirty="0"/>
              <a:t>- Подшипниковые стали.</a:t>
            </a:r>
          </a:p>
          <a:p>
            <a:pPr marL="0" indent="0" algn="just">
              <a:buNone/>
            </a:pPr>
            <a:r>
              <a:rPr lang="ru-RU" b="1" i="1" dirty="0"/>
              <a:t>- Пружинные стали.</a:t>
            </a:r>
          </a:p>
          <a:p>
            <a:pPr marL="0" indent="0" algn="just">
              <a:buNone/>
            </a:pPr>
            <a:r>
              <a:rPr lang="ru-RU" b="1" i="1" dirty="0"/>
              <a:t>- Высокопрочные стали.</a:t>
            </a:r>
          </a:p>
          <a:p>
            <a:pPr marL="0" indent="0" algn="just">
              <a:buNone/>
            </a:pPr>
            <a:r>
              <a:rPr lang="ru-RU" b="1" i="1" dirty="0"/>
              <a:t>- Рельсовые стали.</a:t>
            </a:r>
          </a:p>
          <a:p>
            <a:pPr marL="0" indent="0" algn="just">
              <a:buNone/>
            </a:pPr>
            <a:r>
              <a:rPr lang="ru-RU" dirty="0"/>
              <a:t>Кроме того отдельной группой стоят </a:t>
            </a:r>
            <a:r>
              <a:rPr lang="ru-RU" b="1" dirty="0"/>
              <a:t>прецизионные стали и сплавы</a:t>
            </a:r>
            <a:r>
              <a:rPr lang="ru-RU" dirty="0"/>
              <a:t>, </a:t>
            </a:r>
            <a:r>
              <a:rPr lang="ru-RU" dirty="0" smtClean="0"/>
              <a:t>которые </a:t>
            </a:r>
            <a:r>
              <a:rPr lang="ru-RU" dirty="0"/>
              <a:t>в </a:t>
            </a:r>
            <a:r>
              <a:rPr lang="ru-RU" dirty="0" smtClean="0"/>
              <a:t>настоящее </a:t>
            </a:r>
            <a:r>
              <a:rPr lang="ru-RU" dirty="0"/>
              <a:t>время находят все большее применение в различных </a:t>
            </a:r>
            <a:r>
              <a:rPr lang="ru-RU" dirty="0" smtClean="0"/>
              <a:t>областях производства </a:t>
            </a:r>
            <a:r>
              <a:rPr lang="ru-RU" dirty="0"/>
              <a:t>и техники, начиная от устройств и агрегатов бытовой </a:t>
            </a:r>
            <a:r>
              <a:rPr lang="ru-RU" dirty="0" smtClean="0"/>
              <a:t>техники (</a:t>
            </a:r>
            <a:r>
              <a:rPr lang="ru-RU" dirty="0"/>
              <a:t>телефонные, телевизионные системы, холодильные агрегаты) и </a:t>
            </a:r>
            <a:r>
              <a:rPr lang="ru-RU" dirty="0" smtClean="0"/>
              <a:t>заканчивая машинами </a:t>
            </a:r>
            <a:r>
              <a:rPr lang="ru-RU" dirty="0"/>
              <a:t>прикладной кибернетики, космической техники, средств связи и т.д.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143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22376"/>
            <a:ext cx="11067288" cy="57150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Понятие «легированная нержавеющая сталь» является собирательным</a:t>
            </a:r>
          </a:p>
          <a:p>
            <a:pPr marL="0" indent="0" algn="just">
              <a:buNone/>
            </a:pPr>
            <a:r>
              <a:rPr lang="ru-RU" dirty="0"/>
              <a:t>для более чем 120 </a:t>
            </a:r>
            <a:r>
              <a:rPr lang="ru-RU" dirty="0" smtClean="0"/>
              <a:t>различных </a:t>
            </a:r>
            <a:r>
              <a:rPr lang="ru-RU" dirty="0"/>
              <a:t>марок нержавеющих сталей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По химическому составу коррозионно-стойкие стали</a:t>
            </a:r>
            <a:r>
              <a:rPr lang="ru-RU" dirty="0"/>
              <a:t> подразделяют:</a:t>
            </a:r>
          </a:p>
          <a:p>
            <a:r>
              <a:rPr lang="ru-RU" dirty="0" smtClean="0"/>
              <a:t>хромистые </a:t>
            </a:r>
            <a:r>
              <a:rPr lang="ru-RU" dirty="0"/>
              <a:t>стали (08Х13, 12Х13, 20Х13, 30Х13, 40Х13, 12Х17, AISI 410,</a:t>
            </a:r>
          </a:p>
          <a:p>
            <a:pPr marL="0" indent="0">
              <a:buNone/>
            </a:pPr>
            <a:r>
              <a:rPr lang="fi-FI" dirty="0"/>
              <a:t>AISI 430, AISI 420, 1.4006, 1.4016, 1.4028);</a:t>
            </a:r>
          </a:p>
          <a:p>
            <a:r>
              <a:rPr lang="ru-RU" dirty="0" smtClean="0"/>
              <a:t>хромо-никелевые </a:t>
            </a:r>
            <a:r>
              <a:rPr lang="ru-RU" dirty="0"/>
              <a:t>стали (08Х18Н9, AISI 304, 1.4301);</a:t>
            </a:r>
          </a:p>
          <a:p>
            <a:r>
              <a:rPr lang="ru-RU" dirty="0" smtClean="0"/>
              <a:t>хромо-никель-молибденовые </a:t>
            </a:r>
            <a:r>
              <a:rPr lang="ru-RU" dirty="0"/>
              <a:t>стали (03Х17Н14М2);</a:t>
            </a:r>
          </a:p>
          <a:p>
            <a:r>
              <a:rPr lang="ru-RU" dirty="0" smtClean="0"/>
              <a:t>хромо-никель-</a:t>
            </a:r>
            <a:r>
              <a:rPr lang="ru-RU" dirty="0" err="1" smtClean="0"/>
              <a:t>молибдено</a:t>
            </a:r>
            <a:r>
              <a:rPr lang="ru-RU" dirty="0" smtClean="0"/>
              <a:t>-медистые </a:t>
            </a:r>
          </a:p>
          <a:p>
            <a:pPr marL="0" indent="0">
              <a:buNone/>
            </a:pPr>
            <a:r>
              <a:rPr lang="ru-RU" dirty="0" smtClean="0"/>
              <a:t>стали </a:t>
            </a:r>
            <a:r>
              <a:rPr lang="ru-RU" dirty="0"/>
              <a:t>(Х25Н28М3Д3);</a:t>
            </a:r>
          </a:p>
          <a:p>
            <a:r>
              <a:rPr lang="ru-RU" dirty="0" smtClean="0"/>
              <a:t>хром-никель-марганцевые </a:t>
            </a:r>
            <a:r>
              <a:rPr lang="ru-RU" dirty="0"/>
              <a:t>стали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/>
              <a:t>2Х13Н4Г9 (ЭИ100)).</a:t>
            </a:r>
            <a:endParaRPr lang="en-US" dirty="0"/>
          </a:p>
        </p:txBody>
      </p:sp>
      <p:pic>
        <p:nvPicPr>
          <p:cNvPr id="1026" name="Picture 2" descr="Преимущество нержавеющей стали перед алюминием в строительстве | СТИЛ-СЕРВИ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872" y="4288536"/>
            <a:ext cx="5138928" cy="256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7109"/>
            <a:ext cx="10515600" cy="32981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2.1 Нержавеющие стали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43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89857" y="374904"/>
            <a:ext cx="11406487" cy="580205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Широкое распространение получила </a:t>
            </a:r>
            <a:r>
              <a:rPr lang="ru-RU" b="1" dirty="0"/>
              <a:t>классификация коррозионно-</a:t>
            </a:r>
          </a:p>
          <a:p>
            <a:pPr marL="0" indent="0" algn="just">
              <a:buNone/>
            </a:pPr>
            <a:r>
              <a:rPr lang="ru-RU" b="1" dirty="0"/>
              <a:t>стойких сталей по структурным признакам </a:t>
            </a:r>
            <a:r>
              <a:rPr lang="ru-RU" dirty="0"/>
              <a:t>(таблица 2.1</a:t>
            </a:r>
            <a:r>
              <a:rPr lang="ru-RU" dirty="0" smtClean="0"/>
              <a:t>).</a:t>
            </a:r>
          </a:p>
          <a:p>
            <a:pPr marL="0" indent="0" algn="just">
              <a:buNone/>
            </a:pPr>
            <a:r>
              <a:rPr lang="ru-RU" dirty="0"/>
              <a:t>Таблица 2.1 - Классификация коррозионно-стойких сталей по </a:t>
            </a:r>
            <a:r>
              <a:rPr lang="ru-RU" dirty="0" smtClean="0"/>
              <a:t>структурным признакам</a:t>
            </a:r>
          </a:p>
          <a:p>
            <a:pPr algn="just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20" y="2395371"/>
            <a:ext cx="9533143" cy="4136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41835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4126</Words>
  <Application>Microsoft Office PowerPoint</Application>
  <PresentationFormat>Широкоэкранный</PresentationFormat>
  <Paragraphs>187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Тема Office</vt:lpstr>
      <vt:lpstr>Лекция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2.1 Нержавеющие стали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2.2 Инструментальные быстрорежущие стали</vt:lpstr>
      <vt:lpstr>Презентация PowerPoint</vt:lpstr>
      <vt:lpstr>Презентация PowerPoint</vt:lpstr>
      <vt:lpstr>Презентация PowerPoint</vt:lpstr>
      <vt:lpstr>2.3 Конструкционные износостойкие стали</vt:lpstr>
      <vt:lpstr>Презентация PowerPoint</vt:lpstr>
      <vt:lpstr>2.4 Мартенситно-стареющие стали</vt:lpstr>
      <vt:lpstr>Презентация PowerPoint</vt:lpstr>
      <vt:lpstr>Презентация PowerPoint</vt:lpstr>
      <vt:lpstr>Презентация PowerPoint</vt:lpstr>
      <vt:lpstr>2.5 Подшипниковые стали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2.6 Пружинные стали</vt:lpstr>
      <vt:lpstr>Презентация PowerPoint</vt:lpstr>
      <vt:lpstr>Презентация PowerPoint</vt:lpstr>
      <vt:lpstr>Презентация PowerPoint</vt:lpstr>
      <vt:lpstr>2.7 Высокопрочные стали</vt:lpstr>
      <vt:lpstr>Презентация PowerPoint</vt:lpstr>
      <vt:lpstr>2.8 Рельсовые стали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2</dc:title>
  <dc:creator>nazarkirichenko08@gmail.com</dc:creator>
  <cp:lastModifiedBy>nazarkirichenko08@gmail.com</cp:lastModifiedBy>
  <cp:revision>20</cp:revision>
  <dcterms:created xsi:type="dcterms:W3CDTF">2020-10-28T20:34:13Z</dcterms:created>
  <dcterms:modified xsi:type="dcterms:W3CDTF">2020-11-01T21:34:05Z</dcterms:modified>
</cp:coreProperties>
</file>