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Lst>
  <p:notesMasterIdLst>
    <p:notesMasterId r:id="rId75"/>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2" d="100"/>
          <a:sy n="72" d="100"/>
        </p:scale>
        <p:origin x="1368"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4" name="PlaceHolder 1"/>
          <p:cNvSpPr>
            <a:spLocks noGrp="1" noRot="1" noChangeAspect="1"/>
          </p:cNvSpPr>
          <p:nvPr>
            <p:ph type="sldImg"/>
          </p:nvPr>
        </p:nvSpPr>
        <p:spPr>
          <a:xfrm>
            <a:off x="216000" y="812520"/>
            <a:ext cx="7127280" cy="4008960"/>
          </a:xfrm>
          <a:prstGeom prst="rect">
            <a:avLst/>
          </a:prstGeom>
        </p:spPr>
        <p:txBody>
          <a:bodyPr lIns="0" tIns="0" rIns="0" bIns="0" anchor="ctr">
            <a:noAutofit/>
          </a:bodyPr>
          <a:lstStyle/>
          <a:p>
            <a:pPr algn="ctr"/>
            <a:r>
              <a:rPr lang="ru-RU" sz="4400" b="0" strike="noStrike" spc="-1">
                <a:latin typeface="Arial"/>
              </a:rPr>
              <a:t>Для перемещения страницы щёлкните мышью</a:t>
            </a:r>
          </a:p>
        </p:txBody>
      </p:sp>
      <p:sp>
        <p:nvSpPr>
          <p:cNvPr id="115" name="PlaceHolder 2"/>
          <p:cNvSpPr>
            <a:spLocks noGrp="1"/>
          </p:cNvSpPr>
          <p:nvPr>
            <p:ph type="body"/>
          </p:nvPr>
        </p:nvSpPr>
        <p:spPr>
          <a:xfrm>
            <a:off x="756000" y="5078520"/>
            <a:ext cx="6047640" cy="4811040"/>
          </a:xfrm>
          <a:prstGeom prst="rect">
            <a:avLst/>
          </a:prstGeom>
        </p:spPr>
        <p:txBody>
          <a:bodyPr lIns="0" tIns="0" rIns="0" bIns="0">
            <a:noAutofit/>
          </a:bodyPr>
          <a:lstStyle/>
          <a:p>
            <a:r>
              <a:rPr lang="ru-RU" sz="2000" b="0" strike="noStrike" spc="-1">
                <a:latin typeface="Arial"/>
              </a:rPr>
              <a:t>Для правки формата примечаний щёлкните мышью</a:t>
            </a:r>
          </a:p>
        </p:txBody>
      </p:sp>
      <p:sp>
        <p:nvSpPr>
          <p:cNvPr id="116" name="PlaceHolder 3"/>
          <p:cNvSpPr>
            <a:spLocks noGrp="1"/>
          </p:cNvSpPr>
          <p:nvPr>
            <p:ph type="hdr"/>
          </p:nvPr>
        </p:nvSpPr>
        <p:spPr>
          <a:xfrm>
            <a:off x="0" y="0"/>
            <a:ext cx="3280680" cy="534240"/>
          </a:xfrm>
          <a:prstGeom prst="rect">
            <a:avLst/>
          </a:prstGeom>
        </p:spPr>
        <p:txBody>
          <a:bodyPr lIns="0" tIns="0" rIns="0" bIns="0">
            <a:noAutofit/>
          </a:bodyPr>
          <a:lstStyle/>
          <a:p>
            <a:r>
              <a:rPr lang="ru-RU" sz="1400" b="0" strike="noStrike" spc="-1">
                <a:latin typeface="Times New Roman"/>
              </a:rPr>
              <a:t> </a:t>
            </a:r>
          </a:p>
        </p:txBody>
      </p:sp>
      <p:sp>
        <p:nvSpPr>
          <p:cNvPr id="117" name="PlaceHolder 4"/>
          <p:cNvSpPr>
            <a:spLocks noGrp="1"/>
          </p:cNvSpPr>
          <p:nvPr>
            <p:ph type="dt"/>
          </p:nvPr>
        </p:nvSpPr>
        <p:spPr>
          <a:xfrm>
            <a:off x="4278960" y="0"/>
            <a:ext cx="3280680" cy="534240"/>
          </a:xfrm>
          <a:prstGeom prst="rect">
            <a:avLst/>
          </a:prstGeom>
        </p:spPr>
        <p:txBody>
          <a:bodyPr lIns="0" tIns="0" rIns="0" bIns="0">
            <a:noAutofit/>
          </a:bodyPr>
          <a:lstStyle/>
          <a:p>
            <a:pPr algn="r"/>
            <a:r>
              <a:rPr lang="ru-RU" sz="1400" b="0" strike="noStrike" spc="-1">
                <a:latin typeface="Times New Roman"/>
              </a:rPr>
              <a:t> </a:t>
            </a:r>
          </a:p>
        </p:txBody>
      </p:sp>
      <p:sp>
        <p:nvSpPr>
          <p:cNvPr id="118" name="PlaceHolder 5"/>
          <p:cNvSpPr>
            <a:spLocks noGrp="1"/>
          </p:cNvSpPr>
          <p:nvPr>
            <p:ph type="ftr"/>
          </p:nvPr>
        </p:nvSpPr>
        <p:spPr>
          <a:xfrm>
            <a:off x="0" y="10157400"/>
            <a:ext cx="3280680" cy="534240"/>
          </a:xfrm>
          <a:prstGeom prst="rect">
            <a:avLst/>
          </a:prstGeom>
        </p:spPr>
        <p:txBody>
          <a:bodyPr lIns="0" tIns="0" rIns="0" bIns="0" anchor="b">
            <a:noAutofit/>
          </a:bodyPr>
          <a:lstStyle/>
          <a:p>
            <a:r>
              <a:rPr lang="ru-RU" sz="1400" b="0" strike="noStrike" spc="-1">
                <a:latin typeface="Times New Roman"/>
              </a:rPr>
              <a:t> </a:t>
            </a:r>
          </a:p>
        </p:txBody>
      </p:sp>
      <p:sp>
        <p:nvSpPr>
          <p:cNvPr id="119" name="PlaceHolder 6"/>
          <p:cNvSpPr>
            <a:spLocks noGrp="1"/>
          </p:cNvSpPr>
          <p:nvPr>
            <p:ph type="sldNum"/>
          </p:nvPr>
        </p:nvSpPr>
        <p:spPr>
          <a:xfrm>
            <a:off x="4278960" y="10157400"/>
            <a:ext cx="3280680" cy="534240"/>
          </a:xfrm>
          <a:prstGeom prst="rect">
            <a:avLst/>
          </a:prstGeom>
        </p:spPr>
        <p:txBody>
          <a:bodyPr lIns="0" tIns="0" rIns="0" bIns="0" anchor="b">
            <a:noAutofit/>
          </a:bodyPr>
          <a:lstStyle/>
          <a:p>
            <a:pPr algn="r"/>
            <a:fld id="{382BA305-A712-46D7-BF64-ECD4797CB47C}" type="slidenum">
              <a:rPr lang="ru-RU" sz="1400" b="0" strike="noStrike" spc="-1">
                <a:latin typeface="Times New Roman"/>
              </a:rPr>
              <a:t>‹#›</a:t>
            </a:fld>
            <a:endParaRPr lang="ru-RU"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PlaceHolder 1"/>
          <p:cNvSpPr>
            <a:spLocks noGrp="1" noRot="1" noChangeAspect="1"/>
          </p:cNvSpPr>
          <p:nvPr>
            <p:ph type="sldImg"/>
          </p:nvPr>
        </p:nvSpPr>
        <p:spPr>
          <a:xfrm>
            <a:off x="1143000" y="685800"/>
            <a:ext cx="4570413" cy="3427413"/>
          </a:xfrm>
          <a:prstGeom prst="rect">
            <a:avLst/>
          </a:prstGeom>
        </p:spPr>
      </p:sp>
      <p:sp>
        <p:nvSpPr>
          <p:cNvPr id="250" name="PlaceHolder 2"/>
          <p:cNvSpPr>
            <a:spLocks noGrp="1"/>
          </p:cNvSpPr>
          <p:nvPr>
            <p:ph type="body"/>
          </p:nvPr>
        </p:nvSpPr>
        <p:spPr>
          <a:xfrm>
            <a:off x="685800" y="4343400"/>
            <a:ext cx="5485320" cy="4113720"/>
          </a:xfrm>
          <a:prstGeom prst="rect">
            <a:avLst/>
          </a:prstGeom>
        </p:spPr>
        <p:txBody>
          <a:bodyPr lIns="0" tIns="0" rIns="0" bIns="0">
            <a:normAutofit/>
          </a:bodyPr>
          <a:lstStyle/>
          <a:p>
            <a:endParaRPr lang="ru-RU" sz="2000" b="0" strike="noStrike" spc="-1">
              <a:latin typeface="Arial"/>
            </a:endParaRPr>
          </a:p>
        </p:txBody>
      </p:sp>
      <p:sp>
        <p:nvSpPr>
          <p:cNvPr id="251" name="CustomShape 3"/>
          <p:cNvSpPr/>
          <p:nvPr/>
        </p:nvSpPr>
        <p:spPr>
          <a:xfrm>
            <a:off x="3884760" y="8685360"/>
            <a:ext cx="297072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1FF4D85F-3AB0-4AB7-861D-DEDF01988030}" type="slidenum">
              <a:rPr lang="ru-RU" sz="1200" b="0" strike="noStrike" spc="-1">
                <a:solidFill>
                  <a:srgbClr val="000000"/>
                </a:solidFill>
                <a:latin typeface="+mn-lt"/>
                <a:ea typeface="+mn-ea"/>
              </a:rPr>
              <a:t>4</a:t>
            </a:fld>
            <a:endParaRPr lang="ru-RU" sz="1200" b="0" strike="noStrike" spc="-1">
              <a:latin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PlaceHolder 1"/>
          <p:cNvSpPr>
            <a:spLocks noGrp="1" noRot="1" noChangeAspect="1"/>
          </p:cNvSpPr>
          <p:nvPr>
            <p:ph type="sldImg"/>
          </p:nvPr>
        </p:nvSpPr>
        <p:spPr>
          <a:xfrm>
            <a:off x="1143000" y="685800"/>
            <a:ext cx="4570920" cy="3427920"/>
          </a:xfrm>
          <a:prstGeom prst="rect">
            <a:avLst/>
          </a:prstGeom>
        </p:spPr>
      </p:sp>
      <p:sp>
        <p:nvSpPr>
          <p:cNvPr id="253" name="PlaceHolder 2"/>
          <p:cNvSpPr>
            <a:spLocks noGrp="1"/>
          </p:cNvSpPr>
          <p:nvPr>
            <p:ph type="body"/>
          </p:nvPr>
        </p:nvSpPr>
        <p:spPr>
          <a:xfrm>
            <a:off x="685800" y="4343400"/>
            <a:ext cx="5485320" cy="4113720"/>
          </a:xfrm>
          <a:prstGeom prst="rect">
            <a:avLst/>
          </a:prstGeom>
        </p:spPr>
        <p:txBody>
          <a:bodyPr lIns="0" tIns="0" rIns="0" bIns="0">
            <a:normAutofit/>
          </a:bodyPr>
          <a:lstStyle/>
          <a:p>
            <a:endParaRPr lang="ru-RU" sz="2000" b="0" strike="noStrike" spc="-1">
              <a:latin typeface="Arial"/>
            </a:endParaRPr>
          </a:p>
        </p:txBody>
      </p:sp>
      <p:sp>
        <p:nvSpPr>
          <p:cNvPr id="254" name="CustomShape 3"/>
          <p:cNvSpPr/>
          <p:nvPr/>
        </p:nvSpPr>
        <p:spPr>
          <a:xfrm>
            <a:off x="3884760" y="8685360"/>
            <a:ext cx="297072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ED484550-4EFA-4DBA-B840-393721C2BED5}" type="slidenum">
              <a:rPr lang="ru-RU" sz="1200" b="0" strike="noStrike" spc="-1">
                <a:solidFill>
                  <a:srgbClr val="000000"/>
                </a:solidFill>
                <a:latin typeface="+mn-lt"/>
                <a:ea typeface="+mn-ea"/>
              </a:rPr>
              <a:t>36</a:t>
            </a:fld>
            <a:endParaRPr lang="ru-RU" sz="1200" b="0" strike="noStrike" spc="-1">
              <a:latin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24" name="PlaceHolder 2"/>
          <p:cNvSpPr>
            <a:spLocks noGrp="1"/>
          </p:cNvSpPr>
          <p:nvPr>
            <p:ph type="body"/>
          </p:nvPr>
        </p:nvSpPr>
        <p:spPr>
          <a:xfrm>
            <a:off x="457200" y="1604520"/>
            <a:ext cx="8228880" cy="1896840"/>
          </a:xfrm>
          <a:prstGeom prst="rect">
            <a:avLst/>
          </a:prstGeom>
        </p:spPr>
        <p:txBody>
          <a:bodyPr lIns="0" tIns="0" rIns="0" bIns="0">
            <a:normAutofit/>
          </a:bodyPr>
          <a:lstStyle/>
          <a:p>
            <a:endParaRPr lang="ru-RU" sz="3200" b="0" strike="noStrike" spc="-1">
              <a:latin typeface="Arial"/>
            </a:endParaRPr>
          </a:p>
        </p:txBody>
      </p:sp>
      <p:sp>
        <p:nvSpPr>
          <p:cNvPr id="25" name="PlaceHolder 3"/>
          <p:cNvSpPr>
            <a:spLocks noGrp="1"/>
          </p:cNvSpPr>
          <p:nvPr>
            <p:ph type="body"/>
          </p:nvPr>
        </p:nvSpPr>
        <p:spPr>
          <a:xfrm>
            <a:off x="457200" y="3682080"/>
            <a:ext cx="822888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27" name="PlaceHolder 2"/>
          <p:cNvSpPr>
            <a:spLocks noGrp="1"/>
          </p:cNvSpPr>
          <p:nvPr>
            <p:ph type="body"/>
          </p:nvPr>
        </p:nvSpPr>
        <p:spPr>
          <a:xfrm>
            <a:off x="457200" y="1604520"/>
            <a:ext cx="4015440" cy="1896840"/>
          </a:xfrm>
          <a:prstGeom prst="rect">
            <a:avLst/>
          </a:prstGeom>
        </p:spPr>
        <p:txBody>
          <a:bodyPr lIns="0" tIns="0" rIns="0" bIns="0">
            <a:normAutofit/>
          </a:bodyPr>
          <a:lstStyle/>
          <a:p>
            <a:endParaRPr lang="ru-RU" sz="3200" b="0" strike="noStrike" spc="-1">
              <a:latin typeface="Arial"/>
            </a:endParaRPr>
          </a:p>
        </p:txBody>
      </p:sp>
      <p:sp>
        <p:nvSpPr>
          <p:cNvPr id="28" name="PlaceHolder 3"/>
          <p:cNvSpPr>
            <a:spLocks noGrp="1"/>
          </p:cNvSpPr>
          <p:nvPr>
            <p:ph type="body"/>
          </p:nvPr>
        </p:nvSpPr>
        <p:spPr>
          <a:xfrm>
            <a:off x="4673880" y="1604520"/>
            <a:ext cx="4015440" cy="1896840"/>
          </a:xfrm>
          <a:prstGeom prst="rect">
            <a:avLst/>
          </a:prstGeom>
        </p:spPr>
        <p:txBody>
          <a:bodyPr lIns="0" tIns="0" rIns="0" bIns="0">
            <a:normAutofit/>
          </a:bodyPr>
          <a:lstStyle/>
          <a:p>
            <a:endParaRPr lang="ru-RU" sz="3200" b="0" strike="noStrike" spc="-1">
              <a:latin typeface="Arial"/>
            </a:endParaRPr>
          </a:p>
        </p:txBody>
      </p:sp>
      <p:sp>
        <p:nvSpPr>
          <p:cNvPr id="29" name="PlaceHolder 4"/>
          <p:cNvSpPr>
            <a:spLocks noGrp="1"/>
          </p:cNvSpPr>
          <p:nvPr>
            <p:ph type="body"/>
          </p:nvPr>
        </p:nvSpPr>
        <p:spPr>
          <a:xfrm>
            <a:off x="457200" y="3682080"/>
            <a:ext cx="4015440" cy="1896840"/>
          </a:xfrm>
          <a:prstGeom prst="rect">
            <a:avLst/>
          </a:prstGeom>
        </p:spPr>
        <p:txBody>
          <a:bodyPr lIns="0" tIns="0" rIns="0" bIns="0">
            <a:normAutofit/>
          </a:bodyPr>
          <a:lstStyle/>
          <a:p>
            <a:endParaRPr lang="ru-RU" sz="3200" b="0" strike="noStrike" spc="-1">
              <a:latin typeface="Arial"/>
            </a:endParaRPr>
          </a:p>
        </p:txBody>
      </p:sp>
      <p:sp>
        <p:nvSpPr>
          <p:cNvPr id="30" name="PlaceHolder 5"/>
          <p:cNvSpPr>
            <a:spLocks noGrp="1"/>
          </p:cNvSpPr>
          <p:nvPr>
            <p:ph type="body"/>
          </p:nvPr>
        </p:nvSpPr>
        <p:spPr>
          <a:xfrm>
            <a:off x="4673880" y="3682080"/>
            <a:ext cx="40154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32" name="PlaceHolder 2"/>
          <p:cNvSpPr>
            <a:spLocks noGrp="1"/>
          </p:cNvSpPr>
          <p:nvPr>
            <p:ph type="body"/>
          </p:nvPr>
        </p:nvSpPr>
        <p:spPr>
          <a:xfrm>
            <a:off x="45720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33" name="PlaceHolder 3"/>
          <p:cNvSpPr>
            <a:spLocks noGrp="1"/>
          </p:cNvSpPr>
          <p:nvPr>
            <p:ph type="body"/>
          </p:nvPr>
        </p:nvSpPr>
        <p:spPr>
          <a:xfrm>
            <a:off x="323964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34" name="PlaceHolder 4"/>
          <p:cNvSpPr>
            <a:spLocks noGrp="1"/>
          </p:cNvSpPr>
          <p:nvPr>
            <p:ph type="body"/>
          </p:nvPr>
        </p:nvSpPr>
        <p:spPr>
          <a:xfrm>
            <a:off x="602208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35" name="PlaceHolder 5"/>
          <p:cNvSpPr>
            <a:spLocks noGrp="1"/>
          </p:cNvSpPr>
          <p:nvPr>
            <p:ph type="body"/>
          </p:nvPr>
        </p:nvSpPr>
        <p:spPr>
          <a:xfrm>
            <a:off x="45720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36" name="PlaceHolder 6"/>
          <p:cNvSpPr>
            <a:spLocks noGrp="1"/>
          </p:cNvSpPr>
          <p:nvPr>
            <p:ph type="body"/>
          </p:nvPr>
        </p:nvSpPr>
        <p:spPr>
          <a:xfrm>
            <a:off x="323964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37" name="PlaceHolder 7"/>
          <p:cNvSpPr>
            <a:spLocks noGrp="1"/>
          </p:cNvSpPr>
          <p:nvPr>
            <p:ph type="body"/>
          </p:nvPr>
        </p:nvSpPr>
        <p:spPr>
          <a:xfrm>
            <a:off x="6022080" y="3682080"/>
            <a:ext cx="2649600" cy="1896840"/>
          </a:xfrm>
          <a:prstGeom prst="rect">
            <a:avLst/>
          </a:prstGeom>
        </p:spPr>
        <p:txBody>
          <a:bodyPr lIns="0" tIns="0" rIns="0" bIns="0">
            <a:normAutofit fontScale="76000"/>
          </a:bodyPr>
          <a:lstStyle/>
          <a:p>
            <a:endParaRPr lang="ru-RU"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41" name="PlaceHolder 2"/>
          <p:cNvSpPr>
            <a:spLocks noGrp="1"/>
          </p:cNvSpPr>
          <p:nvPr>
            <p:ph type="subTitle"/>
          </p:nvPr>
        </p:nvSpPr>
        <p:spPr>
          <a:xfrm>
            <a:off x="457200" y="1604520"/>
            <a:ext cx="8228880" cy="397692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43" name="PlaceHolder 2"/>
          <p:cNvSpPr>
            <a:spLocks noGrp="1"/>
          </p:cNvSpPr>
          <p:nvPr>
            <p:ph type="body"/>
          </p:nvPr>
        </p:nvSpPr>
        <p:spPr>
          <a:xfrm>
            <a:off x="457200" y="1604520"/>
            <a:ext cx="8228880" cy="397692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45" name="PlaceHolder 2"/>
          <p:cNvSpPr>
            <a:spLocks noGrp="1"/>
          </p:cNvSpPr>
          <p:nvPr>
            <p:ph type="body"/>
          </p:nvPr>
        </p:nvSpPr>
        <p:spPr>
          <a:xfrm>
            <a:off x="457200" y="1604520"/>
            <a:ext cx="4015440" cy="3976920"/>
          </a:xfrm>
          <a:prstGeom prst="rect">
            <a:avLst/>
          </a:prstGeom>
        </p:spPr>
        <p:txBody>
          <a:bodyPr lIns="0" tIns="0" rIns="0" bIns="0">
            <a:normAutofit/>
          </a:bodyPr>
          <a:lstStyle/>
          <a:p>
            <a:endParaRPr lang="ru-RU" sz="3200" b="0" strike="noStrike" spc="-1">
              <a:latin typeface="Arial"/>
            </a:endParaRPr>
          </a:p>
        </p:txBody>
      </p:sp>
      <p:sp>
        <p:nvSpPr>
          <p:cNvPr id="46" name="PlaceHolder 3"/>
          <p:cNvSpPr>
            <a:spLocks noGrp="1"/>
          </p:cNvSpPr>
          <p:nvPr>
            <p:ph type="body"/>
          </p:nvPr>
        </p:nvSpPr>
        <p:spPr>
          <a:xfrm>
            <a:off x="4673880" y="1604520"/>
            <a:ext cx="4015440" cy="397692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685800" y="2292120"/>
            <a:ext cx="7771320" cy="530964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50" name="PlaceHolder 2"/>
          <p:cNvSpPr>
            <a:spLocks noGrp="1"/>
          </p:cNvSpPr>
          <p:nvPr>
            <p:ph type="body"/>
          </p:nvPr>
        </p:nvSpPr>
        <p:spPr>
          <a:xfrm>
            <a:off x="457200" y="1604520"/>
            <a:ext cx="4015440" cy="1896840"/>
          </a:xfrm>
          <a:prstGeom prst="rect">
            <a:avLst/>
          </a:prstGeom>
        </p:spPr>
        <p:txBody>
          <a:bodyPr lIns="0" tIns="0" rIns="0" bIns="0">
            <a:normAutofit/>
          </a:bodyPr>
          <a:lstStyle/>
          <a:p>
            <a:endParaRPr lang="ru-RU" sz="3200" b="0" strike="noStrike" spc="-1">
              <a:latin typeface="Arial"/>
            </a:endParaRPr>
          </a:p>
        </p:txBody>
      </p:sp>
      <p:sp>
        <p:nvSpPr>
          <p:cNvPr id="51" name="PlaceHolder 3"/>
          <p:cNvSpPr>
            <a:spLocks noGrp="1"/>
          </p:cNvSpPr>
          <p:nvPr>
            <p:ph type="body"/>
          </p:nvPr>
        </p:nvSpPr>
        <p:spPr>
          <a:xfrm>
            <a:off x="4673880" y="1604520"/>
            <a:ext cx="4015440" cy="3976920"/>
          </a:xfrm>
          <a:prstGeom prst="rect">
            <a:avLst/>
          </a:prstGeom>
        </p:spPr>
        <p:txBody>
          <a:bodyPr lIns="0" tIns="0" rIns="0" bIns="0">
            <a:normAutofit/>
          </a:bodyPr>
          <a:lstStyle/>
          <a:p>
            <a:endParaRPr lang="ru-RU" sz="3200" b="0" strike="noStrike" spc="-1">
              <a:latin typeface="Arial"/>
            </a:endParaRPr>
          </a:p>
        </p:txBody>
      </p:sp>
      <p:sp>
        <p:nvSpPr>
          <p:cNvPr id="52" name="PlaceHolder 4"/>
          <p:cNvSpPr>
            <a:spLocks noGrp="1"/>
          </p:cNvSpPr>
          <p:nvPr>
            <p:ph type="body"/>
          </p:nvPr>
        </p:nvSpPr>
        <p:spPr>
          <a:xfrm>
            <a:off x="457200" y="3682080"/>
            <a:ext cx="40154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3" name="PlaceHolder 2"/>
          <p:cNvSpPr>
            <a:spLocks noGrp="1"/>
          </p:cNvSpPr>
          <p:nvPr>
            <p:ph type="subTitle"/>
          </p:nvPr>
        </p:nvSpPr>
        <p:spPr>
          <a:xfrm>
            <a:off x="457200" y="1604520"/>
            <a:ext cx="8228880" cy="397692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54" name="PlaceHolder 2"/>
          <p:cNvSpPr>
            <a:spLocks noGrp="1"/>
          </p:cNvSpPr>
          <p:nvPr>
            <p:ph type="body"/>
          </p:nvPr>
        </p:nvSpPr>
        <p:spPr>
          <a:xfrm>
            <a:off x="457200" y="1604520"/>
            <a:ext cx="4015440" cy="3976920"/>
          </a:xfrm>
          <a:prstGeom prst="rect">
            <a:avLst/>
          </a:prstGeom>
        </p:spPr>
        <p:txBody>
          <a:bodyPr lIns="0" tIns="0" rIns="0" bIns="0">
            <a:normAutofit/>
          </a:bodyPr>
          <a:lstStyle/>
          <a:p>
            <a:endParaRPr lang="ru-RU" sz="3200" b="0" strike="noStrike" spc="-1">
              <a:latin typeface="Arial"/>
            </a:endParaRPr>
          </a:p>
        </p:txBody>
      </p:sp>
      <p:sp>
        <p:nvSpPr>
          <p:cNvPr id="55" name="PlaceHolder 3"/>
          <p:cNvSpPr>
            <a:spLocks noGrp="1"/>
          </p:cNvSpPr>
          <p:nvPr>
            <p:ph type="body"/>
          </p:nvPr>
        </p:nvSpPr>
        <p:spPr>
          <a:xfrm>
            <a:off x="4673880" y="1604520"/>
            <a:ext cx="4015440" cy="1896840"/>
          </a:xfrm>
          <a:prstGeom prst="rect">
            <a:avLst/>
          </a:prstGeom>
        </p:spPr>
        <p:txBody>
          <a:bodyPr lIns="0" tIns="0" rIns="0" bIns="0">
            <a:normAutofit/>
          </a:bodyPr>
          <a:lstStyle/>
          <a:p>
            <a:endParaRPr lang="ru-RU" sz="3200" b="0" strike="noStrike" spc="-1">
              <a:latin typeface="Arial"/>
            </a:endParaRPr>
          </a:p>
        </p:txBody>
      </p:sp>
      <p:sp>
        <p:nvSpPr>
          <p:cNvPr id="56" name="PlaceHolder 4"/>
          <p:cNvSpPr>
            <a:spLocks noGrp="1"/>
          </p:cNvSpPr>
          <p:nvPr>
            <p:ph type="body"/>
          </p:nvPr>
        </p:nvSpPr>
        <p:spPr>
          <a:xfrm>
            <a:off x="4673880" y="3682080"/>
            <a:ext cx="40154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58" name="PlaceHolder 2"/>
          <p:cNvSpPr>
            <a:spLocks noGrp="1"/>
          </p:cNvSpPr>
          <p:nvPr>
            <p:ph type="body"/>
          </p:nvPr>
        </p:nvSpPr>
        <p:spPr>
          <a:xfrm>
            <a:off x="457200" y="1604520"/>
            <a:ext cx="4015440" cy="1896840"/>
          </a:xfrm>
          <a:prstGeom prst="rect">
            <a:avLst/>
          </a:prstGeom>
        </p:spPr>
        <p:txBody>
          <a:bodyPr lIns="0" tIns="0" rIns="0" bIns="0">
            <a:normAutofit/>
          </a:bodyPr>
          <a:lstStyle/>
          <a:p>
            <a:endParaRPr lang="ru-RU" sz="3200" b="0" strike="noStrike" spc="-1">
              <a:latin typeface="Arial"/>
            </a:endParaRPr>
          </a:p>
        </p:txBody>
      </p:sp>
      <p:sp>
        <p:nvSpPr>
          <p:cNvPr id="59" name="PlaceHolder 3"/>
          <p:cNvSpPr>
            <a:spLocks noGrp="1"/>
          </p:cNvSpPr>
          <p:nvPr>
            <p:ph type="body"/>
          </p:nvPr>
        </p:nvSpPr>
        <p:spPr>
          <a:xfrm>
            <a:off x="4673880" y="1604520"/>
            <a:ext cx="4015440" cy="1896840"/>
          </a:xfrm>
          <a:prstGeom prst="rect">
            <a:avLst/>
          </a:prstGeom>
        </p:spPr>
        <p:txBody>
          <a:bodyPr lIns="0" tIns="0" rIns="0" bIns="0">
            <a:normAutofit/>
          </a:bodyPr>
          <a:lstStyle/>
          <a:p>
            <a:endParaRPr lang="ru-RU" sz="3200" b="0" strike="noStrike" spc="-1">
              <a:latin typeface="Arial"/>
            </a:endParaRPr>
          </a:p>
        </p:txBody>
      </p:sp>
      <p:sp>
        <p:nvSpPr>
          <p:cNvPr id="60" name="PlaceHolder 4"/>
          <p:cNvSpPr>
            <a:spLocks noGrp="1"/>
          </p:cNvSpPr>
          <p:nvPr>
            <p:ph type="body"/>
          </p:nvPr>
        </p:nvSpPr>
        <p:spPr>
          <a:xfrm>
            <a:off x="457200" y="3682080"/>
            <a:ext cx="822888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62" name="PlaceHolder 2"/>
          <p:cNvSpPr>
            <a:spLocks noGrp="1"/>
          </p:cNvSpPr>
          <p:nvPr>
            <p:ph type="body"/>
          </p:nvPr>
        </p:nvSpPr>
        <p:spPr>
          <a:xfrm>
            <a:off x="457200" y="1604520"/>
            <a:ext cx="8228880" cy="1896840"/>
          </a:xfrm>
          <a:prstGeom prst="rect">
            <a:avLst/>
          </a:prstGeom>
        </p:spPr>
        <p:txBody>
          <a:bodyPr lIns="0" tIns="0" rIns="0" bIns="0">
            <a:normAutofit/>
          </a:bodyPr>
          <a:lstStyle/>
          <a:p>
            <a:endParaRPr lang="ru-RU" sz="3200" b="0" strike="noStrike" spc="-1">
              <a:latin typeface="Arial"/>
            </a:endParaRPr>
          </a:p>
        </p:txBody>
      </p:sp>
      <p:sp>
        <p:nvSpPr>
          <p:cNvPr id="63" name="PlaceHolder 3"/>
          <p:cNvSpPr>
            <a:spLocks noGrp="1"/>
          </p:cNvSpPr>
          <p:nvPr>
            <p:ph type="body"/>
          </p:nvPr>
        </p:nvSpPr>
        <p:spPr>
          <a:xfrm>
            <a:off x="457200" y="3682080"/>
            <a:ext cx="822888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65" name="PlaceHolder 2"/>
          <p:cNvSpPr>
            <a:spLocks noGrp="1"/>
          </p:cNvSpPr>
          <p:nvPr>
            <p:ph type="body"/>
          </p:nvPr>
        </p:nvSpPr>
        <p:spPr>
          <a:xfrm>
            <a:off x="457200" y="1604520"/>
            <a:ext cx="4015440" cy="1896840"/>
          </a:xfrm>
          <a:prstGeom prst="rect">
            <a:avLst/>
          </a:prstGeom>
        </p:spPr>
        <p:txBody>
          <a:bodyPr lIns="0" tIns="0" rIns="0" bIns="0">
            <a:normAutofit/>
          </a:bodyPr>
          <a:lstStyle/>
          <a:p>
            <a:endParaRPr lang="ru-RU" sz="3200" b="0" strike="noStrike" spc="-1">
              <a:latin typeface="Arial"/>
            </a:endParaRPr>
          </a:p>
        </p:txBody>
      </p:sp>
      <p:sp>
        <p:nvSpPr>
          <p:cNvPr id="66" name="PlaceHolder 3"/>
          <p:cNvSpPr>
            <a:spLocks noGrp="1"/>
          </p:cNvSpPr>
          <p:nvPr>
            <p:ph type="body"/>
          </p:nvPr>
        </p:nvSpPr>
        <p:spPr>
          <a:xfrm>
            <a:off x="4673880" y="1604520"/>
            <a:ext cx="4015440" cy="1896840"/>
          </a:xfrm>
          <a:prstGeom prst="rect">
            <a:avLst/>
          </a:prstGeom>
        </p:spPr>
        <p:txBody>
          <a:bodyPr lIns="0" tIns="0" rIns="0" bIns="0">
            <a:normAutofit/>
          </a:bodyPr>
          <a:lstStyle/>
          <a:p>
            <a:endParaRPr lang="ru-RU" sz="3200" b="0" strike="noStrike" spc="-1">
              <a:latin typeface="Arial"/>
            </a:endParaRPr>
          </a:p>
        </p:txBody>
      </p:sp>
      <p:sp>
        <p:nvSpPr>
          <p:cNvPr id="67" name="PlaceHolder 4"/>
          <p:cNvSpPr>
            <a:spLocks noGrp="1"/>
          </p:cNvSpPr>
          <p:nvPr>
            <p:ph type="body"/>
          </p:nvPr>
        </p:nvSpPr>
        <p:spPr>
          <a:xfrm>
            <a:off x="457200" y="3682080"/>
            <a:ext cx="4015440" cy="1896840"/>
          </a:xfrm>
          <a:prstGeom prst="rect">
            <a:avLst/>
          </a:prstGeom>
        </p:spPr>
        <p:txBody>
          <a:bodyPr lIns="0" tIns="0" rIns="0" bIns="0">
            <a:normAutofit/>
          </a:bodyPr>
          <a:lstStyle/>
          <a:p>
            <a:endParaRPr lang="ru-RU" sz="3200" b="0" strike="noStrike" spc="-1">
              <a:latin typeface="Arial"/>
            </a:endParaRPr>
          </a:p>
        </p:txBody>
      </p:sp>
      <p:sp>
        <p:nvSpPr>
          <p:cNvPr id="68" name="PlaceHolder 5"/>
          <p:cNvSpPr>
            <a:spLocks noGrp="1"/>
          </p:cNvSpPr>
          <p:nvPr>
            <p:ph type="body"/>
          </p:nvPr>
        </p:nvSpPr>
        <p:spPr>
          <a:xfrm>
            <a:off x="4673880" y="3682080"/>
            <a:ext cx="40154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70" name="PlaceHolder 2"/>
          <p:cNvSpPr>
            <a:spLocks noGrp="1"/>
          </p:cNvSpPr>
          <p:nvPr>
            <p:ph type="body"/>
          </p:nvPr>
        </p:nvSpPr>
        <p:spPr>
          <a:xfrm>
            <a:off x="45720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71" name="PlaceHolder 3"/>
          <p:cNvSpPr>
            <a:spLocks noGrp="1"/>
          </p:cNvSpPr>
          <p:nvPr>
            <p:ph type="body"/>
          </p:nvPr>
        </p:nvSpPr>
        <p:spPr>
          <a:xfrm>
            <a:off x="323964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72" name="PlaceHolder 4"/>
          <p:cNvSpPr>
            <a:spLocks noGrp="1"/>
          </p:cNvSpPr>
          <p:nvPr>
            <p:ph type="body"/>
          </p:nvPr>
        </p:nvSpPr>
        <p:spPr>
          <a:xfrm>
            <a:off x="602208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73" name="PlaceHolder 5"/>
          <p:cNvSpPr>
            <a:spLocks noGrp="1"/>
          </p:cNvSpPr>
          <p:nvPr>
            <p:ph type="body"/>
          </p:nvPr>
        </p:nvSpPr>
        <p:spPr>
          <a:xfrm>
            <a:off x="45720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74" name="PlaceHolder 6"/>
          <p:cNvSpPr>
            <a:spLocks noGrp="1"/>
          </p:cNvSpPr>
          <p:nvPr>
            <p:ph type="body"/>
          </p:nvPr>
        </p:nvSpPr>
        <p:spPr>
          <a:xfrm>
            <a:off x="323964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75" name="PlaceHolder 7"/>
          <p:cNvSpPr>
            <a:spLocks noGrp="1"/>
          </p:cNvSpPr>
          <p:nvPr>
            <p:ph type="body"/>
          </p:nvPr>
        </p:nvSpPr>
        <p:spPr>
          <a:xfrm>
            <a:off x="6022080" y="3682080"/>
            <a:ext cx="2649600" cy="1896840"/>
          </a:xfrm>
          <a:prstGeom prst="rect">
            <a:avLst/>
          </a:prstGeom>
        </p:spPr>
        <p:txBody>
          <a:bodyPr lIns="0" tIns="0" rIns="0" bIns="0">
            <a:normAutofit fontScale="76000"/>
          </a:bodyPr>
          <a:lstStyle/>
          <a:p>
            <a:endParaRPr lang="ru-RU" sz="3200" b="0" strike="noStrike" spc="-1">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8"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79" name="PlaceHolder 2"/>
          <p:cNvSpPr>
            <a:spLocks noGrp="1"/>
          </p:cNvSpPr>
          <p:nvPr>
            <p:ph type="subTitle"/>
          </p:nvPr>
        </p:nvSpPr>
        <p:spPr>
          <a:xfrm>
            <a:off x="457200" y="1604520"/>
            <a:ext cx="8228880" cy="397692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81" name="PlaceHolder 2"/>
          <p:cNvSpPr>
            <a:spLocks noGrp="1"/>
          </p:cNvSpPr>
          <p:nvPr>
            <p:ph type="body"/>
          </p:nvPr>
        </p:nvSpPr>
        <p:spPr>
          <a:xfrm>
            <a:off x="457200" y="1604520"/>
            <a:ext cx="8228880" cy="397692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83" name="PlaceHolder 2"/>
          <p:cNvSpPr>
            <a:spLocks noGrp="1"/>
          </p:cNvSpPr>
          <p:nvPr>
            <p:ph type="body"/>
          </p:nvPr>
        </p:nvSpPr>
        <p:spPr>
          <a:xfrm>
            <a:off x="457200" y="1604520"/>
            <a:ext cx="4015440" cy="3976920"/>
          </a:xfrm>
          <a:prstGeom prst="rect">
            <a:avLst/>
          </a:prstGeom>
        </p:spPr>
        <p:txBody>
          <a:bodyPr lIns="0" tIns="0" rIns="0" bIns="0">
            <a:normAutofit/>
          </a:bodyPr>
          <a:lstStyle/>
          <a:p>
            <a:endParaRPr lang="ru-RU" sz="3200" b="0" strike="noStrike" spc="-1">
              <a:latin typeface="Arial"/>
            </a:endParaRPr>
          </a:p>
        </p:txBody>
      </p:sp>
      <p:sp>
        <p:nvSpPr>
          <p:cNvPr id="84" name="PlaceHolder 3"/>
          <p:cNvSpPr>
            <a:spLocks noGrp="1"/>
          </p:cNvSpPr>
          <p:nvPr>
            <p:ph type="body"/>
          </p:nvPr>
        </p:nvSpPr>
        <p:spPr>
          <a:xfrm>
            <a:off x="4673880" y="1604520"/>
            <a:ext cx="4015440" cy="397692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5"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5" name="PlaceHolder 2"/>
          <p:cNvSpPr>
            <a:spLocks noGrp="1"/>
          </p:cNvSpPr>
          <p:nvPr>
            <p:ph type="body"/>
          </p:nvPr>
        </p:nvSpPr>
        <p:spPr>
          <a:xfrm>
            <a:off x="457200" y="1604520"/>
            <a:ext cx="8228880" cy="397692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6" name="PlaceHolder 1"/>
          <p:cNvSpPr>
            <a:spLocks noGrp="1"/>
          </p:cNvSpPr>
          <p:nvPr>
            <p:ph type="subTitle"/>
          </p:nvPr>
        </p:nvSpPr>
        <p:spPr>
          <a:xfrm>
            <a:off x="685800" y="2292120"/>
            <a:ext cx="7771320" cy="530964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88" name="PlaceHolder 2"/>
          <p:cNvSpPr>
            <a:spLocks noGrp="1"/>
          </p:cNvSpPr>
          <p:nvPr>
            <p:ph type="body"/>
          </p:nvPr>
        </p:nvSpPr>
        <p:spPr>
          <a:xfrm>
            <a:off x="457200" y="1604520"/>
            <a:ext cx="4015440" cy="1896840"/>
          </a:xfrm>
          <a:prstGeom prst="rect">
            <a:avLst/>
          </a:prstGeom>
        </p:spPr>
        <p:txBody>
          <a:bodyPr lIns="0" tIns="0" rIns="0" bIns="0">
            <a:normAutofit/>
          </a:bodyPr>
          <a:lstStyle/>
          <a:p>
            <a:endParaRPr lang="ru-RU" sz="3200" b="0" strike="noStrike" spc="-1">
              <a:latin typeface="Arial"/>
            </a:endParaRPr>
          </a:p>
        </p:txBody>
      </p:sp>
      <p:sp>
        <p:nvSpPr>
          <p:cNvPr id="89" name="PlaceHolder 3"/>
          <p:cNvSpPr>
            <a:spLocks noGrp="1"/>
          </p:cNvSpPr>
          <p:nvPr>
            <p:ph type="body"/>
          </p:nvPr>
        </p:nvSpPr>
        <p:spPr>
          <a:xfrm>
            <a:off x="4673880" y="1604520"/>
            <a:ext cx="4015440" cy="3976920"/>
          </a:xfrm>
          <a:prstGeom prst="rect">
            <a:avLst/>
          </a:prstGeom>
        </p:spPr>
        <p:txBody>
          <a:bodyPr lIns="0" tIns="0" rIns="0" bIns="0">
            <a:normAutofit/>
          </a:bodyPr>
          <a:lstStyle/>
          <a:p>
            <a:endParaRPr lang="ru-RU" sz="3200" b="0" strike="noStrike" spc="-1">
              <a:latin typeface="Arial"/>
            </a:endParaRPr>
          </a:p>
        </p:txBody>
      </p:sp>
      <p:sp>
        <p:nvSpPr>
          <p:cNvPr id="90" name="PlaceHolder 4"/>
          <p:cNvSpPr>
            <a:spLocks noGrp="1"/>
          </p:cNvSpPr>
          <p:nvPr>
            <p:ph type="body"/>
          </p:nvPr>
        </p:nvSpPr>
        <p:spPr>
          <a:xfrm>
            <a:off x="457200" y="3682080"/>
            <a:ext cx="40154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92" name="PlaceHolder 2"/>
          <p:cNvSpPr>
            <a:spLocks noGrp="1"/>
          </p:cNvSpPr>
          <p:nvPr>
            <p:ph type="body"/>
          </p:nvPr>
        </p:nvSpPr>
        <p:spPr>
          <a:xfrm>
            <a:off x="457200" y="1604520"/>
            <a:ext cx="4015440" cy="3976920"/>
          </a:xfrm>
          <a:prstGeom prst="rect">
            <a:avLst/>
          </a:prstGeom>
        </p:spPr>
        <p:txBody>
          <a:bodyPr lIns="0" tIns="0" rIns="0" bIns="0">
            <a:normAutofit/>
          </a:bodyPr>
          <a:lstStyle/>
          <a:p>
            <a:endParaRPr lang="ru-RU" sz="3200" b="0" strike="noStrike" spc="-1">
              <a:latin typeface="Arial"/>
            </a:endParaRPr>
          </a:p>
        </p:txBody>
      </p:sp>
      <p:sp>
        <p:nvSpPr>
          <p:cNvPr id="93" name="PlaceHolder 3"/>
          <p:cNvSpPr>
            <a:spLocks noGrp="1"/>
          </p:cNvSpPr>
          <p:nvPr>
            <p:ph type="body"/>
          </p:nvPr>
        </p:nvSpPr>
        <p:spPr>
          <a:xfrm>
            <a:off x="4673880" y="1604520"/>
            <a:ext cx="4015440" cy="1896840"/>
          </a:xfrm>
          <a:prstGeom prst="rect">
            <a:avLst/>
          </a:prstGeom>
        </p:spPr>
        <p:txBody>
          <a:bodyPr lIns="0" tIns="0" rIns="0" bIns="0">
            <a:normAutofit/>
          </a:bodyPr>
          <a:lstStyle/>
          <a:p>
            <a:endParaRPr lang="ru-RU" sz="3200" b="0" strike="noStrike" spc="-1">
              <a:latin typeface="Arial"/>
            </a:endParaRPr>
          </a:p>
        </p:txBody>
      </p:sp>
      <p:sp>
        <p:nvSpPr>
          <p:cNvPr id="94" name="PlaceHolder 4"/>
          <p:cNvSpPr>
            <a:spLocks noGrp="1"/>
          </p:cNvSpPr>
          <p:nvPr>
            <p:ph type="body"/>
          </p:nvPr>
        </p:nvSpPr>
        <p:spPr>
          <a:xfrm>
            <a:off x="4673880" y="3682080"/>
            <a:ext cx="40154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96" name="PlaceHolder 2"/>
          <p:cNvSpPr>
            <a:spLocks noGrp="1"/>
          </p:cNvSpPr>
          <p:nvPr>
            <p:ph type="body"/>
          </p:nvPr>
        </p:nvSpPr>
        <p:spPr>
          <a:xfrm>
            <a:off x="457200" y="1604520"/>
            <a:ext cx="4015440" cy="1896840"/>
          </a:xfrm>
          <a:prstGeom prst="rect">
            <a:avLst/>
          </a:prstGeom>
        </p:spPr>
        <p:txBody>
          <a:bodyPr lIns="0" tIns="0" rIns="0" bIns="0">
            <a:normAutofit/>
          </a:bodyPr>
          <a:lstStyle/>
          <a:p>
            <a:endParaRPr lang="ru-RU" sz="3200" b="0" strike="noStrike" spc="-1">
              <a:latin typeface="Arial"/>
            </a:endParaRPr>
          </a:p>
        </p:txBody>
      </p:sp>
      <p:sp>
        <p:nvSpPr>
          <p:cNvPr id="97" name="PlaceHolder 3"/>
          <p:cNvSpPr>
            <a:spLocks noGrp="1"/>
          </p:cNvSpPr>
          <p:nvPr>
            <p:ph type="body"/>
          </p:nvPr>
        </p:nvSpPr>
        <p:spPr>
          <a:xfrm>
            <a:off x="4673880" y="1604520"/>
            <a:ext cx="4015440" cy="1896840"/>
          </a:xfrm>
          <a:prstGeom prst="rect">
            <a:avLst/>
          </a:prstGeom>
        </p:spPr>
        <p:txBody>
          <a:bodyPr lIns="0" tIns="0" rIns="0" bIns="0">
            <a:normAutofit/>
          </a:bodyPr>
          <a:lstStyle/>
          <a:p>
            <a:endParaRPr lang="ru-RU" sz="3200" b="0" strike="noStrike" spc="-1">
              <a:latin typeface="Arial"/>
            </a:endParaRPr>
          </a:p>
        </p:txBody>
      </p:sp>
      <p:sp>
        <p:nvSpPr>
          <p:cNvPr id="98" name="PlaceHolder 4"/>
          <p:cNvSpPr>
            <a:spLocks noGrp="1"/>
          </p:cNvSpPr>
          <p:nvPr>
            <p:ph type="body"/>
          </p:nvPr>
        </p:nvSpPr>
        <p:spPr>
          <a:xfrm>
            <a:off x="457200" y="3682080"/>
            <a:ext cx="822888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100" name="PlaceHolder 2"/>
          <p:cNvSpPr>
            <a:spLocks noGrp="1"/>
          </p:cNvSpPr>
          <p:nvPr>
            <p:ph type="body"/>
          </p:nvPr>
        </p:nvSpPr>
        <p:spPr>
          <a:xfrm>
            <a:off x="457200" y="1604520"/>
            <a:ext cx="8228880" cy="1896840"/>
          </a:xfrm>
          <a:prstGeom prst="rect">
            <a:avLst/>
          </a:prstGeom>
        </p:spPr>
        <p:txBody>
          <a:bodyPr lIns="0" tIns="0" rIns="0" bIns="0">
            <a:normAutofit/>
          </a:bodyPr>
          <a:lstStyle/>
          <a:p>
            <a:endParaRPr lang="ru-RU" sz="3200" b="0" strike="noStrike" spc="-1">
              <a:latin typeface="Arial"/>
            </a:endParaRPr>
          </a:p>
        </p:txBody>
      </p:sp>
      <p:sp>
        <p:nvSpPr>
          <p:cNvPr id="101" name="PlaceHolder 3"/>
          <p:cNvSpPr>
            <a:spLocks noGrp="1"/>
          </p:cNvSpPr>
          <p:nvPr>
            <p:ph type="body"/>
          </p:nvPr>
        </p:nvSpPr>
        <p:spPr>
          <a:xfrm>
            <a:off x="457200" y="3682080"/>
            <a:ext cx="822888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103" name="PlaceHolder 2"/>
          <p:cNvSpPr>
            <a:spLocks noGrp="1"/>
          </p:cNvSpPr>
          <p:nvPr>
            <p:ph type="body"/>
          </p:nvPr>
        </p:nvSpPr>
        <p:spPr>
          <a:xfrm>
            <a:off x="457200" y="1604520"/>
            <a:ext cx="4015440" cy="1896840"/>
          </a:xfrm>
          <a:prstGeom prst="rect">
            <a:avLst/>
          </a:prstGeom>
        </p:spPr>
        <p:txBody>
          <a:bodyPr lIns="0" tIns="0" rIns="0" bIns="0">
            <a:normAutofit/>
          </a:bodyPr>
          <a:lstStyle/>
          <a:p>
            <a:endParaRPr lang="ru-RU" sz="3200" b="0" strike="noStrike" spc="-1">
              <a:latin typeface="Arial"/>
            </a:endParaRPr>
          </a:p>
        </p:txBody>
      </p:sp>
      <p:sp>
        <p:nvSpPr>
          <p:cNvPr id="104" name="PlaceHolder 3"/>
          <p:cNvSpPr>
            <a:spLocks noGrp="1"/>
          </p:cNvSpPr>
          <p:nvPr>
            <p:ph type="body"/>
          </p:nvPr>
        </p:nvSpPr>
        <p:spPr>
          <a:xfrm>
            <a:off x="4673880" y="1604520"/>
            <a:ext cx="4015440" cy="1896840"/>
          </a:xfrm>
          <a:prstGeom prst="rect">
            <a:avLst/>
          </a:prstGeom>
        </p:spPr>
        <p:txBody>
          <a:bodyPr lIns="0" tIns="0" rIns="0" bIns="0">
            <a:normAutofit/>
          </a:bodyPr>
          <a:lstStyle/>
          <a:p>
            <a:endParaRPr lang="ru-RU" sz="3200" b="0" strike="noStrike" spc="-1">
              <a:latin typeface="Arial"/>
            </a:endParaRPr>
          </a:p>
        </p:txBody>
      </p:sp>
      <p:sp>
        <p:nvSpPr>
          <p:cNvPr id="105" name="PlaceHolder 4"/>
          <p:cNvSpPr>
            <a:spLocks noGrp="1"/>
          </p:cNvSpPr>
          <p:nvPr>
            <p:ph type="body"/>
          </p:nvPr>
        </p:nvSpPr>
        <p:spPr>
          <a:xfrm>
            <a:off x="457200" y="3682080"/>
            <a:ext cx="4015440" cy="1896840"/>
          </a:xfrm>
          <a:prstGeom prst="rect">
            <a:avLst/>
          </a:prstGeom>
        </p:spPr>
        <p:txBody>
          <a:bodyPr lIns="0" tIns="0" rIns="0" bIns="0">
            <a:normAutofit/>
          </a:bodyPr>
          <a:lstStyle/>
          <a:p>
            <a:endParaRPr lang="ru-RU" sz="3200" b="0" strike="noStrike" spc="-1">
              <a:latin typeface="Arial"/>
            </a:endParaRPr>
          </a:p>
        </p:txBody>
      </p:sp>
      <p:sp>
        <p:nvSpPr>
          <p:cNvPr id="106" name="PlaceHolder 5"/>
          <p:cNvSpPr>
            <a:spLocks noGrp="1"/>
          </p:cNvSpPr>
          <p:nvPr>
            <p:ph type="body"/>
          </p:nvPr>
        </p:nvSpPr>
        <p:spPr>
          <a:xfrm>
            <a:off x="4673880" y="3682080"/>
            <a:ext cx="40154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108" name="PlaceHolder 2"/>
          <p:cNvSpPr>
            <a:spLocks noGrp="1"/>
          </p:cNvSpPr>
          <p:nvPr>
            <p:ph type="body"/>
          </p:nvPr>
        </p:nvSpPr>
        <p:spPr>
          <a:xfrm>
            <a:off x="45720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109" name="PlaceHolder 3"/>
          <p:cNvSpPr>
            <a:spLocks noGrp="1"/>
          </p:cNvSpPr>
          <p:nvPr>
            <p:ph type="body"/>
          </p:nvPr>
        </p:nvSpPr>
        <p:spPr>
          <a:xfrm>
            <a:off x="323964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110" name="PlaceHolder 4"/>
          <p:cNvSpPr>
            <a:spLocks noGrp="1"/>
          </p:cNvSpPr>
          <p:nvPr>
            <p:ph type="body"/>
          </p:nvPr>
        </p:nvSpPr>
        <p:spPr>
          <a:xfrm>
            <a:off x="602208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111" name="PlaceHolder 5"/>
          <p:cNvSpPr>
            <a:spLocks noGrp="1"/>
          </p:cNvSpPr>
          <p:nvPr>
            <p:ph type="body"/>
          </p:nvPr>
        </p:nvSpPr>
        <p:spPr>
          <a:xfrm>
            <a:off x="45720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112" name="PlaceHolder 6"/>
          <p:cNvSpPr>
            <a:spLocks noGrp="1"/>
          </p:cNvSpPr>
          <p:nvPr>
            <p:ph type="body"/>
          </p:nvPr>
        </p:nvSpPr>
        <p:spPr>
          <a:xfrm>
            <a:off x="323964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113" name="PlaceHolder 7"/>
          <p:cNvSpPr>
            <a:spLocks noGrp="1"/>
          </p:cNvSpPr>
          <p:nvPr>
            <p:ph type="body"/>
          </p:nvPr>
        </p:nvSpPr>
        <p:spPr>
          <a:xfrm>
            <a:off x="6022080" y="3682080"/>
            <a:ext cx="2649600" cy="1896840"/>
          </a:xfrm>
          <a:prstGeom prst="rect">
            <a:avLst/>
          </a:prstGeom>
        </p:spPr>
        <p:txBody>
          <a:bodyPr lIns="0" tIns="0" rIns="0" bIns="0">
            <a:normAutofit fontScale="76000"/>
          </a:bodyPr>
          <a:lstStyle/>
          <a:p>
            <a:endParaRPr lang="ru-RU"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7" name="PlaceHolder 2"/>
          <p:cNvSpPr>
            <a:spLocks noGrp="1"/>
          </p:cNvSpPr>
          <p:nvPr>
            <p:ph type="body"/>
          </p:nvPr>
        </p:nvSpPr>
        <p:spPr>
          <a:xfrm>
            <a:off x="457200" y="1604520"/>
            <a:ext cx="4015440" cy="3976920"/>
          </a:xfrm>
          <a:prstGeom prst="rect">
            <a:avLst/>
          </a:prstGeom>
        </p:spPr>
        <p:txBody>
          <a:bodyPr lIns="0" tIns="0" rIns="0" bIns="0">
            <a:normAutofit/>
          </a:bodyPr>
          <a:lstStyle/>
          <a:p>
            <a:endParaRPr lang="ru-RU" sz="3200" b="0" strike="noStrike" spc="-1">
              <a:latin typeface="Arial"/>
            </a:endParaRPr>
          </a:p>
        </p:txBody>
      </p:sp>
      <p:sp>
        <p:nvSpPr>
          <p:cNvPr id="8" name="PlaceHolder 3"/>
          <p:cNvSpPr>
            <a:spLocks noGrp="1"/>
          </p:cNvSpPr>
          <p:nvPr>
            <p:ph type="body"/>
          </p:nvPr>
        </p:nvSpPr>
        <p:spPr>
          <a:xfrm>
            <a:off x="4673880" y="1604520"/>
            <a:ext cx="4015440" cy="397692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85800" y="2292120"/>
            <a:ext cx="7771320" cy="530964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12" name="PlaceHolder 2"/>
          <p:cNvSpPr>
            <a:spLocks noGrp="1"/>
          </p:cNvSpPr>
          <p:nvPr>
            <p:ph type="body"/>
          </p:nvPr>
        </p:nvSpPr>
        <p:spPr>
          <a:xfrm>
            <a:off x="457200" y="1604520"/>
            <a:ext cx="4015440" cy="1896840"/>
          </a:xfrm>
          <a:prstGeom prst="rect">
            <a:avLst/>
          </a:prstGeom>
        </p:spPr>
        <p:txBody>
          <a:bodyPr lIns="0" tIns="0" rIns="0" bIns="0">
            <a:normAutofit/>
          </a:bodyPr>
          <a:lstStyle/>
          <a:p>
            <a:endParaRPr lang="ru-RU" sz="3200" b="0" strike="noStrike" spc="-1">
              <a:latin typeface="Arial"/>
            </a:endParaRPr>
          </a:p>
        </p:txBody>
      </p:sp>
      <p:sp>
        <p:nvSpPr>
          <p:cNvPr id="13" name="PlaceHolder 3"/>
          <p:cNvSpPr>
            <a:spLocks noGrp="1"/>
          </p:cNvSpPr>
          <p:nvPr>
            <p:ph type="body"/>
          </p:nvPr>
        </p:nvSpPr>
        <p:spPr>
          <a:xfrm>
            <a:off x="4673880" y="1604520"/>
            <a:ext cx="4015440" cy="3976920"/>
          </a:xfrm>
          <a:prstGeom prst="rect">
            <a:avLst/>
          </a:prstGeom>
        </p:spPr>
        <p:txBody>
          <a:bodyPr lIns="0" tIns="0" rIns="0" bIns="0">
            <a:normAutofit/>
          </a:bodyPr>
          <a:lstStyle/>
          <a:p>
            <a:endParaRPr lang="ru-RU" sz="3200" b="0" strike="noStrike" spc="-1">
              <a:latin typeface="Arial"/>
            </a:endParaRPr>
          </a:p>
        </p:txBody>
      </p:sp>
      <p:sp>
        <p:nvSpPr>
          <p:cNvPr id="14" name="PlaceHolder 4"/>
          <p:cNvSpPr>
            <a:spLocks noGrp="1"/>
          </p:cNvSpPr>
          <p:nvPr>
            <p:ph type="body"/>
          </p:nvPr>
        </p:nvSpPr>
        <p:spPr>
          <a:xfrm>
            <a:off x="457200" y="3682080"/>
            <a:ext cx="40154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16" name="PlaceHolder 2"/>
          <p:cNvSpPr>
            <a:spLocks noGrp="1"/>
          </p:cNvSpPr>
          <p:nvPr>
            <p:ph type="body"/>
          </p:nvPr>
        </p:nvSpPr>
        <p:spPr>
          <a:xfrm>
            <a:off x="457200" y="1604520"/>
            <a:ext cx="4015440" cy="3976920"/>
          </a:xfrm>
          <a:prstGeom prst="rect">
            <a:avLst/>
          </a:prstGeom>
        </p:spPr>
        <p:txBody>
          <a:bodyPr lIns="0" tIns="0" rIns="0" bIns="0">
            <a:normAutofit/>
          </a:bodyPr>
          <a:lstStyle/>
          <a:p>
            <a:endParaRPr lang="ru-RU" sz="3200" b="0" strike="noStrike" spc="-1">
              <a:latin typeface="Arial"/>
            </a:endParaRPr>
          </a:p>
        </p:txBody>
      </p:sp>
      <p:sp>
        <p:nvSpPr>
          <p:cNvPr id="17" name="PlaceHolder 3"/>
          <p:cNvSpPr>
            <a:spLocks noGrp="1"/>
          </p:cNvSpPr>
          <p:nvPr>
            <p:ph type="body"/>
          </p:nvPr>
        </p:nvSpPr>
        <p:spPr>
          <a:xfrm>
            <a:off x="4673880" y="1604520"/>
            <a:ext cx="4015440" cy="1896840"/>
          </a:xfrm>
          <a:prstGeom prst="rect">
            <a:avLst/>
          </a:prstGeom>
        </p:spPr>
        <p:txBody>
          <a:bodyPr lIns="0" tIns="0" rIns="0" bIns="0">
            <a:normAutofit/>
          </a:bodyPr>
          <a:lstStyle/>
          <a:p>
            <a:endParaRPr lang="ru-RU" sz="3200" b="0" strike="noStrike" spc="-1">
              <a:latin typeface="Arial"/>
            </a:endParaRPr>
          </a:p>
        </p:txBody>
      </p:sp>
      <p:sp>
        <p:nvSpPr>
          <p:cNvPr id="18" name="PlaceHolder 4"/>
          <p:cNvSpPr>
            <a:spLocks noGrp="1"/>
          </p:cNvSpPr>
          <p:nvPr>
            <p:ph type="body"/>
          </p:nvPr>
        </p:nvSpPr>
        <p:spPr>
          <a:xfrm>
            <a:off x="4673880" y="3682080"/>
            <a:ext cx="40154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20" name="PlaceHolder 2"/>
          <p:cNvSpPr>
            <a:spLocks noGrp="1"/>
          </p:cNvSpPr>
          <p:nvPr>
            <p:ph type="body"/>
          </p:nvPr>
        </p:nvSpPr>
        <p:spPr>
          <a:xfrm>
            <a:off x="457200" y="1604520"/>
            <a:ext cx="4015440" cy="1896840"/>
          </a:xfrm>
          <a:prstGeom prst="rect">
            <a:avLst/>
          </a:prstGeom>
        </p:spPr>
        <p:txBody>
          <a:bodyPr lIns="0" tIns="0" rIns="0" bIns="0">
            <a:normAutofit/>
          </a:bodyPr>
          <a:lstStyle/>
          <a:p>
            <a:endParaRPr lang="ru-RU" sz="3200" b="0" strike="noStrike" spc="-1">
              <a:latin typeface="Arial"/>
            </a:endParaRPr>
          </a:p>
        </p:txBody>
      </p:sp>
      <p:sp>
        <p:nvSpPr>
          <p:cNvPr id="21" name="PlaceHolder 3"/>
          <p:cNvSpPr>
            <a:spLocks noGrp="1"/>
          </p:cNvSpPr>
          <p:nvPr>
            <p:ph type="body"/>
          </p:nvPr>
        </p:nvSpPr>
        <p:spPr>
          <a:xfrm>
            <a:off x="4673880" y="1604520"/>
            <a:ext cx="4015440" cy="1896840"/>
          </a:xfrm>
          <a:prstGeom prst="rect">
            <a:avLst/>
          </a:prstGeom>
        </p:spPr>
        <p:txBody>
          <a:bodyPr lIns="0" tIns="0" rIns="0" bIns="0">
            <a:normAutofit/>
          </a:bodyPr>
          <a:lstStyle/>
          <a:p>
            <a:endParaRPr lang="ru-RU" sz="3200" b="0" strike="noStrike" spc="-1">
              <a:latin typeface="Arial"/>
            </a:endParaRPr>
          </a:p>
        </p:txBody>
      </p:sp>
      <p:sp>
        <p:nvSpPr>
          <p:cNvPr id="22" name="PlaceHolder 4"/>
          <p:cNvSpPr>
            <a:spLocks noGrp="1"/>
          </p:cNvSpPr>
          <p:nvPr>
            <p:ph type="body"/>
          </p:nvPr>
        </p:nvSpPr>
        <p:spPr>
          <a:xfrm>
            <a:off x="457200" y="3682080"/>
            <a:ext cx="822888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85800" y="2292120"/>
            <a:ext cx="7771320" cy="1145160"/>
          </a:xfrm>
          <a:prstGeom prst="rect">
            <a:avLst/>
          </a:prstGeom>
        </p:spPr>
        <p:txBody>
          <a:bodyPr lIns="0" tIns="0" rIns="0" bIns="0" anchor="ctr">
            <a:spAutoFit/>
          </a:bodyPr>
          <a:lstStyle/>
          <a:p>
            <a:r>
              <a:rPr lang="ru-RU" sz="1800" b="0" strike="noStrike" spc="-1">
                <a:latin typeface="Arial"/>
              </a:rPr>
              <a:t>Для правки текста заглавия щёлкните мышью</a:t>
            </a:r>
          </a:p>
        </p:txBody>
      </p:sp>
      <p:sp>
        <p:nvSpPr>
          <p:cNvPr id="3" name="PlaceHolder 2"/>
          <p:cNvSpPr>
            <a:spLocks noGrp="1"/>
          </p:cNvSpPr>
          <p:nvPr>
            <p:ph type="body"/>
          </p:nvPr>
        </p:nvSpPr>
        <p:spPr>
          <a:xfrm>
            <a:off x="457200" y="1604520"/>
            <a:ext cx="8228880" cy="397692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ru-RU" sz="1800" b="0" strike="noStrike" spc="-1">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1800" b="0" strike="noStrike" spc="-1">
                <a:latin typeface="Arial"/>
              </a:rPr>
              <a:t>Второй уровень структуры</a:t>
            </a:r>
          </a:p>
          <a:p>
            <a:pPr marL="1296000" lvl="2" indent="-288000">
              <a:spcBef>
                <a:spcPts val="850"/>
              </a:spcBef>
              <a:buClr>
                <a:srgbClr val="000000"/>
              </a:buClr>
              <a:buSzPct val="45000"/>
              <a:buFont typeface="Wingdings" charset="2"/>
              <a:buChar char=""/>
            </a:pPr>
            <a:r>
              <a:rPr lang="ru-RU" sz="1800" b="0" strike="noStrike" spc="-1">
                <a:latin typeface="Arial"/>
              </a:rPr>
              <a:t>Третий уровень структуры</a:t>
            </a:r>
          </a:p>
          <a:p>
            <a:pPr marL="1728000" lvl="3" indent="-216000">
              <a:spcBef>
                <a:spcPts val="567"/>
              </a:spcBef>
              <a:buClr>
                <a:srgbClr val="000000"/>
              </a:buClr>
              <a:buSzPct val="75000"/>
              <a:buFont typeface="Symbol" charset="2"/>
              <a:buChar char=""/>
            </a:pPr>
            <a:r>
              <a:rPr lang="ru-RU" sz="1800" b="0" strike="noStrike" spc="-1">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1800" b="0" strike="noStrike" spc="-1">
                <a:latin typeface="Arial"/>
              </a:rPr>
              <a:t>Пятый уровень структуры</a:t>
            </a:r>
          </a:p>
          <a:p>
            <a:pPr marL="2592000" lvl="5" indent="-216000">
              <a:spcBef>
                <a:spcPts val="283"/>
              </a:spcBef>
              <a:buClr>
                <a:srgbClr val="000000"/>
              </a:buClr>
              <a:buSzPct val="45000"/>
              <a:buFont typeface="Wingdings" charset="2"/>
              <a:buChar char=""/>
            </a:pPr>
            <a:r>
              <a:rPr lang="ru-RU" sz="1800" b="0" strike="noStrike" spc="-1">
                <a:latin typeface="Arial"/>
              </a:rPr>
              <a:t>Шестой уровень структуры</a:t>
            </a:r>
          </a:p>
          <a:p>
            <a:pPr marL="3024000" lvl="6" indent="-216000">
              <a:spcBef>
                <a:spcPts val="283"/>
              </a:spcBef>
              <a:buClr>
                <a:srgbClr val="000000"/>
              </a:buClr>
              <a:buSzPct val="45000"/>
              <a:buFont typeface="Wingdings" charset="2"/>
              <a:buChar char=""/>
            </a:pPr>
            <a:r>
              <a:rPr lang="ru-RU" sz="1800" b="0" strike="noStrike" spc="-1">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ru-RU" sz="4400" b="0" strike="noStrike" spc="-1">
                <a:latin typeface="Arial"/>
              </a:rPr>
              <a:t>Для правки текста заглавия щёлкните мышью</a:t>
            </a:r>
          </a:p>
        </p:txBody>
      </p:sp>
      <p:sp>
        <p:nvSpPr>
          <p:cNvPr id="39"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ru-RU" sz="3200" b="0" strike="noStrike" spc="-1">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2800" b="0" strike="noStrike" spc="-1">
                <a:latin typeface="Arial"/>
              </a:rPr>
              <a:t>Второй уровень структуры</a:t>
            </a:r>
          </a:p>
          <a:p>
            <a:pPr marL="1296000" lvl="2" indent="-288000">
              <a:spcBef>
                <a:spcPts val="850"/>
              </a:spcBef>
              <a:buClr>
                <a:srgbClr val="000000"/>
              </a:buClr>
              <a:buSzPct val="45000"/>
              <a:buFont typeface="Wingdings" charset="2"/>
              <a:buChar char=""/>
            </a:pPr>
            <a:r>
              <a:rPr lang="ru-RU" sz="2400" b="0" strike="noStrike" spc="-1">
                <a:latin typeface="Arial"/>
              </a:rPr>
              <a:t>Третий уровень структуры</a:t>
            </a:r>
          </a:p>
          <a:p>
            <a:pPr marL="1728000" lvl="3" indent="-216000">
              <a:spcBef>
                <a:spcPts val="567"/>
              </a:spcBef>
              <a:buClr>
                <a:srgbClr val="000000"/>
              </a:buClr>
              <a:buSzPct val="75000"/>
              <a:buFont typeface="Symbol" charset="2"/>
              <a:buChar char=""/>
            </a:pPr>
            <a:r>
              <a:rPr lang="ru-RU" sz="2000" b="0" strike="noStrike" spc="-1">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2000" b="0" strike="noStrike" spc="-1">
                <a:latin typeface="Arial"/>
              </a:rPr>
              <a:t>Пятый уровень структуры</a:t>
            </a:r>
          </a:p>
          <a:p>
            <a:pPr marL="2592000" lvl="5" indent="-216000">
              <a:spcBef>
                <a:spcPts val="283"/>
              </a:spcBef>
              <a:buClr>
                <a:srgbClr val="000000"/>
              </a:buClr>
              <a:buSzPct val="45000"/>
              <a:buFont typeface="Wingdings" charset="2"/>
              <a:buChar char=""/>
            </a:pPr>
            <a:r>
              <a:rPr lang="ru-RU" sz="2000" b="0" strike="noStrike" spc="-1">
                <a:latin typeface="Arial"/>
              </a:rPr>
              <a:t>Шестой уровень структуры</a:t>
            </a:r>
          </a:p>
          <a:p>
            <a:pPr marL="3024000" lvl="6" indent="-216000">
              <a:spcBef>
                <a:spcPts val="283"/>
              </a:spcBef>
              <a:buClr>
                <a:srgbClr val="000000"/>
              </a:buClr>
              <a:buSzPct val="45000"/>
              <a:buFont typeface="Wingdings" charset="2"/>
              <a:buChar char=""/>
            </a:pPr>
            <a:r>
              <a:rPr lang="ru-RU" sz="2000" b="0" strike="noStrike" spc="-1">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ru-RU" sz="4400" b="0" strike="noStrike" spc="-1">
                <a:latin typeface="Arial"/>
              </a:rPr>
              <a:t>Для правки текста заглавия щёлкните мышью</a:t>
            </a:r>
          </a:p>
        </p:txBody>
      </p:sp>
      <p:sp>
        <p:nvSpPr>
          <p:cNvPr id="77"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ru-RU" sz="3200" b="0" strike="noStrike" spc="-1">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2800" b="0" strike="noStrike" spc="-1">
                <a:latin typeface="Arial"/>
              </a:rPr>
              <a:t>Второй уровень структуры</a:t>
            </a:r>
          </a:p>
          <a:p>
            <a:pPr marL="1296000" lvl="2" indent="-288000">
              <a:spcBef>
                <a:spcPts val="850"/>
              </a:spcBef>
              <a:buClr>
                <a:srgbClr val="000000"/>
              </a:buClr>
              <a:buSzPct val="45000"/>
              <a:buFont typeface="Wingdings" charset="2"/>
              <a:buChar char=""/>
            </a:pPr>
            <a:r>
              <a:rPr lang="ru-RU" sz="2400" b="0" strike="noStrike" spc="-1">
                <a:latin typeface="Arial"/>
              </a:rPr>
              <a:t>Третий уровень структуры</a:t>
            </a:r>
          </a:p>
          <a:p>
            <a:pPr marL="1728000" lvl="3" indent="-216000">
              <a:spcBef>
                <a:spcPts val="567"/>
              </a:spcBef>
              <a:buClr>
                <a:srgbClr val="000000"/>
              </a:buClr>
              <a:buSzPct val="75000"/>
              <a:buFont typeface="Symbol" charset="2"/>
              <a:buChar char=""/>
            </a:pPr>
            <a:r>
              <a:rPr lang="ru-RU" sz="2000" b="0" strike="noStrike" spc="-1">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2000" b="0" strike="noStrike" spc="-1">
                <a:latin typeface="Arial"/>
              </a:rPr>
              <a:t>Пятый уровень структуры</a:t>
            </a:r>
          </a:p>
          <a:p>
            <a:pPr marL="2592000" lvl="5" indent="-216000">
              <a:spcBef>
                <a:spcPts val="283"/>
              </a:spcBef>
              <a:buClr>
                <a:srgbClr val="000000"/>
              </a:buClr>
              <a:buSzPct val="45000"/>
              <a:buFont typeface="Wingdings" charset="2"/>
              <a:buChar char=""/>
            </a:pPr>
            <a:r>
              <a:rPr lang="ru-RU" sz="2000" b="0" strike="noStrike" spc="-1">
                <a:latin typeface="Arial"/>
              </a:rPr>
              <a:t>Шестой уровень структуры</a:t>
            </a:r>
          </a:p>
          <a:p>
            <a:pPr marL="3024000" lvl="6" indent="-216000">
              <a:spcBef>
                <a:spcPts val="283"/>
              </a:spcBef>
              <a:buClr>
                <a:srgbClr val="000000"/>
              </a:buClr>
              <a:buSzPct val="45000"/>
              <a:buFont typeface="Wingdings" charset="2"/>
              <a:buChar char=""/>
            </a:pPr>
            <a:r>
              <a:rPr lang="ru-RU" sz="2000" b="0" strike="noStrike" spc="-1">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5.xml"/><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5.xml"/><Relationship Id="rId4" Type="http://schemas.openxmlformats.org/officeDocument/2006/relationships/image" Target="../media/image28.jpeg"/></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hyperlink" Target="http://medical-enc.com.ua/predplechie.htm" TargetMode="External"/><Relationship Id="rId2" Type="http://schemas.openxmlformats.org/officeDocument/2006/relationships/image" Target="../media/image32.jpeg"/><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5.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5.xml"/><Relationship Id="rId5" Type="http://schemas.openxmlformats.org/officeDocument/2006/relationships/image" Target="../media/image14.jpeg"/><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8" Type="http://schemas.openxmlformats.org/officeDocument/2006/relationships/hyperlink" Target="https://www.youtube.com/watch?v=P8zU_9n4SVA" TargetMode="External"/><Relationship Id="rId13" Type="http://schemas.openxmlformats.org/officeDocument/2006/relationships/hyperlink" Target="https://www.youtube.com/watch?v=Nl1nInk7A0M" TargetMode="External"/><Relationship Id="rId3" Type="http://schemas.openxmlformats.org/officeDocument/2006/relationships/hyperlink" Target="https://www.youtube.com/watch?v=8m4WzO5GreI" TargetMode="External"/><Relationship Id="rId7" Type="http://schemas.openxmlformats.org/officeDocument/2006/relationships/hyperlink" Target="https://www.youtube.com/watch?v=qfTpwyfrbfE" TargetMode="External"/><Relationship Id="rId12" Type="http://schemas.openxmlformats.org/officeDocument/2006/relationships/hyperlink" Target="https://www.youtube.com/watch?v=93oOjk-JaFo" TargetMode="External"/><Relationship Id="rId2" Type="http://schemas.openxmlformats.org/officeDocument/2006/relationships/hyperlink" Target="https://www.youtube.com/watch?v=4TsQpfnR-h8" TargetMode="External"/><Relationship Id="rId1" Type="http://schemas.openxmlformats.org/officeDocument/2006/relationships/slideLayout" Target="../slideLayouts/slideLayout25.xml"/><Relationship Id="rId6" Type="http://schemas.openxmlformats.org/officeDocument/2006/relationships/hyperlink" Target="https://www.youtube.com/watch?v=eYUnAbUD4-E" TargetMode="External"/><Relationship Id="rId11" Type="http://schemas.openxmlformats.org/officeDocument/2006/relationships/hyperlink" Target="https://www.youtube.com/watch?v=2q47uMUhisY" TargetMode="External"/><Relationship Id="rId5" Type="http://schemas.openxmlformats.org/officeDocument/2006/relationships/hyperlink" Target="https://www.youtube.com/watch?v=y_BrDbrOYtg" TargetMode="External"/><Relationship Id="rId10" Type="http://schemas.openxmlformats.org/officeDocument/2006/relationships/hyperlink" Target="https://www.youtube.com/watch?v=fp3F8N6cU_A" TargetMode="External"/><Relationship Id="rId4" Type="http://schemas.openxmlformats.org/officeDocument/2006/relationships/hyperlink" Target="https://www.youtube.com/watch?v=LCwZFQE0YtQ" TargetMode="External"/><Relationship Id="rId9" Type="http://schemas.openxmlformats.org/officeDocument/2006/relationships/hyperlink" Target="https://www.youtube.com/watch?v=EbBBfCCs-qA" TargetMode="External"/><Relationship Id="rId14" Type="http://schemas.openxmlformats.org/officeDocument/2006/relationships/hyperlink" Target="https://www.youtube.com/watch?v=tlAGHYD3j04&amp;t=10s" TargetMode="External"/></Relationships>
</file>

<file path=ppt/slides/_rels/slide6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CustomShape 1"/>
          <p:cNvSpPr/>
          <p:nvPr/>
        </p:nvSpPr>
        <p:spPr>
          <a:xfrm>
            <a:off x="1714320" y="0"/>
            <a:ext cx="7187040" cy="1070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pPr>
            <a:r>
              <a:rPr lang="ru-RU" sz="4400" b="1" strike="noStrike" spc="-1">
                <a:solidFill>
                  <a:srgbClr val="0070C0"/>
                </a:solidFill>
                <a:latin typeface="Calibri"/>
                <a:ea typeface="DejaVu Sans"/>
              </a:rPr>
              <a:t>ОСНОВИ МЕДИЧНИХ ЗНАНЬ</a:t>
            </a:r>
            <a:endParaRPr lang="ru-RU" sz="4400" b="0" strike="noStrike" spc="-1">
              <a:latin typeface="Arial"/>
            </a:endParaRPr>
          </a:p>
        </p:txBody>
      </p:sp>
      <p:sp>
        <p:nvSpPr>
          <p:cNvPr id="121" name="CustomShape 2"/>
          <p:cNvSpPr/>
          <p:nvPr/>
        </p:nvSpPr>
        <p:spPr>
          <a:xfrm>
            <a:off x="642960" y="857160"/>
            <a:ext cx="8285760" cy="2284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90000"/>
              </a:lnSpc>
              <a:spcBef>
                <a:spcPts val="720"/>
              </a:spcBef>
            </a:pPr>
            <a:r>
              <a:rPr lang="ru-RU" sz="3600" b="1" strike="noStrike" spc="-1">
                <a:solidFill>
                  <a:srgbClr val="FF0000"/>
                </a:solidFill>
                <a:latin typeface="Calibri"/>
                <a:ea typeface="DejaVu Sans"/>
              </a:rPr>
              <a:t> Лекція № 11.</a:t>
            </a:r>
            <a:endParaRPr lang="ru-RU" sz="3600" b="0" strike="noStrike" spc="-1">
              <a:latin typeface="Arial"/>
            </a:endParaRPr>
          </a:p>
          <a:p>
            <a:pPr algn="ctr">
              <a:lnSpc>
                <a:spcPct val="90000"/>
              </a:lnSpc>
              <a:spcBef>
                <a:spcPts val="641"/>
              </a:spcBef>
            </a:pPr>
            <a:r>
              <a:rPr lang="ru-RU" sz="3200" b="1" strike="noStrike" cap="all" spc="-1">
                <a:solidFill>
                  <a:srgbClr val="FF0000"/>
                </a:solidFill>
                <a:latin typeface="Calibri"/>
                <a:ea typeface="DejaVu Sans"/>
              </a:rPr>
              <a:t>Особливості надання допомоги на догоспітальному етапі при травмах різної локалізації, викликаних фізичними та біологічними факторами</a:t>
            </a:r>
            <a:endParaRPr lang="ru-RU" sz="3200" b="0" strike="noStrike" spc="-1">
              <a:latin typeface="Arial"/>
            </a:endParaRPr>
          </a:p>
        </p:txBody>
      </p:sp>
      <p:sp>
        <p:nvSpPr>
          <p:cNvPr id="122" name="CustomShape 3"/>
          <p:cNvSpPr/>
          <p:nvPr/>
        </p:nvSpPr>
        <p:spPr>
          <a:xfrm>
            <a:off x="173160" y="-144360"/>
            <a:ext cx="303840" cy="303840"/>
          </a:xfrm>
          <a:prstGeom prst="rect">
            <a:avLst/>
          </a:prstGeom>
          <a:noFill/>
          <a:ln w="9360">
            <a:noFill/>
          </a:ln>
        </p:spPr>
        <p:style>
          <a:lnRef idx="0">
            <a:scrgbClr r="0" g="0" b="0"/>
          </a:lnRef>
          <a:fillRef idx="0">
            <a:scrgbClr r="0" g="0" b="0"/>
          </a:fillRef>
          <a:effectRef idx="0">
            <a:scrgbClr r="0" g="0" b="0"/>
          </a:effectRef>
          <a:fontRef idx="minor"/>
        </p:style>
      </p:sp>
      <p:sp>
        <p:nvSpPr>
          <p:cNvPr id="123" name="CustomShape 4"/>
          <p:cNvSpPr/>
          <p:nvPr/>
        </p:nvSpPr>
        <p:spPr>
          <a:xfrm>
            <a:off x="155520" y="-144360"/>
            <a:ext cx="303840" cy="303840"/>
          </a:xfrm>
          <a:prstGeom prst="rect">
            <a:avLst/>
          </a:prstGeom>
          <a:noFill/>
          <a:ln>
            <a:noFill/>
          </a:ln>
        </p:spPr>
        <p:style>
          <a:lnRef idx="0">
            <a:scrgbClr r="0" g="0" b="0"/>
          </a:lnRef>
          <a:fillRef idx="0">
            <a:scrgbClr r="0" g="0" b="0"/>
          </a:fillRef>
          <a:effectRef idx="0">
            <a:scrgbClr r="0" g="0" b="0"/>
          </a:effectRef>
          <a:fontRef idx="minor"/>
        </p:style>
      </p:sp>
      <p:sp>
        <p:nvSpPr>
          <p:cNvPr id="124" name="CustomShape 5"/>
          <p:cNvSpPr/>
          <p:nvPr/>
        </p:nvSpPr>
        <p:spPr>
          <a:xfrm>
            <a:off x="155520" y="-144360"/>
            <a:ext cx="303840" cy="303840"/>
          </a:xfrm>
          <a:prstGeom prst="rect">
            <a:avLst/>
          </a:prstGeom>
          <a:noFill/>
          <a:ln>
            <a:noFill/>
          </a:ln>
        </p:spPr>
        <p:style>
          <a:lnRef idx="0">
            <a:scrgbClr r="0" g="0" b="0"/>
          </a:lnRef>
          <a:fillRef idx="0">
            <a:scrgbClr r="0" g="0" b="0"/>
          </a:fillRef>
          <a:effectRef idx="0">
            <a:scrgbClr r="0" g="0" b="0"/>
          </a:effectRef>
          <a:fontRef idx="minor"/>
        </p:style>
      </p:sp>
      <p:sp>
        <p:nvSpPr>
          <p:cNvPr id="125" name="CustomShape 6"/>
          <p:cNvSpPr/>
          <p:nvPr/>
        </p:nvSpPr>
        <p:spPr>
          <a:xfrm>
            <a:off x="155520" y="-144360"/>
            <a:ext cx="303840" cy="303840"/>
          </a:xfrm>
          <a:prstGeom prst="rect">
            <a:avLst/>
          </a:prstGeom>
          <a:noFill/>
          <a:ln>
            <a:noFill/>
          </a:ln>
        </p:spPr>
        <p:style>
          <a:lnRef idx="0">
            <a:scrgbClr r="0" g="0" b="0"/>
          </a:lnRef>
          <a:fillRef idx="0">
            <a:scrgbClr r="0" g="0" b="0"/>
          </a:fillRef>
          <a:effectRef idx="0">
            <a:scrgbClr r="0" g="0" b="0"/>
          </a:effectRef>
          <a:fontRef idx="minor"/>
        </p:style>
      </p:sp>
      <p:pic>
        <p:nvPicPr>
          <p:cNvPr id="126" name="Picture 2"/>
          <p:cNvPicPr/>
          <p:nvPr/>
        </p:nvPicPr>
        <p:blipFill>
          <a:blip r:embed="rId2"/>
          <a:stretch/>
        </p:blipFill>
        <p:spPr>
          <a:xfrm>
            <a:off x="0" y="3786120"/>
            <a:ext cx="2232000" cy="1511280"/>
          </a:xfrm>
          <a:prstGeom prst="rect">
            <a:avLst/>
          </a:prstGeom>
          <a:ln>
            <a:noFill/>
          </a:ln>
        </p:spPr>
      </p:pic>
      <p:pic>
        <p:nvPicPr>
          <p:cNvPr id="127" name="Picture 8"/>
          <p:cNvPicPr/>
          <p:nvPr/>
        </p:nvPicPr>
        <p:blipFill>
          <a:blip r:embed="rId3"/>
          <a:stretch/>
        </p:blipFill>
        <p:spPr>
          <a:xfrm>
            <a:off x="0" y="5349240"/>
            <a:ext cx="2088000" cy="1418760"/>
          </a:xfrm>
          <a:prstGeom prst="rect">
            <a:avLst/>
          </a:prstGeom>
          <a:ln>
            <a:noFill/>
          </a:ln>
        </p:spPr>
      </p:pic>
      <p:pic>
        <p:nvPicPr>
          <p:cNvPr id="128" name="Picture 12"/>
          <p:cNvPicPr/>
          <p:nvPr/>
        </p:nvPicPr>
        <p:blipFill>
          <a:blip r:embed="rId4"/>
          <a:srcRect l="6692" t="9525" r="19644"/>
          <a:stretch/>
        </p:blipFill>
        <p:spPr>
          <a:xfrm>
            <a:off x="2088000" y="5349240"/>
            <a:ext cx="2103120" cy="1452600"/>
          </a:xfrm>
          <a:prstGeom prst="rect">
            <a:avLst/>
          </a:prstGeom>
          <a:ln>
            <a:noFill/>
          </a:ln>
        </p:spPr>
      </p:pic>
      <p:sp>
        <p:nvSpPr>
          <p:cNvPr id="129" name="CustomShape 7"/>
          <p:cNvSpPr/>
          <p:nvPr/>
        </p:nvSpPr>
        <p:spPr>
          <a:xfrm>
            <a:off x="155520" y="-144360"/>
            <a:ext cx="303840" cy="303840"/>
          </a:xfrm>
          <a:prstGeom prst="rect">
            <a:avLst/>
          </a:prstGeom>
          <a:noFill/>
          <a:ln>
            <a:noFill/>
          </a:ln>
        </p:spPr>
        <p:style>
          <a:lnRef idx="0">
            <a:scrgbClr r="0" g="0" b="0"/>
          </a:lnRef>
          <a:fillRef idx="0">
            <a:scrgbClr r="0" g="0" b="0"/>
          </a:fillRef>
          <a:effectRef idx="0">
            <a:scrgbClr r="0" g="0" b="0"/>
          </a:effectRef>
          <a:fontRef idx="minor"/>
        </p:style>
      </p:sp>
      <p:pic>
        <p:nvPicPr>
          <p:cNvPr id="130" name="Picture 16"/>
          <p:cNvPicPr/>
          <p:nvPr/>
        </p:nvPicPr>
        <p:blipFill>
          <a:blip r:embed="rId5"/>
          <a:stretch/>
        </p:blipFill>
        <p:spPr>
          <a:xfrm>
            <a:off x="4248000" y="5354280"/>
            <a:ext cx="2520000" cy="1346760"/>
          </a:xfrm>
          <a:prstGeom prst="rect">
            <a:avLst/>
          </a:prstGeom>
          <a:ln>
            <a:noFill/>
          </a:ln>
        </p:spPr>
      </p:pic>
      <p:sp>
        <p:nvSpPr>
          <p:cNvPr id="131" name="CustomShape 8"/>
          <p:cNvSpPr/>
          <p:nvPr/>
        </p:nvSpPr>
        <p:spPr>
          <a:xfrm>
            <a:off x="155520" y="-144360"/>
            <a:ext cx="303840" cy="303840"/>
          </a:xfrm>
          <a:prstGeom prst="rect">
            <a:avLst/>
          </a:prstGeom>
          <a:noFill/>
          <a:ln>
            <a:noFill/>
          </a:ln>
        </p:spPr>
        <p:style>
          <a:lnRef idx="0">
            <a:scrgbClr r="0" g="0" b="0"/>
          </a:lnRef>
          <a:fillRef idx="0">
            <a:scrgbClr r="0" g="0" b="0"/>
          </a:fillRef>
          <a:effectRef idx="0">
            <a:scrgbClr r="0" g="0" b="0"/>
          </a:effectRef>
          <a:fontRef idx="minor"/>
        </p:style>
      </p:sp>
      <p:sp>
        <p:nvSpPr>
          <p:cNvPr id="132" name="CustomShape 9"/>
          <p:cNvSpPr/>
          <p:nvPr/>
        </p:nvSpPr>
        <p:spPr>
          <a:xfrm>
            <a:off x="155520" y="-144360"/>
            <a:ext cx="303840" cy="303840"/>
          </a:xfrm>
          <a:prstGeom prst="rect">
            <a:avLst/>
          </a:prstGeom>
          <a:noFill/>
          <a:ln>
            <a:noFill/>
          </a:ln>
        </p:spPr>
        <p:style>
          <a:lnRef idx="0">
            <a:scrgbClr r="0" g="0" b="0"/>
          </a:lnRef>
          <a:fillRef idx="0">
            <a:scrgbClr r="0" g="0" b="0"/>
          </a:fillRef>
          <a:effectRef idx="0">
            <a:scrgbClr r="0" g="0" b="0"/>
          </a:effectRef>
          <a:fontRef idx="minor"/>
        </p:style>
      </p:sp>
      <p:pic>
        <p:nvPicPr>
          <p:cNvPr id="133" name="Picture 22"/>
          <p:cNvPicPr/>
          <p:nvPr/>
        </p:nvPicPr>
        <p:blipFill>
          <a:blip r:embed="rId6"/>
          <a:stretch/>
        </p:blipFill>
        <p:spPr>
          <a:xfrm>
            <a:off x="6840000" y="5328000"/>
            <a:ext cx="2160000" cy="1373040"/>
          </a:xfrm>
          <a:prstGeom prst="rect">
            <a:avLst/>
          </a:prstGeom>
          <a:ln>
            <a:noFill/>
          </a:ln>
        </p:spPr>
      </p:pic>
      <p:pic>
        <p:nvPicPr>
          <p:cNvPr id="134" name="Picture 24"/>
          <p:cNvPicPr/>
          <p:nvPr/>
        </p:nvPicPr>
        <p:blipFill>
          <a:blip r:embed="rId7"/>
          <a:stretch/>
        </p:blipFill>
        <p:spPr>
          <a:xfrm>
            <a:off x="4745880" y="3828240"/>
            <a:ext cx="2238120" cy="1427760"/>
          </a:xfrm>
          <a:prstGeom prst="rect">
            <a:avLst/>
          </a:prstGeom>
          <a:ln>
            <a:noFill/>
          </a:ln>
        </p:spPr>
      </p:pic>
      <p:pic>
        <p:nvPicPr>
          <p:cNvPr id="135" name="Picture 28"/>
          <p:cNvPicPr/>
          <p:nvPr/>
        </p:nvPicPr>
        <p:blipFill>
          <a:blip r:embed="rId8"/>
          <a:stretch/>
        </p:blipFill>
        <p:spPr>
          <a:xfrm>
            <a:off x="7128000" y="3898800"/>
            <a:ext cx="1787040" cy="1213200"/>
          </a:xfrm>
          <a:prstGeom prst="rect">
            <a:avLst/>
          </a:prstGeom>
          <a:ln>
            <a:noFill/>
          </a:ln>
        </p:spPr>
      </p:pic>
      <p:pic>
        <p:nvPicPr>
          <p:cNvPr id="136" name="Picture 30"/>
          <p:cNvPicPr/>
          <p:nvPr/>
        </p:nvPicPr>
        <p:blipFill>
          <a:blip r:embed="rId9"/>
          <a:stretch/>
        </p:blipFill>
        <p:spPr>
          <a:xfrm>
            <a:off x="2376000" y="3828240"/>
            <a:ext cx="2225160" cy="146268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 name="Picture 2"/>
          <p:cNvPicPr/>
          <p:nvPr/>
        </p:nvPicPr>
        <p:blipFill>
          <a:blip r:embed="rId2"/>
          <a:srcRect l="25815" t="25404" r="25887" b="6250"/>
          <a:stretch/>
        </p:blipFill>
        <p:spPr>
          <a:xfrm>
            <a:off x="288000" y="0"/>
            <a:ext cx="8497440" cy="675936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CustomShape 1"/>
          <p:cNvSpPr/>
          <p:nvPr/>
        </p:nvSpPr>
        <p:spPr>
          <a:xfrm>
            <a:off x="0" y="81720"/>
            <a:ext cx="9000000" cy="6560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gn="just">
              <a:lnSpc>
                <a:spcPct val="80000"/>
              </a:lnSpc>
              <a:buClr>
                <a:srgbClr val="FF0000"/>
              </a:buClr>
              <a:buFont typeface="Arial"/>
              <a:buChar char="•"/>
            </a:pPr>
            <a:r>
              <a:rPr lang="ru-RU" sz="2800" b="1" i="1" strike="noStrike" spc="-1">
                <a:solidFill>
                  <a:srgbClr val="FF0000"/>
                </a:solidFill>
                <a:latin typeface="Calibri"/>
                <a:ea typeface="DejaVu Sans"/>
              </a:rPr>
              <a:t>Хімічні опіки </a:t>
            </a:r>
            <a:r>
              <a:rPr lang="ru-RU" sz="2400" b="1" strike="noStrike" spc="-1">
                <a:solidFill>
                  <a:srgbClr val="000000"/>
                </a:solidFill>
                <a:latin typeface="Calibri"/>
                <a:ea typeface="DejaVu Sans"/>
              </a:rPr>
              <a:t>виникають у результаті впливу на тканини різних хімічних речовин, що мають припікальну дію (міцні кислоти, луги, фосфор, солі важких металів). Особливо часто хімічні опіки слизових оболонок бувають у дітей. </a:t>
            </a:r>
            <a:endParaRPr lang="ru-RU" sz="2400" b="0" strike="noStrike" spc="-1">
              <a:latin typeface="Arial"/>
            </a:endParaRPr>
          </a:p>
          <a:p>
            <a:pPr marL="343080" indent="-342000" algn="just">
              <a:lnSpc>
                <a:spcPct val="80000"/>
              </a:lnSpc>
              <a:buClr>
                <a:srgbClr val="00B050"/>
              </a:buClr>
              <a:buFont typeface="Arial"/>
              <a:buChar char="•"/>
            </a:pPr>
            <a:r>
              <a:rPr lang="ru-RU" sz="2400" b="1" i="1" strike="noStrike" spc="-1">
                <a:solidFill>
                  <a:srgbClr val="00B050"/>
                </a:solidFill>
                <a:latin typeface="Calibri"/>
                <a:ea typeface="DejaVu Sans"/>
              </a:rPr>
              <a:t>Кислоти й солі важких металів</a:t>
            </a:r>
            <a:r>
              <a:rPr lang="ru-RU" sz="2400" b="1" strike="noStrike" spc="-1">
                <a:solidFill>
                  <a:srgbClr val="000000"/>
                </a:solidFill>
                <a:latin typeface="Calibri"/>
                <a:ea typeface="DejaVu Sans"/>
              </a:rPr>
              <a:t> викликають зсідання білків і збезводнювання тканин, унаслідок чого настає коагуляційний некроз з утворенням щільного струпа. При опіках сірчаною кислотою утворюється темний струп, соляною кислотою-білий, азотною-жовтий.</a:t>
            </a:r>
            <a:endParaRPr lang="ru-RU" sz="2400" b="0" strike="noStrike" spc="-1">
              <a:latin typeface="Arial"/>
            </a:endParaRPr>
          </a:p>
          <a:p>
            <a:pPr marL="343080" indent="-342000" algn="just">
              <a:lnSpc>
                <a:spcPct val="80000"/>
              </a:lnSpc>
              <a:buClr>
                <a:srgbClr val="00B050"/>
              </a:buClr>
              <a:buFont typeface="Arial"/>
              <a:buChar char="•"/>
            </a:pPr>
            <a:r>
              <a:rPr lang="ru-RU" sz="2400" b="1" i="1" strike="noStrike" spc="-1">
                <a:solidFill>
                  <a:srgbClr val="00B050"/>
                </a:solidFill>
                <a:latin typeface="Calibri"/>
                <a:ea typeface="DejaVu Sans"/>
              </a:rPr>
              <a:t>Луги</a:t>
            </a:r>
            <a:r>
              <a:rPr lang="ru-RU" sz="2400" b="1" strike="noStrike" spc="-1">
                <a:solidFill>
                  <a:srgbClr val="000000"/>
                </a:solidFill>
                <a:latin typeface="Calibri"/>
                <a:ea typeface="DejaVu Sans"/>
              </a:rPr>
              <a:t> розчиняють й омилюють жири, у результаті чого глибоко уражуються тканини й утворюється білий м'який струп.</a:t>
            </a:r>
            <a:endParaRPr lang="ru-RU" sz="2400" b="0" strike="noStrike" spc="-1">
              <a:latin typeface="Arial"/>
            </a:endParaRPr>
          </a:p>
          <a:p>
            <a:pPr algn="just">
              <a:lnSpc>
                <a:spcPct val="80000"/>
              </a:lnSpc>
            </a:pPr>
            <a:endParaRPr lang="ru-RU" sz="2400" b="0" strike="noStrike" spc="-1">
              <a:latin typeface="Arial"/>
            </a:endParaRPr>
          </a:p>
          <a:p>
            <a:pPr marL="343080" indent="-342000" algn="just">
              <a:lnSpc>
                <a:spcPct val="80000"/>
              </a:lnSpc>
              <a:buClr>
                <a:srgbClr val="FF0000"/>
              </a:buClr>
              <a:buFont typeface="Arial"/>
              <a:buChar char="•"/>
            </a:pPr>
            <a:r>
              <a:rPr lang="ru-RU" sz="2800" b="1" i="1" strike="noStrike" spc="-1">
                <a:solidFill>
                  <a:srgbClr val="FF0000"/>
                </a:solidFill>
                <a:latin typeface="Calibri"/>
                <a:ea typeface="DejaVu Sans"/>
              </a:rPr>
              <a:t>Радіаційні (променеві) опіки </a:t>
            </a:r>
            <a:r>
              <a:rPr lang="ru-RU" sz="2400" b="1" strike="noStrike" spc="-1">
                <a:solidFill>
                  <a:srgbClr val="000000"/>
                </a:solidFill>
                <a:latin typeface="Calibri"/>
                <a:ea typeface="DejaVu Sans"/>
              </a:rPr>
              <a:t>спричинює іонізуюче опромінювання (альфа- і бета-частинки, рентгенівське проміння, нейтрони). При цьому уражуються шкіра й слизові оболонки. Залежно від дози й тривалості опромінення можуть виникнути опіки з гострим, підгострим і хронічним перебігом. Променева реакція у вигляді почервоніння й набряку проявляється на першу або другу добу після опромінення і зберігається протягом 2-3 днів. Процес зворотний, на місці почервоніння залишається легка пігментація.</a:t>
            </a:r>
            <a:endParaRPr lang="ru-RU"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 name="Picture 2"/>
          <p:cNvPicPr/>
          <p:nvPr/>
        </p:nvPicPr>
        <p:blipFill>
          <a:blip r:embed="rId2"/>
          <a:stretch/>
        </p:blipFill>
        <p:spPr>
          <a:xfrm>
            <a:off x="1928880" y="142920"/>
            <a:ext cx="5892480" cy="3070800"/>
          </a:xfrm>
          <a:prstGeom prst="rect">
            <a:avLst/>
          </a:prstGeom>
          <a:ln>
            <a:noFill/>
          </a:ln>
        </p:spPr>
      </p:pic>
      <p:sp>
        <p:nvSpPr>
          <p:cNvPr id="157" name="CustomShape 1"/>
          <p:cNvSpPr/>
          <p:nvPr/>
        </p:nvSpPr>
        <p:spPr>
          <a:xfrm>
            <a:off x="3857760" y="3071880"/>
            <a:ext cx="1430640" cy="363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800" b="0" strike="noStrike" spc="-1">
                <a:solidFill>
                  <a:srgbClr val="000000"/>
                </a:solidFill>
                <a:latin typeface="Calibri"/>
                <a:ea typeface="DejaVu Sans"/>
              </a:rPr>
              <a:t>Хімічні опіки</a:t>
            </a:r>
            <a:endParaRPr lang="ru-RU" sz="1800" b="0" strike="noStrike" spc="-1">
              <a:latin typeface="Arial"/>
            </a:endParaRPr>
          </a:p>
        </p:txBody>
      </p:sp>
      <p:pic>
        <p:nvPicPr>
          <p:cNvPr id="158" name="Picture 4"/>
          <p:cNvPicPr/>
          <p:nvPr/>
        </p:nvPicPr>
        <p:blipFill>
          <a:blip r:embed="rId3"/>
          <a:stretch/>
        </p:blipFill>
        <p:spPr>
          <a:xfrm>
            <a:off x="6126840" y="3929040"/>
            <a:ext cx="3016080" cy="1851480"/>
          </a:xfrm>
          <a:prstGeom prst="rect">
            <a:avLst/>
          </a:prstGeom>
          <a:ln>
            <a:noFill/>
          </a:ln>
        </p:spPr>
      </p:pic>
      <p:sp>
        <p:nvSpPr>
          <p:cNvPr id="159" name="CustomShape 2"/>
          <p:cNvSpPr/>
          <p:nvPr/>
        </p:nvSpPr>
        <p:spPr>
          <a:xfrm>
            <a:off x="2448000" y="6286680"/>
            <a:ext cx="2957040" cy="3639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1800" b="0" strike="noStrike" spc="-1">
                <a:solidFill>
                  <a:srgbClr val="000000"/>
                </a:solidFill>
                <a:latin typeface="Calibri"/>
                <a:ea typeface="DejaVu Sans"/>
              </a:rPr>
              <a:t>Радіаційні (променеві) опіки</a:t>
            </a:r>
            <a:endParaRPr lang="ru-RU" sz="1800" b="0" strike="noStrike" spc="-1">
              <a:latin typeface="Arial"/>
            </a:endParaRPr>
          </a:p>
        </p:txBody>
      </p:sp>
      <p:pic>
        <p:nvPicPr>
          <p:cNvPr id="160" name="Picture 8"/>
          <p:cNvPicPr/>
          <p:nvPr/>
        </p:nvPicPr>
        <p:blipFill>
          <a:blip r:embed="rId4"/>
          <a:stretch/>
        </p:blipFill>
        <p:spPr>
          <a:xfrm>
            <a:off x="3143160" y="3929040"/>
            <a:ext cx="2570760" cy="1927800"/>
          </a:xfrm>
          <a:prstGeom prst="rect">
            <a:avLst/>
          </a:prstGeom>
          <a:ln>
            <a:noFill/>
          </a:ln>
        </p:spPr>
      </p:pic>
      <p:pic>
        <p:nvPicPr>
          <p:cNvPr id="161" name="Picture 14"/>
          <p:cNvPicPr/>
          <p:nvPr/>
        </p:nvPicPr>
        <p:blipFill>
          <a:blip r:embed="rId5"/>
          <a:stretch/>
        </p:blipFill>
        <p:spPr>
          <a:xfrm>
            <a:off x="357120" y="4000680"/>
            <a:ext cx="2380320" cy="178488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CustomShape 1"/>
          <p:cNvSpPr/>
          <p:nvPr/>
        </p:nvSpPr>
        <p:spPr>
          <a:xfrm>
            <a:off x="214200" y="285840"/>
            <a:ext cx="8785800" cy="6356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62500" lnSpcReduction="20000"/>
          </a:bodyPr>
          <a:lstStyle/>
          <a:p>
            <a:pPr marL="343080" indent="-342000" algn="just">
              <a:lnSpc>
                <a:spcPct val="100000"/>
              </a:lnSpc>
              <a:buClr>
                <a:srgbClr val="00B050"/>
              </a:buClr>
              <a:buFont typeface="Arial"/>
              <a:buChar char="•"/>
            </a:pPr>
            <a:r>
              <a:rPr lang="ru-RU" sz="3800" b="1" strike="noStrike" spc="-1" dirty="0" err="1">
                <a:solidFill>
                  <a:srgbClr val="00B050"/>
                </a:solidFill>
                <a:latin typeface="Calibri"/>
                <a:ea typeface="DejaVu Sans"/>
              </a:rPr>
              <a:t>Променеве</a:t>
            </a:r>
            <a:r>
              <a:rPr lang="ru-RU" sz="3800" b="1" strike="noStrike" spc="-1" dirty="0">
                <a:solidFill>
                  <a:srgbClr val="00B050"/>
                </a:solidFill>
                <a:latin typeface="Calibri"/>
                <a:ea typeface="DejaVu Sans"/>
              </a:rPr>
              <a:t> </a:t>
            </a:r>
            <a:r>
              <a:rPr lang="ru-RU" sz="3800" b="1" strike="noStrike" spc="-1" dirty="0" err="1">
                <a:solidFill>
                  <a:srgbClr val="00B050"/>
                </a:solidFill>
                <a:latin typeface="Calibri"/>
                <a:ea typeface="DejaVu Sans"/>
              </a:rPr>
              <a:t>випадання</a:t>
            </a:r>
            <a:r>
              <a:rPr lang="ru-RU" sz="3800" b="1" strike="noStrike" spc="-1" dirty="0">
                <a:solidFill>
                  <a:srgbClr val="00B050"/>
                </a:solidFill>
                <a:latin typeface="Calibri"/>
                <a:ea typeface="DejaVu Sans"/>
              </a:rPr>
              <a:t> </a:t>
            </a:r>
            <a:r>
              <a:rPr lang="ru-RU" sz="3800" b="1" strike="noStrike" spc="-1" dirty="0" err="1">
                <a:solidFill>
                  <a:srgbClr val="00B050"/>
                </a:solidFill>
                <a:latin typeface="Calibri"/>
                <a:ea typeface="DejaVu Sans"/>
              </a:rPr>
              <a:t>волосся</a:t>
            </a:r>
            <a:r>
              <a:rPr lang="ru-RU" sz="3800" b="1" strike="noStrike" spc="-1" dirty="0">
                <a:solidFill>
                  <a:srgbClr val="00B050"/>
                </a:solidFill>
                <a:latin typeface="Calibri"/>
                <a:ea typeface="DejaVu Sans"/>
              </a:rPr>
              <a:t> (</a:t>
            </a:r>
            <a:r>
              <a:rPr lang="ru-RU" sz="3800" b="1" strike="noStrike" spc="-1" dirty="0" err="1">
                <a:solidFill>
                  <a:srgbClr val="00B050"/>
                </a:solidFill>
                <a:latin typeface="Calibri"/>
                <a:ea typeface="DejaVu Sans"/>
              </a:rPr>
              <a:t>алопеція</a:t>
            </a:r>
            <a:r>
              <a:rPr lang="ru-RU" sz="3800" b="1" strike="noStrike" spc="-1" dirty="0">
                <a:solidFill>
                  <a:srgbClr val="00B050"/>
                </a:solidFill>
                <a:latin typeface="Calibri"/>
                <a:ea typeface="DejaVu Sans"/>
              </a:rPr>
              <a:t>) </a:t>
            </a:r>
            <a:r>
              <a:rPr lang="ru-RU" sz="3800" b="1" strike="noStrike" spc="-1" dirty="0" err="1">
                <a:solidFill>
                  <a:srgbClr val="000000"/>
                </a:solidFill>
                <a:latin typeface="Calibri"/>
                <a:ea typeface="DejaVu Sans"/>
              </a:rPr>
              <a:t>виникає</a:t>
            </a:r>
            <a:r>
              <a:rPr lang="ru-RU" sz="3800" b="1" strike="noStrike" spc="-1" dirty="0">
                <a:solidFill>
                  <a:srgbClr val="000000"/>
                </a:solidFill>
                <a:latin typeface="Calibri"/>
                <a:ea typeface="DejaVu Sans"/>
              </a:rPr>
              <a:t> на </a:t>
            </a:r>
            <a:r>
              <a:rPr lang="ru-RU" sz="3800" b="1" strike="noStrike" spc="-1" dirty="0" err="1">
                <a:solidFill>
                  <a:srgbClr val="000000"/>
                </a:solidFill>
                <a:latin typeface="Calibri"/>
                <a:ea typeface="DejaVu Sans"/>
              </a:rPr>
              <a:t>волосистій</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частині</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голови</a:t>
            </a:r>
            <a:r>
              <a:rPr lang="ru-RU" sz="3800" b="1" strike="noStrike" spc="-1" dirty="0">
                <a:solidFill>
                  <a:srgbClr val="000000"/>
                </a:solidFill>
                <a:latin typeface="Calibri"/>
                <a:ea typeface="DejaVu Sans"/>
              </a:rPr>
              <a:t> і </a:t>
            </a:r>
            <a:r>
              <a:rPr lang="ru-RU" sz="3800" b="1" strike="noStrike" spc="-1" dirty="0" err="1">
                <a:solidFill>
                  <a:srgbClr val="000000"/>
                </a:solidFill>
                <a:latin typeface="Calibri"/>
                <a:ea typeface="DejaVu Sans"/>
              </a:rPr>
              <a:t>триває</a:t>
            </a:r>
            <a:r>
              <a:rPr lang="ru-RU" sz="3800" b="1" strike="noStrike" spc="-1" dirty="0">
                <a:solidFill>
                  <a:srgbClr val="000000"/>
                </a:solidFill>
                <a:latin typeface="Calibri"/>
                <a:ea typeface="DejaVu Sans"/>
              </a:rPr>
              <a:t> 1-4 </a:t>
            </a:r>
            <a:r>
              <a:rPr lang="ru-RU" sz="3800" b="1" strike="noStrike" spc="-1" dirty="0" err="1">
                <a:solidFill>
                  <a:srgbClr val="000000"/>
                </a:solidFill>
                <a:latin typeface="Calibri"/>
                <a:ea typeface="DejaVu Sans"/>
              </a:rPr>
              <a:t>тижні</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після</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опромінення</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Волосся</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відростає</a:t>
            </a:r>
            <a:r>
              <a:rPr lang="ru-RU" sz="3800" b="1" strike="noStrike" spc="-1" dirty="0">
                <a:solidFill>
                  <a:srgbClr val="000000"/>
                </a:solidFill>
                <a:latin typeface="Calibri"/>
                <a:ea typeface="DejaVu Sans"/>
              </a:rPr>
              <a:t> за 6-10 </a:t>
            </a:r>
            <a:r>
              <a:rPr lang="ru-RU" sz="3800" b="1" strike="noStrike" spc="-1" dirty="0" err="1">
                <a:solidFill>
                  <a:srgbClr val="000000"/>
                </a:solidFill>
                <a:latin typeface="Calibri"/>
                <a:ea typeface="DejaVu Sans"/>
              </a:rPr>
              <a:t>тижнів</a:t>
            </a:r>
            <a:r>
              <a:rPr lang="ru-RU" sz="3800" b="1" strike="noStrike" spc="-1" dirty="0">
                <a:solidFill>
                  <a:srgbClr val="000000"/>
                </a:solidFill>
                <a:latin typeface="Calibri"/>
                <a:ea typeface="DejaVu Sans"/>
              </a:rPr>
              <a:t>.</a:t>
            </a:r>
            <a:endParaRPr lang="ru-RU" sz="3800" b="0" strike="noStrike" spc="-1" dirty="0">
              <a:latin typeface="Arial"/>
            </a:endParaRPr>
          </a:p>
          <a:p>
            <a:pPr marL="343080" indent="-342000" algn="just">
              <a:lnSpc>
                <a:spcPct val="100000"/>
              </a:lnSpc>
              <a:buClr>
                <a:srgbClr val="7030A0"/>
              </a:buClr>
              <a:buFont typeface="Arial"/>
              <a:buChar char="•"/>
            </a:pPr>
            <a:r>
              <a:rPr lang="ru-RU" sz="3800" b="1" i="1" strike="noStrike" spc="-1" dirty="0" err="1">
                <a:solidFill>
                  <a:srgbClr val="7030A0"/>
                </a:solidFill>
                <a:latin typeface="Calibri"/>
                <a:ea typeface="DejaVu Sans"/>
              </a:rPr>
              <a:t>Гострий</a:t>
            </a:r>
            <a:r>
              <a:rPr lang="ru-RU" sz="3800" b="1" i="1" strike="noStrike" spc="-1" dirty="0">
                <a:solidFill>
                  <a:srgbClr val="7030A0"/>
                </a:solidFill>
                <a:latin typeface="Calibri"/>
                <a:ea typeface="DejaVu Sans"/>
              </a:rPr>
              <a:t> </a:t>
            </a:r>
            <a:r>
              <a:rPr lang="ru-RU" sz="3800" b="1" i="1" strike="noStrike" spc="-1" dirty="0" err="1">
                <a:solidFill>
                  <a:srgbClr val="7030A0"/>
                </a:solidFill>
                <a:latin typeface="Calibri"/>
                <a:ea typeface="DejaVu Sans"/>
              </a:rPr>
              <a:t>променевий</a:t>
            </a:r>
            <a:r>
              <a:rPr lang="ru-RU" sz="3800" b="1" i="1" strike="noStrike" spc="-1" dirty="0">
                <a:solidFill>
                  <a:srgbClr val="7030A0"/>
                </a:solidFill>
                <a:latin typeface="Calibri"/>
                <a:ea typeface="DejaVu Sans"/>
              </a:rPr>
              <a:t> дерматит І </a:t>
            </a:r>
            <a:r>
              <a:rPr lang="ru-RU" sz="3800" b="1" i="1" strike="noStrike" spc="-1" dirty="0" err="1">
                <a:solidFill>
                  <a:srgbClr val="7030A0"/>
                </a:solidFill>
                <a:latin typeface="Calibri"/>
                <a:ea typeface="DejaVu Sans"/>
              </a:rPr>
              <a:t>ступеня</a:t>
            </a:r>
            <a:r>
              <a:rPr lang="ru-RU" sz="3800" b="1" i="1" strike="noStrike" spc="-1" dirty="0">
                <a:solidFill>
                  <a:srgbClr val="7030A0"/>
                </a:solidFill>
                <a:latin typeface="Calibri"/>
                <a:ea typeface="DejaVu Sans"/>
              </a:rPr>
              <a:t> </a:t>
            </a:r>
            <a:r>
              <a:rPr lang="ru-RU" sz="3800" b="1" strike="noStrike" spc="-1" dirty="0" err="1">
                <a:solidFill>
                  <a:srgbClr val="000000"/>
                </a:solidFill>
                <a:latin typeface="Calibri"/>
                <a:ea typeface="DejaVu Sans"/>
              </a:rPr>
              <a:t>виникає</a:t>
            </a:r>
            <a:r>
              <a:rPr lang="ru-RU" sz="3800" b="1" strike="noStrike" spc="-1" dirty="0">
                <a:solidFill>
                  <a:srgbClr val="000000"/>
                </a:solidFill>
                <a:latin typeface="Calibri"/>
                <a:ea typeface="DejaVu Sans"/>
              </a:rPr>
              <a:t> на 15-20 день </a:t>
            </a:r>
            <a:r>
              <a:rPr lang="ru-RU" sz="3800" b="1" strike="noStrike" spc="-1" dirty="0" err="1">
                <a:solidFill>
                  <a:srgbClr val="000000"/>
                </a:solidFill>
                <a:latin typeface="Calibri"/>
                <a:ea typeface="DejaVu Sans"/>
              </a:rPr>
              <a:t>після</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опромінення</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Прихований</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період</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триває</a:t>
            </a:r>
            <a:r>
              <a:rPr lang="ru-RU" sz="3800" b="1" strike="noStrike" spc="-1" dirty="0">
                <a:solidFill>
                  <a:srgbClr val="000000"/>
                </a:solidFill>
                <a:latin typeface="Calibri"/>
                <a:ea typeface="DejaVu Sans"/>
              </a:rPr>
              <a:t> в </a:t>
            </a:r>
            <a:r>
              <a:rPr lang="ru-RU" sz="3800" b="1" strike="noStrike" spc="-1" dirty="0" err="1">
                <a:solidFill>
                  <a:srgbClr val="000000"/>
                </a:solidFill>
                <a:latin typeface="Calibri"/>
                <a:ea typeface="DejaVu Sans"/>
              </a:rPr>
              <a:t>середньому</a:t>
            </a:r>
            <a:r>
              <a:rPr lang="ru-RU" sz="3800" b="1" strike="noStrike" spc="-1" dirty="0">
                <a:solidFill>
                  <a:srgbClr val="000000"/>
                </a:solidFill>
                <a:latin typeface="Calibri"/>
                <a:ea typeface="DejaVu Sans"/>
              </a:rPr>
              <a:t> два </a:t>
            </a:r>
            <a:r>
              <a:rPr lang="ru-RU" sz="3800" b="1" strike="noStrike" spc="-1" dirty="0" err="1">
                <a:solidFill>
                  <a:srgbClr val="000000"/>
                </a:solidFill>
                <a:latin typeface="Calibri"/>
                <a:ea typeface="DejaVu Sans"/>
              </a:rPr>
              <a:t>тижні</a:t>
            </a:r>
            <a:r>
              <a:rPr lang="ru-RU" sz="3800" b="1" strike="noStrike" spc="-1" dirty="0">
                <a:solidFill>
                  <a:srgbClr val="000000"/>
                </a:solidFill>
                <a:latin typeface="Calibri"/>
                <a:ea typeface="DejaVu Sans"/>
              </a:rPr>
              <a:t>. У </a:t>
            </a:r>
            <a:r>
              <a:rPr lang="ru-RU" sz="3800" b="1" strike="noStrike" spc="-1" dirty="0" err="1">
                <a:solidFill>
                  <a:srgbClr val="000000"/>
                </a:solidFill>
                <a:latin typeface="Calibri"/>
                <a:ea typeface="DejaVu Sans"/>
              </a:rPr>
              <a:t>потерпілого</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з'являється</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почервоніння</a:t>
            </a:r>
            <a:r>
              <a:rPr lang="ru-RU" sz="3800" b="1" strike="noStrike" spc="-1" dirty="0">
                <a:solidFill>
                  <a:srgbClr val="000000"/>
                </a:solidFill>
                <a:latin typeface="Calibri"/>
                <a:ea typeface="DejaVu Sans"/>
              </a:rPr>
              <a:t>, набряк, </a:t>
            </a:r>
            <a:r>
              <a:rPr lang="ru-RU" sz="3800" b="1" strike="noStrike" spc="-1" dirty="0" err="1">
                <a:solidFill>
                  <a:srgbClr val="000000"/>
                </a:solidFill>
                <a:latin typeface="Calibri"/>
                <a:ea typeface="DejaVu Sans"/>
              </a:rPr>
              <a:t>випадає</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волосся</a:t>
            </a:r>
            <a:r>
              <a:rPr lang="ru-RU" sz="3800" b="1" strike="noStrike" spc="-1" dirty="0">
                <a:solidFill>
                  <a:srgbClr val="000000"/>
                </a:solidFill>
                <a:latin typeface="Calibri"/>
                <a:ea typeface="DejaVu Sans"/>
              </a:rPr>
              <a:t>. Через один-два </a:t>
            </a:r>
            <a:r>
              <a:rPr lang="ru-RU" sz="3800" b="1" strike="noStrike" spc="-1" dirty="0" err="1">
                <a:solidFill>
                  <a:srgbClr val="000000"/>
                </a:solidFill>
                <a:latin typeface="Calibri"/>
                <a:ea typeface="DejaVu Sans"/>
              </a:rPr>
              <a:t>тижні</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почервоніння</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зникає</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залишається</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пігментація</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шкіри</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починає</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відростати</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волосся</a:t>
            </a:r>
            <a:r>
              <a:rPr lang="ru-RU" sz="3800" b="1" strike="noStrike" spc="-1" dirty="0">
                <a:solidFill>
                  <a:srgbClr val="000000"/>
                </a:solidFill>
                <a:latin typeface="Calibri"/>
                <a:ea typeface="DejaVu Sans"/>
              </a:rPr>
              <a:t>.</a:t>
            </a:r>
            <a:endParaRPr lang="ru-RU" sz="3800" b="0" strike="noStrike" spc="-1" dirty="0">
              <a:latin typeface="Arial"/>
            </a:endParaRPr>
          </a:p>
          <a:p>
            <a:pPr marL="343080" indent="-342000" algn="just">
              <a:lnSpc>
                <a:spcPct val="100000"/>
              </a:lnSpc>
              <a:buClr>
                <a:srgbClr val="000000"/>
              </a:buClr>
              <a:buFont typeface="Arial"/>
              <a:buChar char="•"/>
            </a:pPr>
            <a:r>
              <a:rPr lang="ru-RU" sz="3800" b="1" strike="noStrike" spc="-1" dirty="0">
                <a:solidFill>
                  <a:srgbClr val="000000"/>
                </a:solidFill>
                <a:latin typeface="Calibri"/>
                <a:ea typeface="DejaVu Sans"/>
              </a:rPr>
              <a:t>При </a:t>
            </a:r>
            <a:r>
              <a:rPr lang="ru-RU" sz="3800" b="1" strike="noStrike" spc="-1" dirty="0" err="1">
                <a:solidFill>
                  <a:srgbClr val="000000"/>
                </a:solidFill>
                <a:latin typeface="Calibri"/>
                <a:ea typeface="DejaVu Sans"/>
              </a:rPr>
              <a:t>виникають</a:t>
            </a:r>
            <a:r>
              <a:rPr lang="ru-RU" sz="3800" b="1" strike="noStrike" spc="-1" dirty="0">
                <a:solidFill>
                  <a:srgbClr val="000000"/>
                </a:solidFill>
                <a:latin typeface="Calibri"/>
                <a:ea typeface="DejaVu Sans"/>
              </a:rPr>
              <a:t> </a:t>
            </a:r>
            <a:r>
              <a:rPr lang="ru-RU" sz="3800" b="1" i="1" strike="noStrike" spc="-1" dirty="0" err="1">
                <a:solidFill>
                  <a:srgbClr val="7030A0"/>
                </a:solidFill>
                <a:latin typeface="Calibri"/>
                <a:ea typeface="DejaVu Sans"/>
              </a:rPr>
              <a:t>гострому</a:t>
            </a:r>
            <a:r>
              <a:rPr lang="ru-RU" sz="3800" b="1" i="1" strike="noStrike" spc="-1" dirty="0">
                <a:solidFill>
                  <a:srgbClr val="7030A0"/>
                </a:solidFill>
                <a:latin typeface="Calibri"/>
                <a:ea typeface="DejaVu Sans"/>
              </a:rPr>
              <a:t> </a:t>
            </a:r>
            <a:r>
              <a:rPr lang="ru-RU" sz="3800" b="1" i="1" strike="noStrike" spc="-1" dirty="0" err="1">
                <a:solidFill>
                  <a:srgbClr val="7030A0"/>
                </a:solidFill>
                <a:latin typeface="Calibri"/>
                <a:ea typeface="DejaVu Sans"/>
              </a:rPr>
              <a:t>променевому</a:t>
            </a:r>
            <a:r>
              <a:rPr lang="ru-RU" sz="3800" b="1" i="1" strike="noStrike" spc="-1" dirty="0">
                <a:solidFill>
                  <a:srgbClr val="7030A0"/>
                </a:solidFill>
                <a:latin typeface="Calibri"/>
                <a:ea typeface="DejaVu Sans"/>
              </a:rPr>
              <a:t> </a:t>
            </a:r>
            <a:r>
              <a:rPr lang="ru-RU" sz="3800" b="1" i="1" strike="noStrike" spc="-1" dirty="0" err="1">
                <a:solidFill>
                  <a:srgbClr val="7030A0"/>
                </a:solidFill>
                <a:latin typeface="Calibri"/>
                <a:ea typeface="DejaVu Sans"/>
              </a:rPr>
              <a:t>дерматиті</a:t>
            </a:r>
            <a:r>
              <a:rPr lang="ru-RU" sz="3800" b="1" i="1" strike="noStrike" spc="-1" dirty="0">
                <a:solidFill>
                  <a:srgbClr val="7030A0"/>
                </a:solidFill>
                <a:latin typeface="Calibri"/>
                <a:ea typeface="DejaVu Sans"/>
              </a:rPr>
              <a:t> II </a:t>
            </a:r>
            <a:r>
              <a:rPr lang="ru-RU" sz="3800" b="1" i="1" strike="noStrike" spc="-1" dirty="0" err="1">
                <a:solidFill>
                  <a:srgbClr val="7030A0"/>
                </a:solidFill>
                <a:latin typeface="Calibri"/>
                <a:ea typeface="DejaVu Sans"/>
              </a:rPr>
              <a:t>ступеня</a:t>
            </a:r>
            <a:r>
              <a:rPr lang="ru-RU" sz="3800" b="1" i="1" strike="noStrike" spc="-1" dirty="0">
                <a:solidFill>
                  <a:srgbClr val="7030A0"/>
                </a:solidFill>
                <a:latin typeface="Calibri"/>
                <a:ea typeface="DejaVu Sans"/>
              </a:rPr>
              <a:t> </a:t>
            </a:r>
            <a:r>
              <a:rPr lang="ru-RU" sz="3800" b="1" strike="noStrike" spc="-1" dirty="0" err="1">
                <a:solidFill>
                  <a:srgbClr val="000000"/>
                </a:solidFill>
                <a:latin typeface="Calibri"/>
                <a:ea typeface="DejaVu Sans"/>
              </a:rPr>
              <a:t>почервоніння</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пухирі</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що</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триває</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протягом</a:t>
            </a:r>
            <a:r>
              <a:rPr lang="ru-RU" sz="3800" b="1" strike="noStrike" spc="-1" dirty="0">
                <a:solidFill>
                  <a:srgbClr val="000000"/>
                </a:solidFill>
                <a:latin typeface="Calibri"/>
                <a:ea typeface="DejaVu Sans"/>
              </a:rPr>
              <a:t> 2-5 </a:t>
            </a:r>
            <a:r>
              <a:rPr lang="ru-RU" sz="3800" b="1" strike="noStrike" spc="-1" dirty="0" err="1">
                <a:solidFill>
                  <a:srgbClr val="000000"/>
                </a:solidFill>
                <a:latin typeface="Calibri"/>
                <a:ea typeface="DejaVu Sans"/>
              </a:rPr>
              <a:t>днів</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після</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опромінення</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Прихований</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період</a:t>
            </a:r>
            <a:r>
              <a:rPr lang="ru-RU" sz="3800" b="1" strike="noStrike" spc="-1" dirty="0">
                <a:solidFill>
                  <a:srgbClr val="000000"/>
                </a:solidFill>
                <a:latin typeface="Calibri"/>
                <a:ea typeface="DejaVu Sans"/>
              </a:rPr>
              <a:t> - 1-2 </a:t>
            </a:r>
            <a:r>
              <a:rPr lang="ru-RU" sz="3800" b="1" strike="noStrike" spc="-1" dirty="0" err="1">
                <a:solidFill>
                  <a:srgbClr val="000000"/>
                </a:solidFill>
                <a:latin typeface="Calibri"/>
                <a:ea typeface="DejaVu Sans"/>
              </a:rPr>
              <a:t>тижні</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Клінічні</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симптоми</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ушкодження</a:t>
            </a:r>
            <a:r>
              <a:rPr lang="ru-RU" sz="3800" b="1" strike="noStrike" spc="-1" dirty="0">
                <a:solidFill>
                  <a:srgbClr val="000000"/>
                </a:solidFill>
                <a:latin typeface="Calibri"/>
                <a:ea typeface="DejaVu Sans"/>
              </a:rPr>
              <a:t> у </a:t>
            </a:r>
            <a:r>
              <a:rPr lang="ru-RU" sz="3800" b="1" strike="noStrike" spc="-1" dirty="0" err="1">
                <a:solidFill>
                  <a:srgbClr val="000000"/>
                </a:solidFill>
                <a:latin typeface="Calibri"/>
                <a:ea typeface="DejaVu Sans"/>
              </a:rPr>
              <a:t>цей</a:t>
            </a:r>
            <a:r>
              <a:rPr lang="ru-RU" sz="3800" b="1" strike="noStrike" spc="-1" dirty="0">
                <a:solidFill>
                  <a:srgbClr val="000000"/>
                </a:solidFill>
                <a:latin typeface="Calibri"/>
                <a:ea typeface="DejaVu Sans"/>
              </a:rPr>
              <a:t> час не </a:t>
            </a:r>
            <a:r>
              <a:rPr lang="ru-RU" sz="3800" b="1" strike="noStrike" spc="-1" dirty="0" err="1">
                <a:solidFill>
                  <a:srgbClr val="000000"/>
                </a:solidFill>
                <a:latin typeface="Calibri"/>
                <a:ea typeface="DejaVu Sans"/>
              </a:rPr>
              <a:t>проявляються</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потерпілий</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почуває</a:t>
            </a:r>
            <a:r>
              <a:rPr lang="ru-RU" sz="3800" b="1" strike="noStrike" spc="-1" dirty="0">
                <a:solidFill>
                  <a:srgbClr val="000000"/>
                </a:solidFill>
                <a:latin typeface="Calibri"/>
                <a:ea typeface="DejaVu Sans"/>
              </a:rPr>
              <a:t> себе </a:t>
            </a:r>
            <a:r>
              <a:rPr lang="ru-RU" sz="3800" b="1" strike="noStrike" spc="-1" dirty="0" err="1">
                <a:solidFill>
                  <a:srgbClr val="000000"/>
                </a:solidFill>
                <a:latin typeface="Calibri"/>
                <a:ea typeface="DejaVu Sans"/>
              </a:rPr>
              <a:t>порівняно</a:t>
            </a:r>
            <a:r>
              <a:rPr lang="ru-RU" sz="3800" b="1" strike="noStrike" spc="-1" dirty="0">
                <a:solidFill>
                  <a:srgbClr val="000000"/>
                </a:solidFill>
                <a:latin typeface="Calibri"/>
                <a:ea typeface="DejaVu Sans"/>
              </a:rPr>
              <a:t> добре. Через 1-2 </a:t>
            </a:r>
            <a:r>
              <a:rPr lang="ru-RU" sz="3800" b="1" strike="noStrike" spc="-1" dirty="0" err="1">
                <a:solidFill>
                  <a:srgbClr val="000000"/>
                </a:solidFill>
                <a:latin typeface="Calibri"/>
                <a:ea typeface="DejaVu Sans"/>
              </a:rPr>
              <a:t>тижні</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починається</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розпал</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клінічної</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картини</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ураження</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шкіри</a:t>
            </a:r>
            <a:r>
              <a:rPr lang="ru-RU" sz="3800" b="1" strike="noStrike" spc="-1" dirty="0">
                <a:solidFill>
                  <a:srgbClr val="000000"/>
                </a:solidFill>
                <a:latin typeface="Calibri"/>
                <a:ea typeface="DejaVu Sans"/>
              </a:rPr>
              <a:t> - </a:t>
            </a:r>
            <a:r>
              <a:rPr lang="ru-RU" sz="3800" b="1" strike="noStrike" spc="-1" dirty="0" err="1">
                <a:solidFill>
                  <a:srgbClr val="000000"/>
                </a:solidFill>
                <a:latin typeface="Calibri"/>
                <a:ea typeface="DejaVu Sans"/>
              </a:rPr>
              <a:t>ви­никає</a:t>
            </a:r>
            <a:r>
              <a:rPr lang="ru-RU" sz="3800" b="1" strike="noStrike" spc="-1" dirty="0">
                <a:solidFill>
                  <a:srgbClr val="000000"/>
                </a:solidFill>
                <a:latin typeface="Calibri"/>
                <a:ea typeface="DejaVu Sans"/>
              </a:rPr>
              <a:t> набряк, </a:t>
            </a:r>
            <a:r>
              <a:rPr lang="ru-RU" sz="3800" b="1" strike="noStrike" spc="-1" dirty="0" err="1">
                <a:solidFill>
                  <a:srgbClr val="000000"/>
                </a:solidFill>
                <a:latin typeface="Calibri"/>
                <a:ea typeface="DejaVu Sans"/>
              </a:rPr>
              <a:t>виражене</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почервоніння</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збільшуються</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лімфатичні</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вузли</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Потерпілі</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скаржаться</a:t>
            </a:r>
            <a:r>
              <a:rPr lang="ru-RU" sz="3800" b="1" strike="noStrike" spc="-1" dirty="0">
                <a:solidFill>
                  <a:srgbClr val="000000"/>
                </a:solidFill>
                <a:latin typeface="Calibri"/>
                <a:ea typeface="DejaVu Sans"/>
              </a:rPr>
              <a:t> на </a:t>
            </a:r>
            <a:r>
              <a:rPr lang="ru-RU" sz="3800" b="1" strike="noStrike" spc="-1" dirty="0" err="1">
                <a:solidFill>
                  <a:srgbClr val="000000"/>
                </a:solidFill>
                <a:latin typeface="Calibri"/>
                <a:ea typeface="DejaVu Sans"/>
              </a:rPr>
              <a:t>біль</a:t>
            </a:r>
            <a:r>
              <a:rPr lang="ru-RU" sz="3800" b="1" strike="noStrike" spc="-1" dirty="0">
                <a:solidFill>
                  <a:srgbClr val="000000"/>
                </a:solidFill>
                <a:latin typeface="Calibri"/>
                <a:ea typeface="DejaVu Sans"/>
              </a:rPr>
              <a:t> в </a:t>
            </a:r>
            <a:r>
              <a:rPr lang="ru-RU" sz="3800" b="1" strike="noStrike" spc="-1" dirty="0" err="1">
                <a:solidFill>
                  <a:srgbClr val="000000"/>
                </a:solidFill>
                <a:latin typeface="Calibri"/>
                <a:ea typeface="DejaVu Sans"/>
              </a:rPr>
              <a:t>ушкодженій</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ділянці</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тіла</a:t>
            </a:r>
            <a:r>
              <a:rPr lang="ru-RU" sz="3800" b="1" strike="noStrike" spc="-1" dirty="0">
                <a:solidFill>
                  <a:srgbClr val="000000"/>
                </a:solidFill>
                <a:latin typeface="Calibri"/>
                <a:ea typeface="DejaVu Sans"/>
              </a:rPr>
              <a:t>. Набряк </a:t>
            </a:r>
            <a:r>
              <a:rPr lang="ru-RU" sz="3800" b="1" strike="noStrike" spc="-1" dirty="0" err="1">
                <a:solidFill>
                  <a:srgbClr val="000000"/>
                </a:solidFill>
                <a:latin typeface="Calibri"/>
                <a:ea typeface="DejaVu Sans"/>
              </a:rPr>
              <a:t>наростає</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мілкі</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пухирці</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зливаються</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утворюючи</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багатокамерні</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пухирі</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Якщо</a:t>
            </a:r>
            <a:r>
              <a:rPr lang="ru-RU" sz="3800" b="1" strike="noStrike" spc="-1" dirty="0">
                <a:solidFill>
                  <a:srgbClr val="000000"/>
                </a:solidFill>
                <a:latin typeface="Calibri"/>
                <a:ea typeface="DejaVu Sans"/>
              </a:rPr>
              <a:t> вони </a:t>
            </a:r>
            <a:r>
              <a:rPr lang="ru-RU" sz="3800" b="1" strike="noStrike" spc="-1" dirty="0" err="1">
                <a:solidFill>
                  <a:srgbClr val="000000"/>
                </a:solidFill>
                <a:latin typeface="Calibri"/>
                <a:ea typeface="DejaVu Sans"/>
              </a:rPr>
              <a:t>інфікуються</a:t>
            </a:r>
            <a:r>
              <a:rPr lang="ru-RU" sz="3800" b="1" strike="noStrike" spc="-1" dirty="0">
                <a:solidFill>
                  <a:srgbClr val="000000"/>
                </a:solidFill>
                <a:latin typeface="Calibri"/>
                <a:ea typeface="DejaVu Sans"/>
              </a:rPr>
              <a:t>, то </a:t>
            </a:r>
            <a:r>
              <a:rPr lang="ru-RU" sz="3800" b="1" strike="noStrike" spc="-1" dirty="0" err="1">
                <a:solidFill>
                  <a:srgbClr val="000000"/>
                </a:solidFill>
                <a:latin typeface="Calibri"/>
                <a:ea typeface="DejaVu Sans"/>
              </a:rPr>
              <a:t>з'являються</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виразки</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Захворювання</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триває</a:t>
            </a:r>
            <a:r>
              <a:rPr lang="ru-RU" sz="3800" b="1" strike="noStrike" spc="-1" dirty="0">
                <a:solidFill>
                  <a:srgbClr val="000000"/>
                </a:solidFill>
                <a:latin typeface="Calibri"/>
                <a:ea typeface="DejaVu Sans"/>
              </a:rPr>
              <a:t> один-</a:t>
            </a:r>
            <a:r>
              <a:rPr lang="ru-RU" sz="3800" b="1" strike="noStrike" spc="-1" dirty="0" err="1">
                <a:solidFill>
                  <a:srgbClr val="000000"/>
                </a:solidFill>
                <a:latin typeface="Calibri"/>
                <a:ea typeface="DejaVu Sans"/>
              </a:rPr>
              <a:t>півтора</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місяця</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повне</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видужання</a:t>
            </a:r>
            <a:r>
              <a:rPr lang="ru-RU" sz="3800" b="1" strike="noStrike" spc="-1" dirty="0">
                <a:solidFill>
                  <a:srgbClr val="000000"/>
                </a:solidFill>
                <a:latin typeface="Calibri"/>
                <a:ea typeface="DejaVu Sans"/>
              </a:rPr>
              <a:t> не </a:t>
            </a:r>
            <a:r>
              <a:rPr lang="ru-RU" sz="3800" b="1" strike="noStrike" spc="-1" dirty="0" err="1">
                <a:solidFill>
                  <a:srgbClr val="000000"/>
                </a:solidFill>
                <a:latin typeface="Calibri"/>
                <a:ea typeface="DejaVu Sans"/>
              </a:rPr>
              <a:t>спостерігається</a:t>
            </a:r>
            <a:r>
              <a:rPr lang="ru-RU" sz="3800" b="1" strike="noStrike" spc="-1" dirty="0">
                <a:solidFill>
                  <a:srgbClr val="000000"/>
                </a:solidFill>
                <a:latin typeface="Calibri"/>
                <a:ea typeface="DejaVu Sans"/>
              </a:rPr>
              <a:t>.</a:t>
            </a:r>
            <a:endParaRPr lang="ru-RU" sz="3800" b="0" strike="noStrike" spc="-1" dirty="0">
              <a:latin typeface="Arial"/>
            </a:endParaRPr>
          </a:p>
          <a:p>
            <a:pPr>
              <a:lnSpc>
                <a:spcPct val="100000"/>
              </a:lnSpc>
              <a:spcBef>
                <a:spcPts val="641"/>
              </a:spcBef>
            </a:pPr>
            <a:endParaRPr lang="ru-RU" sz="38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CustomShape 1"/>
          <p:cNvSpPr/>
          <p:nvPr/>
        </p:nvSpPr>
        <p:spPr>
          <a:xfrm>
            <a:off x="0" y="142920"/>
            <a:ext cx="8928720" cy="6499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83500" lnSpcReduction="10000"/>
          </a:bodyPr>
          <a:lstStyle/>
          <a:p>
            <a:pPr marL="343080" indent="-342000" algn="just">
              <a:lnSpc>
                <a:spcPct val="80000"/>
              </a:lnSpc>
              <a:buClr>
                <a:srgbClr val="7030A0"/>
              </a:buClr>
              <a:buFont typeface="Arial"/>
              <a:buChar char="•"/>
            </a:pPr>
            <a:r>
              <a:rPr lang="ru-RU" sz="2400" b="1" i="1" strike="noStrike" spc="-1" dirty="0" err="1">
                <a:solidFill>
                  <a:srgbClr val="7030A0"/>
                </a:solidFill>
                <a:latin typeface="Calibri"/>
                <a:ea typeface="DejaVu Sans"/>
              </a:rPr>
              <a:t>Променеві</a:t>
            </a:r>
            <a:r>
              <a:rPr lang="ru-RU" sz="2400" b="1" i="1" strike="noStrike" spc="-1" dirty="0">
                <a:solidFill>
                  <a:srgbClr val="7030A0"/>
                </a:solidFill>
                <a:latin typeface="Calibri"/>
                <a:ea typeface="DejaVu Sans"/>
              </a:rPr>
              <a:t> </a:t>
            </a:r>
            <a:r>
              <a:rPr lang="ru-RU" sz="2400" b="1" i="1" strike="noStrike" spc="-1" dirty="0" err="1">
                <a:solidFill>
                  <a:srgbClr val="7030A0"/>
                </a:solidFill>
                <a:latin typeface="Calibri"/>
                <a:ea typeface="DejaVu Sans"/>
              </a:rPr>
              <a:t>опіки</a:t>
            </a:r>
            <a:r>
              <a:rPr lang="ru-RU" sz="2400" b="1" i="1" strike="noStrike" spc="-1" dirty="0">
                <a:solidFill>
                  <a:srgbClr val="7030A0"/>
                </a:solidFill>
                <a:latin typeface="Calibri"/>
                <a:ea typeface="DejaVu Sans"/>
              </a:rPr>
              <a:t> ІІІ </a:t>
            </a:r>
            <a:r>
              <a:rPr lang="ru-RU" sz="2400" b="1" i="1" strike="noStrike" spc="-1" dirty="0" err="1">
                <a:solidFill>
                  <a:srgbClr val="7030A0"/>
                </a:solidFill>
                <a:latin typeface="Calibri"/>
                <a:ea typeface="DejaVu Sans"/>
              </a:rPr>
              <a:t>ступеня</a:t>
            </a:r>
            <a:r>
              <a:rPr lang="ru-RU" sz="2400" b="1" i="1" strike="noStrike" spc="-1" dirty="0">
                <a:solidFill>
                  <a:srgbClr val="7030A0"/>
                </a:solidFill>
                <a:latin typeface="Calibri"/>
                <a:ea typeface="DejaVu Sans"/>
              </a:rPr>
              <a:t> </a:t>
            </a:r>
            <a:r>
              <a:rPr lang="ru-RU" sz="2400" b="1" strike="noStrike" spc="-1" dirty="0" err="1">
                <a:solidFill>
                  <a:srgbClr val="000000"/>
                </a:solidFill>
                <a:latin typeface="Calibri"/>
                <a:ea typeface="DejaVu Sans"/>
              </a:rPr>
              <a:t>характеризуються</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змертвінням</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шкіри</a:t>
            </a:r>
            <a:r>
              <a:rPr lang="ru-RU" sz="2400" b="1" strike="noStrike" spc="-1" dirty="0">
                <a:solidFill>
                  <a:srgbClr val="000000"/>
                </a:solidFill>
                <a:latin typeface="Calibri"/>
                <a:ea typeface="DejaVu Sans"/>
              </a:rPr>
              <a:t> й </a:t>
            </a:r>
            <a:r>
              <a:rPr lang="ru-RU" sz="2400" b="1" strike="noStrike" spc="-1" dirty="0" err="1">
                <a:solidFill>
                  <a:srgbClr val="000000"/>
                </a:solidFill>
                <a:latin typeface="Calibri"/>
                <a:ea typeface="DejaVu Sans"/>
              </a:rPr>
              <a:t>утворенням</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виразок</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Прихований</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період</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триває</a:t>
            </a:r>
            <a:r>
              <a:rPr lang="ru-RU" sz="2400" b="1" strike="noStrike" spc="-1" dirty="0">
                <a:solidFill>
                  <a:srgbClr val="000000"/>
                </a:solidFill>
                <a:latin typeface="Calibri"/>
                <a:ea typeface="DejaVu Sans"/>
              </a:rPr>
              <a:t> 4-6 </a:t>
            </a:r>
            <a:r>
              <a:rPr lang="ru-RU" sz="2400" b="1" strike="noStrike" spc="-1" dirty="0" err="1">
                <a:solidFill>
                  <a:srgbClr val="000000"/>
                </a:solidFill>
                <a:latin typeface="Calibri"/>
                <a:ea typeface="DejaVu Sans"/>
              </a:rPr>
              <a:t>днів</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Швидко</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наростає</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гостре</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запалення</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почервоніння</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шкіри</a:t>
            </a:r>
            <a:r>
              <a:rPr lang="ru-RU" sz="2400" b="1" strike="noStrike" spc="-1" dirty="0">
                <a:solidFill>
                  <a:srgbClr val="000000"/>
                </a:solidFill>
                <a:latin typeface="Calibri"/>
                <a:ea typeface="DejaVu Sans"/>
              </a:rPr>
              <a:t>, набряк, </a:t>
            </a:r>
            <a:r>
              <a:rPr lang="ru-RU" sz="2400" b="1" strike="noStrike" spc="-1" dirty="0" err="1">
                <a:solidFill>
                  <a:srgbClr val="000000"/>
                </a:solidFill>
                <a:latin typeface="Calibri"/>
                <a:ea typeface="DejaVu Sans"/>
              </a:rPr>
              <a:t>різкий</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біль</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підвищується</a:t>
            </a:r>
            <a:r>
              <a:rPr lang="ru-RU" sz="2400" b="1" strike="noStrike" spc="-1" dirty="0">
                <a:solidFill>
                  <a:srgbClr val="000000"/>
                </a:solidFill>
                <a:latin typeface="Calibri"/>
                <a:ea typeface="DejaVu Sans"/>
              </a:rPr>
              <a:t> температура </a:t>
            </a:r>
            <a:r>
              <a:rPr lang="ru-RU" sz="2400" b="1" strike="noStrike" spc="-1" dirty="0" err="1">
                <a:solidFill>
                  <a:srgbClr val="000000"/>
                </a:solidFill>
                <a:latin typeface="Calibri"/>
                <a:ea typeface="DejaVu Sans"/>
              </a:rPr>
              <a:t>тіла</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збільшуються</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лімфатичні</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вузли</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Пухирі</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тріскають</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утворюючи</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виразки</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що</a:t>
            </a:r>
            <a:r>
              <a:rPr lang="ru-RU" sz="2400" b="1" strike="noStrike" spc="-1" dirty="0">
                <a:solidFill>
                  <a:srgbClr val="000000"/>
                </a:solidFill>
                <a:latin typeface="Calibri"/>
                <a:ea typeface="DejaVu Sans"/>
              </a:rPr>
              <a:t> при </a:t>
            </a:r>
            <a:r>
              <a:rPr lang="ru-RU" sz="2400" b="1" strike="noStrike" spc="-1" dirty="0" err="1">
                <a:solidFill>
                  <a:srgbClr val="000000"/>
                </a:solidFill>
                <a:latin typeface="Calibri"/>
                <a:ea typeface="DejaVu Sans"/>
              </a:rPr>
              <a:t>інфікуванні</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перетворюються</a:t>
            </a:r>
            <a:r>
              <a:rPr lang="ru-RU" sz="2400" b="1" strike="noStrike" spc="-1" dirty="0">
                <a:solidFill>
                  <a:srgbClr val="000000"/>
                </a:solidFill>
                <a:latin typeface="Calibri"/>
                <a:ea typeface="DejaVu Sans"/>
              </a:rPr>
              <a:t> в </a:t>
            </a:r>
            <a:r>
              <a:rPr lang="ru-RU" sz="2400" b="1" strike="noStrike" spc="-1" dirty="0" err="1">
                <a:solidFill>
                  <a:srgbClr val="000000"/>
                </a:solidFill>
                <a:latin typeface="Calibri"/>
                <a:ea typeface="DejaVu Sans"/>
              </a:rPr>
              <a:t>гнійні</a:t>
            </a:r>
            <a:r>
              <a:rPr lang="ru-RU" sz="2400" b="1" strike="noStrike" spc="-1" dirty="0">
                <a:solidFill>
                  <a:srgbClr val="000000"/>
                </a:solidFill>
                <a:latin typeface="Calibri"/>
                <a:ea typeface="DejaVu Sans"/>
              </a:rPr>
              <a:t> рани, </a:t>
            </a:r>
            <a:r>
              <a:rPr lang="ru-RU" sz="2400" b="1" strike="noStrike" spc="-1" dirty="0" err="1">
                <a:solidFill>
                  <a:srgbClr val="000000"/>
                </a:solidFill>
                <a:latin typeface="Calibri"/>
                <a:ea typeface="DejaVu Sans"/>
              </a:rPr>
              <a:t>внаслідок</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чого</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може</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виникнути</a:t>
            </a:r>
            <a:r>
              <a:rPr lang="ru-RU" sz="2400" b="1" strike="noStrike" spc="-1" dirty="0">
                <a:solidFill>
                  <a:srgbClr val="000000"/>
                </a:solidFill>
                <a:latin typeface="Calibri"/>
                <a:ea typeface="DejaVu Sans"/>
              </a:rPr>
              <a:t> сепсис. </a:t>
            </a:r>
            <a:r>
              <a:rPr lang="ru-RU" sz="2400" b="1" strike="noStrike" spc="-1" dirty="0" err="1">
                <a:solidFill>
                  <a:srgbClr val="000000"/>
                </a:solidFill>
                <a:latin typeface="Calibri"/>
                <a:ea typeface="DejaVu Sans"/>
              </a:rPr>
              <a:t>Виразки</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загоюються</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дуже</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повільно</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нерідко</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залишаються</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трофічні</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виразки</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що</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можуть</a:t>
            </a:r>
            <a:r>
              <a:rPr lang="ru-RU" sz="2400" b="1" strike="noStrike" spc="-1" dirty="0">
                <a:solidFill>
                  <a:srgbClr val="000000"/>
                </a:solidFill>
                <a:latin typeface="Calibri"/>
                <a:ea typeface="DejaVu Sans"/>
              </a:rPr>
              <a:t> перейти у </a:t>
            </a:r>
            <a:r>
              <a:rPr lang="ru-RU" sz="2400" b="1" strike="noStrike" spc="-1" dirty="0" err="1">
                <a:solidFill>
                  <a:srgbClr val="000000"/>
                </a:solidFill>
                <a:latin typeface="Calibri"/>
                <a:ea typeface="DejaVu Sans"/>
              </a:rPr>
              <a:t>злоякісні</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пухлини</a:t>
            </a:r>
            <a:r>
              <a:rPr lang="ru-RU" sz="2400" b="1" strike="noStrike" spc="-1" dirty="0">
                <a:solidFill>
                  <a:srgbClr val="000000"/>
                </a:solidFill>
                <a:latin typeface="Calibri"/>
                <a:ea typeface="DejaVu Sans"/>
              </a:rPr>
              <a:t>.</a:t>
            </a:r>
            <a:endParaRPr lang="ru-RU" sz="2400" b="0" strike="noStrike" spc="-1" dirty="0">
              <a:latin typeface="Arial"/>
            </a:endParaRPr>
          </a:p>
          <a:p>
            <a:pPr algn="just">
              <a:lnSpc>
                <a:spcPct val="80000"/>
              </a:lnSpc>
            </a:pPr>
            <a:endParaRPr lang="ru-RU" sz="2400" b="0" strike="noStrike" spc="-1" dirty="0">
              <a:latin typeface="Arial"/>
            </a:endParaRPr>
          </a:p>
          <a:p>
            <a:pPr marL="343080" indent="-342000" algn="just">
              <a:lnSpc>
                <a:spcPct val="80000"/>
              </a:lnSpc>
              <a:buClr>
                <a:srgbClr val="FF0000"/>
              </a:buClr>
              <a:buFont typeface="Arial"/>
              <a:buChar char="•"/>
            </a:pPr>
            <a:r>
              <a:rPr lang="ru-RU" sz="2400" b="1" i="1" strike="noStrike" spc="-1" dirty="0" err="1">
                <a:solidFill>
                  <a:srgbClr val="FF0000"/>
                </a:solidFill>
                <a:latin typeface="Calibri"/>
                <a:ea typeface="DejaVu Sans"/>
              </a:rPr>
              <a:t>Опіки</a:t>
            </a:r>
            <a:r>
              <a:rPr lang="ru-RU" sz="2400" b="1" i="1" strike="noStrike" spc="-1" dirty="0">
                <a:solidFill>
                  <a:srgbClr val="FF0000"/>
                </a:solidFill>
                <a:latin typeface="Calibri"/>
                <a:ea typeface="DejaVu Sans"/>
              </a:rPr>
              <a:t> </a:t>
            </a:r>
            <a:r>
              <a:rPr lang="ru-RU" sz="2400" b="1" i="1" strike="noStrike" spc="-1" dirty="0" err="1">
                <a:solidFill>
                  <a:srgbClr val="FF0000"/>
                </a:solidFill>
                <a:latin typeface="Calibri"/>
                <a:ea typeface="DejaVu Sans"/>
              </a:rPr>
              <a:t>дихальних</a:t>
            </a:r>
            <a:r>
              <a:rPr lang="ru-RU" sz="2400" b="1" i="1" strike="noStrike" spc="-1" dirty="0">
                <a:solidFill>
                  <a:srgbClr val="FF0000"/>
                </a:solidFill>
                <a:latin typeface="Calibri"/>
                <a:ea typeface="DejaVu Sans"/>
              </a:rPr>
              <a:t> </a:t>
            </a:r>
            <a:r>
              <a:rPr lang="ru-RU" sz="2400" b="1" i="1" strike="noStrike" spc="-1" dirty="0" err="1">
                <a:solidFill>
                  <a:srgbClr val="FF0000"/>
                </a:solidFill>
                <a:latin typeface="Calibri"/>
                <a:ea typeface="DejaVu Sans"/>
              </a:rPr>
              <a:t>шляхів</a:t>
            </a:r>
            <a:r>
              <a:rPr lang="ru-RU" sz="2400" b="1" i="1" strike="noStrike" spc="-1" dirty="0">
                <a:solidFill>
                  <a:srgbClr val="FF0000"/>
                </a:solidFill>
                <a:latin typeface="Calibri"/>
                <a:ea typeface="DejaVu Sans"/>
              </a:rPr>
              <a:t> </a:t>
            </a:r>
            <a:r>
              <a:rPr lang="ru-RU" sz="2400" b="1" strike="noStrike" spc="-1" dirty="0" err="1">
                <a:solidFill>
                  <a:srgbClr val="000000"/>
                </a:solidFill>
                <a:latin typeface="Calibri"/>
                <a:ea typeface="DejaVu Sans"/>
              </a:rPr>
              <a:t>виникають</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унаслідок</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дії</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полум'я</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розпеченого</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повітря</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токсичних</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продуктів</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горіння</a:t>
            </a:r>
            <a:r>
              <a:rPr lang="ru-RU" sz="2400" b="1" strike="noStrike" spc="-1" dirty="0">
                <a:solidFill>
                  <a:srgbClr val="000000"/>
                </a:solidFill>
                <a:latin typeface="Calibri"/>
                <a:ea typeface="DejaVu Sans"/>
              </a:rPr>
              <a:t> (95</a:t>
            </a:r>
            <a:r>
              <a:rPr lang="ru-RU" sz="2400" b="1" i="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усіх</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випадків</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перегрітої</a:t>
            </a:r>
            <a:r>
              <a:rPr lang="ru-RU" sz="2400" b="1" strike="noStrike" spc="-1" dirty="0">
                <a:solidFill>
                  <a:srgbClr val="000000"/>
                </a:solidFill>
                <a:latin typeface="Calibri"/>
                <a:ea typeface="DejaVu Sans"/>
              </a:rPr>
              <a:t> пари, а </a:t>
            </a:r>
            <a:r>
              <a:rPr lang="ru-RU" sz="2400" b="1" strike="noStrike" spc="-1" dirty="0" err="1">
                <a:solidFill>
                  <a:srgbClr val="000000"/>
                </a:solidFill>
                <a:latin typeface="Calibri"/>
                <a:ea typeface="DejaVu Sans"/>
              </a:rPr>
              <a:t>також</a:t>
            </a:r>
            <a:r>
              <a:rPr lang="ru-RU" sz="2400" b="1" strike="noStrike" spc="-1" dirty="0">
                <a:solidFill>
                  <a:srgbClr val="000000"/>
                </a:solidFill>
                <a:latin typeface="Calibri"/>
                <a:ea typeface="DejaVu Sans"/>
              </a:rPr>
              <a:t> при </a:t>
            </a:r>
            <a:r>
              <a:rPr lang="ru-RU" sz="2400" b="1" strike="noStrike" spc="-1" dirty="0" err="1">
                <a:solidFill>
                  <a:srgbClr val="000000"/>
                </a:solidFill>
                <a:latin typeface="Calibri"/>
                <a:ea typeface="DejaVu Sans"/>
              </a:rPr>
              <a:t>опіках</a:t>
            </a:r>
            <a:r>
              <a:rPr lang="ru-RU" sz="2400" b="1" strike="noStrike" spc="-1" dirty="0">
                <a:solidFill>
                  <a:srgbClr val="000000"/>
                </a:solidFill>
                <a:latin typeface="Calibri"/>
                <a:ea typeface="DejaVu Sans"/>
              </a:rPr>
              <a:t> грудей, </a:t>
            </a:r>
            <a:r>
              <a:rPr lang="ru-RU" sz="2400" b="1" strike="noStrike" spc="-1" dirty="0" err="1">
                <a:solidFill>
                  <a:srgbClr val="000000"/>
                </a:solidFill>
                <a:latin typeface="Calibri"/>
                <a:ea typeface="DejaVu Sans"/>
              </a:rPr>
              <a:t>шиї</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обличчя</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Вдихання</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гарячого</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диму</a:t>
            </a:r>
            <a:r>
              <a:rPr lang="ru-RU" sz="2400" b="1" strike="noStrike" spc="-1" dirty="0">
                <a:solidFill>
                  <a:srgbClr val="000000"/>
                </a:solidFill>
                <a:latin typeface="Calibri"/>
                <a:ea typeface="DejaVu Sans"/>
              </a:rPr>
              <a:t> і </a:t>
            </a:r>
            <a:r>
              <a:rPr lang="ru-RU" sz="2400" b="1" strike="noStrike" spc="-1" dirty="0" err="1">
                <a:solidFill>
                  <a:srgbClr val="000000"/>
                </a:solidFill>
                <a:latin typeface="Calibri"/>
                <a:ea typeface="DejaVu Sans"/>
              </a:rPr>
              <a:t>токсичних</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продуктів</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горіння</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спричинюють</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опіки</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слизових</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оболонок</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верхніх</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дихальних</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шляхів</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їх</a:t>
            </a:r>
            <a:r>
              <a:rPr lang="ru-RU" sz="2400" b="1" strike="noStrike" spc="-1" dirty="0">
                <a:solidFill>
                  <a:srgbClr val="000000"/>
                </a:solidFill>
                <a:latin typeface="Calibri"/>
                <a:ea typeface="DejaVu Sans"/>
              </a:rPr>
              <a:t> набряк, </a:t>
            </a:r>
            <a:r>
              <a:rPr lang="ru-RU" sz="2400" b="1" strike="noStrike" spc="-1" dirty="0" err="1">
                <a:solidFill>
                  <a:srgbClr val="000000"/>
                </a:solidFill>
                <a:latin typeface="Calibri"/>
                <a:ea typeface="DejaVu Sans"/>
              </a:rPr>
              <a:t>що</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призводить</a:t>
            </a:r>
            <a:r>
              <a:rPr lang="ru-RU" sz="2400" b="1" strike="noStrike" spc="-1" dirty="0">
                <a:solidFill>
                  <a:srgbClr val="000000"/>
                </a:solidFill>
                <a:latin typeface="Calibri"/>
                <a:ea typeface="DejaVu Sans"/>
              </a:rPr>
              <a:t> до </a:t>
            </a:r>
            <a:r>
              <a:rPr lang="ru-RU" sz="2400" b="1" strike="noStrike" spc="-1" dirty="0" err="1">
                <a:solidFill>
                  <a:srgbClr val="000000"/>
                </a:solidFill>
                <a:latin typeface="Calibri"/>
                <a:ea typeface="DejaVu Sans"/>
              </a:rPr>
              <a:t>звуження</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бронхів</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бронхоспазму</a:t>
            </a:r>
            <a:r>
              <a:rPr lang="ru-RU" sz="2400" b="1" strike="noStrike" spc="-1" dirty="0">
                <a:solidFill>
                  <a:srgbClr val="000000"/>
                </a:solidFill>
                <a:latin typeface="Calibri"/>
                <a:ea typeface="DejaVu Sans"/>
              </a:rPr>
              <a:t>) та </a:t>
            </a:r>
            <a:r>
              <a:rPr lang="ru-RU" sz="2400" b="1" strike="noStrike" spc="-1" dirty="0" err="1">
                <a:solidFill>
                  <a:srgbClr val="000000"/>
                </a:solidFill>
                <a:latin typeface="Calibri"/>
                <a:ea typeface="DejaVu Sans"/>
              </a:rPr>
              <a:t>недостатності</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дихання</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З'являються</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періодичний</a:t>
            </a:r>
            <a:r>
              <a:rPr lang="ru-RU" sz="2400" b="1" strike="noStrike" spc="-1" dirty="0">
                <a:solidFill>
                  <a:srgbClr val="000000"/>
                </a:solidFill>
                <a:latin typeface="Calibri"/>
                <a:ea typeface="DejaVu Sans"/>
              </a:rPr>
              <a:t> кашель, </a:t>
            </a:r>
            <a:r>
              <a:rPr lang="ru-RU" sz="2400" b="1" strike="noStrike" spc="-1" dirty="0" err="1">
                <a:solidFill>
                  <a:srgbClr val="000000"/>
                </a:solidFill>
                <a:latin typeface="Calibri"/>
                <a:ea typeface="DejaVu Sans"/>
              </a:rPr>
              <a:t>сухість</a:t>
            </a:r>
            <a:r>
              <a:rPr lang="ru-RU" sz="2400" b="1" strike="noStrike" spc="-1" dirty="0">
                <a:solidFill>
                  <a:srgbClr val="000000"/>
                </a:solidFill>
                <a:latin typeface="Calibri"/>
                <a:ea typeface="DejaVu Sans"/>
              </a:rPr>
              <a:t> у </a:t>
            </a:r>
            <a:r>
              <a:rPr lang="ru-RU" sz="2400" b="1" strike="noStrike" spc="-1" dirty="0" err="1">
                <a:solidFill>
                  <a:srgbClr val="000000"/>
                </a:solidFill>
                <a:latin typeface="Calibri"/>
                <a:ea typeface="DejaVu Sans"/>
              </a:rPr>
              <a:t>роті</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білясті</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плями</a:t>
            </a:r>
            <a:r>
              <a:rPr lang="ru-RU" sz="2400" b="1" strike="noStrike" spc="-1" dirty="0">
                <a:solidFill>
                  <a:srgbClr val="000000"/>
                </a:solidFill>
                <a:latin typeface="Calibri"/>
                <a:ea typeface="DejaVu Sans"/>
              </a:rPr>
              <a:t> на </a:t>
            </a:r>
            <a:r>
              <a:rPr lang="ru-RU" sz="2400" b="1" strike="noStrike" spc="-1" dirty="0" err="1">
                <a:solidFill>
                  <a:srgbClr val="000000"/>
                </a:solidFill>
                <a:latin typeface="Calibri"/>
                <a:ea typeface="DejaVu Sans"/>
              </a:rPr>
              <a:t>слизовій</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порожнині</a:t>
            </a:r>
            <a:r>
              <a:rPr lang="ru-RU" sz="2400" b="1" strike="noStrike" spc="-1" dirty="0">
                <a:solidFill>
                  <a:srgbClr val="000000"/>
                </a:solidFill>
                <a:latin typeface="Calibri"/>
                <a:ea typeface="DejaVu Sans"/>
              </a:rPr>
              <a:t> рота, </a:t>
            </a:r>
            <a:r>
              <a:rPr lang="ru-RU" sz="2400" b="1" strike="noStrike" spc="-1" dirty="0" err="1">
                <a:solidFill>
                  <a:srgbClr val="000000"/>
                </a:solidFill>
                <a:latin typeface="Calibri"/>
                <a:ea typeface="DejaVu Sans"/>
              </a:rPr>
              <a:t>біль</a:t>
            </a:r>
            <a:r>
              <a:rPr lang="ru-RU" sz="2400" b="1" strike="noStrike" spc="-1" dirty="0">
                <a:solidFill>
                  <a:srgbClr val="000000"/>
                </a:solidFill>
                <a:latin typeface="Calibri"/>
                <a:ea typeface="DejaVu Sans"/>
              </a:rPr>
              <a:t> у </a:t>
            </a:r>
            <a:r>
              <a:rPr lang="ru-RU" sz="2400" b="1" strike="noStrike" spc="-1" dirty="0" err="1">
                <a:solidFill>
                  <a:srgbClr val="000000"/>
                </a:solidFill>
                <a:latin typeface="Calibri"/>
                <a:ea typeface="DejaVu Sans"/>
              </a:rPr>
              <a:t>горлі</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під</a:t>
            </a:r>
            <a:r>
              <a:rPr lang="ru-RU" sz="2400" b="1" strike="noStrike" spc="-1" dirty="0">
                <a:solidFill>
                  <a:srgbClr val="000000"/>
                </a:solidFill>
                <a:latin typeface="Calibri"/>
                <a:ea typeface="DejaVu Sans"/>
              </a:rPr>
              <a:t> час </a:t>
            </a:r>
            <a:r>
              <a:rPr lang="ru-RU" sz="2400" b="1" strike="noStrike" spc="-1" dirty="0" err="1">
                <a:solidFill>
                  <a:srgbClr val="000000"/>
                </a:solidFill>
                <a:latin typeface="Calibri"/>
                <a:ea typeface="DejaVu Sans"/>
              </a:rPr>
              <a:t>ковтання</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хриплий</a:t>
            </a:r>
            <a:r>
              <a:rPr lang="ru-RU" sz="2400" b="1" strike="noStrike" spc="-1" dirty="0">
                <a:solidFill>
                  <a:srgbClr val="000000"/>
                </a:solidFill>
                <a:latin typeface="Calibri"/>
                <a:ea typeface="DejaVu Sans"/>
              </a:rPr>
              <a:t> голос </a:t>
            </a:r>
            <a:r>
              <a:rPr lang="ru-RU" sz="2400" b="1" strike="noStrike" spc="-1" dirty="0" err="1">
                <a:solidFill>
                  <a:srgbClr val="000000"/>
                </a:solidFill>
                <a:latin typeface="Calibri"/>
                <a:ea typeface="DejaVu Sans"/>
              </a:rPr>
              <a:t>або</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афонія</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задишка</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синюшність</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обличчя</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серцево-судинні</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розлади</a:t>
            </a:r>
            <a:r>
              <a:rPr lang="ru-RU" sz="2400" b="1" strike="noStrike" spc="-1" dirty="0">
                <a:solidFill>
                  <a:srgbClr val="000000"/>
                </a:solidFill>
                <a:latin typeface="Calibri"/>
                <a:ea typeface="DejaVu Sans"/>
              </a:rPr>
              <a:t>.</a:t>
            </a:r>
            <a:endParaRPr lang="ru-RU" sz="2400" b="0" strike="noStrike" spc="-1" dirty="0">
              <a:latin typeface="Arial"/>
            </a:endParaRPr>
          </a:p>
          <a:p>
            <a:pPr algn="just">
              <a:lnSpc>
                <a:spcPct val="80000"/>
              </a:lnSpc>
            </a:pPr>
            <a:endParaRPr lang="ru-RU" sz="2400" b="0" strike="noStrike" spc="-1" dirty="0">
              <a:latin typeface="Arial"/>
            </a:endParaRPr>
          </a:p>
          <a:p>
            <a:pPr marL="343080" indent="-342000" algn="just">
              <a:lnSpc>
                <a:spcPct val="80000"/>
              </a:lnSpc>
              <a:buClr>
                <a:srgbClr val="FF0000"/>
              </a:buClr>
              <a:buFont typeface="Arial"/>
              <a:buChar char="•"/>
            </a:pPr>
            <a:r>
              <a:rPr lang="ru-RU" sz="2400" b="1" i="1" strike="noStrike" spc="-1" dirty="0" err="1">
                <a:solidFill>
                  <a:srgbClr val="FF0000"/>
                </a:solidFill>
                <a:latin typeface="Calibri"/>
                <a:ea typeface="DejaVu Sans"/>
              </a:rPr>
              <a:t>Опіки</a:t>
            </a:r>
            <a:r>
              <a:rPr lang="ru-RU" sz="2400" b="1" i="1" strike="noStrike" spc="-1" dirty="0">
                <a:solidFill>
                  <a:srgbClr val="FF0000"/>
                </a:solidFill>
                <a:latin typeface="Calibri"/>
                <a:ea typeface="DejaVu Sans"/>
              </a:rPr>
              <a:t> у </a:t>
            </a:r>
            <a:r>
              <a:rPr lang="ru-RU" sz="2400" b="1" i="1" strike="noStrike" spc="-1" dirty="0" err="1">
                <a:solidFill>
                  <a:srgbClr val="FF0000"/>
                </a:solidFill>
                <a:latin typeface="Calibri"/>
                <a:ea typeface="DejaVu Sans"/>
              </a:rPr>
              <a:t>дітей</a:t>
            </a:r>
            <a:r>
              <a:rPr lang="ru-RU" sz="2400" b="1" i="1" strike="noStrike" spc="-1" dirty="0">
                <a:solidFill>
                  <a:srgbClr val="FF0000"/>
                </a:solidFill>
                <a:latin typeface="Calibri"/>
                <a:ea typeface="DejaVu Sans"/>
              </a:rPr>
              <a:t> </a:t>
            </a:r>
            <a:r>
              <a:rPr lang="ru-RU" sz="2400" b="1" i="1" strike="noStrike" spc="-1" dirty="0">
                <a:solidFill>
                  <a:srgbClr val="000000"/>
                </a:solidFill>
                <a:latin typeface="Calibri"/>
                <a:ea typeface="DejaVu Sans"/>
              </a:rPr>
              <a:t>з </a:t>
            </a:r>
            <a:r>
              <a:rPr lang="ru-RU" sz="2400" b="1" i="1" strike="noStrike" spc="-1" dirty="0" err="1">
                <a:solidFill>
                  <a:srgbClr val="000000"/>
                </a:solidFill>
                <a:latin typeface="Calibri"/>
                <a:ea typeface="DejaVu Sans"/>
              </a:rPr>
              <a:t>усіх</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побутових</a:t>
            </a:r>
            <a:r>
              <a:rPr lang="ru-RU" sz="2400" b="1" i="1" strike="noStrike" spc="-1" dirty="0">
                <a:solidFill>
                  <a:srgbClr val="000000"/>
                </a:solidFill>
                <a:latin typeface="Calibri"/>
                <a:ea typeface="DejaVu Sans"/>
              </a:rPr>
              <a:t> травм </a:t>
            </a:r>
            <a:r>
              <a:rPr lang="ru-RU" sz="2400" b="1" i="1" strike="noStrike" spc="-1" dirty="0" err="1">
                <a:solidFill>
                  <a:srgbClr val="000000"/>
                </a:solidFill>
                <a:latin typeface="Calibri"/>
                <a:ea typeface="DejaVu Sans"/>
              </a:rPr>
              <a:t>становлять</a:t>
            </a:r>
            <a:r>
              <a:rPr lang="ru-RU" sz="2400" b="1" i="1" strike="noStrike" spc="-1" dirty="0">
                <a:solidFill>
                  <a:srgbClr val="000000"/>
                </a:solidFill>
                <a:latin typeface="Calibri"/>
                <a:ea typeface="DejaVu Sans"/>
              </a:rPr>
              <a:t> 27,7% і </a:t>
            </a:r>
            <a:r>
              <a:rPr lang="ru-RU" sz="2400" b="1" i="1" strike="noStrike" spc="-1" dirty="0" err="1">
                <a:solidFill>
                  <a:srgbClr val="000000"/>
                </a:solidFill>
                <a:latin typeface="Calibri"/>
                <a:ea typeface="DejaVu Sans"/>
              </a:rPr>
              <a:t>посідають</a:t>
            </a:r>
            <a:r>
              <a:rPr lang="ru-RU" sz="2400" b="1" i="1" strike="noStrike" spc="-1" dirty="0">
                <a:solidFill>
                  <a:srgbClr val="000000"/>
                </a:solidFill>
                <a:latin typeface="Calibri"/>
                <a:ea typeface="DejaVu Sans"/>
              </a:rPr>
              <a:t> перше </a:t>
            </a:r>
            <a:r>
              <a:rPr lang="ru-RU" sz="2400" b="1" i="1" strike="noStrike" spc="-1" dirty="0" err="1">
                <a:solidFill>
                  <a:srgbClr val="000000"/>
                </a:solidFill>
                <a:latin typeface="Calibri"/>
                <a:ea typeface="DejaVu Sans"/>
              </a:rPr>
              <a:t>місце</a:t>
            </a:r>
            <a:r>
              <a:rPr lang="ru-RU" sz="2400" b="1" i="1" strike="noStrike" spc="-1" dirty="0">
                <a:solidFill>
                  <a:srgbClr val="000000"/>
                </a:solidFill>
                <a:latin typeface="Calibri"/>
                <a:ea typeface="DejaVu Sans"/>
              </a:rPr>
              <a:t>. Причиною </a:t>
            </a:r>
            <a:r>
              <a:rPr lang="ru-RU" sz="2400" b="1" i="1" strike="noStrike" spc="-1" dirty="0" err="1">
                <a:solidFill>
                  <a:srgbClr val="000000"/>
                </a:solidFill>
                <a:latin typeface="Calibri"/>
                <a:ea typeface="DejaVu Sans"/>
              </a:rPr>
              <a:t>опіків</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найчастіше</a:t>
            </a:r>
            <a:r>
              <a:rPr lang="ru-RU" sz="2400" b="1" i="1" strike="noStrike" spc="-1" dirty="0">
                <a:solidFill>
                  <a:srgbClr val="000000"/>
                </a:solidFill>
                <a:latin typeface="Calibri"/>
                <a:ea typeface="DejaVu Sans"/>
              </a:rPr>
              <a:t> є </a:t>
            </a:r>
            <a:r>
              <a:rPr lang="ru-RU" sz="2400" b="1" i="1" strike="noStrike" spc="-1" dirty="0" err="1">
                <a:solidFill>
                  <a:srgbClr val="000000"/>
                </a:solidFill>
                <a:latin typeface="Calibri"/>
                <a:ea typeface="DejaVu Sans"/>
              </a:rPr>
              <a:t>бездоглядність</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необережність</a:t>
            </a:r>
            <a:r>
              <a:rPr lang="ru-RU" sz="2400" b="1" i="1" strike="noStrike" spc="-1" dirty="0">
                <a:solidFill>
                  <a:srgbClr val="000000"/>
                </a:solidFill>
                <a:latin typeface="Calibri"/>
                <a:ea typeface="DejaVu Sans"/>
              </a:rPr>
              <a:t> з боку </a:t>
            </a:r>
            <a:r>
              <a:rPr lang="ru-RU" sz="2400" b="1" i="1" strike="noStrike" spc="-1" dirty="0" err="1">
                <a:solidFill>
                  <a:srgbClr val="000000"/>
                </a:solidFill>
                <a:latin typeface="Calibri"/>
                <a:ea typeface="DejaVu Sans"/>
              </a:rPr>
              <a:t>дорослих</a:t>
            </a:r>
            <a:r>
              <a:rPr lang="ru-RU" sz="2400" b="1" i="1" strike="noStrike" spc="-1" dirty="0">
                <a:solidFill>
                  <a:srgbClr val="000000"/>
                </a:solidFill>
                <a:latin typeface="Calibri"/>
                <a:ea typeface="DejaVu Sans"/>
              </a:rPr>
              <a:t> і </a:t>
            </a:r>
            <a:r>
              <a:rPr lang="ru-RU" sz="2400" b="1" i="1" strike="noStrike" spc="-1" dirty="0" err="1">
                <a:solidFill>
                  <a:srgbClr val="000000"/>
                </a:solidFill>
                <a:latin typeface="Calibri"/>
                <a:ea typeface="DejaVu Sans"/>
              </a:rPr>
              <a:t>дітей</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Термічні</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опіки</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становлять</a:t>
            </a:r>
            <a:r>
              <a:rPr lang="ru-RU" sz="2400" b="1" i="1" strike="noStrike" spc="-1" dirty="0">
                <a:solidFill>
                  <a:srgbClr val="000000"/>
                </a:solidFill>
                <a:latin typeface="Calibri"/>
                <a:ea typeface="DejaVu Sans"/>
              </a:rPr>
              <a:t> 42%, </a:t>
            </a:r>
            <a:r>
              <a:rPr lang="ru-RU" sz="2400" b="1" i="1" strike="noStrike" spc="-1" dirty="0" err="1">
                <a:solidFill>
                  <a:srgbClr val="000000"/>
                </a:solidFill>
                <a:latin typeface="Calibri"/>
                <a:ea typeface="DejaVu Sans"/>
              </a:rPr>
              <a:t>їх</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найчастіше</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отримують</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діти</a:t>
            </a:r>
            <a:r>
              <a:rPr lang="ru-RU" sz="2400" b="1" i="1" strike="noStrike" spc="-1" dirty="0">
                <a:solidFill>
                  <a:srgbClr val="000000"/>
                </a:solidFill>
                <a:latin typeface="Calibri"/>
                <a:ea typeface="DejaVu Sans"/>
              </a:rPr>
              <a:t> до 3 </a:t>
            </a:r>
            <a:r>
              <a:rPr lang="ru-RU" sz="2400" b="1" i="1" strike="noStrike" spc="-1" dirty="0" err="1">
                <a:solidFill>
                  <a:srgbClr val="000000"/>
                </a:solidFill>
                <a:latin typeface="Calibri"/>
                <a:ea typeface="DejaVu Sans"/>
              </a:rPr>
              <a:t>років</a:t>
            </a:r>
            <a:r>
              <a:rPr lang="ru-RU" sz="2400" b="1" i="1" strike="noStrike" spc="-1" dirty="0">
                <a:solidFill>
                  <a:srgbClr val="000000"/>
                </a:solidFill>
                <a:latin typeface="Calibri"/>
                <a:ea typeface="DejaVu Sans"/>
              </a:rPr>
              <a:t> (51,6 % </a:t>
            </a:r>
            <a:r>
              <a:rPr lang="ru-RU" sz="2400" b="1" i="1" strike="noStrike" spc="-1" dirty="0" err="1">
                <a:solidFill>
                  <a:srgbClr val="000000"/>
                </a:solidFill>
                <a:latin typeface="Calibri"/>
                <a:ea typeface="DejaVu Sans"/>
              </a:rPr>
              <a:t>усіх</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опіків</a:t>
            </a:r>
            <a:r>
              <a:rPr lang="ru-RU" sz="2400" b="1" i="1" strike="noStrike" spc="-1" dirty="0">
                <a:solidFill>
                  <a:srgbClr val="000000"/>
                </a:solidFill>
                <a:latin typeface="Calibri"/>
                <a:ea typeface="DejaVu Sans"/>
              </a:rPr>
              <a:t> за </a:t>
            </a:r>
            <a:r>
              <a:rPr lang="ru-RU" sz="2400" b="1" i="1" strike="noStrike" spc="-1" dirty="0" err="1">
                <a:solidFill>
                  <a:srgbClr val="000000"/>
                </a:solidFill>
                <a:latin typeface="Calibri"/>
                <a:ea typeface="DejaVu Sans"/>
              </a:rPr>
              <a:t>віковими</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групами</a:t>
            </a:r>
            <a:r>
              <a:rPr lang="ru-RU" sz="2400" b="1" i="1" strike="noStrike" spc="-1" dirty="0">
                <a:solidFill>
                  <a:srgbClr val="000000"/>
                </a:solidFill>
                <a:latin typeface="Calibri"/>
                <a:ea typeface="DejaVu Sans"/>
              </a:rPr>
              <a:t>). У </a:t>
            </a:r>
            <a:r>
              <a:rPr lang="ru-RU" sz="2400" b="1" i="1" strike="noStrike" spc="-1" dirty="0" err="1">
                <a:solidFill>
                  <a:srgbClr val="000000"/>
                </a:solidFill>
                <a:latin typeface="Calibri"/>
                <a:ea typeface="DejaVu Sans"/>
              </a:rPr>
              <a:t>цьому</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віці</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смертність</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від</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опіків</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найбільша</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що</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пов'язане</a:t>
            </a:r>
            <a:r>
              <a:rPr lang="ru-RU" sz="2400" b="1" i="1" strike="noStrike" spc="-1" dirty="0">
                <a:solidFill>
                  <a:srgbClr val="000000"/>
                </a:solidFill>
                <a:latin typeface="Calibri"/>
                <a:ea typeface="DejaVu Sans"/>
              </a:rPr>
              <a:t> з анатомо-</a:t>
            </a:r>
            <a:r>
              <a:rPr lang="ru-RU" sz="2400" b="1" i="1" strike="noStrike" spc="-1" dirty="0" err="1">
                <a:solidFill>
                  <a:srgbClr val="000000"/>
                </a:solidFill>
                <a:latin typeface="Calibri"/>
                <a:ea typeface="DejaVu Sans"/>
              </a:rPr>
              <a:t>фізіологічними</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особливостями</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дитячого</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організму</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Близько</a:t>
            </a:r>
            <a:r>
              <a:rPr lang="ru-RU" sz="2400" b="1" i="1" strike="noStrike" spc="-1" dirty="0">
                <a:solidFill>
                  <a:srgbClr val="000000"/>
                </a:solidFill>
                <a:latin typeface="Calibri"/>
                <a:ea typeface="DejaVu Sans"/>
              </a:rPr>
              <a:t> 2/3 </a:t>
            </a:r>
            <a:r>
              <a:rPr lang="ru-RU" sz="2400" b="1" i="1" strike="noStrike" spc="-1" dirty="0" err="1">
                <a:solidFill>
                  <a:srgbClr val="000000"/>
                </a:solidFill>
                <a:latin typeface="Calibri"/>
                <a:ea typeface="DejaVu Sans"/>
              </a:rPr>
              <a:t>опіків</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діти</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одержують</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від</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гарячих</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рідин</a:t>
            </a:r>
            <a:r>
              <a:rPr lang="ru-RU" sz="2400" b="1" i="1" strike="noStrike" spc="-1" dirty="0">
                <a:solidFill>
                  <a:srgbClr val="000000"/>
                </a:solidFill>
                <a:latin typeface="Calibri"/>
                <a:ea typeface="DejaVu Sans"/>
              </a:rPr>
              <a:t> (води, молока, </a:t>
            </a:r>
            <a:r>
              <a:rPr lang="ru-RU" sz="2400" b="1" i="1" strike="noStrike" spc="-1" dirty="0" err="1">
                <a:solidFill>
                  <a:srgbClr val="000000"/>
                </a:solidFill>
                <a:latin typeface="Calibri"/>
                <a:ea typeface="DejaVu Sans"/>
              </a:rPr>
              <a:t>супів</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Ніжна</a:t>
            </a:r>
            <a:r>
              <a:rPr lang="ru-RU" sz="2400" b="1" i="1" strike="noStrike" spc="-1" dirty="0">
                <a:solidFill>
                  <a:srgbClr val="000000"/>
                </a:solidFill>
                <a:latin typeface="Calibri"/>
                <a:ea typeface="DejaVu Sans"/>
              </a:rPr>
              <a:t> й тонка </a:t>
            </a:r>
            <a:r>
              <a:rPr lang="ru-RU" sz="2400" b="1" i="1" strike="noStrike" spc="-1" dirty="0" err="1">
                <a:solidFill>
                  <a:srgbClr val="000000"/>
                </a:solidFill>
                <a:latin typeface="Calibri"/>
                <a:ea typeface="DejaVu Sans"/>
              </a:rPr>
              <a:t>шкіра</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дітей</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ушкоджується</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глибше</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Загальна</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реакція</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дитячого</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організму</a:t>
            </a:r>
            <a:r>
              <a:rPr lang="ru-RU" sz="2400" b="1" i="1" strike="noStrike" spc="-1" dirty="0">
                <a:solidFill>
                  <a:srgbClr val="000000"/>
                </a:solidFill>
                <a:latin typeface="Calibri"/>
                <a:ea typeface="DejaVu Sans"/>
              </a:rPr>
              <a:t> на </a:t>
            </a:r>
            <a:r>
              <a:rPr lang="ru-RU" sz="2400" b="1" i="1" strike="noStrike" spc="-1" dirty="0" err="1">
                <a:solidFill>
                  <a:srgbClr val="000000"/>
                </a:solidFill>
                <a:latin typeface="Calibri"/>
                <a:ea typeface="DejaVu Sans"/>
              </a:rPr>
              <a:t>опікову</a:t>
            </a:r>
            <a:r>
              <a:rPr lang="ru-RU" sz="2400" b="1" i="1" strike="noStrike" spc="-1" dirty="0">
                <a:solidFill>
                  <a:srgbClr val="000000"/>
                </a:solidFill>
                <a:latin typeface="Calibri"/>
                <a:ea typeface="DejaVu Sans"/>
              </a:rPr>
              <a:t> травму </a:t>
            </a:r>
            <a:r>
              <a:rPr lang="ru-RU" sz="2400" b="1" i="1" strike="noStrike" spc="-1" dirty="0" err="1">
                <a:solidFill>
                  <a:srgbClr val="000000"/>
                </a:solidFill>
                <a:latin typeface="Calibri"/>
                <a:ea typeface="DejaVu Sans"/>
              </a:rPr>
              <a:t>звичайно</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проявляється</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опіковим</a:t>
            </a:r>
            <a:r>
              <a:rPr lang="ru-RU" sz="2400" b="1" i="1" strike="noStrike" spc="-1" dirty="0">
                <a:solidFill>
                  <a:srgbClr val="000000"/>
                </a:solidFill>
                <a:latin typeface="Calibri"/>
                <a:ea typeface="DejaVu Sans"/>
              </a:rPr>
              <a:t> шоком і </a:t>
            </a:r>
            <a:r>
              <a:rPr lang="ru-RU" sz="2400" b="1" i="1" strike="noStrike" spc="-1" dirty="0" err="1">
                <a:solidFill>
                  <a:srgbClr val="000000"/>
                </a:solidFill>
                <a:latin typeface="Calibri"/>
                <a:ea typeface="DejaVu Sans"/>
              </a:rPr>
              <a:t>підвищеною</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чутливістю</a:t>
            </a:r>
            <a:r>
              <a:rPr lang="ru-RU" sz="2400" b="1" i="1" strike="noStrike" spc="-1" dirty="0">
                <a:solidFill>
                  <a:srgbClr val="000000"/>
                </a:solidFill>
                <a:latin typeface="Calibri"/>
                <a:ea typeface="DejaVu Sans"/>
              </a:rPr>
              <a:t> до </a:t>
            </a:r>
            <a:r>
              <a:rPr lang="ru-RU" sz="2400" b="1" i="1" strike="noStrike" spc="-1" dirty="0" err="1">
                <a:solidFill>
                  <a:srgbClr val="000000"/>
                </a:solidFill>
                <a:latin typeface="Calibri"/>
                <a:ea typeface="DejaVu Sans"/>
              </a:rPr>
              <a:t>інфекції</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Симптоми</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ступенів</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опіків</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такі</a:t>
            </a:r>
            <a:r>
              <a:rPr lang="ru-RU" sz="2400" b="1" i="1" strike="noStrike" spc="-1" dirty="0">
                <a:solidFill>
                  <a:srgbClr val="000000"/>
                </a:solidFill>
                <a:latin typeface="Calibri"/>
                <a:ea typeface="DejaVu Sans"/>
              </a:rPr>
              <a:t> ж, як у </a:t>
            </a:r>
            <a:r>
              <a:rPr lang="ru-RU" sz="2400" b="1" i="1" strike="noStrike" spc="-1" dirty="0" err="1">
                <a:solidFill>
                  <a:srgbClr val="000000"/>
                </a:solidFill>
                <a:latin typeface="Calibri"/>
                <a:ea typeface="DejaVu Sans"/>
              </a:rPr>
              <a:t>дорослих</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Площу</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опіків</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визначають</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залежно</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від</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віку</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дітей</a:t>
            </a:r>
            <a:r>
              <a:rPr lang="ru-RU" sz="2400" b="1" i="1" strike="noStrike" spc="-1" dirty="0">
                <a:solidFill>
                  <a:srgbClr val="000000"/>
                </a:solidFill>
                <a:latin typeface="Calibri"/>
                <a:ea typeface="DejaVu Sans"/>
              </a:rPr>
              <a:t>.</a:t>
            </a:r>
            <a:endParaRPr lang="ru-RU" sz="2400" b="0" strike="noStrike" spc="-1" dirty="0">
              <a:latin typeface="Arial"/>
            </a:endParaRPr>
          </a:p>
          <a:p>
            <a:pPr algn="just">
              <a:lnSpc>
                <a:spcPct val="80000"/>
              </a:lnSpc>
            </a:pPr>
            <a:endParaRPr lang="ru-RU" sz="2400" b="0" strike="noStrike" spc="-1" dirty="0">
              <a:latin typeface="Arial"/>
            </a:endParaRPr>
          </a:p>
          <a:p>
            <a:pPr algn="just">
              <a:lnSpc>
                <a:spcPct val="80000"/>
              </a:lnSpc>
            </a:pPr>
            <a:endParaRPr lang="ru-RU" sz="2400" b="0" strike="noStrike" spc="-1" dirty="0">
              <a:latin typeface="Arial"/>
            </a:endParaRPr>
          </a:p>
          <a:p>
            <a:pPr marL="343080" indent="-342000">
              <a:lnSpc>
                <a:spcPct val="100000"/>
              </a:lnSpc>
              <a:spcBef>
                <a:spcPts val="641"/>
              </a:spcBef>
            </a:pPr>
            <a:endParaRPr lang="ru-RU" sz="24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CustomShape 1"/>
          <p:cNvSpPr/>
          <p:nvPr/>
        </p:nvSpPr>
        <p:spPr>
          <a:xfrm>
            <a:off x="2500200" y="0"/>
            <a:ext cx="4495320" cy="455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2400" b="1" strike="noStrike" spc="-1">
                <a:solidFill>
                  <a:srgbClr val="FF0000"/>
                </a:solidFill>
                <a:latin typeface="Calibri"/>
                <a:ea typeface="DejaVu Sans"/>
              </a:rPr>
              <a:t>Визначення площі опіків у дітей</a:t>
            </a:r>
            <a:endParaRPr lang="ru-RU" sz="2400" b="0" strike="noStrike" spc="-1">
              <a:latin typeface="Arial"/>
            </a:endParaRPr>
          </a:p>
        </p:txBody>
      </p:sp>
      <p:graphicFrame>
        <p:nvGraphicFramePr>
          <p:cNvPr id="165" name="Table 2"/>
          <p:cNvGraphicFramePr/>
          <p:nvPr/>
        </p:nvGraphicFramePr>
        <p:xfrm>
          <a:off x="571320" y="571320"/>
          <a:ext cx="8143560" cy="2409840"/>
        </p:xfrm>
        <a:graphic>
          <a:graphicData uri="http://schemas.openxmlformats.org/drawingml/2006/table">
            <a:tbl>
              <a:tblPr/>
              <a:tblGrid>
                <a:gridCol w="3187440">
                  <a:extLst>
                    <a:ext uri="{9D8B030D-6E8A-4147-A177-3AD203B41FA5}">
                      <a16:colId xmlns:a16="http://schemas.microsoft.com/office/drawing/2014/main" val="20000"/>
                    </a:ext>
                  </a:extLst>
                </a:gridCol>
                <a:gridCol w="1628280">
                  <a:extLst>
                    <a:ext uri="{9D8B030D-6E8A-4147-A177-3AD203B41FA5}">
                      <a16:colId xmlns:a16="http://schemas.microsoft.com/office/drawing/2014/main" val="20001"/>
                    </a:ext>
                  </a:extLst>
                </a:gridCol>
                <a:gridCol w="1663920">
                  <a:extLst>
                    <a:ext uri="{9D8B030D-6E8A-4147-A177-3AD203B41FA5}">
                      <a16:colId xmlns:a16="http://schemas.microsoft.com/office/drawing/2014/main" val="20002"/>
                    </a:ext>
                  </a:extLst>
                </a:gridCol>
                <a:gridCol w="1663920">
                  <a:extLst>
                    <a:ext uri="{9D8B030D-6E8A-4147-A177-3AD203B41FA5}">
                      <a16:colId xmlns:a16="http://schemas.microsoft.com/office/drawing/2014/main" val="20003"/>
                    </a:ext>
                  </a:extLst>
                </a:gridCol>
              </a:tblGrid>
              <a:tr h="396720">
                <a:tc rowSpan="2">
                  <a:txBody>
                    <a:bodyPr/>
                    <a:lstStyle/>
                    <a:p>
                      <a:pPr marL="457200">
                        <a:lnSpc>
                          <a:spcPct val="100000"/>
                        </a:lnSpc>
                      </a:pPr>
                      <a:r>
                        <a:rPr lang="ru-RU" sz="2000" b="1" strike="noStrike" spc="-12">
                          <a:solidFill>
                            <a:srgbClr val="000000"/>
                          </a:solidFill>
                          <a:latin typeface="Times New Roman"/>
                          <a:ea typeface="Times New Roman"/>
                        </a:rPr>
                        <a:t>Частина тіла</a:t>
                      </a:r>
                      <a:endParaRPr lang="ru-RU" sz="2000" b="0" strike="noStrike" spc="-1">
                        <a:latin typeface="Arial"/>
                      </a:endParaRPr>
                    </a:p>
                  </a:txBody>
                  <a:tcPr marL="25200" marR="2520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gridSpan="3">
                  <a:txBody>
                    <a:bodyPr/>
                    <a:lstStyle/>
                    <a:p>
                      <a:pPr marL="396360">
                        <a:lnSpc>
                          <a:spcPct val="100000"/>
                        </a:lnSpc>
                      </a:pPr>
                      <a:r>
                        <a:rPr lang="ru-RU" sz="2000" b="1" strike="noStrike" spc="-1">
                          <a:solidFill>
                            <a:srgbClr val="000000"/>
                          </a:solidFill>
                          <a:latin typeface="Times New Roman"/>
                          <a:ea typeface="Times New Roman"/>
                        </a:rPr>
                        <a:t>Площа опіків залежно від віку, %</a:t>
                      </a:r>
                      <a:endParaRPr lang="ru-RU" sz="2000" b="0" strike="noStrike" spc="-1">
                        <a:latin typeface="Arial"/>
                      </a:endParaRPr>
                    </a:p>
                  </a:txBody>
                  <a:tcPr marL="25200" marR="2520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hMerge="1">
                  <a:txBody>
                    <a:bodyPr/>
                    <a:lstStyle/>
                    <a:p>
                      <a:endParaRPr lang="ru-RU"/>
                    </a:p>
                  </a:txBody>
                  <a:tcPr marL="90000" marR="90000">
                    <a:solidFill>
                      <a:srgbClr val="729FCF"/>
                    </a:solidFill>
                  </a:tcPr>
                </a:tc>
                <a:tc hMerge="1">
                  <a:txBody>
                    <a:bodyPr/>
                    <a:lstStyle/>
                    <a:p>
                      <a:endParaRPr lang="ru-RU"/>
                    </a:p>
                  </a:txBody>
                  <a:tcPr marL="90000" marR="90000">
                    <a:solidFill>
                      <a:srgbClr val="729FCF"/>
                    </a:solidFill>
                  </a:tcPr>
                </a:tc>
                <a:extLst>
                  <a:ext uri="{0D108BD9-81ED-4DB2-BD59-A6C34878D82A}">
                    <a16:rowId xmlns:a16="http://schemas.microsoft.com/office/drawing/2014/main" val="10000"/>
                  </a:ext>
                </a:extLst>
              </a:tr>
              <a:tr h="396720">
                <a:tc vMerge="1">
                  <a:txBody>
                    <a:bodyPr/>
                    <a:lstStyle/>
                    <a:p>
                      <a:endParaRPr lang="ru-RU"/>
                    </a:p>
                  </a:txBody>
                  <a:tcPr marL="90000" marR="90000">
                    <a:solidFill>
                      <a:srgbClr val="729FCF"/>
                    </a:solidFill>
                  </a:tcPr>
                </a:tc>
                <a:tc>
                  <a:txBody>
                    <a:bodyPr/>
                    <a:lstStyle/>
                    <a:p>
                      <a:pPr algn="ctr">
                        <a:lnSpc>
                          <a:spcPct val="100000"/>
                        </a:lnSpc>
                      </a:pPr>
                      <a:r>
                        <a:rPr lang="ru-RU" sz="2000" b="1" strike="noStrike" spc="-1">
                          <a:solidFill>
                            <a:srgbClr val="FF0000"/>
                          </a:solidFill>
                          <a:latin typeface="Times New Roman"/>
                          <a:ea typeface="Times New Roman"/>
                        </a:rPr>
                        <a:t>до 1 року</a:t>
                      </a:r>
                      <a:endParaRPr lang="ru-RU" sz="2000" b="0" strike="noStrike" spc="-1">
                        <a:latin typeface="Arial"/>
                      </a:endParaRPr>
                    </a:p>
                  </a:txBody>
                  <a:tcPr marL="25200" marR="2520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pPr algn="ctr">
                        <a:lnSpc>
                          <a:spcPct val="100000"/>
                        </a:lnSpc>
                      </a:pPr>
                      <a:r>
                        <a:rPr lang="ru-RU" sz="2000" b="1" strike="noStrike" spc="-1">
                          <a:solidFill>
                            <a:srgbClr val="FF0000"/>
                          </a:solidFill>
                          <a:latin typeface="Times New Roman"/>
                          <a:ea typeface="Times New Roman"/>
                        </a:rPr>
                        <a:t>1-6 років</a:t>
                      </a:r>
                      <a:endParaRPr lang="ru-RU" sz="2000" b="0" strike="noStrike" spc="-1">
                        <a:latin typeface="Arial"/>
                      </a:endParaRPr>
                    </a:p>
                  </a:txBody>
                  <a:tcPr marL="25200" marR="2520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pPr algn="ctr">
                        <a:lnSpc>
                          <a:spcPct val="100000"/>
                        </a:lnSpc>
                      </a:pPr>
                      <a:r>
                        <a:rPr lang="ru-RU" sz="2000" b="1" strike="noStrike" spc="-1">
                          <a:solidFill>
                            <a:srgbClr val="FF0000"/>
                          </a:solidFill>
                          <a:latin typeface="Times New Roman"/>
                          <a:ea typeface="Times New Roman"/>
                        </a:rPr>
                        <a:t>5-14 років</a:t>
                      </a:r>
                      <a:endParaRPr lang="ru-RU" sz="2000" b="0" strike="noStrike" spc="-1">
                        <a:latin typeface="Arial"/>
                      </a:endParaRPr>
                    </a:p>
                  </a:txBody>
                  <a:tcPr marL="25200" marR="2520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extLst>
                  <a:ext uri="{0D108BD9-81ED-4DB2-BD59-A6C34878D82A}">
                    <a16:rowId xmlns:a16="http://schemas.microsoft.com/office/drawing/2014/main" val="10001"/>
                  </a:ext>
                </a:extLst>
              </a:tr>
              <a:tr h="1616400">
                <a:tc>
                  <a:txBody>
                    <a:bodyPr/>
                    <a:lstStyle/>
                    <a:p>
                      <a:pPr>
                        <a:lnSpc>
                          <a:spcPct val="100000"/>
                        </a:lnSpc>
                      </a:pPr>
                      <a:r>
                        <a:rPr lang="ru-RU" sz="2000" b="1" strike="noStrike" spc="-26">
                          <a:solidFill>
                            <a:srgbClr val="7030A0"/>
                          </a:solidFill>
                          <a:latin typeface="Times New Roman"/>
                          <a:ea typeface="Times New Roman"/>
                        </a:rPr>
                        <a:t>Голова </a:t>
                      </a:r>
                      <a:endParaRPr lang="ru-RU" sz="2000" b="0" strike="noStrike" spc="-1">
                        <a:latin typeface="Arial"/>
                      </a:endParaRPr>
                    </a:p>
                    <a:p>
                      <a:pPr>
                        <a:lnSpc>
                          <a:spcPct val="100000"/>
                        </a:lnSpc>
                      </a:pPr>
                      <a:r>
                        <a:rPr lang="ru-RU" sz="2000" b="1" strike="noStrike" spc="-7">
                          <a:solidFill>
                            <a:srgbClr val="7030A0"/>
                          </a:solidFill>
                          <a:latin typeface="Times New Roman"/>
                          <a:ea typeface="Times New Roman"/>
                        </a:rPr>
                        <a:t>Верхня кінцівка </a:t>
                      </a:r>
                      <a:endParaRPr lang="ru-RU" sz="2000" b="0" strike="noStrike" spc="-1">
                        <a:latin typeface="Arial"/>
                      </a:endParaRPr>
                    </a:p>
                    <a:p>
                      <a:pPr>
                        <a:lnSpc>
                          <a:spcPct val="100000"/>
                        </a:lnSpc>
                      </a:pPr>
                      <a:r>
                        <a:rPr lang="ru-RU" sz="2000" b="1" strike="noStrike" spc="-15">
                          <a:solidFill>
                            <a:srgbClr val="7030A0"/>
                          </a:solidFill>
                          <a:latin typeface="Times New Roman"/>
                          <a:ea typeface="Times New Roman"/>
                        </a:rPr>
                        <a:t>Тулуб спереду або ззаду </a:t>
                      </a:r>
                      <a:r>
                        <a:rPr lang="ru-RU" sz="2000" b="1" strike="noStrike" spc="-7">
                          <a:solidFill>
                            <a:srgbClr val="7030A0"/>
                          </a:solidFill>
                          <a:latin typeface="Times New Roman"/>
                          <a:ea typeface="Times New Roman"/>
                        </a:rPr>
                        <a:t>Нижня кінцівка </a:t>
                      </a:r>
                      <a:r>
                        <a:rPr lang="ru-RU" sz="2000" b="1" strike="noStrike" spc="-1">
                          <a:solidFill>
                            <a:srgbClr val="7030A0"/>
                          </a:solidFill>
                          <a:latin typeface="Times New Roman"/>
                          <a:ea typeface="Times New Roman"/>
                        </a:rPr>
                        <a:t>Промежина</a:t>
                      </a:r>
                      <a:endParaRPr lang="ru-RU" sz="2000" b="0" strike="noStrike" spc="-1">
                        <a:latin typeface="Arial"/>
                      </a:endParaRPr>
                    </a:p>
                  </a:txBody>
                  <a:tcPr marL="25200" marR="2520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pPr marL="286560" algn="ctr">
                        <a:lnSpc>
                          <a:spcPct val="100000"/>
                        </a:lnSpc>
                      </a:pPr>
                      <a:r>
                        <a:rPr lang="ru-RU" sz="2000" b="1" strike="noStrike" spc="-1" dirty="0">
                          <a:solidFill>
                            <a:srgbClr val="000000"/>
                          </a:solidFill>
                          <a:latin typeface="Times New Roman"/>
                          <a:ea typeface="Times New Roman"/>
                        </a:rPr>
                        <a:t>21</a:t>
                      </a:r>
                      <a:endParaRPr lang="ru-RU" sz="2000" b="0" strike="noStrike" spc="-1" dirty="0">
                        <a:latin typeface="Arial"/>
                      </a:endParaRPr>
                    </a:p>
                    <a:p>
                      <a:pPr marL="286560" algn="ctr">
                        <a:lnSpc>
                          <a:spcPct val="100000"/>
                        </a:lnSpc>
                      </a:pPr>
                      <a:r>
                        <a:rPr lang="ru-RU" sz="2000" b="1" strike="noStrike" spc="-1" dirty="0">
                          <a:solidFill>
                            <a:srgbClr val="000000"/>
                          </a:solidFill>
                          <a:latin typeface="Times New Roman"/>
                          <a:ea typeface="Times New Roman"/>
                        </a:rPr>
                        <a:t> 9 </a:t>
                      </a:r>
                      <a:endParaRPr lang="ru-RU" sz="2000" b="0" strike="noStrike" spc="-1" dirty="0">
                        <a:latin typeface="Arial"/>
                      </a:endParaRPr>
                    </a:p>
                    <a:p>
                      <a:pPr marL="286560" algn="ctr">
                        <a:lnSpc>
                          <a:spcPct val="100000"/>
                        </a:lnSpc>
                      </a:pPr>
                      <a:r>
                        <a:rPr lang="ru-RU" sz="2000" b="1" strike="noStrike" spc="-1" dirty="0">
                          <a:solidFill>
                            <a:srgbClr val="000000"/>
                          </a:solidFill>
                          <a:latin typeface="Times New Roman"/>
                          <a:ea typeface="Times New Roman"/>
                        </a:rPr>
                        <a:t>16 </a:t>
                      </a:r>
                      <a:endParaRPr lang="ru-RU" sz="2000" b="0" strike="noStrike" spc="-1" dirty="0">
                        <a:latin typeface="Arial"/>
                      </a:endParaRPr>
                    </a:p>
                    <a:p>
                      <a:pPr marL="286560" algn="ctr">
                        <a:lnSpc>
                          <a:spcPct val="100000"/>
                        </a:lnSpc>
                      </a:pPr>
                      <a:r>
                        <a:rPr lang="ru-RU" sz="2000" b="1" strike="noStrike" spc="-1" dirty="0">
                          <a:solidFill>
                            <a:srgbClr val="000000"/>
                          </a:solidFill>
                          <a:latin typeface="Times New Roman"/>
                          <a:ea typeface="Times New Roman"/>
                        </a:rPr>
                        <a:t>14 </a:t>
                      </a:r>
                      <a:endParaRPr lang="ru-RU" sz="2000" b="0" strike="noStrike" spc="-1" dirty="0">
                        <a:latin typeface="Arial"/>
                      </a:endParaRPr>
                    </a:p>
                    <a:p>
                      <a:pPr marL="286560" algn="ctr">
                        <a:lnSpc>
                          <a:spcPct val="100000"/>
                        </a:lnSpc>
                      </a:pPr>
                      <a:r>
                        <a:rPr lang="ru-RU" sz="2000" b="1" strike="noStrike" spc="-1" dirty="0">
                          <a:solidFill>
                            <a:srgbClr val="000000"/>
                          </a:solidFill>
                          <a:latin typeface="Times New Roman"/>
                          <a:ea typeface="Times New Roman"/>
                        </a:rPr>
                        <a:t>1</a:t>
                      </a:r>
                      <a:endParaRPr lang="ru-RU" sz="2000" b="0" strike="noStrike" spc="-1" dirty="0">
                        <a:latin typeface="Arial"/>
                      </a:endParaRPr>
                    </a:p>
                  </a:txBody>
                  <a:tcPr marL="25200" marR="2520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pPr marL="301680" algn="ctr">
                        <a:lnSpc>
                          <a:spcPct val="100000"/>
                        </a:lnSpc>
                      </a:pPr>
                      <a:r>
                        <a:rPr lang="ru-RU" sz="2000" b="1" strike="noStrike" spc="-1" dirty="0">
                          <a:solidFill>
                            <a:srgbClr val="000000"/>
                          </a:solidFill>
                          <a:latin typeface="Times New Roman"/>
                          <a:ea typeface="Times New Roman"/>
                        </a:rPr>
                        <a:t>19 </a:t>
                      </a:r>
                      <a:endParaRPr lang="ru-RU" sz="2000" b="0" strike="noStrike" spc="-1" dirty="0">
                        <a:latin typeface="Arial"/>
                      </a:endParaRPr>
                    </a:p>
                    <a:p>
                      <a:pPr marL="301680" algn="ctr">
                        <a:lnSpc>
                          <a:spcPct val="100000"/>
                        </a:lnSpc>
                      </a:pPr>
                      <a:r>
                        <a:rPr lang="ru-RU" sz="2000" b="1" strike="noStrike" spc="-1" dirty="0">
                          <a:solidFill>
                            <a:srgbClr val="000000"/>
                          </a:solidFill>
                          <a:latin typeface="Times New Roman"/>
                          <a:ea typeface="Times New Roman"/>
                        </a:rPr>
                        <a:t>9 </a:t>
                      </a:r>
                      <a:endParaRPr lang="ru-RU" sz="2000" b="0" strike="noStrike" spc="-1" dirty="0">
                        <a:latin typeface="Arial"/>
                      </a:endParaRPr>
                    </a:p>
                    <a:p>
                      <a:pPr marL="301680" algn="ctr">
                        <a:lnSpc>
                          <a:spcPct val="100000"/>
                        </a:lnSpc>
                      </a:pPr>
                      <a:r>
                        <a:rPr lang="ru-RU" sz="2000" b="1" strike="noStrike" spc="-1" dirty="0">
                          <a:solidFill>
                            <a:srgbClr val="000000"/>
                          </a:solidFill>
                          <a:latin typeface="Times New Roman"/>
                          <a:ea typeface="Times New Roman"/>
                        </a:rPr>
                        <a:t>16</a:t>
                      </a:r>
                      <a:endParaRPr lang="ru-RU" sz="2000" b="0" strike="noStrike" spc="-1" dirty="0">
                        <a:latin typeface="Arial"/>
                      </a:endParaRPr>
                    </a:p>
                    <a:p>
                      <a:pPr marL="301680" algn="ctr">
                        <a:lnSpc>
                          <a:spcPct val="100000"/>
                        </a:lnSpc>
                      </a:pPr>
                      <a:r>
                        <a:rPr lang="ru-RU" sz="2000" b="1" strike="noStrike" spc="-1" dirty="0">
                          <a:solidFill>
                            <a:srgbClr val="000000"/>
                          </a:solidFill>
                          <a:latin typeface="Times New Roman"/>
                          <a:ea typeface="Times New Roman"/>
                        </a:rPr>
                        <a:t>15</a:t>
                      </a:r>
                      <a:endParaRPr lang="ru-RU" sz="2000" b="0" strike="noStrike" spc="-1" dirty="0">
                        <a:latin typeface="Arial"/>
                      </a:endParaRPr>
                    </a:p>
                    <a:p>
                      <a:pPr marL="301680" algn="ctr">
                        <a:lnSpc>
                          <a:spcPct val="100000"/>
                        </a:lnSpc>
                      </a:pPr>
                      <a:r>
                        <a:rPr lang="ru-RU" sz="2000" b="1" strike="noStrike" spc="-1" dirty="0">
                          <a:solidFill>
                            <a:srgbClr val="000000"/>
                          </a:solidFill>
                          <a:latin typeface="Times New Roman"/>
                          <a:ea typeface="Times New Roman"/>
                        </a:rPr>
                        <a:t>1</a:t>
                      </a:r>
                      <a:endParaRPr lang="ru-RU" sz="2000" b="0" strike="noStrike" spc="-1" dirty="0">
                        <a:latin typeface="Arial"/>
                      </a:endParaRPr>
                    </a:p>
                  </a:txBody>
                  <a:tcPr marL="25200" marR="2520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pPr marL="304920" algn="ctr">
                        <a:lnSpc>
                          <a:spcPct val="100000"/>
                        </a:lnSpc>
                      </a:pPr>
                      <a:r>
                        <a:rPr lang="ru-RU" sz="2000" b="1" strike="noStrike" spc="-1" dirty="0">
                          <a:solidFill>
                            <a:srgbClr val="000000"/>
                          </a:solidFill>
                          <a:latin typeface="Times New Roman"/>
                          <a:ea typeface="Times New Roman"/>
                        </a:rPr>
                        <a:t>15 </a:t>
                      </a:r>
                      <a:endParaRPr lang="ru-RU" sz="2000" b="0" strike="noStrike" spc="-1" dirty="0">
                        <a:latin typeface="Arial"/>
                      </a:endParaRPr>
                    </a:p>
                    <a:p>
                      <a:pPr marL="304920" algn="ctr">
                        <a:lnSpc>
                          <a:spcPct val="100000"/>
                        </a:lnSpc>
                      </a:pPr>
                      <a:r>
                        <a:rPr lang="ru-RU" sz="2000" b="1" strike="noStrike" spc="-1" dirty="0">
                          <a:solidFill>
                            <a:srgbClr val="000000"/>
                          </a:solidFill>
                          <a:latin typeface="Times New Roman"/>
                          <a:ea typeface="Times New Roman"/>
                        </a:rPr>
                        <a:t>9</a:t>
                      </a:r>
                      <a:endParaRPr lang="ru-RU" sz="2000" b="0" strike="noStrike" spc="-1" dirty="0">
                        <a:latin typeface="Arial"/>
                      </a:endParaRPr>
                    </a:p>
                    <a:p>
                      <a:pPr marL="304920" algn="ctr">
                        <a:lnSpc>
                          <a:spcPct val="100000"/>
                        </a:lnSpc>
                      </a:pPr>
                      <a:r>
                        <a:rPr lang="ru-RU" sz="2000" b="1" strike="noStrike" spc="-1" dirty="0">
                          <a:solidFill>
                            <a:srgbClr val="000000"/>
                          </a:solidFill>
                          <a:latin typeface="Times New Roman"/>
                          <a:ea typeface="Times New Roman"/>
                        </a:rPr>
                        <a:t> 16 </a:t>
                      </a:r>
                      <a:endParaRPr lang="ru-RU" sz="2000" b="0" strike="noStrike" spc="-1" dirty="0">
                        <a:latin typeface="Arial"/>
                      </a:endParaRPr>
                    </a:p>
                    <a:p>
                      <a:pPr marL="304920" algn="ctr">
                        <a:lnSpc>
                          <a:spcPct val="100000"/>
                        </a:lnSpc>
                      </a:pPr>
                      <a:r>
                        <a:rPr lang="ru-RU" sz="2000" b="1" strike="noStrike" spc="-1" dirty="0">
                          <a:solidFill>
                            <a:srgbClr val="000000"/>
                          </a:solidFill>
                          <a:latin typeface="Times New Roman"/>
                          <a:ea typeface="Times New Roman"/>
                        </a:rPr>
                        <a:t>17 </a:t>
                      </a:r>
                      <a:endParaRPr lang="ru-RU" sz="2000" b="0" strike="noStrike" spc="-1" dirty="0">
                        <a:latin typeface="Arial"/>
                      </a:endParaRPr>
                    </a:p>
                    <a:p>
                      <a:pPr marL="304920" algn="ctr">
                        <a:lnSpc>
                          <a:spcPct val="100000"/>
                        </a:lnSpc>
                      </a:pPr>
                      <a:r>
                        <a:rPr lang="ru-RU" sz="2000" b="1" strike="noStrike" spc="-1" dirty="0">
                          <a:solidFill>
                            <a:srgbClr val="000000"/>
                          </a:solidFill>
                          <a:latin typeface="Times New Roman"/>
                          <a:ea typeface="Times New Roman"/>
                        </a:rPr>
                        <a:t>1</a:t>
                      </a:r>
                      <a:endParaRPr lang="ru-RU" sz="2000" b="0" strike="noStrike" spc="-1" dirty="0">
                        <a:latin typeface="Arial"/>
                      </a:endParaRPr>
                    </a:p>
                  </a:txBody>
                  <a:tcPr marL="25200" marR="2520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extLst>
                  <a:ext uri="{0D108BD9-81ED-4DB2-BD59-A6C34878D82A}">
                    <a16:rowId xmlns:a16="http://schemas.microsoft.com/office/drawing/2014/main" val="10002"/>
                  </a:ext>
                </a:extLst>
              </a:tr>
            </a:tbl>
          </a:graphicData>
        </a:graphic>
      </p:graphicFrame>
      <p:sp>
        <p:nvSpPr>
          <p:cNvPr id="166" name="CustomShape 3"/>
          <p:cNvSpPr/>
          <p:nvPr/>
        </p:nvSpPr>
        <p:spPr>
          <a:xfrm>
            <a:off x="214200" y="3090600"/>
            <a:ext cx="8714520" cy="364824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gn="just">
              <a:lnSpc>
                <a:spcPct val="80000"/>
              </a:lnSpc>
            </a:pPr>
            <a:r>
              <a:rPr lang="ru-RU" sz="1800" b="1" i="1" strike="noStrike" spc="-1" dirty="0" err="1">
                <a:solidFill>
                  <a:srgbClr val="FF0000"/>
                </a:solidFill>
                <a:latin typeface="Arial"/>
                <a:ea typeface="Times New Roman"/>
              </a:rPr>
              <a:t>Опікова</a:t>
            </a:r>
            <a:r>
              <a:rPr lang="ru-RU" sz="1800" b="1" i="1" strike="noStrike" spc="-1" dirty="0">
                <a:solidFill>
                  <a:srgbClr val="FF0000"/>
                </a:solidFill>
                <a:latin typeface="Arial"/>
                <a:ea typeface="Times New Roman"/>
              </a:rPr>
              <a:t> хвороба </a:t>
            </a:r>
            <a:r>
              <a:rPr lang="ru-RU" sz="1800" b="1" strike="noStrike" spc="-1" dirty="0">
                <a:solidFill>
                  <a:srgbClr val="000000"/>
                </a:solidFill>
                <a:latin typeface="Arial"/>
                <a:ea typeface="Times New Roman"/>
              </a:rPr>
              <a:t>- </a:t>
            </a:r>
            <a:r>
              <a:rPr lang="ru-RU" sz="1800" b="1" strike="noStrike" spc="-1" dirty="0" err="1">
                <a:solidFill>
                  <a:srgbClr val="000000"/>
                </a:solidFill>
                <a:latin typeface="Arial"/>
                <a:ea typeface="Times New Roman"/>
              </a:rPr>
              <a:t>це</a:t>
            </a:r>
            <a:r>
              <a:rPr lang="ru-RU" sz="1800" b="1" strike="noStrike" spc="-1" dirty="0">
                <a:solidFill>
                  <a:srgbClr val="000000"/>
                </a:solidFill>
                <a:latin typeface="Arial"/>
                <a:ea typeface="Times New Roman"/>
              </a:rPr>
              <a:t> </a:t>
            </a:r>
            <a:r>
              <a:rPr lang="ru-RU" sz="1800" b="1" strike="noStrike" spc="-1" dirty="0" err="1">
                <a:solidFill>
                  <a:srgbClr val="000000"/>
                </a:solidFill>
                <a:latin typeface="Arial"/>
                <a:ea typeface="Times New Roman"/>
              </a:rPr>
              <a:t>сукупність</a:t>
            </a:r>
            <a:r>
              <a:rPr lang="ru-RU" sz="1800" b="1" strike="noStrike" spc="-1" dirty="0">
                <a:solidFill>
                  <a:srgbClr val="000000"/>
                </a:solidFill>
                <a:latin typeface="Arial"/>
                <a:ea typeface="Times New Roman"/>
              </a:rPr>
              <a:t> </a:t>
            </a:r>
            <a:r>
              <a:rPr lang="ru-RU" sz="1800" b="1" strike="noStrike" spc="-1" dirty="0" err="1">
                <a:solidFill>
                  <a:srgbClr val="000000"/>
                </a:solidFill>
                <a:latin typeface="Arial"/>
                <a:ea typeface="Times New Roman"/>
              </a:rPr>
              <a:t>загальних</a:t>
            </a:r>
            <a:r>
              <a:rPr lang="ru-RU" sz="1800" b="1" strike="noStrike" spc="-1" dirty="0">
                <a:solidFill>
                  <a:srgbClr val="000000"/>
                </a:solidFill>
                <a:latin typeface="Arial"/>
                <a:ea typeface="Times New Roman"/>
              </a:rPr>
              <a:t> </a:t>
            </a:r>
            <a:r>
              <a:rPr lang="ru-RU" sz="1800" b="1" strike="noStrike" spc="-1" dirty="0" err="1">
                <a:solidFill>
                  <a:srgbClr val="000000"/>
                </a:solidFill>
                <a:latin typeface="Arial"/>
                <a:ea typeface="Times New Roman"/>
              </a:rPr>
              <a:t>розладів</a:t>
            </a:r>
            <a:r>
              <a:rPr lang="ru-RU" sz="1800" b="1" strike="noStrike" spc="-1" dirty="0">
                <a:solidFill>
                  <a:srgbClr val="000000"/>
                </a:solidFill>
                <a:latin typeface="Arial"/>
                <a:ea typeface="Times New Roman"/>
              </a:rPr>
              <a:t> </a:t>
            </a:r>
            <a:r>
              <a:rPr lang="ru-RU" sz="1800" b="1" strike="noStrike" spc="-1" dirty="0" err="1">
                <a:solidFill>
                  <a:srgbClr val="000000"/>
                </a:solidFill>
                <a:latin typeface="Arial"/>
                <a:ea typeface="Times New Roman"/>
              </a:rPr>
              <a:t>організму</a:t>
            </a:r>
            <a:r>
              <a:rPr lang="ru-RU" sz="1800" b="1" strike="noStrike" spc="-1" dirty="0">
                <a:solidFill>
                  <a:srgbClr val="000000"/>
                </a:solidFill>
                <a:latin typeface="Arial"/>
                <a:ea typeface="Times New Roman"/>
              </a:rPr>
              <a:t>, </a:t>
            </a:r>
            <a:r>
              <a:rPr lang="ru-RU" sz="1800" b="1" strike="noStrike" spc="-1" dirty="0" err="1">
                <a:solidFill>
                  <a:srgbClr val="000000"/>
                </a:solidFill>
                <a:latin typeface="Arial"/>
                <a:ea typeface="Times New Roman"/>
              </a:rPr>
              <a:t>що</a:t>
            </a:r>
            <a:r>
              <a:rPr lang="ru-RU" sz="1800" b="1" strike="noStrike" spc="-1" dirty="0">
                <a:solidFill>
                  <a:srgbClr val="000000"/>
                </a:solidFill>
                <a:latin typeface="Arial"/>
                <a:ea typeface="Times New Roman"/>
              </a:rPr>
              <a:t> </a:t>
            </a:r>
            <a:r>
              <a:rPr lang="ru-RU" sz="1800" b="1" strike="noStrike" spc="-1" dirty="0" err="1">
                <a:solidFill>
                  <a:srgbClr val="000000"/>
                </a:solidFill>
                <a:latin typeface="Arial"/>
                <a:ea typeface="Times New Roman"/>
              </a:rPr>
              <a:t>виникли</a:t>
            </a:r>
            <a:r>
              <a:rPr lang="ru-RU" sz="1800" b="1" strike="noStrike" spc="-1" dirty="0">
                <a:solidFill>
                  <a:srgbClr val="000000"/>
                </a:solidFill>
                <a:latin typeface="Arial"/>
                <a:ea typeface="Times New Roman"/>
              </a:rPr>
              <a:t> при </a:t>
            </a:r>
            <a:r>
              <a:rPr lang="ru-RU" sz="1800" b="1" strike="noStrike" spc="-1" dirty="0" err="1">
                <a:solidFill>
                  <a:srgbClr val="000000"/>
                </a:solidFill>
                <a:latin typeface="Arial"/>
                <a:ea typeface="Times New Roman"/>
              </a:rPr>
              <a:t>опіках</a:t>
            </a:r>
            <a:r>
              <a:rPr lang="ru-RU" sz="1800" b="1" strike="noStrike" spc="-1" dirty="0">
                <a:solidFill>
                  <a:srgbClr val="000000"/>
                </a:solidFill>
                <a:latin typeface="Arial"/>
                <a:ea typeface="Times New Roman"/>
              </a:rPr>
              <a:t> ІІ-ІV </a:t>
            </a:r>
            <a:r>
              <a:rPr lang="ru-RU" sz="1800" b="1" strike="noStrike" spc="-1" dirty="0" err="1">
                <a:solidFill>
                  <a:srgbClr val="000000"/>
                </a:solidFill>
                <a:latin typeface="Arial"/>
                <a:ea typeface="Times New Roman"/>
              </a:rPr>
              <a:t>ступенів</a:t>
            </a:r>
            <a:r>
              <a:rPr lang="ru-RU" sz="1800" b="1" strike="noStrike" spc="-1" dirty="0">
                <a:solidFill>
                  <a:srgbClr val="000000"/>
                </a:solidFill>
                <a:latin typeface="Arial"/>
                <a:ea typeface="Times New Roman"/>
              </a:rPr>
              <a:t> </a:t>
            </a:r>
            <a:r>
              <a:rPr lang="ru-RU" sz="1800" b="1" strike="noStrike" spc="-1" dirty="0" err="1">
                <a:solidFill>
                  <a:srgbClr val="000000"/>
                </a:solidFill>
                <a:latin typeface="Arial"/>
                <a:ea typeface="Times New Roman"/>
              </a:rPr>
              <a:t>із</a:t>
            </a:r>
            <a:r>
              <a:rPr lang="ru-RU" sz="1800" b="1" strike="noStrike" spc="-1" dirty="0">
                <a:solidFill>
                  <a:srgbClr val="000000"/>
                </a:solidFill>
                <a:latin typeface="Arial"/>
                <a:ea typeface="Times New Roman"/>
              </a:rPr>
              <a:t> </a:t>
            </a:r>
            <a:r>
              <a:rPr lang="ru-RU" sz="1800" b="1" strike="noStrike" spc="-1" dirty="0" err="1">
                <a:solidFill>
                  <a:srgbClr val="000000"/>
                </a:solidFill>
                <a:latin typeface="Arial"/>
                <a:ea typeface="Times New Roman"/>
              </a:rPr>
              <a:t>площею</a:t>
            </a:r>
            <a:r>
              <a:rPr lang="ru-RU" sz="1800" b="1" strike="noStrike" spc="-1" dirty="0">
                <a:solidFill>
                  <a:srgbClr val="000000"/>
                </a:solidFill>
                <a:latin typeface="Arial"/>
                <a:ea typeface="Times New Roman"/>
              </a:rPr>
              <a:t> </a:t>
            </a:r>
            <a:r>
              <a:rPr lang="ru-RU" sz="1800" b="1" strike="noStrike" spc="-1" dirty="0" err="1">
                <a:solidFill>
                  <a:srgbClr val="000000"/>
                </a:solidFill>
                <a:latin typeface="Arial"/>
                <a:ea typeface="Times New Roman"/>
              </a:rPr>
              <a:t>ушкодження</a:t>
            </a:r>
            <a:r>
              <a:rPr lang="ru-RU" sz="1800" b="1" strike="noStrike" spc="-1" dirty="0">
                <a:solidFill>
                  <a:srgbClr val="000000"/>
                </a:solidFill>
                <a:latin typeface="Arial"/>
                <a:ea typeface="Times New Roman"/>
              </a:rPr>
              <a:t> </a:t>
            </a:r>
            <a:r>
              <a:rPr lang="ru-RU" sz="1800" b="1" strike="noStrike" spc="-1" dirty="0" err="1">
                <a:solidFill>
                  <a:srgbClr val="000000"/>
                </a:solidFill>
                <a:latin typeface="Arial"/>
                <a:ea typeface="Times New Roman"/>
              </a:rPr>
              <a:t>більше</a:t>
            </a:r>
            <a:r>
              <a:rPr lang="ru-RU" sz="1800" b="1" strike="noStrike" spc="-1" dirty="0">
                <a:solidFill>
                  <a:srgbClr val="000000"/>
                </a:solidFill>
                <a:latin typeface="Arial"/>
                <a:ea typeface="Times New Roman"/>
              </a:rPr>
              <a:t> 15% </a:t>
            </a:r>
            <a:r>
              <a:rPr lang="ru-RU" sz="1800" b="1" strike="noStrike" spc="-1" dirty="0" err="1">
                <a:solidFill>
                  <a:srgbClr val="000000"/>
                </a:solidFill>
                <a:latin typeface="Arial"/>
                <a:ea typeface="Times New Roman"/>
              </a:rPr>
              <a:t>загальної</a:t>
            </a:r>
            <a:r>
              <a:rPr lang="ru-RU" sz="1800" b="1" strike="noStrike" spc="-1" dirty="0">
                <a:solidFill>
                  <a:srgbClr val="000000"/>
                </a:solidFill>
                <a:latin typeface="Arial"/>
                <a:ea typeface="Times New Roman"/>
              </a:rPr>
              <a:t> </a:t>
            </a:r>
            <a:r>
              <a:rPr lang="ru-RU" sz="1800" b="1" strike="noStrike" spc="-1" dirty="0" err="1">
                <a:solidFill>
                  <a:srgbClr val="000000"/>
                </a:solidFill>
                <a:latin typeface="Arial"/>
                <a:ea typeface="Times New Roman"/>
              </a:rPr>
              <a:t>поверхні</a:t>
            </a:r>
            <a:r>
              <a:rPr lang="ru-RU" sz="1800" b="1" strike="noStrike" spc="-1" dirty="0">
                <a:solidFill>
                  <a:srgbClr val="000000"/>
                </a:solidFill>
                <a:latin typeface="Arial"/>
                <a:ea typeface="Times New Roman"/>
              </a:rPr>
              <a:t>. Вона </a:t>
            </a:r>
            <a:r>
              <a:rPr lang="ru-RU" sz="1800" b="1" strike="noStrike" spc="-1" dirty="0" err="1">
                <a:solidFill>
                  <a:srgbClr val="000000"/>
                </a:solidFill>
                <a:latin typeface="Arial"/>
                <a:ea typeface="Times New Roman"/>
              </a:rPr>
              <a:t>проявляється</a:t>
            </a:r>
            <a:r>
              <a:rPr lang="ru-RU" sz="1800" b="1" strike="noStrike" spc="-1" dirty="0">
                <a:solidFill>
                  <a:srgbClr val="000000"/>
                </a:solidFill>
                <a:latin typeface="Arial"/>
                <a:ea typeface="Times New Roman"/>
              </a:rPr>
              <a:t> </a:t>
            </a:r>
            <a:r>
              <a:rPr lang="ru-RU" sz="1800" b="1" strike="noStrike" spc="-1" dirty="0" err="1">
                <a:solidFill>
                  <a:srgbClr val="000000"/>
                </a:solidFill>
                <a:latin typeface="Arial"/>
                <a:ea typeface="Times New Roman"/>
              </a:rPr>
              <a:t>опіковим</a:t>
            </a:r>
            <a:r>
              <a:rPr lang="ru-RU" sz="1800" b="1" strike="noStrike" spc="-1" dirty="0">
                <a:solidFill>
                  <a:srgbClr val="000000"/>
                </a:solidFill>
                <a:latin typeface="Arial"/>
                <a:ea typeface="Times New Roman"/>
              </a:rPr>
              <a:t> шоком, </a:t>
            </a:r>
            <a:r>
              <a:rPr lang="ru-RU" sz="1800" b="1" strike="noStrike" spc="-1" dirty="0" err="1">
                <a:solidFill>
                  <a:srgbClr val="000000"/>
                </a:solidFill>
                <a:latin typeface="Arial"/>
                <a:ea typeface="Times New Roman"/>
              </a:rPr>
              <a:t>гострим</a:t>
            </a:r>
            <a:r>
              <a:rPr lang="ru-RU" sz="1800" b="1" strike="noStrike" spc="-1" dirty="0">
                <a:solidFill>
                  <a:srgbClr val="000000"/>
                </a:solidFill>
                <a:latin typeface="Arial"/>
                <a:ea typeface="Times New Roman"/>
              </a:rPr>
              <a:t> </a:t>
            </a:r>
            <a:r>
              <a:rPr lang="ru-RU" sz="1800" b="1" strike="noStrike" spc="-1" dirty="0" err="1">
                <a:solidFill>
                  <a:srgbClr val="000000"/>
                </a:solidFill>
                <a:latin typeface="Arial"/>
                <a:ea typeface="Times New Roman"/>
              </a:rPr>
              <a:t>отруєнням</a:t>
            </a:r>
            <a:r>
              <a:rPr lang="ru-RU" sz="1800" b="1" strike="noStrike" spc="-1" dirty="0">
                <a:solidFill>
                  <a:srgbClr val="000000"/>
                </a:solidFill>
                <a:latin typeface="Arial"/>
                <a:ea typeface="Times New Roman"/>
              </a:rPr>
              <a:t> (</a:t>
            </a:r>
            <a:r>
              <a:rPr lang="ru-RU" sz="1800" b="1" strike="noStrike" spc="-1" dirty="0" err="1">
                <a:solidFill>
                  <a:srgbClr val="000000"/>
                </a:solidFill>
                <a:latin typeface="Arial"/>
                <a:ea typeface="Times New Roman"/>
              </a:rPr>
              <a:t>токсемією</a:t>
            </a:r>
            <a:r>
              <a:rPr lang="ru-RU" sz="1800" b="1" strike="noStrike" spc="-1" dirty="0">
                <a:solidFill>
                  <a:srgbClr val="000000"/>
                </a:solidFill>
                <a:latin typeface="Arial"/>
                <a:ea typeface="Times New Roman"/>
              </a:rPr>
              <a:t> і </a:t>
            </a:r>
            <a:r>
              <a:rPr lang="ru-RU" sz="1800" b="1" strike="noStrike" spc="-1" dirty="0" err="1">
                <a:solidFill>
                  <a:srgbClr val="000000"/>
                </a:solidFill>
                <a:latin typeface="Arial"/>
                <a:ea typeface="Times New Roman"/>
              </a:rPr>
              <a:t>септикотоксемією</a:t>
            </a:r>
            <a:r>
              <a:rPr lang="ru-RU" sz="1800" b="1" strike="noStrike" spc="-1" dirty="0">
                <a:solidFill>
                  <a:srgbClr val="000000"/>
                </a:solidFill>
                <a:latin typeface="Arial"/>
                <a:ea typeface="Times New Roman"/>
              </a:rPr>
              <a:t>) та </a:t>
            </a:r>
            <a:r>
              <a:rPr lang="ru-RU" sz="1800" b="1" strike="noStrike" spc="-1" dirty="0" err="1">
                <a:solidFill>
                  <a:srgbClr val="000000"/>
                </a:solidFill>
                <a:latin typeface="Arial"/>
                <a:ea typeface="Times New Roman"/>
              </a:rPr>
              <a:t>опіковим</a:t>
            </a:r>
            <a:r>
              <a:rPr lang="ru-RU" sz="1800" b="1" strike="noStrike" spc="-1" dirty="0">
                <a:solidFill>
                  <a:srgbClr val="000000"/>
                </a:solidFill>
                <a:latin typeface="Arial"/>
                <a:ea typeface="Times New Roman"/>
              </a:rPr>
              <a:t> </a:t>
            </a:r>
            <a:r>
              <a:rPr lang="ru-RU" sz="1800" b="1" strike="noStrike" spc="-1" dirty="0" err="1">
                <a:solidFill>
                  <a:srgbClr val="000000"/>
                </a:solidFill>
                <a:latin typeface="Arial"/>
                <a:ea typeface="Times New Roman"/>
              </a:rPr>
              <a:t>виснаженням</a:t>
            </a:r>
            <a:r>
              <a:rPr lang="ru-RU" sz="1800" b="1" strike="noStrike" spc="-1" dirty="0">
                <a:solidFill>
                  <a:srgbClr val="000000"/>
                </a:solidFill>
                <a:latin typeface="Arial"/>
                <a:ea typeface="Times New Roman"/>
              </a:rPr>
              <a:t> </a:t>
            </a:r>
            <a:r>
              <a:rPr lang="ru-RU" sz="1800" b="1" strike="noStrike" spc="-1" dirty="0" err="1">
                <a:solidFill>
                  <a:srgbClr val="000000"/>
                </a:solidFill>
                <a:latin typeface="Arial"/>
                <a:ea typeface="Times New Roman"/>
              </a:rPr>
              <a:t>організму</a:t>
            </a:r>
            <a:r>
              <a:rPr lang="ru-RU" sz="1800" b="1" strike="noStrike" spc="-1" dirty="0">
                <a:solidFill>
                  <a:srgbClr val="000000"/>
                </a:solidFill>
                <a:latin typeface="Arial"/>
                <a:ea typeface="Times New Roman"/>
              </a:rPr>
              <a:t>.  </a:t>
            </a:r>
            <a:r>
              <a:rPr lang="ru-RU" sz="2000" b="1" strike="noStrike" spc="-1" dirty="0" err="1">
                <a:solidFill>
                  <a:srgbClr val="FF0000"/>
                </a:solidFill>
                <a:latin typeface="Calibri"/>
                <a:ea typeface="Times New Roman"/>
              </a:rPr>
              <a:t>Опікова</a:t>
            </a:r>
            <a:r>
              <a:rPr lang="ru-RU" sz="2000" b="1" strike="noStrike" spc="-1" dirty="0">
                <a:solidFill>
                  <a:srgbClr val="FF0000"/>
                </a:solidFill>
                <a:latin typeface="Calibri"/>
                <a:ea typeface="Times New Roman"/>
              </a:rPr>
              <a:t> хвороба </a:t>
            </a:r>
            <a:r>
              <a:rPr lang="ru-RU" sz="2000" b="1" strike="noStrike" spc="-1" dirty="0" err="1">
                <a:solidFill>
                  <a:srgbClr val="FF0000"/>
                </a:solidFill>
                <a:latin typeface="Calibri"/>
                <a:ea typeface="Times New Roman"/>
              </a:rPr>
              <a:t>перебігає</a:t>
            </a:r>
            <a:r>
              <a:rPr lang="ru-RU" sz="2000" b="1" strike="noStrike" spc="-1" dirty="0">
                <a:solidFill>
                  <a:srgbClr val="FF0000"/>
                </a:solidFill>
                <a:latin typeface="Calibri"/>
                <a:ea typeface="Times New Roman"/>
              </a:rPr>
              <a:t> </a:t>
            </a:r>
            <a:r>
              <a:rPr lang="ru-RU" sz="2000" b="1" strike="noStrike" spc="-1" dirty="0" err="1">
                <a:solidFill>
                  <a:srgbClr val="FF0000"/>
                </a:solidFill>
                <a:latin typeface="Calibri"/>
                <a:ea typeface="Times New Roman"/>
              </a:rPr>
              <a:t>стадійно</a:t>
            </a:r>
            <a:r>
              <a:rPr lang="ru-RU" sz="2000" b="1" strike="noStrike" spc="-1" dirty="0">
                <a:solidFill>
                  <a:srgbClr val="FF0000"/>
                </a:solidFill>
                <a:latin typeface="Calibri"/>
                <a:ea typeface="Times New Roman"/>
              </a:rPr>
              <a:t>. </a:t>
            </a:r>
            <a:r>
              <a:rPr lang="ru-RU" sz="2000" b="1" strike="noStrike" spc="-1" dirty="0" err="1">
                <a:solidFill>
                  <a:srgbClr val="FF0000"/>
                </a:solidFill>
                <a:latin typeface="Calibri"/>
                <a:ea typeface="Times New Roman"/>
              </a:rPr>
              <a:t>Розрізняють</a:t>
            </a:r>
            <a:r>
              <a:rPr lang="ru-RU" sz="2000" b="1" strike="noStrike" spc="-1" dirty="0">
                <a:solidFill>
                  <a:srgbClr val="FF0000"/>
                </a:solidFill>
                <a:latin typeface="Calibri"/>
                <a:ea typeface="Times New Roman"/>
              </a:rPr>
              <a:t> </a:t>
            </a:r>
            <a:r>
              <a:rPr lang="ru-RU" sz="2000" b="1" strike="noStrike" spc="-1" dirty="0" err="1">
                <a:solidFill>
                  <a:srgbClr val="FF0000"/>
                </a:solidFill>
                <a:latin typeface="Calibri"/>
                <a:ea typeface="Times New Roman"/>
              </a:rPr>
              <a:t>чотири</a:t>
            </a:r>
            <a:r>
              <a:rPr lang="ru-RU" sz="2000" b="1" strike="noStrike" spc="-1" dirty="0">
                <a:solidFill>
                  <a:srgbClr val="FF0000"/>
                </a:solidFill>
                <a:latin typeface="Calibri"/>
                <a:ea typeface="Times New Roman"/>
              </a:rPr>
              <a:t> </a:t>
            </a:r>
            <a:r>
              <a:rPr lang="ru-RU" sz="2000" b="1" strike="noStrike" spc="-1" dirty="0" err="1">
                <a:solidFill>
                  <a:srgbClr val="FF0000"/>
                </a:solidFill>
                <a:latin typeface="Calibri"/>
                <a:ea typeface="Times New Roman"/>
              </a:rPr>
              <a:t>її</a:t>
            </a:r>
            <a:r>
              <a:rPr lang="ru-RU" sz="2000" b="1" strike="noStrike" spc="-1" dirty="0">
                <a:solidFill>
                  <a:srgbClr val="FF0000"/>
                </a:solidFill>
                <a:latin typeface="Calibri"/>
                <a:ea typeface="Times New Roman"/>
              </a:rPr>
              <a:t> </a:t>
            </a:r>
            <a:r>
              <a:rPr lang="ru-RU" sz="2000" b="1" strike="noStrike" spc="-1" dirty="0" err="1">
                <a:solidFill>
                  <a:srgbClr val="FF0000"/>
                </a:solidFill>
                <a:latin typeface="Calibri"/>
                <a:ea typeface="Times New Roman"/>
              </a:rPr>
              <a:t>стадії</a:t>
            </a:r>
            <a:r>
              <a:rPr lang="ru-RU" sz="2000" b="1" strike="noStrike" spc="-1" dirty="0">
                <a:solidFill>
                  <a:srgbClr val="FF0000"/>
                </a:solidFill>
                <a:latin typeface="Calibri"/>
                <a:ea typeface="Times New Roman"/>
              </a:rPr>
              <a:t>:</a:t>
            </a:r>
            <a:endParaRPr lang="ru-RU" sz="2000" b="0" strike="noStrike" spc="-1" dirty="0">
              <a:latin typeface="Arial"/>
            </a:endParaRPr>
          </a:p>
          <a:p>
            <a:pPr marL="216000" indent="-215280" algn="just">
              <a:lnSpc>
                <a:spcPct val="80000"/>
              </a:lnSpc>
              <a:buClr>
                <a:srgbClr val="7030A0"/>
              </a:buClr>
              <a:buFont typeface="Wingdings" charset="2"/>
              <a:buChar char=""/>
            </a:pPr>
            <a:r>
              <a:rPr lang="ru-RU" sz="2000" b="1" i="1" strike="noStrike" spc="-1" dirty="0" err="1">
                <a:solidFill>
                  <a:srgbClr val="7030A0"/>
                </a:solidFill>
                <a:latin typeface="Calibri"/>
                <a:ea typeface="Times New Roman"/>
              </a:rPr>
              <a:t>стадія</a:t>
            </a:r>
            <a:r>
              <a:rPr lang="ru-RU" sz="2000" b="1" i="1" strike="noStrike" spc="-1" dirty="0">
                <a:solidFill>
                  <a:srgbClr val="7030A0"/>
                </a:solidFill>
                <a:latin typeface="Calibri"/>
                <a:ea typeface="Times New Roman"/>
              </a:rPr>
              <a:t> </a:t>
            </a:r>
            <a:r>
              <a:rPr lang="ru-RU" sz="2000" b="1" i="1" strike="noStrike" spc="-1" dirty="0" err="1">
                <a:solidFill>
                  <a:srgbClr val="7030A0"/>
                </a:solidFill>
                <a:latin typeface="Calibri"/>
                <a:ea typeface="Times New Roman"/>
              </a:rPr>
              <a:t>опікового</a:t>
            </a:r>
            <a:r>
              <a:rPr lang="ru-RU" sz="2000" b="1" i="1" strike="noStrike" spc="-1" dirty="0">
                <a:solidFill>
                  <a:srgbClr val="7030A0"/>
                </a:solidFill>
                <a:latin typeface="Calibri"/>
                <a:ea typeface="Times New Roman"/>
              </a:rPr>
              <a:t> шоку </a:t>
            </a:r>
            <a:r>
              <a:rPr lang="ru-RU" sz="2000" b="1" strike="noStrike" spc="-1" dirty="0" err="1">
                <a:solidFill>
                  <a:srgbClr val="000000"/>
                </a:solidFill>
                <a:latin typeface="Calibri"/>
                <a:ea typeface="Times New Roman"/>
              </a:rPr>
              <a:t>виникає</a:t>
            </a:r>
            <a:r>
              <a:rPr lang="ru-RU" sz="2000" b="1" strike="noStrike" spc="-1" dirty="0">
                <a:solidFill>
                  <a:srgbClr val="000000"/>
                </a:solidFill>
                <a:latin typeface="Calibri"/>
                <a:ea typeface="Times New Roman"/>
              </a:rPr>
              <a:t> в момент шоку і </a:t>
            </a:r>
            <a:r>
              <a:rPr lang="ru-RU" sz="2000" b="1" strike="noStrike" spc="-1" dirty="0" err="1">
                <a:solidFill>
                  <a:srgbClr val="000000"/>
                </a:solidFill>
                <a:latin typeface="Calibri"/>
                <a:ea typeface="Times New Roman"/>
              </a:rPr>
              <a:t>триває</a:t>
            </a:r>
            <a:r>
              <a:rPr lang="ru-RU" sz="2000" b="1" strike="noStrike" spc="-1" dirty="0">
                <a:solidFill>
                  <a:srgbClr val="000000"/>
                </a:solidFill>
                <a:latin typeface="Calibri"/>
                <a:ea typeface="Times New Roman"/>
              </a:rPr>
              <a:t> не </a:t>
            </a:r>
            <a:r>
              <a:rPr lang="ru-RU" sz="2000" b="1" strike="noStrike" spc="-1" dirty="0" err="1">
                <a:solidFill>
                  <a:srgbClr val="000000"/>
                </a:solidFill>
                <a:latin typeface="Calibri"/>
                <a:ea typeface="Times New Roman"/>
              </a:rPr>
              <a:t>більше</a:t>
            </a:r>
            <a:r>
              <a:rPr lang="ru-RU" sz="2000" b="1" strike="noStrike" spc="-1" dirty="0">
                <a:solidFill>
                  <a:srgbClr val="000000"/>
                </a:solidFill>
                <a:latin typeface="Calibri"/>
                <a:ea typeface="Times New Roman"/>
              </a:rPr>
              <a:t> </a:t>
            </a:r>
            <a:r>
              <a:rPr lang="ru-RU" sz="2000" b="1" strike="noStrike" spc="-1" dirty="0" err="1">
                <a:solidFill>
                  <a:srgbClr val="000000"/>
                </a:solidFill>
                <a:latin typeface="Calibri"/>
                <a:ea typeface="Times New Roman"/>
              </a:rPr>
              <a:t>двох</a:t>
            </a:r>
            <a:r>
              <a:rPr lang="ru-RU" sz="2000" b="1" strike="noStrike" spc="-1" dirty="0">
                <a:solidFill>
                  <a:srgbClr val="000000"/>
                </a:solidFill>
                <a:latin typeface="Calibri"/>
                <a:ea typeface="Times New Roman"/>
              </a:rPr>
              <a:t> </a:t>
            </a:r>
            <a:r>
              <a:rPr lang="ru-RU" sz="2000" b="1" strike="noStrike" spc="-1" dirty="0" err="1">
                <a:solidFill>
                  <a:srgbClr val="000000"/>
                </a:solidFill>
                <a:latin typeface="Calibri"/>
                <a:ea typeface="Times New Roman"/>
              </a:rPr>
              <a:t>діб</a:t>
            </a:r>
            <a:r>
              <a:rPr lang="ru-RU" sz="2000" b="1" strike="noStrike" spc="-1" dirty="0">
                <a:solidFill>
                  <a:srgbClr val="000000"/>
                </a:solidFill>
                <a:latin typeface="Calibri"/>
                <a:ea typeface="Times New Roman"/>
              </a:rPr>
              <a:t>;</a:t>
            </a:r>
            <a:endParaRPr lang="ru-RU" sz="2000" b="0" strike="noStrike" spc="-1" dirty="0">
              <a:latin typeface="Arial"/>
            </a:endParaRPr>
          </a:p>
          <a:p>
            <a:pPr marL="216000" indent="-215280" algn="just">
              <a:lnSpc>
                <a:spcPct val="80000"/>
              </a:lnSpc>
              <a:buClr>
                <a:srgbClr val="7030A0"/>
              </a:buClr>
              <a:buFont typeface="Wingdings" charset="2"/>
              <a:buChar char=""/>
            </a:pPr>
            <a:r>
              <a:rPr lang="ru-RU" sz="2000" b="1" i="1" strike="noStrike" spc="-1" dirty="0" err="1">
                <a:solidFill>
                  <a:srgbClr val="7030A0"/>
                </a:solidFill>
                <a:latin typeface="Calibri"/>
                <a:ea typeface="Times New Roman"/>
              </a:rPr>
              <a:t>стадія</a:t>
            </a:r>
            <a:r>
              <a:rPr lang="ru-RU" sz="2000" b="1" i="1" strike="noStrike" spc="-1" dirty="0">
                <a:solidFill>
                  <a:srgbClr val="7030A0"/>
                </a:solidFill>
                <a:latin typeface="Calibri"/>
                <a:ea typeface="Times New Roman"/>
              </a:rPr>
              <a:t> </a:t>
            </a:r>
            <a:r>
              <a:rPr lang="ru-RU" sz="2000" b="1" i="1" strike="noStrike" spc="-1" dirty="0" err="1">
                <a:solidFill>
                  <a:srgbClr val="7030A0"/>
                </a:solidFill>
                <a:latin typeface="Calibri"/>
                <a:ea typeface="Times New Roman"/>
              </a:rPr>
              <a:t>токсемії</a:t>
            </a:r>
            <a:r>
              <a:rPr lang="ru-RU" sz="2000" b="1" i="1" strike="noStrike" spc="-1" dirty="0">
                <a:solidFill>
                  <a:srgbClr val="7030A0"/>
                </a:solidFill>
                <a:latin typeface="Calibri"/>
                <a:ea typeface="Times New Roman"/>
              </a:rPr>
              <a:t> </a:t>
            </a:r>
            <a:r>
              <a:rPr lang="ru-RU" sz="2000" b="1" strike="noStrike" spc="-1" dirty="0" err="1">
                <a:solidFill>
                  <a:srgbClr val="000000"/>
                </a:solidFill>
                <a:latin typeface="Calibri"/>
                <a:ea typeface="Times New Roman"/>
              </a:rPr>
              <a:t>починається</a:t>
            </a:r>
            <a:r>
              <a:rPr lang="ru-RU" sz="2000" b="1" strike="noStrike" spc="-1" dirty="0">
                <a:solidFill>
                  <a:srgbClr val="000000"/>
                </a:solidFill>
                <a:latin typeface="Calibri"/>
                <a:ea typeface="Times New Roman"/>
              </a:rPr>
              <a:t> через </a:t>
            </a:r>
            <a:r>
              <a:rPr lang="ru-RU" sz="2000" b="1" strike="noStrike" spc="-1" dirty="0" err="1">
                <a:solidFill>
                  <a:srgbClr val="000000"/>
                </a:solidFill>
                <a:latin typeface="Calibri"/>
                <a:ea typeface="Times New Roman"/>
              </a:rPr>
              <a:t>кілька</a:t>
            </a:r>
            <a:r>
              <a:rPr lang="ru-RU" sz="2000" b="1" strike="noStrike" spc="-1" dirty="0">
                <a:solidFill>
                  <a:srgbClr val="000000"/>
                </a:solidFill>
                <a:latin typeface="Calibri"/>
                <a:ea typeface="Times New Roman"/>
              </a:rPr>
              <a:t> годин </a:t>
            </a:r>
            <a:r>
              <a:rPr lang="ru-RU" sz="2000" b="1" strike="noStrike" spc="-1" dirty="0" err="1">
                <a:solidFill>
                  <a:srgbClr val="000000"/>
                </a:solidFill>
                <a:latin typeface="Calibri"/>
                <a:ea typeface="Times New Roman"/>
              </a:rPr>
              <a:t>після</a:t>
            </a:r>
            <a:r>
              <a:rPr lang="ru-RU" sz="2000" b="1" strike="noStrike" spc="-1" dirty="0">
                <a:solidFill>
                  <a:srgbClr val="000000"/>
                </a:solidFill>
                <a:latin typeface="Calibri"/>
                <a:ea typeface="Times New Roman"/>
              </a:rPr>
              <a:t> шоку </a:t>
            </a:r>
            <a:r>
              <a:rPr lang="ru-RU" sz="2000" b="1" strike="noStrike" spc="-1" dirty="0" err="1">
                <a:solidFill>
                  <a:srgbClr val="000000"/>
                </a:solidFill>
                <a:latin typeface="Calibri"/>
                <a:ea typeface="Times New Roman"/>
              </a:rPr>
              <a:t>внаслідок</a:t>
            </a:r>
            <a:r>
              <a:rPr lang="ru-RU" sz="2000" b="1" strike="noStrike" spc="-1" dirty="0">
                <a:solidFill>
                  <a:srgbClr val="000000"/>
                </a:solidFill>
                <a:latin typeface="Calibri"/>
                <a:ea typeface="Times New Roman"/>
              </a:rPr>
              <a:t> </a:t>
            </a:r>
            <a:r>
              <a:rPr lang="ru-RU" sz="2000" b="1" strike="noStrike" spc="-1" dirty="0" err="1">
                <a:solidFill>
                  <a:srgbClr val="000000"/>
                </a:solidFill>
                <a:latin typeface="Calibri"/>
                <a:ea typeface="Times New Roman"/>
              </a:rPr>
              <a:t>всмоктування</a:t>
            </a:r>
            <a:r>
              <a:rPr lang="ru-RU" sz="2000" b="1" strike="noStrike" spc="-1" dirty="0">
                <a:solidFill>
                  <a:srgbClr val="000000"/>
                </a:solidFill>
                <a:latin typeface="Calibri"/>
                <a:ea typeface="Times New Roman"/>
              </a:rPr>
              <a:t> </a:t>
            </a:r>
            <a:r>
              <a:rPr lang="ru-RU" sz="2000" b="1" strike="noStrike" spc="-1" dirty="0" err="1">
                <a:solidFill>
                  <a:srgbClr val="000000"/>
                </a:solidFill>
                <a:latin typeface="Calibri"/>
                <a:ea typeface="Times New Roman"/>
              </a:rPr>
              <a:t>із</a:t>
            </a:r>
            <a:r>
              <a:rPr lang="ru-RU" sz="2000" b="1" strike="noStrike" spc="-1" dirty="0">
                <a:solidFill>
                  <a:srgbClr val="000000"/>
                </a:solidFill>
                <a:latin typeface="Calibri"/>
                <a:ea typeface="Times New Roman"/>
              </a:rPr>
              <a:t> </a:t>
            </a:r>
            <a:r>
              <a:rPr lang="ru-RU" sz="2000" b="1" strike="noStrike" spc="-1" dirty="0" err="1">
                <a:solidFill>
                  <a:srgbClr val="000000"/>
                </a:solidFill>
                <a:latin typeface="Calibri"/>
                <a:ea typeface="Times New Roman"/>
              </a:rPr>
              <a:t>опікової</a:t>
            </a:r>
            <a:r>
              <a:rPr lang="ru-RU" sz="2000" b="1" strike="noStrike" spc="-1" dirty="0">
                <a:solidFill>
                  <a:srgbClr val="000000"/>
                </a:solidFill>
                <a:latin typeface="Calibri"/>
                <a:ea typeface="Times New Roman"/>
              </a:rPr>
              <a:t> </a:t>
            </a:r>
            <a:r>
              <a:rPr lang="ru-RU" sz="2000" b="1" strike="noStrike" spc="-1" dirty="0" err="1">
                <a:solidFill>
                  <a:srgbClr val="000000"/>
                </a:solidFill>
                <a:latin typeface="Calibri"/>
                <a:ea typeface="Times New Roman"/>
              </a:rPr>
              <a:t>поверхні</a:t>
            </a:r>
            <a:r>
              <a:rPr lang="ru-RU" sz="2000" b="1" strike="noStrike" spc="-1" dirty="0">
                <a:solidFill>
                  <a:srgbClr val="000000"/>
                </a:solidFill>
                <a:latin typeface="Calibri"/>
                <a:ea typeface="Times New Roman"/>
              </a:rPr>
              <a:t> </a:t>
            </a:r>
            <a:r>
              <a:rPr lang="ru-RU" sz="2000" b="1" strike="noStrike" spc="-1" dirty="0" err="1">
                <a:solidFill>
                  <a:srgbClr val="000000"/>
                </a:solidFill>
                <a:latin typeface="Calibri"/>
                <a:ea typeface="Times New Roman"/>
              </a:rPr>
              <a:t>продуктів</a:t>
            </a:r>
            <a:r>
              <a:rPr lang="ru-RU" sz="2000" b="1" strike="noStrike" spc="-1" dirty="0">
                <a:solidFill>
                  <a:srgbClr val="000000"/>
                </a:solidFill>
                <a:latin typeface="Calibri"/>
                <a:ea typeface="Times New Roman"/>
              </a:rPr>
              <a:t> </a:t>
            </a:r>
            <a:r>
              <a:rPr lang="ru-RU" sz="2000" b="1" strike="noStrike" spc="-1" dirty="0" err="1">
                <a:solidFill>
                  <a:srgbClr val="000000"/>
                </a:solidFill>
                <a:latin typeface="Calibri"/>
                <a:ea typeface="Times New Roman"/>
              </a:rPr>
              <a:t>розпаду</a:t>
            </a:r>
            <a:r>
              <a:rPr lang="ru-RU" sz="2000" b="1" strike="noStrike" spc="-1" dirty="0">
                <a:solidFill>
                  <a:srgbClr val="000000"/>
                </a:solidFill>
                <a:latin typeface="Calibri"/>
                <a:ea typeface="Times New Roman"/>
              </a:rPr>
              <a:t> </a:t>
            </a:r>
            <a:r>
              <a:rPr lang="ru-RU" sz="2000" b="1" strike="noStrike" spc="-1" dirty="0" err="1">
                <a:solidFill>
                  <a:srgbClr val="000000"/>
                </a:solidFill>
                <a:latin typeface="Calibri"/>
                <a:ea typeface="Times New Roman"/>
              </a:rPr>
              <a:t>змертвілих</a:t>
            </a:r>
            <a:r>
              <a:rPr lang="ru-RU" sz="2000" b="1" strike="noStrike" spc="-1" dirty="0">
                <a:solidFill>
                  <a:srgbClr val="000000"/>
                </a:solidFill>
                <a:latin typeface="Calibri"/>
                <a:ea typeface="Times New Roman"/>
              </a:rPr>
              <a:t> тканин і </a:t>
            </a:r>
            <a:r>
              <a:rPr lang="ru-RU" sz="2000" b="1" strike="noStrike" spc="-1" dirty="0" err="1">
                <a:solidFill>
                  <a:srgbClr val="000000"/>
                </a:solidFill>
                <a:latin typeface="Calibri"/>
                <a:ea typeface="Times New Roman"/>
              </a:rPr>
              <a:t>бактеріальних</a:t>
            </a:r>
            <a:r>
              <a:rPr lang="ru-RU" sz="2000" b="1" strike="noStrike" spc="-1" dirty="0">
                <a:solidFill>
                  <a:srgbClr val="000000"/>
                </a:solidFill>
                <a:latin typeface="Calibri"/>
                <a:ea typeface="Times New Roman"/>
              </a:rPr>
              <a:t> </a:t>
            </a:r>
            <a:r>
              <a:rPr lang="ru-RU" sz="2000" b="1" strike="noStrike" spc="-1" dirty="0" err="1">
                <a:solidFill>
                  <a:srgbClr val="000000"/>
                </a:solidFill>
                <a:latin typeface="Calibri"/>
                <a:ea typeface="Times New Roman"/>
              </a:rPr>
              <a:t>токсинів</a:t>
            </a:r>
            <a:r>
              <a:rPr lang="ru-RU" sz="2000" b="1" strike="noStrike" spc="-1" dirty="0">
                <a:solidFill>
                  <a:srgbClr val="000000"/>
                </a:solidFill>
                <a:latin typeface="Calibri"/>
                <a:ea typeface="Times New Roman"/>
              </a:rPr>
              <a:t>;</a:t>
            </a:r>
            <a:endParaRPr lang="ru-RU" sz="2000" b="0" strike="noStrike" spc="-1" dirty="0">
              <a:latin typeface="Arial"/>
            </a:endParaRPr>
          </a:p>
          <a:p>
            <a:pPr marL="216000" indent="-215280" algn="just">
              <a:lnSpc>
                <a:spcPct val="80000"/>
              </a:lnSpc>
              <a:buClr>
                <a:srgbClr val="7030A0"/>
              </a:buClr>
              <a:buFont typeface="Wingdings" charset="2"/>
              <a:buChar char=""/>
            </a:pPr>
            <a:r>
              <a:rPr lang="ru-RU" sz="2000" b="1" i="1" strike="noStrike" spc="-1" dirty="0" err="1">
                <a:solidFill>
                  <a:srgbClr val="7030A0"/>
                </a:solidFill>
                <a:latin typeface="Calibri"/>
                <a:ea typeface="Times New Roman"/>
              </a:rPr>
              <a:t>стадія</a:t>
            </a:r>
            <a:r>
              <a:rPr lang="ru-RU" sz="2000" b="1" i="1" strike="noStrike" spc="-1" dirty="0">
                <a:solidFill>
                  <a:srgbClr val="7030A0"/>
                </a:solidFill>
                <a:latin typeface="Calibri"/>
                <a:ea typeface="Times New Roman"/>
              </a:rPr>
              <a:t> </a:t>
            </a:r>
            <a:r>
              <a:rPr lang="ru-RU" sz="2000" b="1" i="1" strike="noStrike" spc="-1" dirty="0" err="1">
                <a:solidFill>
                  <a:srgbClr val="7030A0"/>
                </a:solidFill>
                <a:latin typeface="Calibri"/>
                <a:ea typeface="Times New Roman"/>
              </a:rPr>
              <a:t>септикотоксемії</a:t>
            </a:r>
            <a:r>
              <a:rPr lang="ru-RU" sz="2000" b="1" i="1" strike="noStrike" spc="-1" dirty="0">
                <a:solidFill>
                  <a:srgbClr val="7030A0"/>
                </a:solidFill>
                <a:latin typeface="Calibri"/>
                <a:ea typeface="Times New Roman"/>
              </a:rPr>
              <a:t> </a:t>
            </a:r>
            <a:r>
              <a:rPr lang="ru-RU" sz="2000" b="1" strike="noStrike" spc="-1" dirty="0" err="1">
                <a:solidFill>
                  <a:srgbClr val="000000"/>
                </a:solidFill>
                <a:latin typeface="Calibri"/>
                <a:ea typeface="Times New Roman"/>
              </a:rPr>
              <a:t>виникає</a:t>
            </a:r>
            <a:r>
              <a:rPr lang="ru-RU" sz="2000" b="1" strike="noStrike" spc="-1" dirty="0">
                <a:solidFill>
                  <a:srgbClr val="000000"/>
                </a:solidFill>
                <a:latin typeface="Calibri"/>
                <a:ea typeface="Times New Roman"/>
              </a:rPr>
              <a:t> при </a:t>
            </a:r>
            <a:r>
              <a:rPr lang="ru-RU" sz="2000" b="1" strike="noStrike" spc="-1" dirty="0" err="1">
                <a:solidFill>
                  <a:srgbClr val="000000"/>
                </a:solidFill>
                <a:latin typeface="Calibri"/>
                <a:ea typeface="Times New Roman"/>
              </a:rPr>
              <a:t>нагноєнні</a:t>
            </a:r>
            <a:r>
              <a:rPr lang="ru-RU" sz="2000" b="1" strike="noStrike" spc="-1" dirty="0">
                <a:solidFill>
                  <a:srgbClr val="000000"/>
                </a:solidFill>
                <a:latin typeface="Calibri"/>
                <a:ea typeface="Times New Roman"/>
              </a:rPr>
              <a:t> </a:t>
            </a:r>
            <a:r>
              <a:rPr lang="ru-RU" sz="2000" b="1" strike="noStrike" spc="-1" dirty="0" err="1">
                <a:solidFill>
                  <a:srgbClr val="000000"/>
                </a:solidFill>
                <a:latin typeface="Calibri"/>
                <a:ea typeface="Times New Roman"/>
              </a:rPr>
              <a:t>опікових</a:t>
            </a:r>
            <a:r>
              <a:rPr lang="ru-RU" sz="2000" b="1" strike="noStrike" spc="-1" dirty="0">
                <a:solidFill>
                  <a:srgbClr val="000000"/>
                </a:solidFill>
                <a:latin typeface="Calibri"/>
                <a:ea typeface="Times New Roman"/>
              </a:rPr>
              <a:t> ран (на 12-15 день </a:t>
            </a:r>
            <a:r>
              <a:rPr lang="ru-RU" sz="2000" b="1" strike="noStrike" spc="-1" dirty="0" err="1">
                <a:solidFill>
                  <a:srgbClr val="000000"/>
                </a:solidFill>
                <a:latin typeface="Calibri"/>
                <a:ea typeface="Times New Roman"/>
              </a:rPr>
              <a:t>хвороби</a:t>
            </a:r>
            <a:r>
              <a:rPr lang="ru-RU" sz="2000" b="1" strike="noStrike" spc="-1" dirty="0">
                <a:solidFill>
                  <a:srgbClr val="000000"/>
                </a:solidFill>
                <a:latin typeface="Calibri"/>
                <a:ea typeface="Times New Roman"/>
              </a:rPr>
              <a:t>), коли </a:t>
            </a:r>
            <a:r>
              <a:rPr lang="ru-RU" sz="2000" b="1" strike="noStrike" spc="-1" dirty="0" err="1">
                <a:solidFill>
                  <a:srgbClr val="000000"/>
                </a:solidFill>
                <a:latin typeface="Calibri"/>
                <a:ea typeface="Times New Roman"/>
              </a:rPr>
              <a:t>бактерії</a:t>
            </a:r>
            <a:r>
              <a:rPr lang="ru-RU" sz="2000" b="1" strike="noStrike" spc="-1" dirty="0">
                <a:solidFill>
                  <a:srgbClr val="000000"/>
                </a:solidFill>
                <a:latin typeface="Calibri"/>
                <a:ea typeface="Times New Roman"/>
              </a:rPr>
              <a:t> та </a:t>
            </a:r>
            <a:r>
              <a:rPr lang="ru-RU" sz="2000" b="1" strike="noStrike" spc="-1" dirty="0" err="1">
                <a:solidFill>
                  <a:srgbClr val="000000"/>
                </a:solidFill>
                <a:latin typeface="Calibri"/>
                <a:ea typeface="Times New Roman"/>
              </a:rPr>
              <a:t>токсини</a:t>
            </a:r>
            <a:r>
              <a:rPr lang="ru-RU" sz="2000" b="1" strike="noStrike" spc="-1" dirty="0">
                <a:solidFill>
                  <a:srgbClr val="000000"/>
                </a:solidFill>
                <a:latin typeface="Calibri"/>
                <a:ea typeface="Times New Roman"/>
              </a:rPr>
              <a:t> </a:t>
            </a:r>
            <a:r>
              <a:rPr lang="ru-RU" sz="2000" b="1" strike="noStrike" spc="-1" dirty="0" err="1">
                <a:solidFill>
                  <a:srgbClr val="000000"/>
                </a:solidFill>
                <a:latin typeface="Calibri"/>
                <a:ea typeface="Times New Roman"/>
              </a:rPr>
              <a:t>всмоктуються</a:t>
            </a:r>
            <a:r>
              <a:rPr lang="ru-RU" sz="2000" b="1" strike="noStrike" spc="-1" dirty="0">
                <a:solidFill>
                  <a:srgbClr val="000000"/>
                </a:solidFill>
                <a:latin typeface="Calibri"/>
                <a:ea typeface="Times New Roman"/>
              </a:rPr>
              <a:t> в кров і </a:t>
            </a:r>
            <a:r>
              <a:rPr lang="ru-RU" sz="2000" b="1" strike="noStrike" spc="-1" dirty="0" err="1">
                <a:solidFill>
                  <a:srgbClr val="000000"/>
                </a:solidFill>
                <a:latin typeface="Calibri"/>
                <a:ea typeface="Times New Roman"/>
              </a:rPr>
              <a:t>виникає</a:t>
            </a:r>
            <a:r>
              <a:rPr lang="ru-RU" sz="2000" b="1" strike="noStrike" spc="-1" dirty="0">
                <a:solidFill>
                  <a:srgbClr val="000000"/>
                </a:solidFill>
                <a:latin typeface="Calibri"/>
                <a:ea typeface="Times New Roman"/>
              </a:rPr>
              <a:t> </a:t>
            </a:r>
            <a:r>
              <a:rPr lang="ru-RU" sz="2000" b="1" strike="noStrike" spc="-1" dirty="0" err="1">
                <a:solidFill>
                  <a:srgbClr val="000000"/>
                </a:solidFill>
                <a:latin typeface="Calibri"/>
                <a:ea typeface="Times New Roman"/>
              </a:rPr>
              <a:t>септичний</a:t>
            </a:r>
            <a:r>
              <a:rPr lang="ru-RU" sz="2000" b="1" strike="noStrike" spc="-1" dirty="0">
                <a:solidFill>
                  <a:srgbClr val="000000"/>
                </a:solidFill>
                <a:latin typeface="Calibri"/>
                <a:ea typeface="Times New Roman"/>
              </a:rPr>
              <a:t> стан;</a:t>
            </a:r>
            <a:endParaRPr lang="ru-RU" sz="2000" b="0" strike="noStrike" spc="-1" dirty="0">
              <a:latin typeface="Arial"/>
            </a:endParaRPr>
          </a:p>
          <a:p>
            <a:pPr marL="216000" indent="-215280" algn="just">
              <a:lnSpc>
                <a:spcPct val="80000"/>
              </a:lnSpc>
              <a:buClr>
                <a:srgbClr val="7030A0"/>
              </a:buClr>
              <a:buFont typeface="Wingdings" charset="2"/>
              <a:buChar char=""/>
            </a:pPr>
            <a:r>
              <a:rPr lang="ru-RU" sz="2000" b="1" i="1" strike="noStrike" spc="-1" dirty="0" err="1">
                <a:solidFill>
                  <a:srgbClr val="7030A0"/>
                </a:solidFill>
                <a:latin typeface="Calibri"/>
                <a:ea typeface="Times New Roman"/>
              </a:rPr>
              <a:t>стадія</a:t>
            </a:r>
            <a:r>
              <a:rPr lang="ru-RU" sz="2000" b="1" i="1" strike="noStrike" spc="-1" dirty="0">
                <a:solidFill>
                  <a:srgbClr val="7030A0"/>
                </a:solidFill>
                <a:latin typeface="Calibri"/>
                <a:ea typeface="Times New Roman"/>
              </a:rPr>
              <a:t> </a:t>
            </a:r>
            <a:r>
              <a:rPr lang="ru-RU" sz="2000" b="1" i="1" strike="noStrike" spc="-1" dirty="0" err="1">
                <a:solidFill>
                  <a:srgbClr val="7030A0"/>
                </a:solidFill>
                <a:latin typeface="Calibri"/>
                <a:ea typeface="Times New Roman"/>
              </a:rPr>
              <a:t>реконвалесценції</a:t>
            </a:r>
            <a:r>
              <a:rPr lang="ru-RU" sz="2000" b="1" i="1" strike="noStrike" spc="-1" dirty="0">
                <a:solidFill>
                  <a:srgbClr val="7030A0"/>
                </a:solidFill>
                <a:latin typeface="Calibri"/>
                <a:ea typeface="Times New Roman"/>
              </a:rPr>
              <a:t> (</a:t>
            </a:r>
            <a:r>
              <a:rPr lang="ru-RU" sz="2000" b="1" i="1" strike="noStrike" spc="-1" dirty="0" err="1">
                <a:solidFill>
                  <a:srgbClr val="7030A0"/>
                </a:solidFill>
                <a:latin typeface="Calibri"/>
                <a:ea typeface="Times New Roman"/>
              </a:rPr>
              <a:t>видужання</a:t>
            </a:r>
            <a:r>
              <a:rPr lang="ru-RU" sz="2000" b="1" i="1" strike="noStrike" spc="-1" dirty="0">
                <a:solidFill>
                  <a:srgbClr val="7030A0"/>
                </a:solidFill>
                <a:latin typeface="Calibri"/>
                <a:ea typeface="Times New Roman"/>
              </a:rPr>
              <a:t>), </a:t>
            </a:r>
            <a:r>
              <a:rPr lang="ru-RU" sz="2000" b="1" strike="noStrike" spc="-1" dirty="0">
                <a:solidFill>
                  <a:srgbClr val="000000"/>
                </a:solidFill>
                <a:latin typeface="Calibri"/>
                <a:ea typeface="Times New Roman"/>
              </a:rPr>
              <a:t>коли </a:t>
            </a:r>
            <a:r>
              <a:rPr lang="ru-RU" sz="2000" b="1" strike="noStrike" spc="-1" dirty="0" err="1">
                <a:solidFill>
                  <a:srgbClr val="000000"/>
                </a:solidFill>
                <a:latin typeface="Calibri"/>
                <a:ea typeface="Times New Roman"/>
              </a:rPr>
              <a:t>опікові</a:t>
            </a:r>
            <a:r>
              <a:rPr lang="ru-RU" sz="2000" b="1" strike="noStrike" spc="-1" dirty="0">
                <a:solidFill>
                  <a:srgbClr val="000000"/>
                </a:solidFill>
                <a:latin typeface="Calibri"/>
                <a:ea typeface="Times New Roman"/>
              </a:rPr>
              <a:t> рани </a:t>
            </a:r>
            <a:r>
              <a:rPr lang="ru-RU" sz="2000" b="1" strike="noStrike" spc="-1" dirty="0" err="1">
                <a:solidFill>
                  <a:srgbClr val="000000"/>
                </a:solidFill>
                <a:latin typeface="Calibri"/>
                <a:ea typeface="Times New Roman"/>
              </a:rPr>
              <a:t>загою­ються</a:t>
            </a:r>
            <a:r>
              <a:rPr lang="ru-RU" sz="2000" b="1" strike="noStrike" spc="-1" dirty="0">
                <a:solidFill>
                  <a:srgbClr val="000000"/>
                </a:solidFill>
                <a:latin typeface="Calibri"/>
                <a:ea typeface="Times New Roman"/>
              </a:rPr>
              <a:t> і </a:t>
            </a:r>
            <a:r>
              <a:rPr lang="ru-RU" sz="2000" b="1" strike="noStrike" spc="-1" dirty="0" err="1">
                <a:solidFill>
                  <a:srgbClr val="000000"/>
                </a:solidFill>
                <a:latin typeface="Calibri"/>
                <a:ea typeface="Times New Roman"/>
              </a:rPr>
              <a:t>функції</a:t>
            </a:r>
            <a:r>
              <a:rPr lang="ru-RU" sz="2000" b="1" strike="noStrike" spc="-1" dirty="0">
                <a:solidFill>
                  <a:srgbClr val="000000"/>
                </a:solidFill>
                <a:latin typeface="Calibri"/>
                <a:ea typeface="Times New Roman"/>
              </a:rPr>
              <a:t> </a:t>
            </a:r>
            <a:r>
              <a:rPr lang="ru-RU" sz="2000" b="1" strike="noStrike" spc="-1" dirty="0" err="1">
                <a:solidFill>
                  <a:srgbClr val="000000"/>
                </a:solidFill>
                <a:latin typeface="Calibri"/>
                <a:ea typeface="Times New Roman"/>
              </a:rPr>
              <a:t>організму</a:t>
            </a:r>
            <a:r>
              <a:rPr lang="ru-RU" sz="2000" b="1" strike="noStrike" spc="-1" dirty="0">
                <a:solidFill>
                  <a:srgbClr val="000000"/>
                </a:solidFill>
                <a:latin typeface="Calibri"/>
                <a:ea typeface="Times New Roman"/>
              </a:rPr>
              <a:t> </a:t>
            </a:r>
            <a:r>
              <a:rPr lang="ru-RU" sz="2000" b="1" strike="noStrike" spc="-1" dirty="0" err="1">
                <a:solidFill>
                  <a:srgbClr val="000000"/>
                </a:solidFill>
                <a:latin typeface="Calibri"/>
                <a:ea typeface="Times New Roman"/>
              </a:rPr>
              <a:t>поступово</a:t>
            </a:r>
            <a:r>
              <a:rPr lang="ru-RU" sz="2000" b="1" strike="noStrike" spc="-1" dirty="0">
                <a:solidFill>
                  <a:srgbClr val="000000"/>
                </a:solidFill>
                <a:latin typeface="Calibri"/>
                <a:ea typeface="Times New Roman"/>
              </a:rPr>
              <a:t> </a:t>
            </a:r>
            <a:r>
              <a:rPr lang="ru-RU" sz="2000" b="1" strike="noStrike" spc="-1" dirty="0" err="1">
                <a:solidFill>
                  <a:srgbClr val="000000"/>
                </a:solidFill>
                <a:latin typeface="Calibri"/>
                <a:ea typeface="Times New Roman"/>
              </a:rPr>
              <a:t>нормалізуються</a:t>
            </a:r>
            <a:r>
              <a:rPr lang="ru-RU" sz="2000" b="1" strike="noStrike" spc="-1" dirty="0">
                <a:solidFill>
                  <a:srgbClr val="000000"/>
                </a:solidFill>
                <a:latin typeface="Calibri"/>
                <a:ea typeface="Times New Roman"/>
              </a:rPr>
              <a:t>.</a:t>
            </a:r>
            <a:endParaRPr lang="ru-RU" sz="20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 name="Picture 2"/>
          <p:cNvPicPr/>
          <p:nvPr/>
        </p:nvPicPr>
        <p:blipFill>
          <a:blip r:embed="rId2"/>
          <a:srcRect l="21972" t="25404" r="22044" b="9178"/>
          <a:stretch/>
        </p:blipFill>
        <p:spPr>
          <a:xfrm>
            <a:off x="216000" y="144000"/>
            <a:ext cx="8569800" cy="633600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CustomShape 1"/>
          <p:cNvSpPr/>
          <p:nvPr/>
        </p:nvSpPr>
        <p:spPr>
          <a:xfrm>
            <a:off x="0" y="214200"/>
            <a:ext cx="8928720" cy="6428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25000" lnSpcReduction="20000"/>
          </a:bodyPr>
          <a:lstStyle/>
          <a:p>
            <a:pPr marL="343080" indent="-342000" algn="just">
              <a:lnSpc>
                <a:spcPct val="100000"/>
              </a:lnSpc>
              <a:buClr>
                <a:srgbClr val="FF0000"/>
              </a:buClr>
              <a:buFont typeface="Arial"/>
              <a:buChar char="•"/>
            </a:pPr>
            <a:r>
              <a:rPr lang="ru-RU" sz="9600" b="1" strike="noStrike" spc="-1" dirty="0">
                <a:solidFill>
                  <a:srgbClr val="FF0000"/>
                </a:solidFill>
                <a:latin typeface="Calibri"/>
                <a:ea typeface="DejaVu Sans"/>
              </a:rPr>
              <a:t>Перша </a:t>
            </a:r>
            <a:r>
              <a:rPr lang="ru-RU" sz="9600" b="1" strike="noStrike" spc="-1" dirty="0" err="1">
                <a:solidFill>
                  <a:srgbClr val="FF0000"/>
                </a:solidFill>
                <a:latin typeface="Calibri"/>
                <a:ea typeface="DejaVu Sans"/>
              </a:rPr>
              <a:t>медична</a:t>
            </a:r>
            <a:r>
              <a:rPr lang="ru-RU" sz="9600" b="1" strike="noStrike" spc="-1" dirty="0">
                <a:solidFill>
                  <a:srgbClr val="FF0000"/>
                </a:solidFill>
                <a:latin typeface="Calibri"/>
                <a:ea typeface="DejaVu Sans"/>
              </a:rPr>
              <a:t> </a:t>
            </a:r>
            <a:r>
              <a:rPr lang="ru-RU" sz="9600" b="1" strike="noStrike" spc="-1" dirty="0" err="1">
                <a:solidFill>
                  <a:srgbClr val="FF0000"/>
                </a:solidFill>
                <a:latin typeface="Calibri"/>
                <a:ea typeface="DejaVu Sans"/>
              </a:rPr>
              <a:t>допомога</a:t>
            </a:r>
            <a:r>
              <a:rPr lang="ru-RU" sz="9600" b="1" strike="noStrike" spc="-1" dirty="0">
                <a:solidFill>
                  <a:srgbClr val="FF0000"/>
                </a:solidFill>
                <a:latin typeface="Calibri"/>
                <a:ea typeface="DejaVu Sans"/>
              </a:rPr>
              <a:t> </a:t>
            </a:r>
            <a:r>
              <a:rPr lang="ru-RU" sz="9600" b="1" strike="noStrike" spc="-1" dirty="0" err="1">
                <a:solidFill>
                  <a:srgbClr val="FF0000"/>
                </a:solidFill>
                <a:latin typeface="Calibri"/>
                <a:ea typeface="DejaVu Sans"/>
              </a:rPr>
              <a:t>потерпілим</a:t>
            </a:r>
            <a:r>
              <a:rPr lang="ru-RU" sz="9600" b="1" strike="noStrike" spc="-1" dirty="0">
                <a:solidFill>
                  <a:srgbClr val="FF0000"/>
                </a:solidFill>
                <a:latin typeface="Calibri"/>
                <a:ea typeface="DejaVu Sans"/>
              </a:rPr>
              <a:t> при </a:t>
            </a:r>
            <a:r>
              <a:rPr lang="ru-RU" sz="9600" b="1" strike="noStrike" spc="-1" dirty="0" err="1">
                <a:solidFill>
                  <a:srgbClr val="FF0000"/>
                </a:solidFill>
                <a:latin typeface="Calibri"/>
                <a:ea typeface="DejaVu Sans"/>
              </a:rPr>
              <a:t>опіках</a:t>
            </a:r>
            <a:r>
              <a:rPr lang="ru-RU" sz="9600" b="1" strike="noStrike" spc="-1" dirty="0">
                <a:solidFill>
                  <a:srgbClr val="FF0000"/>
                </a:solidFill>
                <a:latin typeface="Calibri"/>
                <a:ea typeface="DejaVu Sans"/>
              </a:rPr>
              <a:t> </a:t>
            </a:r>
            <a:r>
              <a:rPr lang="ru-RU" sz="9600" b="1" strike="noStrike" spc="-1" dirty="0" err="1">
                <a:solidFill>
                  <a:srgbClr val="000000"/>
                </a:solidFill>
                <a:latin typeface="Calibri"/>
                <a:ea typeface="DejaVu Sans"/>
              </a:rPr>
              <a:t>полягає</a:t>
            </a:r>
            <a:r>
              <a:rPr lang="ru-RU" sz="9600" b="1" strike="noStrike" spc="-1" dirty="0">
                <a:solidFill>
                  <a:srgbClr val="000000"/>
                </a:solidFill>
                <a:latin typeface="Calibri"/>
                <a:ea typeface="DejaVu Sans"/>
              </a:rPr>
              <a:t> в:</a:t>
            </a:r>
            <a:endParaRPr lang="ru-RU" sz="9600" b="0" strike="noStrike" spc="-1" dirty="0">
              <a:latin typeface="Arial"/>
            </a:endParaRPr>
          </a:p>
          <a:p>
            <a:pPr marL="343080" indent="-342000" algn="just">
              <a:lnSpc>
                <a:spcPct val="100000"/>
              </a:lnSpc>
              <a:buClr>
                <a:srgbClr val="7030A0"/>
              </a:buClr>
              <a:buFont typeface="Wingdings" charset="2"/>
              <a:buChar char=""/>
            </a:pPr>
            <a:r>
              <a:rPr lang="ru-RU" sz="7200" b="1" strike="noStrike" spc="-1" dirty="0" err="1">
                <a:solidFill>
                  <a:srgbClr val="7030A0"/>
                </a:solidFill>
                <a:latin typeface="Calibri"/>
                <a:ea typeface="DejaVu Sans"/>
              </a:rPr>
              <a:t>гасінні</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палаючого</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одягу</a:t>
            </a:r>
            <a:r>
              <a:rPr lang="ru-RU" sz="7200" b="1" strike="noStrike" spc="-1" dirty="0">
                <a:solidFill>
                  <a:srgbClr val="7030A0"/>
                </a:solidFill>
                <a:latin typeface="Calibri"/>
                <a:ea typeface="DejaVu Sans"/>
              </a:rPr>
              <a:t> і </a:t>
            </a:r>
            <a:r>
              <a:rPr lang="ru-RU" sz="7200" b="1" strike="noStrike" spc="-1" dirty="0" err="1">
                <a:solidFill>
                  <a:srgbClr val="7030A0"/>
                </a:solidFill>
                <a:latin typeface="Calibri"/>
                <a:ea typeface="DejaVu Sans"/>
              </a:rPr>
              <a:t>запалювальних</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сумішей</a:t>
            </a:r>
            <a:r>
              <a:rPr lang="ru-RU" sz="7200" b="1" strike="noStrike" spc="-1" dirty="0">
                <a:solidFill>
                  <a:srgbClr val="7030A0"/>
                </a:solidFill>
                <a:latin typeface="Calibri"/>
                <a:ea typeface="DejaVu Sans"/>
              </a:rPr>
              <a:t> шляхом </a:t>
            </a:r>
            <a:r>
              <a:rPr lang="ru-RU" sz="7200" b="1" strike="noStrike" spc="-1" dirty="0" err="1">
                <a:solidFill>
                  <a:srgbClr val="7030A0"/>
                </a:solidFill>
                <a:latin typeface="Calibri"/>
                <a:ea typeface="DejaVu Sans"/>
              </a:rPr>
              <a:t>щільною</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укутування</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ковдрою</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плащем</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пальтом</a:t>
            </a:r>
            <a:r>
              <a:rPr lang="ru-RU" sz="7200" b="1" strike="noStrike" spc="-1" dirty="0">
                <a:solidFill>
                  <a:srgbClr val="7030A0"/>
                </a:solidFill>
                <a:latin typeface="Calibri"/>
                <a:ea typeface="DejaVu Sans"/>
              </a:rPr>
              <a:t> та </a:t>
            </a:r>
            <a:r>
              <a:rPr lang="ru-RU" sz="7200" b="1" strike="noStrike" spc="-1" dirty="0" err="1">
                <a:solidFill>
                  <a:srgbClr val="7030A0"/>
                </a:solidFill>
                <a:latin typeface="Calibri"/>
                <a:ea typeface="DejaVu Sans"/>
              </a:rPr>
              <a:t>іншими</a:t>
            </a:r>
            <a:r>
              <a:rPr lang="ru-RU" sz="7200" b="1" strike="noStrike" spc="-1" dirty="0">
                <a:solidFill>
                  <a:srgbClr val="7030A0"/>
                </a:solidFill>
                <a:latin typeface="Calibri"/>
                <a:ea typeface="DejaVu Sans"/>
              </a:rPr>
              <a:t> речами, </a:t>
            </a:r>
            <a:r>
              <a:rPr lang="ru-RU" sz="7200" b="1" strike="noStrike" spc="-1" dirty="0" err="1">
                <a:solidFill>
                  <a:srgbClr val="7030A0"/>
                </a:solidFill>
                <a:latin typeface="Calibri"/>
                <a:ea typeface="DejaVu Sans"/>
              </a:rPr>
              <a:t>закиданні</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палаючих</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ділянок</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снігом</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піском</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зануренням</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їх</a:t>
            </a:r>
            <a:r>
              <a:rPr lang="ru-RU" sz="7200" b="1" strike="noStrike" spc="-1" dirty="0">
                <a:solidFill>
                  <a:srgbClr val="7030A0"/>
                </a:solidFill>
                <a:latin typeface="Calibri"/>
                <a:ea typeface="DejaVu Sans"/>
              </a:rPr>
              <a:t> у воду; </a:t>
            </a:r>
            <a:endParaRPr lang="ru-RU" sz="7200" b="0" strike="noStrike" spc="-1" dirty="0">
              <a:latin typeface="Arial"/>
            </a:endParaRPr>
          </a:p>
          <a:p>
            <a:pPr marL="343080" indent="-342000" algn="just">
              <a:lnSpc>
                <a:spcPct val="100000"/>
              </a:lnSpc>
              <a:buClr>
                <a:srgbClr val="7030A0"/>
              </a:buClr>
              <a:buFont typeface="Wingdings" charset="2"/>
              <a:buChar char=""/>
            </a:pPr>
            <a:r>
              <a:rPr lang="ru-RU" sz="7200" b="1" strike="noStrike" spc="-1" dirty="0" err="1">
                <a:solidFill>
                  <a:srgbClr val="7030A0"/>
                </a:solidFill>
                <a:latin typeface="Calibri"/>
                <a:ea typeface="DejaVu Sans"/>
              </a:rPr>
              <a:t>накладанні</a:t>
            </a:r>
            <a:r>
              <a:rPr lang="ru-RU" sz="7200" b="1" strike="noStrike" spc="-1" dirty="0">
                <a:solidFill>
                  <a:srgbClr val="7030A0"/>
                </a:solidFill>
                <a:latin typeface="Calibri"/>
                <a:ea typeface="DejaVu Sans"/>
              </a:rPr>
              <a:t> на </a:t>
            </a:r>
            <a:r>
              <a:rPr lang="ru-RU" sz="7200" b="1" strike="noStrike" spc="-1" dirty="0" err="1">
                <a:solidFill>
                  <a:srgbClr val="7030A0"/>
                </a:solidFill>
                <a:latin typeface="Calibri"/>
                <a:ea typeface="DejaVu Sans"/>
              </a:rPr>
              <a:t>опікову</a:t>
            </a:r>
            <a:r>
              <a:rPr lang="ru-RU" sz="7200" b="1" strike="noStrike" spc="-1" dirty="0">
                <a:solidFill>
                  <a:srgbClr val="7030A0"/>
                </a:solidFill>
                <a:latin typeface="Calibri"/>
                <a:ea typeface="DejaVu Sans"/>
              </a:rPr>
              <a:t> рану </a:t>
            </a:r>
            <a:r>
              <a:rPr lang="ru-RU" sz="7200" b="1" strike="noStrike" spc="-1" dirty="0" err="1">
                <a:solidFill>
                  <a:srgbClr val="7030A0"/>
                </a:solidFill>
                <a:latin typeface="Calibri"/>
                <a:ea typeface="DejaVu Sans"/>
              </a:rPr>
              <a:t>первинної</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асептичної</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або</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спеціальної</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протиопікової</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пов'язки</a:t>
            </a:r>
            <a:r>
              <a:rPr lang="ru-RU" sz="7200" b="1" strike="noStrike" spc="-1" dirty="0">
                <a:solidFill>
                  <a:srgbClr val="7030A0"/>
                </a:solidFill>
                <a:latin typeface="Calibri"/>
                <a:ea typeface="DejaVu Sans"/>
              </a:rPr>
              <a:t>; </a:t>
            </a:r>
            <a:endParaRPr lang="ru-RU" sz="7200" b="0" strike="noStrike" spc="-1" dirty="0">
              <a:latin typeface="Arial"/>
            </a:endParaRPr>
          </a:p>
          <a:p>
            <a:pPr marL="343080" indent="-342000" algn="just">
              <a:lnSpc>
                <a:spcPct val="100000"/>
              </a:lnSpc>
              <a:buClr>
                <a:srgbClr val="7030A0"/>
              </a:buClr>
              <a:buFont typeface="Wingdings" charset="2"/>
              <a:buChar char=""/>
            </a:pPr>
            <a:r>
              <a:rPr lang="ru-RU" sz="7200" b="1" strike="noStrike" spc="-1" dirty="0">
                <a:solidFill>
                  <a:srgbClr val="7030A0"/>
                </a:solidFill>
                <a:latin typeface="Calibri"/>
                <a:ea typeface="DejaVu Sans"/>
              </a:rPr>
              <a:t>при </a:t>
            </a:r>
            <a:r>
              <a:rPr lang="ru-RU" sz="7200" b="1" strike="noStrike" spc="-1" dirty="0" err="1">
                <a:solidFill>
                  <a:srgbClr val="7030A0"/>
                </a:solidFill>
                <a:latin typeface="Calibri"/>
                <a:ea typeface="DejaVu Sans"/>
              </a:rPr>
              <a:t>зупинці</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дихання</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проводять</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штучну</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вентиляцію</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легень</a:t>
            </a:r>
            <a:r>
              <a:rPr lang="ru-RU" sz="7200" b="1" strike="noStrike" spc="-1" dirty="0">
                <a:solidFill>
                  <a:srgbClr val="7030A0"/>
                </a:solidFill>
                <a:latin typeface="Calibri"/>
                <a:ea typeface="DejaVu Sans"/>
              </a:rPr>
              <a:t>, при </a:t>
            </a:r>
            <a:r>
              <a:rPr lang="ru-RU" sz="7200" b="1" strike="noStrike" spc="-1" dirty="0" err="1">
                <a:solidFill>
                  <a:srgbClr val="7030A0"/>
                </a:solidFill>
                <a:latin typeface="Calibri"/>
                <a:ea typeface="DejaVu Sans"/>
              </a:rPr>
              <a:t>зупинці</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серця</a:t>
            </a:r>
            <a:r>
              <a:rPr lang="ru-RU" sz="7200" b="1" strike="noStrike" spc="-1" dirty="0">
                <a:solidFill>
                  <a:srgbClr val="7030A0"/>
                </a:solidFill>
                <a:latin typeface="Calibri"/>
                <a:ea typeface="DejaVu Sans"/>
              </a:rPr>
              <a:t> - </a:t>
            </a:r>
            <a:r>
              <a:rPr lang="ru-RU" sz="7200" b="1" strike="noStrike" spc="-1" dirty="0" err="1">
                <a:solidFill>
                  <a:srgbClr val="7030A0"/>
                </a:solidFill>
                <a:latin typeface="Calibri"/>
                <a:ea typeface="DejaVu Sans"/>
              </a:rPr>
              <a:t>непрямий</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масаж</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серця</a:t>
            </a:r>
            <a:r>
              <a:rPr lang="ru-RU" sz="7200" b="1" strike="noStrike" spc="-1" dirty="0">
                <a:solidFill>
                  <a:srgbClr val="7030A0"/>
                </a:solidFill>
                <a:latin typeface="Calibri"/>
                <a:ea typeface="DejaVu Sans"/>
              </a:rPr>
              <a:t>; </a:t>
            </a:r>
            <a:endParaRPr lang="ru-RU" sz="7200" b="0" strike="noStrike" spc="-1" dirty="0">
              <a:latin typeface="Arial"/>
            </a:endParaRPr>
          </a:p>
          <a:p>
            <a:pPr marL="343080" indent="-342000" algn="just">
              <a:lnSpc>
                <a:spcPct val="100000"/>
              </a:lnSpc>
              <a:buClr>
                <a:srgbClr val="7030A0"/>
              </a:buClr>
              <a:buFont typeface="Wingdings" charset="2"/>
              <a:buChar char=""/>
            </a:pPr>
            <a:r>
              <a:rPr lang="ru-RU" sz="7200" b="1" strike="noStrike" spc="-1" dirty="0">
                <a:solidFill>
                  <a:srgbClr val="7030A0"/>
                </a:solidFill>
                <a:latin typeface="Calibri"/>
                <a:ea typeface="DejaVu Sans"/>
              </a:rPr>
              <a:t>при великих </a:t>
            </a:r>
            <a:r>
              <a:rPr lang="ru-RU" sz="7200" b="1" strike="noStrike" spc="-1" dirty="0" err="1">
                <a:solidFill>
                  <a:srgbClr val="7030A0"/>
                </a:solidFill>
                <a:latin typeface="Calibri"/>
                <a:ea typeface="DejaVu Sans"/>
              </a:rPr>
              <a:t>опіках</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кінцівок</a:t>
            </a:r>
            <a:r>
              <a:rPr lang="ru-RU" sz="7200" b="1" strike="noStrike" spc="-1" dirty="0">
                <a:solidFill>
                  <a:srgbClr val="7030A0"/>
                </a:solidFill>
                <a:latin typeface="Calibri"/>
                <a:ea typeface="DejaVu Sans"/>
              </a:rPr>
              <a:t> - </a:t>
            </a:r>
            <a:r>
              <a:rPr lang="ru-RU" sz="7200" b="1" strike="noStrike" spc="-1" dirty="0" err="1">
                <a:solidFill>
                  <a:srgbClr val="7030A0"/>
                </a:solidFill>
                <a:latin typeface="Calibri"/>
                <a:ea typeface="DejaVu Sans"/>
              </a:rPr>
              <a:t>транспортну</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іммобілізацію</a:t>
            </a:r>
            <a:r>
              <a:rPr lang="ru-RU" sz="7200" b="1" strike="noStrike" spc="-1" dirty="0">
                <a:solidFill>
                  <a:srgbClr val="7030A0"/>
                </a:solidFill>
                <a:latin typeface="Calibri"/>
                <a:ea typeface="DejaVu Sans"/>
              </a:rPr>
              <a:t>; </a:t>
            </a:r>
            <a:endParaRPr lang="ru-RU" sz="7200" b="0" strike="noStrike" spc="-1" dirty="0">
              <a:latin typeface="Arial"/>
            </a:endParaRPr>
          </a:p>
          <a:p>
            <a:pPr marL="343080" indent="-342000" algn="just">
              <a:lnSpc>
                <a:spcPct val="100000"/>
              </a:lnSpc>
              <a:buClr>
                <a:srgbClr val="7030A0"/>
              </a:buClr>
              <a:buFont typeface="Wingdings" charset="2"/>
              <a:buChar char=""/>
            </a:pPr>
            <a:r>
              <a:rPr lang="ru-RU" sz="7200" b="1" strike="noStrike" spc="-1" dirty="0" err="1">
                <a:solidFill>
                  <a:srgbClr val="7030A0"/>
                </a:solidFill>
                <a:latin typeface="Calibri"/>
                <a:ea typeface="DejaVu Sans"/>
              </a:rPr>
              <a:t>укутують</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потерпілого</a:t>
            </a:r>
            <a:r>
              <a:rPr lang="ru-RU" sz="7200" b="1" strike="noStrike" spc="-1" dirty="0">
                <a:solidFill>
                  <a:srgbClr val="7030A0"/>
                </a:solidFill>
                <a:latin typeface="Calibri"/>
                <a:ea typeface="DejaVu Sans"/>
              </a:rPr>
              <a:t> для </a:t>
            </a:r>
            <a:r>
              <a:rPr lang="ru-RU" sz="7200" b="1" strike="noStrike" spc="-1" dirty="0" err="1">
                <a:solidFill>
                  <a:srgbClr val="7030A0"/>
                </a:solidFill>
                <a:latin typeface="Calibri"/>
                <a:ea typeface="DejaVu Sans"/>
              </a:rPr>
              <a:t>зігрівання</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його</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власним</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одягом</a:t>
            </a:r>
            <a:r>
              <a:rPr lang="ru-RU" sz="7200" b="1" strike="noStrike" spc="-1" dirty="0">
                <a:solidFill>
                  <a:srgbClr val="7030A0"/>
                </a:solidFill>
                <a:latin typeface="Calibri"/>
                <a:ea typeface="DejaVu Sans"/>
              </a:rPr>
              <a:t>; </a:t>
            </a:r>
            <a:endParaRPr lang="ru-RU" sz="7200" b="0" strike="noStrike" spc="-1" dirty="0">
              <a:latin typeface="Arial"/>
            </a:endParaRPr>
          </a:p>
          <a:p>
            <a:pPr marL="343080" indent="-342000" algn="just">
              <a:lnSpc>
                <a:spcPct val="100000"/>
              </a:lnSpc>
              <a:buClr>
                <a:srgbClr val="7030A0"/>
              </a:buClr>
              <a:buFont typeface="Wingdings" charset="2"/>
              <a:buChar char=""/>
            </a:pPr>
            <a:r>
              <a:rPr lang="ru-RU" sz="7200" b="1" strike="noStrike" spc="-1" dirty="0" err="1">
                <a:solidFill>
                  <a:srgbClr val="7030A0"/>
                </a:solidFill>
                <a:latin typeface="Calibri"/>
                <a:ea typeface="DejaVu Sans"/>
              </a:rPr>
              <a:t>дають</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гарячий</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міцний</a:t>
            </a:r>
            <a:r>
              <a:rPr lang="ru-RU" sz="7200" b="1" strike="noStrike" spc="-1" dirty="0">
                <a:solidFill>
                  <a:srgbClr val="7030A0"/>
                </a:solidFill>
                <a:latin typeface="Calibri"/>
                <a:ea typeface="DejaVu Sans"/>
              </a:rPr>
              <a:t> чай, соляно-</a:t>
            </a:r>
            <a:r>
              <a:rPr lang="ru-RU" sz="7200" b="1" strike="noStrike" spc="-1" dirty="0" err="1">
                <a:solidFill>
                  <a:srgbClr val="7030A0"/>
                </a:solidFill>
                <a:latin typeface="Calibri"/>
                <a:ea typeface="DejaVu Sans"/>
              </a:rPr>
              <a:t>лужну</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суміш</a:t>
            </a:r>
            <a:r>
              <a:rPr lang="ru-RU" sz="7200" b="1" strike="noStrike" spc="-1" dirty="0">
                <a:solidFill>
                  <a:srgbClr val="7030A0"/>
                </a:solidFill>
                <a:latin typeface="Calibri"/>
                <a:ea typeface="DejaVu Sans"/>
              </a:rPr>
              <a:t> (на 1 л води 1 </a:t>
            </a:r>
            <a:r>
              <a:rPr lang="ru-RU" sz="7200" b="1" strike="noStrike" spc="-1" dirty="0" err="1">
                <a:solidFill>
                  <a:srgbClr val="7030A0"/>
                </a:solidFill>
                <a:latin typeface="Calibri"/>
                <a:ea typeface="DejaVu Sans"/>
              </a:rPr>
              <a:t>чайна</a:t>
            </a:r>
            <a:r>
              <a:rPr lang="ru-RU" sz="7200" b="1" strike="noStrike" spc="-1" dirty="0">
                <a:solidFill>
                  <a:srgbClr val="7030A0"/>
                </a:solidFill>
                <a:latin typeface="Calibri"/>
                <a:ea typeface="DejaVu Sans"/>
              </a:rPr>
              <a:t> </a:t>
            </a:r>
            <a:r>
              <a:rPr lang="ru-RU" sz="7200" b="1" strike="noStrike" spc="-1" dirty="0" smtClean="0">
                <a:solidFill>
                  <a:srgbClr val="7030A0"/>
                </a:solidFill>
                <a:latin typeface="Calibri"/>
                <a:ea typeface="DejaVu Sans"/>
              </a:rPr>
              <a:t>ложка </a:t>
            </a:r>
            <a:r>
              <a:rPr lang="ru-RU" sz="7200" b="1" strike="noStrike" spc="-1" dirty="0" err="1">
                <a:solidFill>
                  <a:srgbClr val="7030A0"/>
                </a:solidFill>
                <a:latin typeface="Calibri"/>
                <a:ea typeface="DejaVu Sans"/>
              </a:rPr>
              <a:t>кухонної</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солі</a:t>
            </a:r>
            <a:r>
              <a:rPr lang="ru-RU" sz="7200" b="1" strike="noStrike" spc="-1" dirty="0">
                <a:solidFill>
                  <a:srgbClr val="7030A0"/>
                </a:solidFill>
                <a:latin typeface="Calibri"/>
                <a:ea typeface="DejaVu Sans"/>
              </a:rPr>
              <a:t> й 1/2 </a:t>
            </a:r>
            <a:r>
              <a:rPr lang="ru-RU" sz="7200" b="1" strike="noStrike" spc="-1" dirty="0" err="1">
                <a:solidFill>
                  <a:srgbClr val="7030A0"/>
                </a:solidFill>
                <a:latin typeface="Calibri"/>
                <a:ea typeface="DejaVu Sans"/>
              </a:rPr>
              <a:t>чайної</a:t>
            </a:r>
            <a:r>
              <a:rPr lang="ru-RU" sz="7200" b="1" strike="noStrike" spc="-1" dirty="0">
                <a:solidFill>
                  <a:srgbClr val="7030A0"/>
                </a:solidFill>
                <a:latin typeface="Calibri"/>
                <a:ea typeface="DejaVu Sans"/>
              </a:rPr>
              <a:t> ложки </a:t>
            </a:r>
            <a:r>
              <a:rPr lang="ru-RU" sz="7200" b="1" strike="noStrike" spc="-1" dirty="0" err="1">
                <a:solidFill>
                  <a:srgbClr val="7030A0"/>
                </a:solidFill>
                <a:latin typeface="Calibri"/>
                <a:ea typeface="DejaVu Sans"/>
              </a:rPr>
              <a:t>питної</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соди</a:t>
            </a:r>
            <a:r>
              <a:rPr lang="ru-RU" sz="7200" b="1" strike="noStrike" spc="-1" dirty="0" smtClean="0">
                <a:solidFill>
                  <a:srgbClr val="7030A0"/>
                </a:solidFill>
                <a:latin typeface="Calibri"/>
                <a:ea typeface="DejaVu Sans"/>
              </a:rPr>
              <a:t>).</a:t>
            </a:r>
            <a:endParaRPr lang="en-US" sz="7200" spc="-1" dirty="0" smtClean="0">
              <a:latin typeface="Arial"/>
            </a:endParaRPr>
          </a:p>
          <a:p>
            <a:pPr marL="343080" indent="-342000" algn="just">
              <a:lnSpc>
                <a:spcPct val="100000"/>
              </a:lnSpc>
              <a:buClr>
                <a:srgbClr val="7030A0"/>
              </a:buClr>
              <a:buFont typeface="Wingdings" charset="2"/>
              <a:buChar char=""/>
            </a:pPr>
            <a:endParaRPr lang="ru-RU" sz="7200" b="0" strike="noStrike" spc="-1" dirty="0">
              <a:latin typeface="Arial"/>
            </a:endParaRPr>
          </a:p>
          <a:p>
            <a:pPr marL="343080" indent="-342000" algn="just">
              <a:lnSpc>
                <a:spcPct val="100000"/>
              </a:lnSpc>
              <a:buClr>
                <a:srgbClr val="000000"/>
              </a:buClr>
              <a:buFont typeface="Arial"/>
              <a:buChar char="•"/>
            </a:pPr>
            <a:r>
              <a:rPr lang="ru-RU" sz="7200" b="1" strike="noStrike" spc="-1" dirty="0" err="1" smtClean="0">
                <a:solidFill>
                  <a:srgbClr val="000000"/>
                </a:solidFill>
                <a:latin typeface="Calibri"/>
                <a:ea typeface="DejaVu Sans"/>
              </a:rPr>
              <a:t>Хворих</a:t>
            </a:r>
            <a:r>
              <a:rPr lang="ru-RU" sz="7200" b="1" strike="noStrike" spc="-1" dirty="0" smtClean="0">
                <a:solidFill>
                  <a:srgbClr val="000000"/>
                </a:solidFill>
                <a:latin typeface="Calibri"/>
                <a:ea typeface="DejaVu Sans"/>
              </a:rPr>
              <a:t> </a:t>
            </a:r>
            <a:r>
              <a:rPr lang="ru-RU" sz="7200" b="1" strike="noStrike" spc="-1" dirty="0">
                <a:solidFill>
                  <a:srgbClr val="000000"/>
                </a:solidFill>
                <a:latin typeface="Calibri"/>
                <a:ea typeface="DejaVu Sans"/>
              </a:rPr>
              <a:t>з </a:t>
            </a:r>
            <a:r>
              <a:rPr lang="ru-RU" sz="7200" b="1" strike="noStrike" spc="-1" dirty="0" err="1">
                <a:solidFill>
                  <a:srgbClr val="000000"/>
                </a:solidFill>
                <a:latin typeface="Calibri"/>
                <a:ea typeface="DejaVu Sans"/>
              </a:rPr>
              <a:t>опіками</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госпіталізують</a:t>
            </a:r>
            <a:r>
              <a:rPr lang="ru-RU" sz="7200" b="1" strike="noStrike" spc="-1" dirty="0">
                <a:solidFill>
                  <a:srgbClr val="000000"/>
                </a:solidFill>
                <a:latin typeface="Calibri"/>
                <a:ea typeface="DejaVu Sans"/>
              </a:rPr>
              <a:t> в </a:t>
            </a:r>
            <a:r>
              <a:rPr lang="ru-RU" sz="7200" b="1" strike="noStrike" spc="-1" dirty="0" err="1">
                <a:solidFill>
                  <a:srgbClr val="7030A0"/>
                </a:solidFill>
                <a:latin typeface="Calibri"/>
                <a:ea typeface="DejaVu Sans"/>
              </a:rPr>
              <a:t>опікові</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відділення</a:t>
            </a:r>
            <a:r>
              <a:rPr lang="ru-RU" sz="7200" b="1" strike="noStrike" spc="-1" dirty="0">
                <a:solidFill>
                  <a:srgbClr val="000000"/>
                </a:solidFill>
                <a:latin typeface="Calibri"/>
                <a:ea typeface="DejaVu Sans"/>
              </a:rPr>
              <a:t>, </a:t>
            </a:r>
            <a:r>
              <a:rPr lang="ru-RU" sz="7200" b="1" strike="noStrike" spc="-1" dirty="0">
                <a:solidFill>
                  <a:srgbClr val="FF0000"/>
                </a:solidFill>
                <a:latin typeface="Calibri"/>
                <a:ea typeface="DejaVu Sans"/>
              </a:rPr>
              <a:t>при </a:t>
            </a:r>
            <a:r>
              <a:rPr lang="ru-RU" sz="7200" b="1" strike="noStrike" spc="-1" dirty="0" err="1">
                <a:solidFill>
                  <a:srgbClr val="FF0000"/>
                </a:solidFill>
                <a:latin typeface="Calibri"/>
                <a:ea typeface="DejaVu Sans"/>
              </a:rPr>
              <a:t>наявності</a:t>
            </a:r>
            <a:r>
              <a:rPr lang="ru-RU" sz="7200" b="1" strike="noStrike" spc="-1" dirty="0">
                <a:solidFill>
                  <a:srgbClr val="FF0000"/>
                </a:solidFill>
                <a:latin typeface="Calibri"/>
                <a:ea typeface="DejaVu Sans"/>
              </a:rPr>
              <a:t> шоку </a:t>
            </a:r>
            <a:r>
              <a:rPr lang="ru-RU" sz="7200" b="1" strike="noStrike" spc="-1" dirty="0">
                <a:solidFill>
                  <a:srgbClr val="000000"/>
                </a:solidFill>
                <a:latin typeface="Calibri"/>
                <a:ea typeface="DejaVu Sans"/>
              </a:rPr>
              <a:t>- у </a:t>
            </a:r>
            <a:r>
              <a:rPr lang="ru-RU" sz="7200" b="1" strike="noStrike" spc="-1" dirty="0" err="1">
                <a:solidFill>
                  <a:srgbClr val="000000"/>
                </a:solidFill>
                <a:latin typeface="Calibri"/>
                <a:ea typeface="DejaVu Sans"/>
              </a:rPr>
              <a:t>реанімаційні</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палати</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дають</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зволожений</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кисень</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вводять</a:t>
            </a:r>
            <a:r>
              <a:rPr lang="ru-RU" sz="7200" b="1" strike="noStrike" spc="-1" dirty="0">
                <a:solidFill>
                  <a:srgbClr val="000000"/>
                </a:solidFill>
                <a:latin typeface="Calibri"/>
                <a:ea typeface="DejaVu Sans"/>
              </a:rPr>
              <a:t> до 4-5 л </a:t>
            </a:r>
            <a:r>
              <a:rPr lang="ru-RU" sz="7200" b="1" strike="noStrike" spc="-1" dirty="0" err="1">
                <a:solidFill>
                  <a:srgbClr val="000000"/>
                </a:solidFill>
                <a:latin typeface="Calibri"/>
                <a:ea typeface="DejaVu Sans"/>
              </a:rPr>
              <a:t>рідини</a:t>
            </a:r>
            <a:r>
              <a:rPr lang="ru-RU" sz="7200" b="1" strike="noStrike" spc="-1" dirty="0">
                <a:solidFill>
                  <a:srgbClr val="000000"/>
                </a:solidFill>
                <a:latin typeface="Calibri"/>
                <a:ea typeface="DejaVu Sans"/>
              </a:rPr>
              <a:t> за </a:t>
            </a:r>
            <a:r>
              <a:rPr lang="ru-RU" sz="7200" b="1" strike="noStrike" spc="-1" dirty="0" err="1">
                <a:solidFill>
                  <a:srgbClr val="000000"/>
                </a:solidFill>
                <a:latin typeface="Calibri"/>
                <a:ea typeface="DejaVu Sans"/>
              </a:rPr>
              <a:t>добу</a:t>
            </a:r>
            <a:r>
              <a:rPr lang="ru-RU" sz="7200" b="1" strike="noStrike" spc="-1" dirty="0">
                <a:solidFill>
                  <a:srgbClr val="000000"/>
                </a:solidFill>
                <a:latin typeface="Calibri"/>
                <a:ea typeface="DejaVu Sans"/>
              </a:rPr>
              <a:t>. </a:t>
            </a:r>
            <a:r>
              <a:rPr lang="ru-RU" sz="7200" b="1" strike="noStrike" spc="-1" dirty="0">
                <a:solidFill>
                  <a:srgbClr val="7030A0"/>
                </a:solidFill>
                <a:latin typeface="Calibri"/>
                <a:ea typeface="DejaVu Sans"/>
              </a:rPr>
              <a:t>Для </a:t>
            </a:r>
            <a:r>
              <a:rPr lang="ru-RU" sz="7200" b="1" strike="noStrike" spc="-1" dirty="0" err="1">
                <a:solidFill>
                  <a:srgbClr val="7030A0"/>
                </a:solidFill>
                <a:latin typeface="Calibri"/>
                <a:ea typeface="DejaVu Sans"/>
              </a:rPr>
              <a:t>потерпілих</a:t>
            </a:r>
            <a:r>
              <a:rPr lang="ru-RU" sz="7200" b="1" strike="noStrike" spc="-1" dirty="0">
                <a:solidFill>
                  <a:srgbClr val="7030A0"/>
                </a:solidFill>
                <a:latin typeface="Calibri"/>
                <a:ea typeface="DejaVu Sans"/>
              </a:rPr>
              <a:t> з </a:t>
            </a:r>
            <a:r>
              <a:rPr lang="ru-RU" sz="7200" b="1" strike="noStrike" spc="-1" dirty="0" err="1">
                <a:solidFill>
                  <a:srgbClr val="7030A0"/>
                </a:solidFill>
                <a:latin typeface="Calibri"/>
                <a:ea typeface="DejaVu Sans"/>
              </a:rPr>
              <a:t>опіками</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значної</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площі</a:t>
            </a:r>
            <a:r>
              <a:rPr lang="ru-RU" sz="7200" b="1" strike="noStrike" spc="-1" dirty="0">
                <a:solidFill>
                  <a:srgbClr val="7030A0"/>
                </a:solidFill>
                <a:latin typeface="Calibri"/>
                <a:ea typeface="DejaVu Sans"/>
              </a:rPr>
              <a:t> </a:t>
            </a:r>
            <a:r>
              <a:rPr lang="ru-RU" sz="7200" b="1" strike="noStrike" spc="-1" dirty="0" err="1">
                <a:solidFill>
                  <a:srgbClr val="000000"/>
                </a:solidFill>
                <a:latin typeface="Calibri"/>
                <a:ea typeface="DejaVu Sans"/>
              </a:rPr>
              <a:t>заповнюють</a:t>
            </a:r>
            <a:r>
              <a:rPr lang="ru-RU" sz="7200" b="1" strike="noStrike" spc="-1" dirty="0">
                <a:solidFill>
                  <a:srgbClr val="000000"/>
                </a:solidFill>
                <a:latin typeface="Calibri"/>
                <a:ea typeface="DejaVu Sans"/>
              </a:rPr>
              <a:t> листок </a:t>
            </a:r>
            <a:r>
              <a:rPr lang="ru-RU" sz="7200" b="1" strike="noStrike" spc="-1" dirty="0" err="1">
                <a:solidFill>
                  <a:srgbClr val="000000"/>
                </a:solidFill>
                <a:latin typeface="Calibri"/>
                <a:ea typeface="DejaVu Sans"/>
              </a:rPr>
              <a:t>динамічного</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спостереження</a:t>
            </a:r>
            <a:r>
              <a:rPr lang="ru-RU" sz="7200" b="1" strike="noStrike" spc="-1" dirty="0">
                <a:solidFill>
                  <a:srgbClr val="000000"/>
                </a:solidFill>
                <a:latin typeface="Calibri"/>
                <a:ea typeface="DejaVu Sans"/>
              </a:rPr>
              <a:t>, в </a:t>
            </a:r>
            <a:r>
              <a:rPr lang="ru-RU" sz="7200" b="1" strike="noStrike" spc="-1" dirty="0" err="1">
                <a:solidFill>
                  <a:srgbClr val="000000"/>
                </a:solidFill>
                <a:latin typeface="Calibri"/>
                <a:ea typeface="DejaVu Sans"/>
              </a:rPr>
              <a:t>якому</a:t>
            </a:r>
            <a:r>
              <a:rPr lang="ru-RU" sz="7200" b="1" strike="noStrike" spc="-1" dirty="0">
                <a:solidFill>
                  <a:srgbClr val="000000"/>
                </a:solidFill>
                <a:latin typeface="Calibri"/>
                <a:ea typeface="DejaVu Sans"/>
              </a:rPr>
              <a:t> через </a:t>
            </a:r>
            <a:r>
              <a:rPr lang="ru-RU" sz="7200" b="1" strike="noStrike" spc="-1" dirty="0" err="1">
                <a:solidFill>
                  <a:srgbClr val="000000"/>
                </a:solidFill>
                <a:latin typeface="Calibri"/>
                <a:ea typeface="DejaVu Sans"/>
              </a:rPr>
              <a:t>кожні</a:t>
            </a:r>
            <a:r>
              <a:rPr lang="ru-RU" sz="7200" b="1" strike="noStrike" spc="-1" dirty="0">
                <a:solidFill>
                  <a:srgbClr val="000000"/>
                </a:solidFill>
                <a:latin typeface="Calibri"/>
                <a:ea typeface="DejaVu Sans"/>
              </a:rPr>
              <a:t> 2 год </a:t>
            </a:r>
            <a:r>
              <a:rPr lang="ru-RU" sz="7200" b="1" strike="noStrike" spc="-1" dirty="0" err="1">
                <a:solidFill>
                  <a:srgbClr val="000000"/>
                </a:solidFill>
                <a:latin typeface="Calibri"/>
                <a:ea typeface="DejaVu Sans"/>
              </a:rPr>
              <a:t>записують</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артеріальний</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тиск</a:t>
            </a:r>
            <a:r>
              <a:rPr lang="ru-RU" sz="7200" b="1" strike="noStrike" spc="-1" dirty="0">
                <a:solidFill>
                  <a:srgbClr val="000000"/>
                </a:solidFill>
                <a:latin typeface="Calibri"/>
                <a:ea typeface="DejaVu Sans"/>
              </a:rPr>
              <a:t>, частоту пульсу і </a:t>
            </a:r>
            <a:r>
              <a:rPr lang="ru-RU" sz="7200" b="1" strike="noStrike" spc="-1" dirty="0" err="1">
                <a:solidFill>
                  <a:srgbClr val="000000"/>
                </a:solidFill>
                <a:latin typeface="Calibri"/>
                <a:ea typeface="DejaVu Sans"/>
              </a:rPr>
              <a:t>дихання</a:t>
            </a:r>
            <a:r>
              <a:rPr lang="ru-RU" sz="7200" b="1" strike="noStrike" spc="-1" dirty="0">
                <a:solidFill>
                  <a:srgbClr val="000000"/>
                </a:solidFill>
                <a:latin typeface="Calibri"/>
                <a:ea typeface="DejaVu Sans"/>
              </a:rPr>
              <a:t>, температуру </a:t>
            </a:r>
            <a:r>
              <a:rPr lang="ru-RU" sz="7200" b="1" strike="noStrike" spc="-1" dirty="0" err="1">
                <a:solidFill>
                  <a:srgbClr val="000000"/>
                </a:solidFill>
                <a:latin typeface="Calibri"/>
                <a:ea typeface="DejaVu Sans"/>
              </a:rPr>
              <a:t>тіла</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кількість</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виділеної</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сечі</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випитої</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рідини</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наявність</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блювоти</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Щоб</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зменшити</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спрагу</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дають</a:t>
            </a:r>
            <a:r>
              <a:rPr lang="ru-RU" sz="7200" b="1" strike="noStrike" spc="-1" dirty="0">
                <a:solidFill>
                  <a:srgbClr val="000000"/>
                </a:solidFill>
                <a:latin typeface="Calibri"/>
                <a:ea typeface="DejaVu Sans"/>
              </a:rPr>
              <a:t> соляно-</a:t>
            </a:r>
            <a:r>
              <a:rPr lang="ru-RU" sz="7200" b="1" strike="noStrike" spc="-1" dirty="0" err="1">
                <a:solidFill>
                  <a:srgbClr val="000000"/>
                </a:solidFill>
                <a:latin typeface="Calibri"/>
                <a:ea typeface="DejaVu Sans"/>
              </a:rPr>
              <a:t>лужну</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суміш</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мінеральну</a:t>
            </a:r>
            <a:r>
              <a:rPr lang="ru-RU" sz="7200" b="1" strike="noStrike" spc="-1" dirty="0">
                <a:solidFill>
                  <a:srgbClr val="000000"/>
                </a:solidFill>
                <a:latin typeface="Calibri"/>
                <a:ea typeface="DejaVu Sans"/>
              </a:rPr>
              <a:t> воду. </a:t>
            </a:r>
            <a:r>
              <a:rPr lang="ru-RU" sz="7200" b="1" strike="noStrike" spc="-1" dirty="0" err="1">
                <a:solidFill>
                  <a:srgbClr val="000000"/>
                </a:solidFill>
                <a:latin typeface="Calibri"/>
                <a:ea typeface="DejaVu Sans"/>
              </a:rPr>
              <a:t>їжа</a:t>
            </a:r>
            <a:r>
              <a:rPr lang="ru-RU" sz="7200" b="1" strike="noStrike" spc="-1" dirty="0">
                <a:solidFill>
                  <a:srgbClr val="000000"/>
                </a:solidFill>
                <a:latin typeface="Calibri"/>
                <a:ea typeface="DejaVu Sans"/>
              </a:rPr>
              <a:t> повинна бути </a:t>
            </a:r>
            <a:r>
              <a:rPr lang="ru-RU" sz="7200" b="1" strike="noStrike" spc="-1" dirty="0" err="1">
                <a:solidFill>
                  <a:srgbClr val="000000"/>
                </a:solidFill>
                <a:latin typeface="Calibri"/>
                <a:ea typeface="DejaVu Sans"/>
              </a:rPr>
              <a:t>калорійною</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багатою</a:t>
            </a:r>
            <a:r>
              <a:rPr lang="ru-RU" sz="7200" b="1" strike="noStrike" spc="-1" dirty="0">
                <a:solidFill>
                  <a:srgbClr val="000000"/>
                </a:solidFill>
                <a:latin typeface="Calibri"/>
                <a:ea typeface="DejaVu Sans"/>
              </a:rPr>
              <a:t> на </a:t>
            </a:r>
            <a:r>
              <a:rPr lang="ru-RU" sz="7200" b="1" strike="noStrike" spc="-1" dirty="0" err="1">
                <a:solidFill>
                  <a:srgbClr val="000000"/>
                </a:solidFill>
                <a:latin typeface="Calibri"/>
                <a:ea typeface="DejaVu Sans"/>
              </a:rPr>
              <a:t>білки</a:t>
            </a:r>
            <a:r>
              <a:rPr lang="ru-RU" sz="7200" b="1" strike="noStrike" spc="-1" dirty="0">
                <a:solidFill>
                  <a:srgbClr val="000000"/>
                </a:solidFill>
                <a:latin typeface="Calibri"/>
                <a:ea typeface="DejaVu Sans"/>
              </a:rPr>
              <a:t> й </a:t>
            </a:r>
            <a:r>
              <a:rPr lang="ru-RU" sz="7200" b="1" strike="noStrike" spc="-1" dirty="0" err="1">
                <a:solidFill>
                  <a:srgbClr val="000000"/>
                </a:solidFill>
                <a:latin typeface="Calibri"/>
                <a:ea typeface="DejaVu Sans"/>
              </a:rPr>
              <a:t>вітаміни</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Протягом</a:t>
            </a:r>
            <a:r>
              <a:rPr lang="ru-RU" sz="7200" b="1" strike="noStrike" spc="-1" dirty="0">
                <a:solidFill>
                  <a:srgbClr val="000000"/>
                </a:solidFill>
                <a:latin typeface="Calibri"/>
                <a:ea typeface="DejaVu Sans"/>
              </a:rPr>
              <a:t> дня </a:t>
            </a:r>
            <a:r>
              <a:rPr lang="ru-RU" sz="7200" b="1" strike="noStrike" spc="-1" dirty="0" err="1">
                <a:solidFill>
                  <a:srgbClr val="000000"/>
                </a:solidFill>
                <a:latin typeface="Calibri"/>
                <a:ea typeface="DejaVu Sans"/>
              </a:rPr>
              <a:t>двічі</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міняють</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білизну</a:t>
            </a:r>
            <a:r>
              <a:rPr lang="ru-RU" sz="7200" b="1" strike="noStrike" spc="-1" dirty="0">
                <a:solidFill>
                  <a:srgbClr val="000000"/>
                </a:solidFill>
                <a:latin typeface="Calibri"/>
                <a:ea typeface="DejaVu Sans"/>
              </a:rPr>
              <a:t>, часто </a:t>
            </a:r>
            <a:r>
              <a:rPr lang="ru-RU" sz="7200" b="1" strike="noStrike" spc="-1" dirty="0" err="1">
                <a:solidFill>
                  <a:srgbClr val="000000"/>
                </a:solidFill>
                <a:latin typeface="Calibri"/>
                <a:ea typeface="DejaVu Sans"/>
              </a:rPr>
              <a:t>перевертають</a:t>
            </a:r>
            <a:r>
              <a:rPr lang="ru-RU" sz="7200" b="1" strike="noStrike" spc="-1" dirty="0">
                <a:solidFill>
                  <a:srgbClr val="000000"/>
                </a:solidFill>
                <a:latin typeface="Calibri"/>
                <a:ea typeface="DejaVu Sans"/>
              </a:rPr>
              <a:t> хворого в </a:t>
            </a:r>
            <a:r>
              <a:rPr lang="ru-RU" sz="7200" b="1" strike="noStrike" spc="-1" dirty="0" err="1">
                <a:solidFill>
                  <a:srgbClr val="000000"/>
                </a:solidFill>
                <a:latin typeface="Calibri"/>
                <a:ea typeface="DejaVu Sans"/>
              </a:rPr>
              <a:t>ліжку</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роблять</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дихальну</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гігієнічну</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гімнастику</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Проводять</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вологе</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прибирання</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палати</a:t>
            </a:r>
            <a:r>
              <a:rPr lang="ru-RU" sz="7200" b="1" strike="noStrike" spc="-1" dirty="0">
                <a:solidFill>
                  <a:srgbClr val="000000"/>
                </a:solidFill>
                <a:latin typeface="Calibri"/>
                <a:ea typeface="DejaVu Sans"/>
              </a:rPr>
              <a:t> з </a:t>
            </a:r>
            <a:r>
              <a:rPr lang="ru-RU" sz="7200" b="1" strike="noStrike" spc="-1" dirty="0" err="1">
                <a:solidFill>
                  <a:srgbClr val="000000"/>
                </a:solidFill>
                <a:latin typeface="Calibri"/>
                <a:ea typeface="DejaVu Sans"/>
              </a:rPr>
              <a:t>використанням</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антисептиків</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після</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цього</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включають</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бактерицидні</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лампи</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Хворих</a:t>
            </a:r>
            <a:r>
              <a:rPr lang="ru-RU" sz="7200" b="1" strike="noStrike" spc="-1" dirty="0">
                <a:solidFill>
                  <a:srgbClr val="000000"/>
                </a:solidFill>
                <a:latin typeface="Calibri"/>
                <a:ea typeface="DejaVu Sans"/>
              </a:rPr>
              <a:t>, у </a:t>
            </a:r>
            <a:r>
              <a:rPr lang="ru-RU" sz="7200" b="1" strike="noStrike" spc="-1" dirty="0" err="1">
                <a:solidFill>
                  <a:srgbClr val="000000"/>
                </a:solidFill>
                <a:latin typeface="Calibri"/>
                <a:ea typeface="DejaVu Sans"/>
              </a:rPr>
              <a:t>яких</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виникло</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нагноєння</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опікової</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поверхні</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ізолюють</a:t>
            </a:r>
            <a:r>
              <a:rPr lang="ru-RU" sz="7200" b="1" strike="noStrike" spc="-1" dirty="0">
                <a:solidFill>
                  <a:srgbClr val="000000"/>
                </a:solidFill>
                <a:latin typeface="Calibri"/>
                <a:ea typeface="DejaVu Sans"/>
              </a:rPr>
              <a:t> в </a:t>
            </a:r>
            <a:r>
              <a:rPr lang="ru-RU" sz="7200" b="1" strike="noStrike" spc="-1" dirty="0" err="1">
                <a:solidFill>
                  <a:srgbClr val="000000"/>
                </a:solidFill>
                <a:latin typeface="Calibri"/>
                <a:ea typeface="DejaVu Sans"/>
              </a:rPr>
              <a:t>окремі</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палати</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Ін'єкції</a:t>
            </a:r>
            <a:r>
              <a:rPr lang="ru-RU" sz="7200" b="1" strike="noStrike" spc="-1" dirty="0">
                <a:solidFill>
                  <a:srgbClr val="000000"/>
                </a:solidFill>
                <a:latin typeface="Calibri"/>
                <a:ea typeface="DejaVu Sans"/>
              </a:rPr>
              <a:t> та </a:t>
            </a:r>
            <a:r>
              <a:rPr lang="ru-RU" sz="7200" b="1" strike="noStrike" spc="-1" dirty="0" err="1">
                <a:solidFill>
                  <a:srgbClr val="000000"/>
                </a:solidFill>
                <a:latin typeface="Calibri"/>
                <a:ea typeface="DejaVu Sans"/>
              </a:rPr>
              <a:t>перев'язки</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виконують</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окремими</a:t>
            </a:r>
            <a:r>
              <a:rPr lang="ru-RU" sz="7200" b="1" strike="noStrike" spc="-1" dirty="0">
                <a:solidFill>
                  <a:srgbClr val="000000"/>
                </a:solidFill>
                <a:latin typeface="Calibri"/>
                <a:ea typeface="DejaVu Sans"/>
              </a:rPr>
              <a:t> шприцами та </a:t>
            </a:r>
            <a:r>
              <a:rPr lang="ru-RU" sz="7200" b="1" strike="noStrike" spc="-1" dirty="0" err="1">
                <a:solidFill>
                  <a:srgbClr val="000000"/>
                </a:solidFill>
                <a:latin typeface="Calibri"/>
                <a:ea typeface="DejaVu Sans"/>
              </a:rPr>
              <a:t>інструментами</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Білизну</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замочують</a:t>
            </a:r>
            <a:r>
              <a:rPr lang="ru-RU" sz="7200" b="1" strike="noStrike" spc="-1" dirty="0">
                <a:solidFill>
                  <a:srgbClr val="000000"/>
                </a:solidFill>
                <a:latin typeface="Calibri"/>
                <a:ea typeface="DejaVu Sans"/>
              </a:rPr>
              <a:t> у 9% </a:t>
            </a:r>
            <a:r>
              <a:rPr lang="ru-RU" sz="7200" b="1" strike="noStrike" spc="-1" dirty="0" err="1">
                <a:solidFill>
                  <a:srgbClr val="000000"/>
                </a:solidFill>
                <a:latin typeface="Calibri"/>
                <a:ea typeface="DejaVu Sans"/>
              </a:rPr>
              <a:t>розчині</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хлораміну</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інструменти</a:t>
            </a:r>
            <a:r>
              <a:rPr lang="ru-RU" sz="7200" b="1" strike="noStrike" spc="-1" dirty="0">
                <a:solidFill>
                  <a:srgbClr val="000000"/>
                </a:solidFill>
                <a:latin typeface="Calibri"/>
                <a:ea typeface="DejaVu Sans"/>
              </a:rPr>
              <a:t> - у 6% </a:t>
            </a:r>
            <a:r>
              <a:rPr lang="ru-RU" sz="7200" b="1" strike="noStrike" spc="-1" dirty="0" err="1">
                <a:solidFill>
                  <a:srgbClr val="000000"/>
                </a:solidFill>
                <a:latin typeface="Calibri"/>
                <a:ea typeface="DejaVu Sans"/>
              </a:rPr>
              <a:t>розчині</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перекису</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водню</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або</a:t>
            </a:r>
            <a:r>
              <a:rPr lang="ru-RU" sz="7200" b="1" strike="noStrike" spc="-1" dirty="0">
                <a:solidFill>
                  <a:srgbClr val="000000"/>
                </a:solidFill>
                <a:latin typeface="Calibri"/>
                <a:ea typeface="DejaVu Sans"/>
              </a:rPr>
              <a:t> в 5% </a:t>
            </a:r>
            <a:r>
              <a:rPr lang="ru-RU" sz="7200" b="1" strike="noStrike" spc="-1" dirty="0" err="1">
                <a:solidFill>
                  <a:srgbClr val="000000"/>
                </a:solidFill>
                <a:latin typeface="Calibri"/>
                <a:ea typeface="DejaVu Sans"/>
              </a:rPr>
              <a:t>розчині</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кислоти</a:t>
            </a:r>
            <a:r>
              <a:rPr lang="ru-RU" sz="7200" b="1" strike="noStrike" spc="-1" dirty="0">
                <a:solidFill>
                  <a:srgbClr val="000000"/>
                </a:solidFill>
                <a:latin typeface="Calibri"/>
                <a:ea typeface="DejaVu Sans"/>
              </a:rPr>
              <a:t>. У па­латах </a:t>
            </a:r>
            <a:r>
              <a:rPr lang="ru-RU" sz="7200" b="1" strike="noStrike" spc="-1" dirty="0" err="1">
                <a:solidFill>
                  <a:srgbClr val="000000"/>
                </a:solidFill>
                <a:latin typeface="Calibri"/>
                <a:ea typeface="DejaVu Sans"/>
              </a:rPr>
              <a:t>включають</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бактерицидні</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лампи</a:t>
            </a:r>
            <a:r>
              <a:rPr lang="ru-RU" sz="7200" b="1" strike="noStrike" spc="-1" dirty="0">
                <a:solidFill>
                  <a:srgbClr val="000000"/>
                </a:solidFill>
                <a:latin typeface="Calibri"/>
                <a:ea typeface="DejaVu Sans"/>
              </a:rPr>
              <a:t> через </a:t>
            </a:r>
            <a:r>
              <a:rPr lang="ru-RU" sz="7200" b="1" strike="noStrike" spc="-1" dirty="0" err="1">
                <a:solidFill>
                  <a:srgbClr val="000000"/>
                </a:solidFill>
                <a:latin typeface="Calibri"/>
                <a:ea typeface="DejaVu Sans"/>
              </a:rPr>
              <a:t>кожні</a:t>
            </a:r>
            <a:r>
              <a:rPr lang="ru-RU" sz="7200" b="1" strike="noStrike" spc="-1" dirty="0">
                <a:solidFill>
                  <a:srgbClr val="000000"/>
                </a:solidFill>
                <a:latin typeface="Calibri"/>
                <a:ea typeface="DejaVu Sans"/>
              </a:rPr>
              <a:t> 3 </a:t>
            </a:r>
            <a:r>
              <a:rPr lang="ru-RU" sz="7200" b="1" strike="noStrike" spc="-1" dirty="0" err="1">
                <a:solidFill>
                  <a:srgbClr val="000000"/>
                </a:solidFill>
                <a:latin typeface="Calibri"/>
                <a:ea typeface="DejaVu Sans"/>
              </a:rPr>
              <a:t>години</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Усі</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ці</a:t>
            </a:r>
            <a:r>
              <a:rPr lang="ru-RU" sz="7200" b="1" strike="noStrike" spc="-1" dirty="0">
                <a:solidFill>
                  <a:srgbClr val="000000"/>
                </a:solidFill>
                <a:latin typeface="Calibri"/>
                <a:ea typeface="DejaVu Sans"/>
              </a:rPr>
              <a:t> заходи </a:t>
            </a:r>
            <a:r>
              <a:rPr lang="ru-RU" sz="7200" b="1" strike="noStrike" spc="-1" dirty="0" err="1">
                <a:solidFill>
                  <a:srgbClr val="000000"/>
                </a:solidFill>
                <a:latin typeface="Calibri"/>
                <a:ea typeface="DejaVu Sans"/>
              </a:rPr>
              <a:t>прискорюють</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видужання</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хворих</a:t>
            </a:r>
            <a:r>
              <a:rPr lang="ru-RU" sz="7200" b="1" strike="noStrike" spc="-1" dirty="0">
                <a:solidFill>
                  <a:srgbClr val="000000"/>
                </a:solidFill>
                <a:latin typeface="Calibri"/>
                <a:ea typeface="DejaVu Sans"/>
              </a:rPr>
              <a:t>.</a:t>
            </a:r>
            <a:endParaRPr lang="ru-RU" sz="7200" b="0" strike="noStrike" spc="-1" dirty="0">
              <a:latin typeface="Arial"/>
            </a:endParaRPr>
          </a:p>
          <a:p>
            <a:pPr>
              <a:lnSpc>
                <a:spcPct val="100000"/>
              </a:lnSpc>
              <a:spcBef>
                <a:spcPts val="641"/>
              </a:spcBef>
            </a:pPr>
            <a:endParaRPr lang="ru-RU" sz="72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CustomShape 1"/>
          <p:cNvSpPr/>
          <p:nvPr/>
        </p:nvSpPr>
        <p:spPr>
          <a:xfrm>
            <a:off x="214200" y="0"/>
            <a:ext cx="8642880" cy="1499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just">
              <a:lnSpc>
                <a:spcPct val="100000"/>
              </a:lnSpc>
            </a:pPr>
            <a:r>
              <a:rPr lang="ru-RU" sz="2000" b="1" strike="noStrike" spc="-1">
                <a:solidFill>
                  <a:srgbClr val="FF0000"/>
                </a:solidFill>
                <a:latin typeface="Calibri"/>
                <a:ea typeface="DejaVu Sans"/>
              </a:rPr>
              <a:t>2. Основні ознаки ушкоджень організму людини при дії низьких температур, перша медична допомога. </a:t>
            </a:r>
            <a:r>
              <a:rPr lang="ru-RU" sz="2000" b="1" i="1" strike="noStrike" spc="-1">
                <a:solidFill>
                  <a:srgbClr val="FF0000"/>
                </a:solidFill>
                <a:latin typeface="Calibri"/>
                <a:ea typeface="DejaVu Sans"/>
              </a:rPr>
              <a:t>Відмороження</a:t>
            </a:r>
            <a:r>
              <a:rPr lang="ru-RU" sz="2000" b="1" strike="noStrike" spc="-1">
                <a:solidFill>
                  <a:srgbClr val="FF0000"/>
                </a:solidFill>
                <a:latin typeface="Calibri"/>
                <a:ea typeface="DejaVu Sans"/>
              </a:rPr>
              <a:t>. Ступені відмороження. Невідкладна допомога при відмороженні. </a:t>
            </a:r>
            <a:r>
              <a:rPr lang="ru-RU" sz="2000" b="1" i="1" strike="noStrike" spc="-1">
                <a:solidFill>
                  <a:srgbClr val="FF0000"/>
                </a:solidFill>
                <a:latin typeface="Calibri"/>
                <a:ea typeface="DejaVu Sans"/>
              </a:rPr>
              <a:t>Замерзання</a:t>
            </a:r>
            <a:r>
              <a:rPr lang="ru-RU" sz="2000" b="1" strike="noStrike" spc="-1">
                <a:solidFill>
                  <a:srgbClr val="FF0000"/>
                </a:solidFill>
                <a:latin typeface="Calibri"/>
                <a:ea typeface="DejaVu Sans"/>
              </a:rPr>
              <a:t>. Невідкладна допомога при замерзанні. Озноб. </a:t>
            </a:r>
            <a:endParaRPr lang="ru-RU" sz="2000" b="0" strike="noStrike" spc="-1">
              <a:latin typeface="Arial"/>
            </a:endParaRPr>
          </a:p>
        </p:txBody>
      </p:sp>
      <p:sp>
        <p:nvSpPr>
          <p:cNvPr id="170" name="CustomShape 2"/>
          <p:cNvSpPr/>
          <p:nvPr/>
        </p:nvSpPr>
        <p:spPr>
          <a:xfrm>
            <a:off x="285840" y="1643040"/>
            <a:ext cx="8642880" cy="5213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47500" lnSpcReduction="20000"/>
          </a:bodyPr>
          <a:lstStyle/>
          <a:p>
            <a:pPr marL="343080" indent="-342000" algn="just">
              <a:lnSpc>
                <a:spcPct val="100000"/>
              </a:lnSpc>
              <a:spcBef>
                <a:spcPts val="1179"/>
              </a:spcBef>
              <a:buClr>
                <a:srgbClr val="7030A0"/>
              </a:buClr>
              <a:buFont typeface="Arial"/>
              <a:buChar char="•"/>
            </a:pPr>
            <a:r>
              <a:rPr lang="ru-RU" sz="5900" b="1" i="1" strike="noStrike" spc="-1">
                <a:solidFill>
                  <a:srgbClr val="7030A0"/>
                </a:solidFill>
                <a:latin typeface="Calibri"/>
                <a:ea typeface="DejaVu Sans"/>
              </a:rPr>
              <a:t>Замерзання</a:t>
            </a:r>
            <a:r>
              <a:rPr lang="ru-RU" sz="4600" b="1" i="1" strike="noStrike" spc="-1">
                <a:solidFill>
                  <a:srgbClr val="000000"/>
                </a:solidFill>
                <a:latin typeface="Calibri"/>
                <a:ea typeface="DejaVu Sans"/>
              </a:rPr>
              <a:t> </a:t>
            </a:r>
            <a:r>
              <a:rPr lang="ru-RU" sz="4600" b="1" strike="noStrike" spc="-1">
                <a:solidFill>
                  <a:srgbClr val="000000"/>
                </a:solidFill>
                <a:latin typeface="Calibri"/>
                <a:ea typeface="DejaVu Sans"/>
              </a:rPr>
              <a:t>- це порушення всіх життєвих функцій організму, аж до повного їх припинення, яке настає під впливом низької температури. Переохолодження організму залежить від багатьох факторів: фізіологічного стану організму, адаптації його до низької температури, віку потерпілого, пори року, швидкості охолодження тощо. Кінцевою причиною смерті від замерзання вважають тканинну гіпоксію й аноксію.</a:t>
            </a:r>
            <a:endParaRPr lang="ru-RU" sz="4600" b="0" strike="noStrike" spc="-1">
              <a:latin typeface="Arial"/>
            </a:endParaRPr>
          </a:p>
          <a:p>
            <a:pPr marL="343080" indent="-342000" algn="just">
              <a:lnSpc>
                <a:spcPct val="100000"/>
              </a:lnSpc>
              <a:spcBef>
                <a:spcPts val="921"/>
              </a:spcBef>
              <a:buClr>
                <a:srgbClr val="000000"/>
              </a:buClr>
              <a:buFont typeface="Arial"/>
              <a:buChar char="•"/>
            </a:pPr>
            <a:r>
              <a:rPr lang="ru-RU" sz="4600" b="1" strike="noStrike" spc="-1">
                <a:solidFill>
                  <a:srgbClr val="000000"/>
                </a:solidFill>
                <a:latin typeface="Calibri"/>
                <a:ea typeface="DejaVu Sans"/>
              </a:rPr>
              <a:t>При температурі тіла близько +25 °С настає гіпоксія мозку й порушення функцій дихання та серцебиття.</a:t>
            </a:r>
            <a:endParaRPr lang="ru-RU" sz="4600" b="0" strike="noStrike" spc="-1">
              <a:latin typeface="Arial"/>
            </a:endParaRPr>
          </a:p>
          <a:p>
            <a:pPr marL="343080" indent="-342000" algn="just">
              <a:lnSpc>
                <a:spcPct val="100000"/>
              </a:lnSpc>
              <a:spcBef>
                <a:spcPts val="1020"/>
              </a:spcBef>
              <a:buClr>
                <a:srgbClr val="FF0000"/>
              </a:buClr>
              <a:buFont typeface="Arial"/>
              <a:buChar char="•"/>
            </a:pPr>
            <a:r>
              <a:rPr lang="ru-RU" sz="5100" b="1" i="1" strike="noStrike" spc="-1">
                <a:solidFill>
                  <a:srgbClr val="FF0000"/>
                </a:solidFill>
                <a:latin typeface="Calibri"/>
                <a:ea typeface="DejaVu Sans"/>
              </a:rPr>
              <a:t>Клініка.</a:t>
            </a:r>
            <a:r>
              <a:rPr lang="ru-RU" sz="4600" b="1" i="1" strike="noStrike" spc="-1">
                <a:solidFill>
                  <a:srgbClr val="FF0000"/>
                </a:solidFill>
                <a:latin typeface="Calibri"/>
                <a:ea typeface="DejaVu Sans"/>
              </a:rPr>
              <a:t> </a:t>
            </a:r>
            <a:r>
              <a:rPr lang="ru-RU" sz="4600" b="1" strike="noStrike" spc="-1">
                <a:solidFill>
                  <a:srgbClr val="000000"/>
                </a:solidFill>
                <a:latin typeface="Calibri"/>
                <a:ea typeface="DejaVu Sans"/>
              </a:rPr>
              <a:t>При замерзанні, у першу чергу, відбувається розлад функції мозку через гіпоксію, внаслідок чого ще більше порушується терморегуляція. Спостерігається напруження, тремтіння м'язів, розлад координації рухів, розвивається м'язова слабкість, випадають зорові, слухові й больові реакції. Дихання стає неглибоким, свідомість втрачається, серце скорочується слабко, пульс зникає поступово, припиняються життєві функції, і настає смерть.</a:t>
            </a:r>
            <a:endParaRPr lang="ru-RU" sz="46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CustomShape 1"/>
          <p:cNvSpPr/>
          <p:nvPr/>
        </p:nvSpPr>
        <p:spPr>
          <a:xfrm>
            <a:off x="214200" y="285840"/>
            <a:ext cx="8714520" cy="6356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gn="just">
              <a:lnSpc>
                <a:spcPct val="80000"/>
              </a:lnSpc>
              <a:buClr>
                <a:srgbClr val="000000"/>
              </a:buClr>
              <a:buFont typeface="Arial"/>
              <a:buChar char="•"/>
            </a:pPr>
            <a:r>
              <a:rPr lang="ru-RU" sz="2200" b="1" strike="noStrike" spc="-1">
                <a:solidFill>
                  <a:srgbClr val="000000"/>
                </a:solidFill>
                <a:latin typeface="Calibri"/>
                <a:ea typeface="DejaVu Sans"/>
              </a:rPr>
              <a:t>При замерзанні розрізняють </a:t>
            </a:r>
            <a:r>
              <a:rPr lang="ru-RU" sz="2400" b="1" strike="noStrike" spc="-1">
                <a:solidFill>
                  <a:srgbClr val="FF0000"/>
                </a:solidFill>
                <a:latin typeface="Calibri"/>
                <a:ea typeface="DejaVu Sans"/>
              </a:rPr>
              <a:t>три стадії патологічних змін</a:t>
            </a:r>
            <a:r>
              <a:rPr lang="ru-RU" sz="2200" b="1" strike="noStrike" spc="-1">
                <a:solidFill>
                  <a:srgbClr val="000000"/>
                </a:solidFill>
                <a:latin typeface="Calibri"/>
                <a:ea typeface="DejaVu Sans"/>
              </a:rPr>
              <a:t>: </a:t>
            </a:r>
            <a:endParaRPr lang="ru-RU" sz="2200" b="0" strike="noStrike" spc="-1">
              <a:latin typeface="Arial"/>
            </a:endParaRPr>
          </a:p>
          <a:p>
            <a:pPr marL="343080" indent="-342000" algn="just">
              <a:lnSpc>
                <a:spcPct val="80000"/>
              </a:lnSpc>
              <a:buClr>
                <a:srgbClr val="7030A0"/>
              </a:buClr>
              <a:buFont typeface="Arial"/>
              <a:buChar char="•"/>
            </a:pPr>
            <a:r>
              <a:rPr lang="ru-RU" sz="2200" b="1" i="1" strike="noStrike" spc="-1">
                <a:solidFill>
                  <a:srgbClr val="7030A0"/>
                </a:solidFill>
                <a:latin typeface="Calibri"/>
                <a:ea typeface="DejaVu Sans"/>
              </a:rPr>
              <a:t>стадія адинамії, ступорозного стану й судомна стадія</a:t>
            </a:r>
            <a:r>
              <a:rPr lang="ru-RU" sz="2200" b="1" strike="noStrike" spc="-1">
                <a:solidFill>
                  <a:srgbClr val="000000"/>
                </a:solidFill>
                <a:latin typeface="Calibri"/>
                <a:ea typeface="DejaVu Sans"/>
              </a:rPr>
              <a:t>.</a:t>
            </a:r>
            <a:endParaRPr lang="ru-RU" sz="2200" b="0" strike="noStrike" spc="-1">
              <a:latin typeface="Arial"/>
            </a:endParaRPr>
          </a:p>
          <a:p>
            <a:pPr marL="343080" indent="-342000" algn="just">
              <a:lnSpc>
                <a:spcPct val="80000"/>
              </a:lnSpc>
              <a:buClr>
                <a:srgbClr val="7030A0"/>
              </a:buClr>
              <a:buFont typeface="Arial"/>
              <a:buChar char="•"/>
            </a:pPr>
            <a:r>
              <a:rPr lang="ru-RU" sz="2400" b="1" i="1" strike="noStrike" spc="-1">
                <a:solidFill>
                  <a:srgbClr val="7030A0"/>
                </a:solidFill>
                <a:latin typeface="Calibri"/>
                <a:ea typeface="DejaVu Sans"/>
              </a:rPr>
              <a:t>Стадія адинамії</a:t>
            </a:r>
            <a:r>
              <a:rPr lang="ru-RU" sz="2200" b="1" strike="noStrike" spc="-1">
                <a:solidFill>
                  <a:srgbClr val="000000"/>
                </a:solidFill>
                <a:latin typeface="Calibri"/>
                <a:ea typeface="DejaVu Sans"/>
              </a:rPr>
              <a:t>. На початку замерзання суб'єктивно виникає почуття втоми, скутості, сонливості, ослаблення пам'яті. Об'єктивно спостерігається блідість покривів із синюшним відтінком; скандована мова. Температура тіла падає до 34-35 (за деякими даними - 30-32) °С, пульс до 50-60 ударів за хвилину.</a:t>
            </a:r>
            <a:endParaRPr lang="ru-RU" sz="2200" b="0" strike="noStrike" spc="-1">
              <a:latin typeface="Arial"/>
            </a:endParaRPr>
          </a:p>
          <a:p>
            <a:pPr algn="just">
              <a:lnSpc>
                <a:spcPct val="80000"/>
              </a:lnSpc>
            </a:pPr>
            <a:r>
              <a:rPr lang="ru-RU" sz="2400" b="1" i="1" strike="noStrike" spc="-1">
                <a:solidFill>
                  <a:srgbClr val="7030A0"/>
                </a:solidFill>
                <a:latin typeface="Calibri"/>
                <a:ea typeface="Microsoft YaHei"/>
              </a:rPr>
              <a:t>Ступорозний ступінь </a:t>
            </a:r>
            <a:r>
              <a:rPr lang="ru-RU" sz="2200" b="1" strike="noStrike" spc="-1">
                <a:solidFill>
                  <a:srgbClr val="000000"/>
                </a:solidFill>
                <a:latin typeface="Calibri"/>
                <a:ea typeface="Microsoft YaHei"/>
              </a:rPr>
              <a:t>замерзання характеризується пригніченням свідомості, сонливістю, скутістю рухів, серцевою аритмією, розладом дихання (неглибоке й рідке), затримкою сечовипускання, маскоподібним обличчям, дизартрією. Температура тіла знижується до 31-32 (</a:t>
            </a:r>
            <a:r>
              <a:rPr lang="ru-RU" sz="2200" b="1" strike="noStrike" spc="-1">
                <a:solidFill>
                  <a:srgbClr val="000000"/>
                </a:solidFill>
                <a:latin typeface="Calibri"/>
                <a:ea typeface="DejaVu Sans"/>
              </a:rPr>
              <a:t>за деякими даними - 28-30) °С, пульс 40-50 ударів за хвилину.</a:t>
            </a:r>
            <a:endParaRPr lang="ru-RU" sz="2200" b="0" strike="noStrike" spc="-1">
              <a:latin typeface="Arial"/>
            </a:endParaRPr>
          </a:p>
          <a:p>
            <a:pPr algn="just">
              <a:lnSpc>
                <a:spcPct val="80000"/>
              </a:lnSpc>
            </a:pPr>
            <a:r>
              <a:rPr lang="ru-RU" sz="2200" b="1" strike="noStrike" spc="-1">
                <a:solidFill>
                  <a:srgbClr val="000000"/>
                </a:solidFill>
                <a:latin typeface="Calibri"/>
                <a:ea typeface="Microsoft YaHei"/>
              </a:rPr>
              <a:t>При </a:t>
            </a:r>
            <a:r>
              <a:rPr lang="ru-RU" sz="2400" b="1" i="1" strike="noStrike" spc="-1">
                <a:solidFill>
                  <a:srgbClr val="7030A0"/>
                </a:solidFill>
                <a:latin typeface="Calibri"/>
                <a:ea typeface="Microsoft YaHei"/>
              </a:rPr>
              <a:t>судомній стадії </a:t>
            </a:r>
            <a:r>
              <a:rPr lang="ru-RU" sz="2200" b="1" strike="noStrike" spc="-1">
                <a:solidFill>
                  <a:srgbClr val="000000"/>
                </a:solidFill>
                <a:latin typeface="Calibri"/>
                <a:ea typeface="Microsoft YaHei"/>
              </a:rPr>
              <a:t>спостерігається відсутність свідомості, судоми, заклякання, западання очних яблук, повіки незімкнуті, зіниці звужені, майже не реагують на світло. Температура тіла нижче 30 (</a:t>
            </a:r>
            <a:r>
              <a:rPr lang="ru-RU" sz="2200" b="1" strike="noStrike" spc="-1">
                <a:solidFill>
                  <a:srgbClr val="000000"/>
                </a:solidFill>
                <a:latin typeface="Calibri"/>
                <a:ea typeface="DejaVu Sans"/>
              </a:rPr>
              <a:t>за деякими даними - 28) °С, пульс 30-40 ударів за хвилину, визначається важко й лише на сонних і стегнових артеріях. Дихання різко уповільнене (3-4 рази за хвилину), інколи відсутнє.</a:t>
            </a:r>
            <a:endParaRPr lang="ru-RU" sz="2200" b="0" strike="noStrike" spc="-1">
              <a:latin typeface="Arial"/>
            </a:endParaRPr>
          </a:p>
          <a:p>
            <a:pPr marL="343080" indent="-342000" algn="just">
              <a:lnSpc>
                <a:spcPct val="80000"/>
              </a:lnSpc>
              <a:buClr>
                <a:srgbClr val="000000"/>
              </a:buClr>
              <a:buFont typeface="Arial"/>
              <a:buChar char="•"/>
            </a:pPr>
            <a:r>
              <a:rPr lang="ru-RU" sz="2200" b="1" strike="noStrike" spc="-1">
                <a:solidFill>
                  <a:srgbClr val="000000"/>
                </a:solidFill>
                <a:latin typeface="Calibri"/>
                <a:ea typeface="DejaVu Sans"/>
              </a:rPr>
              <a:t>Людина, замерзаючи, згинає кінцівки, вигинається лежачи або сидячи. Якщо смерть від замерзання настає протягом 6 годин, оживлення ще можливе і прогноз сприятливий.</a:t>
            </a:r>
            <a:endParaRPr lang="ru-RU" sz="2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CustomShape 1"/>
          <p:cNvSpPr/>
          <p:nvPr/>
        </p:nvSpPr>
        <p:spPr>
          <a:xfrm>
            <a:off x="642960" y="142920"/>
            <a:ext cx="8182440" cy="356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47000" lnSpcReduction="20000"/>
          </a:bodyPr>
          <a:lstStyle/>
          <a:p>
            <a:pPr algn="ctr">
              <a:lnSpc>
                <a:spcPct val="100000"/>
              </a:lnSpc>
            </a:pPr>
            <a:r>
              <a:rPr lang="ru-RU" sz="4400" b="1" strike="noStrike" spc="-1">
                <a:solidFill>
                  <a:srgbClr val="FF0000"/>
                </a:solidFill>
                <a:latin typeface="Calibri"/>
                <a:ea typeface="DejaVu Sans"/>
              </a:rPr>
              <a:t>План</a:t>
            </a:r>
            <a:endParaRPr lang="ru-RU" sz="4400" b="0" strike="noStrike" spc="-1">
              <a:latin typeface="Arial"/>
            </a:endParaRPr>
          </a:p>
        </p:txBody>
      </p:sp>
      <p:sp>
        <p:nvSpPr>
          <p:cNvPr id="138" name="CustomShape 2"/>
          <p:cNvSpPr/>
          <p:nvPr/>
        </p:nvSpPr>
        <p:spPr>
          <a:xfrm>
            <a:off x="357120" y="571320"/>
            <a:ext cx="8357040" cy="6071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gn="just">
              <a:lnSpc>
                <a:spcPct val="100000"/>
              </a:lnSpc>
              <a:spcBef>
                <a:spcPts val="360"/>
              </a:spcBef>
              <a:buClr>
                <a:srgbClr val="000000"/>
              </a:buClr>
              <a:buFont typeface="Arial"/>
              <a:buChar char="•"/>
            </a:pPr>
            <a:r>
              <a:rPr lang="ru-RU" sz="1800" b="1" strike="noStrike" spc="-1">
                <a:solidFill>
                  <a:srgbClr val="000000"/>
                </a:solidFill>
                <a:latin typeface="Calibri"/>
                <a:ea typeface="DejaVu Sans"/>
              </a:rPr>
              <a:t>1. </a:t>
            </a:r>
            <a:r>
              <a:rPr lang="ru-RU" sz="1800" b="1" i="1" strike="noStrike" spc="-1">
                <a:solidFill>
                  <a:srgbClr val="000000"/>
                </a:solidFill>
                <a:latin typeface="Calibri"/>
                <a:ea typeface="DejaVu Sans"/>
              </a:rPr>
              <a:t>Опіки</a:t>
            </a:r>
            <a:r>
              <a:rPr lang="ru-RU" sz="1800" b="0" strike="noStrike" spc="-1">
                <a:solidFill>
                  <a:srgbClr val="000000"/>
                </a:solidFill>
                <a:latin typeface="Calibri"/>
                <a:ea typeface="DejaVu Sans"/>
              </a:rPr>
              <a:t> як наслідок ушкодження різними факторами. Термічні опіки, їх ступені. Опіки, види, клінічна картина та невідкладна допомога. Поняття про опікову хворобу. </a:t>
            </a:r>
            <a:endParaRPr lang="ru-RU" sz="1800" b="0" strike="noStrike" spc="-1">
              <a:latin typeface="Arial"/>
            </a:endParaRPr>
          </a:p>
          <a:p>
            <a:pPr marL="343080" indent="-342000" algn="just">
              <a:lnSpc>
                <a:spcPct val="100000"/>
              </a:lnSpc>
              <a:spcBef>
                <a:spcPts val="360"/>
              </a:spcBef>
              <a:buClr>
                <a:srgbClr val="000000"/>
              </a:buClr>
              <a:buFont typeface="Arial"/>
              <a:buChar char="•"/>
            </a:pPr>
            <a:r>
              <a:rPr lang="ru-RU" sz="1800" b="1" strike="noStrike" spc="-1">
                <a:solidFill>
                  <a:srgbClr val="000000"/>
                </a:solidFill>
                <a:latin typeface="Calibri"/>
                <a:ea typeface="DejaVu Sans"/>
              </a:rPr>
              <a:t>2. </a:t>
            </a:r>
            <a:r>
              <a:rPr lang="ru-RU" sz="1800" b="0" strike="noStrike" spc="-1">
                <a:solidFill>
                  <a:srgbClr val="000000"/>
                </a:solidFill>
                <a:latin typeface="Calibri"/>
                <a:ea typeface="DejaVu Sans"/>
              </a:rPr>
              <a:t>Основні ознаки ушкоджень організму людини при дії низьких температур, перша медична допомога. </a:t>
            </a:r>
            <a:r>
              <a:rPr lang="ru-RU" sz="1800" b="1" i="1" strike="noStrike" spc="-1">
                <a:solidFill>
                  <a:srgbClr val="000000"/>
                </a:solidFill>
                <a:latin typeface="Calibri"/>
                <a:ea typeface="DejaVu Sans"/>
              </a:rPr>
              <a:t>Відмороження</a:t>
            </a:r>
            <a:r>
              <a:rPr lang="ru-RU" sz="1800" b="0" strike="noStrike" spc="-1">
                <a:solidFill>
                  <a:srgbClr val="000000"/>
                </a:solidFill>
                <a:latin typeface="Calibri"/>
                <a:ea typeface="DejaVu Sans"/>
              </a:rPr>
              <a:t>. Ступені відмороження. Невідкладна допомога при відмороженні. </a:t>
            </a:r>
            <a:r>
              <a:rPr lang="ru-RU" sz="1800" b="1" i="1" strike="noStrike" spc="-1">
                <a:solidFill>
                  <a:srgbClr val="000000"/>
                </a:solidFill>
                <a:latin typeface="Calibri"/>
                <a:ea typeface="DejaVu Sans"/>
              </a:rPr>
              <a:t>Замерзання</a:t>
            </a:r>
            <a:r>
              <a:rPr lang="ru-RU" sz="1800" b="0" strike="noStrike" spc="-1">
                <a:solidFill>
                  <a:srgbClr val="000000"/>
                </a:solidFill>
                <a:latin typeface="Calibri"/>
                <a:ea typeface="DejaVu Sans"/>
              </a:rPr>
              <a:t>. Невідкладна допомога при замерзанні. Озноб. </a:t>
            </a:r>
            <a:endParaRPr lang="ru-RU" sz="1800" b="0" strike="noStrike" spc="-1">
              <a:latin typeface="Arial"/>
            </a:endParaRPr>
          </a:p>
          <a:p>
            <a:pPr marL="343080" indent="-342000" algn="just">
              <a:lnSpc>
                <a:spcPct val="100000"/>
              </a:lnSpc>
              <a:spcBef>
                <a:spcPts val="360"/>
              </a:spcBef>
              <a:buClr>
                <a:srgbClr val="000000"/>
              </a:buClr>
              <a:buFont typeface="Arial"/>
              <a:buChar char="•"/>
            </a:pPr>
            <a:r>
              <a:rPr lang="ru-RU" sz="1800" b="1" i="1" strike="noStrike" spc="-1">
                <a:solidFill>
                  <a:srgbClr val="000000"/>
                </a:solidFill>
                <a:latin typeface="Calibri"/>
                <a:ea typeface="DejaVu Sans"/>
              </a:rPr>
              <a:t>3. Електротравма</a:t>
            </a:r>
            <a:r>
              <a:rPr lang="ru-RU" sz="1800" b="0" strike="noStrike" spc="-1">
                <a:solidFill>
                  <a:srgbClr val="000000"/>
                </a:solidFill>
                <a:latin typeface="Calibri"/>
                <a:ea typeface="DejaVu Sans"/>
              </a:rPr>
              <a:t>. П'ять ступенів наслідків ураження електричним струмом. Ураження струмом високої напруги. Місцеві та загальні ознаки при ураженні електричним струмом та блискавкою. Схема надання невідкладної допомоги при поразці блискавкою. Перша допомога при електротравмі. </a:t>
            </a:r>
            <a:endParaRPr lang="ru-RU" sz="1800" b="0" strike="noStrike" spc="-1">
              <a:latin typeface="Arial"/>
            </a:endParaRPr>
          </a:p>
          <a:p>
            <a:pPr marL="343080" indent="-342000" algn="just">
              <a:lnSpc>
                <a:spcPct val="100000"/>
              </a:lnSpc>
              <a:spcBef>
                <a:spcPts val="360"/>
              </a:spcBef>
              <a:buClr>
                <a:srgbClr val="000000"/>
              </a:buClr>
              <a:buFont typeface="Arial"/>
              <a:buChar char="•"/>
            </a:pPr>
            <a:r>
              <a:rPr lang="ru-RU" sz="1800" b="1" i="1" strike="noStrike" spc="-1">
                <a:solidFill>
                  <a:srgbClr val="000000"/>
                </a:solidFill>
                <a:latin typeface="Calibri"/>
                <a:ea typeface="DejaVu Sans"/>
              </a:rPr>
              <a:t>4. Утоплення</a:t>
            </a:r>
            <a:r>
              <a:rPr lang="ru-RU" sz="1800" b="0" strike="noStrike" spc="-1">
                <a:solidFill>
                  <a:srgbClr val="000000"/>
                </a:solidFill>
                <a:latin typeface="Calibri"/>
                <a:ea typeface="DejaVu Sans"/>
              </a:rPr>
              <a:t>. Механізми розвитку термінального стану при втопленні. Істинне втоплення, асфіксичне втоплення, синкопальне утоплення. Утоплення в прісній воді. Утоплення в морській воді. Перша допомога при утопленні. Схема надання першої медичної допомоги при істинному ("синьому") утопленні. Надання невідкладної допомоги при «білому» утопленні. </a:t>
            </a:r>
            <a:endParaRPr lang="ru-RU" sz="1800" b="0" strike="noStrike" spc="-1">
              <a:latin typeface="Arial"/>
            </a:endParaRPr>
          </a:p>
          <a:p>
            <a:pPr marL="343080" indent="-342000" algn="just">
              <a:lnSpc>
                <a:spcPct val="100000"/>
              </a:lnSpc>
              <a:spcBef>
                <a:spcPts val="360"/>
              </a:spcBef>
              <a:buClr>
                <a:srgbClr val="000000"/>
              </a:buClr>
              <a:buFont typeface="Arial"/>
              <a:buChar char="•"/>
            </a:pPr>
            <a:r>
              <a:rPr lang="ru-RU" sz="1800" b="1" i="1" strike="noStrike" spc="-1">
                <a:solidFill>
                  <a:srgbClr val="000000"/>
                </a:solidFill>
                <a:latin typeface="Calibri"/>
                <a:ea typeface="DejaVu Sans"/>
              </a:rPr>
              <a:t>5. Тепловий і сонячний удар</a:t>
            </a:r>
            <a:r>
              <a:rPr lang="ru-RU" sz="1800" b="0" strike="noStrike" spc="-1">
                <a:solidFill>
                  <a:srgbClr val="000000"/>
                </a:solidFill>
                <a:latin typeface="Calibri"/>
                <a:ea typeface="DejaVu Sans"/>
              </a:rPr>
              <a:t>, їх причини, ознаки, перша допомога. </a:t>
            </a:r>
            <a:endParaRPr lang="ru-RU" sz="1800" b="0" strike="noStrike" spc="-1">
              <a:latin typeface="Arial"/>
            </a:endParaRPr>
          </a:p>
          <a:p>
            <a:pPr marL="343080" indent="-342000" algn="just">
              <a:lnSpc>
                <a:spcPct val="100000"/>
              </a:lnSpc>
              <a:spcBef>
                <a:spcPts val="360"/>
              </a:spcBef>
              <a:buClr>
                <a:srgbClr val="000000"/>
              </a:buClr>
              <a:buFont typeface="Arial"/>
              <a:buChar char="•"/>
            </a:pPr>
            <a:r>
              <a:rPr lang="ru-RU" sz="1800" b="1" i="1" strike="noStrike" spc="-1">
                <a:solidFill>
                  <a:srgbClr val="000000"/>
                </a:solidFill>
                <a:latin typeface="Calibri"/>
                <a:ea typeface="DejaVu Sans"/>
              </a:rPr>
              <a:t>6. Радіаційні ураження</a:t>
            </a:r>
            <a:r>
              <a:rPr lang="ru-RU" sz="1800" b="0" strike="noStrike" spc="-1">
                <a:solidFill>
                  <a:srgbClr val="000000"/>
                </a:solidFill>
                <a:latin typeface="Calibri"/>
                <a:ea typeface="DejaVu Sans"/>
              </a:rPr>
              <a:t>. </a:t>
            </a:r>
            <a:endParaRPr lang="ru-RU" sz="1800" b="0" strike="noStrike" spc="-1">
              <a:latin typeface="Arial"/>
            </a:endParaRPr>
          </a:p>
          <a:p>
            <a:pPr marL="343080" indent="-342000" algn="just">
              <a:lnSpc>
                <a:spcPct val="100000"/>
              </a:lnSpc>
              <a:spcBef>
                <a:spcPts val="360"/>
              </a:spcBef>
              <a:buClr>
                <a:srgbClr val="000000"/>
              </a:buClr>
              <a:buFont typeface="Arial"/>
              <a:buChar char="•"/>
            </a:pPr>
            <a:r>
              <a:rPr lang="ru-RU" sz="1800" b="1" i="1" strike="noStrike" spc="-1">
                <a:solidFill>
                  <a:srgbClr val="000000"/>
                </a:solidFill>
                <a:latin typeface="Calibri"/>
                <a:ea typeface="DejaVu Sans"/>
              </a:rPr>
              <a:t>7. Укуси тварин</a:t>
            </a:r>
            <a:r>
              <a:rPr lang="ru-RU" sz="1800" b="0" strike="noStrike" spc="-1">
                <a:solidFill>
                  <a:srgbClr val="000000"/>
                </a:solidFill>
                <a:latin typeface="Calibri"/>
                <a:ea typeface="DejaVu Sans"/>
              </a:rPr>
              <a:t> (собак, павуків, бджіл, змій тощо), ознаки, причини та перша допомога.</a:t>
            </a:r>
            <a:endParaRPr lang="ru-RU" sz="1800" b="0" strike="noStrike" spc="-1">
              <a:latin typeface="Arial"/>
            </a:endParaRPr>
          </a:p>
          <a:p>
            <a:pPr>
              <a:lnSpc>
                <a:spcPct val="100000"/>
              </a:lnSpc>
              <a:spcBef>
                <a:spcPts val="400"/>
              </a:spcBef>
            </a:pPr>
            <a:endParaRPr lang="ru-RU"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CustomShape 1"/>
          <p:cNvSpPr/>
          <p:nvPr/>
        </p:nvSpPr>
        <p:spPr>
          <a:xfrm>
            <a:off x="214200" y="214200"/>
            <a:ext cx="8714520" cy="6356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70500" lnSpcReduction="20000"/>
          </a:bodyPr>
          <a:lstStyle/>
          <a:p>
            <a:pPr marL="343080" indent="-342000" algn="ctr">
              <a:lnSpc>
                <a:spcPct val="100000"/>
              </a:lnSpc>
              <a:buClr>
                <a:srgbClr val="FF0000"/>
              </a:buClr>
              <a:buFont typeface="Arial"/>
              <a:buChar char="•"/>
            </a:pPr>
            <a:r>
              <a:rPr lang="ru-RU" sz="4000" b="1" i="1" strike="noStrike" spc="-1">
                <a:solidFill>
                  <a:srgbClr val="FF0000"/>
                </a:solidFill>
                <a:latin typeface="Calibri"/>
                <a:ea typeface="DejaVu Sans"/>
              </a:rPr>
              <a:t>Перша долікарська допомога. </a:t>
            </a:r>
            <a:endParaRPr lang="ru-RU" sz="4000" b="0" strike="noStrike" spc="-1">
              <a:latin typeface="Arial"/>
            </a:endParaRPr>
          </a:p>
          <a:p>
            <a:pPr marL="343080" indent="-342000" algn="just">
              <a:lnSpc>
                <a:spcPct val="100000"/>
              </a:lnSpc>
              <a:buClr>
                <a:srgbClr val="000000"/>
              </a:buClr>
              <a:buFont typeface="Arial"/>
              <a:buChar char="•"/>
            </a:pPr>
            <a:r>
              <a:rPr lang="ru-RU" sz="3200" b="1" strike="noStrike" spc="-1">
                <a:solidFill>
                  <a:srgbClr val="000000"/>
                </a:solidFill>
                <a:latin typeface="Calibri"/>
                <a:ea typeface="DejaVu Sans"/>
              </a:rPr>
              <a:t>Усі потерпілі, незалежно від стадії загального охолодження, повинні бути </a:t>
            </a:r>
            <a:r>
              <a:rPr lang="ru-RU" sz="3200" b="1" strike="noStrike" spc="-1">
                <a:solidFill>
                  <a:srgbClr val="7030A0"/>
                </a:solidFill>
                <a:latin typeface="Calibri"/>
                <a:ea typeface="DejaVu Sans"/>
              </a:rPr>
              <a:t>госпіталізовані</a:t>
            </a:r>
            <a:r>
              <a:rPr lang="ru-RU" sz="3200" b="1" strike="noStrike" spc="-1">
                <a:solidFill>
                  <a:srgbClr val="000000"/>
                </a:solidFill>
                <a:latin typeface="Calibri"/>
                <a:ea typeface="DejaVu Sans"/>
              </a:rPr>
              <a:t>. Треба мати на увазі, що потерпілі з легким ступенем замерзання можуть відмовлятися від госпіталізації, оскільки неадекватно оцінюють свій стан.</a:t>
            </a:r>
            <a:endParaRPr lang="ru-RU" sz="3200" b="0" strike="noStrike" spc="-1">
              <a:latin typeface="Arial"/>
            </a:endParaRPr>
          </a:p>
          <a:p>
            <a:pPr marL="343080" indent="-342000" algn="just">
              <a:lnSpc>
                <a:spcPct val="100000"/>
              </a:lnSpc>
            </a:pPr>
            <a:endParaRPr lang="ru-RU" sz="3200" b="0" strike="noStrike" spc="-1">
              <a:latin typeface="Arial"/>
            </a:endParaRPr>
          </a:p>
          <a:p>
            <a:pPr marL="343080" indent="-342000" algn="just">
              <a:lnSpc>
                <a:spcPct val="100000"/>
              </a:lnSpc>
              <a:buClr>
                <a:srgbClr val="000000"/>
              </a:buClr>
              <a:buFont typeface="Arial"/>
              <a:buChar char="•"/>
            </a:pPr>
            <a:r>
              <a:rPr lang="ru-RU" sz="3200" b="1" strike="noStrike" spc="-1">
                <a:solidFill>
                  <a:srgbClr val="000000"/>
                </a:solidFill>
                <a:latin typeface="Calibri"/>
                <a:ea typeface="DejaVu Sans"/>
              </a:rPr>
              <a:t>Головним принципом надання першої долікарської допомоги при загальному охолодженні є </a:t>
            </a:r>
            <a:r>
              <a:rPr lang="ru-RU" sz="3200" b="1" strike="noStrike" spc="-1">
                <a:solidFill>
                  <a:srgbClr val="7030A0"/>
                </a:solidFill>
                <a:latin typeface="Calibri"/>
                <a:ea typeface="DejaVu Sans"/>
              </a:rPr>
              <a:t>зігрівання</a:t>
            </a:r>
            <a:r>
              <a:rPr lang="ru-RU" sz="3200" b="1" strike="noStrike" spc="-1">
                <a:solidFill>
                  <a:srgbClr val="000000"/>
                </a:solidFill>
                <a:latin typeface="Calibri"/>
                <a:ea typeface="DejaVu Sans"/>
              </a:rPr>
              <a:t>. Повноцінне і швидке зігрівання на догоспітальному етапі важко виконати. Необхідно насамперед припинити дію подальшого охолодження організму. Потерпілого заносять до приміщення, автомобіля, закутують ковдрами, знімають мокрий одяг. Ні в якому разі не можна залишати його на вулиці. Треба напоїти гарячим чаєм. Не можна давати алкоголю! Він гальмує реакцію центральної нервової системи і сприяє ще більшій втраті організмом тепла.</a:t>
            </a:r>
            <a:endParaRPr lang="ru-RU" sz="3200" b="0" strike="noStrike" spc="-1">
              <a:latin typeface="Arial"/>
            </a:endParaRPr>
          </a:p>
          <a:p>
            <a:pPr marL="343080" indent="-342000" algn="just">
              <a:lnSpc>
                <a:spcPct val="100000"/>
              </a:lnSpc>
            </a:pPr>
            <a:endParaRPr lang="ru-RU" sz="3200" b="0" strike="noStrike" spc="-1">
              <a:latin typeface="Arial"/>
            </a:endParaRPr>
          </a:p>
          <a:p>
            <a:pPr marL="343080" indent="-342000" algn="just">
              <a:lnSpc>
                <a:spcPct val="100000"/>
              </a:lnSpc>
              <a:buClr>
                <a:srgbClr val="000000"/>
              </a:buClr>
              <a:buFont typeface="Arial"/>
              <a:buChar char="•"/>
            </a:pPr>
            <a:r>
              <a:rPr lang="ru-RU" sz="3200" b="1" strike="noStrike" spc="-1">
                <a:solidFill>
                  <a:srgbClr val="000000"/>
                </a:solidFill>
                <a:latin typeface="Calibri"/>
                <a:ea typeface="DejaVu Sans"/>
              </a:rPr>
              <a:t>Якщо є можливість, то потерпілого потрібно зігріти у ванні при температурі води +37-38 °С. Дають краплі кордіаміну, валокордину, краплі Зеленіна та інші серцеві препарати. Після ванни проводиться масаж кінцівок і всього тіла. Хворого кладуть у тепле ліжко, дають гарячу їжу, каву або чай, зігрівають грілками, електрообігрівачами.</a:t>
            </a:r>
            <a:endParaRPr lang="ru-RU" sz="3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CustomShape 1"/>
          <p:cNvSpPr/>
          <p:nvPr/>
        </p:nvSpPr>
        <p:spPr>
          <a:xfrm>
            <a:off x="214200" y="142920"/>
            <a:ext cx="8714520" cy="6714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79000" lnSpcReduction="10000"/>
          </a:bodyPr>
          <a:lstStyle/>
          <a:p>
            <a:pPr marL="343080" indent="-342000" algn="just">
              <a:lnSpc>
                <a:spcPct val="100000"/>
              </a:lnSpc>
              <a:buClr>
                <a:srgbClr val="7030A0"/>
              </a:buClr>
              <a:buFont typeface="Arial"/>
              <a:buChar char="•"/>
            </a:pPr>
            <a:r>
              <a:rPr lang="ru-RU" sz="2800" b="1" strike="noStrike" spc="-1">
                <a:solidFill>
                  <a:srgbClr val="7030A0"/>
                </a:solidFill>
                <a:latin typeface="Calibri"/>
                <a:ea typeface="DejaVu Sans"/>
              </a:rPr>
              <a:t>Замерзання може супроводжуватися такими ускладненнями:</a:t>
            </a:r>
            <a:r>
              <a:rPr lang="ru-RU" sz="2800" b="1" strike="noStrike" spc="-1">
                <a:solidFill>
                  <a:srgbClr val="000000"/>
                </a:solidFill>
                <a:latin typeface="Calibri"/>
                <a:ea typeface="DejaVu Sans"/>
              </a:rPr>
              <a:t> </a:t>
            </a:r>
            <a:endParaRPr lang="ru-RU" sz="2800" b="0" strike="noStrike" spc="-1">
              <a:latin typeface="Arial"/>
            </a:endParaRPr>
          </a:p>
          <a:p>
            <a:pPr marL="343080" indent="-342000" algn="just">
              <a:lnSpc>
                <a:spcPct val="100000"/>
              </a:lnSpc>
              <a:buClr>
                <a:srgbClr val="000000"/>
              </a:buClr>
              <a:buFont typeface="Wingdings" charset="2"/>
              <a:buChar char=""/>
            </a:pPr>
            <a:r>
              <a:rPr lang="ru-RU" sz="2200" b="1" strike="noStrike" spc="-1">
                <a:solidFill>
                  <a:srgbClr val="000000"/>
                </a:solidFill>
                <a:latin typeface="Calibri"/>
                <a:ea typeface="DejaVu Sans"/>
              </a:rPr>
              <a:t>відмороженням кінцівок, </a:t>
            </a:r>
            <a:endParaRPr lang="ru-RU" sz="2200" b="0" strike="noStrike" spc="-1">
              <a:latin typeface="Arial"/>
            </a:endParaRPr>
          </a:p>
          <a:p>
            <a:pPr marL="343080" indent="-342000" algn="just">
              <a:lnSpc>
                <a:spcPct val="100000"/>
              </a:lnSpc>
              <a:buClr>
                <a:srgbClr val="000000"/>
              </a:buClr>
              <a:buFont typeface="Wingdings" charset="2"/>
              <a:buChar char=""/>
            </a:pPr>
            <a:r>
              <a:rPr lang="ru-RU" sz="2200" b="1" strike="noStrike" spc="-1">
                <a:solidFill>
                  <a:srgbClr val="000000"/>
                </a:solidFill>
                <a:latin typeface="Calibri"/>
                <a:ea typeface="DejaVu Sans"/>
              </a:rPr>
              <a:t>пневмонією, </a:t>
            </a:r>
            <a:endParaRPr lang="ru-RU" sz="2200" b="0" strike="noStrike" spc="-1">
              <a:latin typeface="Arial"/>
            </a:endParaRPr>
          </a:p>
          <a:p>
            <a:pPr marL="343080" indent="-342000" algn="just">
              <a:lnSpc>
                <a:spcPct val="100000"/>
              </a:lnSpc>
              <a:buClr>
                <a:srgbClr val="000000"/>
              </a:buClr>
              <a:buFont typeface="Wingdings" charset="2"/>
              <a:buChar char=""/>
            </a:pPr>
            <a:r>
              <a:rPr lang="ru-RU" sz="2200" b="1" strike="noStrike" spc="-1">
                <a:solidFill>
                  <a:srgbClr val="000000"/>
                </a:solidFill>
                <a:latin typeface="Calibri"/>
                <a:ea typeface="DejaVu Sans"/>
              </a:rPr>
              <a:t>загостренням туберкульозу та ін.</a:t>
            </a:r>
            <a:endParaRPr lang="ru-RU" sz="2200" b="0" strike="noStrike" spc="-1">
              <a:latin typeface="Arial"/>
            </a:endParaRPr>
          </a:p>
          <a:p>
            <a:pPr marL="343080" indent="-342000" algn="just">
              <a:lnSpc>
                <a:spcPct val="100000"/>
              </a:lnSpc>
              <a:buClr>
                <a:srgbClr val="000000"/>
              </a:buClr>
              <a:buFont typeface="Arial"/>
              <a:buChar char="•"/>
            </a:pPr>
            <a:r>
              <a:rPr lang="ru-RU" sz="2200" b="1" strike="noStrike" spc="-1">
                <a:solidFill>
                  <a:srgbClr val="000000"/>
                </a:solidFill>
                <a:latin typeface="Calibri"/>
                <a:ea typeface="DejaVu Sans"/>
              </a:rPr>
              <a:t>Найкращими профілактичними заходами проти замерзання є наявність теплого зручного одягу і взуття; вчасна гаряча їжа й відпочинок; виконання фізичних вправ і тренування при низькій температурі.</a:t>
            </a:r>
            <a:endParaRPr lang="ru-RU" sz="2200" b="0" strike="noStrike" spc="-1">
              <a:latin typeface="Arial"/>
            </a:endParaRPr>
          </a:p>
          <a:p>
            <a:pPr marL="343080" indent="-342000" algn="just">
              <a:lnSpc>
                <a:spcPct val="100000"/>
              </a:lnSpc>
              <a:buClr>
                <a:srgbClr val="FF0000"/>
              </a:buClr>
              <a:buFont typeface="Arial"/>
              <a:buChar char="•"/>
            </a:pPr>
            <a:r>
              <a:rPr lang="ru-RU" sz="2800" b="1" i="1" strike="noStrike" spc="-1">
                <a:solidFill>
                  <a:srgbClr val="FF0000"/>
                </a:solidFill>
                <a:latin typeface="Calibri"/>
                <a:ea typeface="DejaVu Sans"/>
              </a:rPr>
              <a:t>Відмороженнями</a:t>
            </a:r>
            <a:r>
              <a:rPr lang="ru-RU" sz="2800" b="1" i="1" strike="noStrike" spc="-1">
                <a:solidFill>
                  <a:srgbClr val="000000"/>
                </a:solidFill>
                <a:latin typeface="Calibri"/>
                <a:ea typeface="DejaVu Sans"/>
              </a:rPr>
              <a:t> </a:t>
            </a:r>
            <a:r>
              <a:rPr lang="ru-RU" sz="2800" b="1" strike="noStrike" spc="-1">
                <a:solidFill>
                  <a:srgbClr val="000000"/>
                </a:solidFill>
                <a:latin typeface="Calibri"/>
                <a:ea typeface="DejaVu Sans"/>
              </a:rPr>
              <a:t>називають ушкодження тканин, які </a:t>
            </a:r>
            <a:r>
              <a:rPr lang="ru-RU" sz="2500" b="1" strike="noStrike" spc="-1">
                <a:solidFill>
                  <a:srgbClr val="000000"/>
                </a:solidFill>
                <a:latin typeface="Calibri"/>
                <a:ea typeface="DejaVu Sans"/>
              </a:rPr>
              <a:t>виникають внаслідок дії низької температури. </a:t>
            </a:r>
            <a:endParaRPr lang="ru-RU" sz="2500" b="0" strike="noStrike" spc="-1">
              <a:latin typeface="Arial"/>
            </a:endParaRPr>
          </a:p>
          <a:p>
            <a:pPr marL="343080" indent="-342000" algn="just">
              <a:lnSpc>
                <a:spcPct val="100000"/>
              </a:lnSpc>
              <a:buClr>
                <a:srgbClr val="000000"/>
              </a:buClr>
              <a:buFont typeface="Arial"/>
              <a:buChar char="•"/>
            </a:pPr>
            <a:r>
              <a:rPr lang="ru-RU" sz="2500" b="1" strike="noStrike" spc="-1">
                <a:solidFill>
                  <a:srgbClr val="000000"/>
                </a:solidFill>
                <a:latin typeface="Calibri"/>
                <a:ea typeface="DejaVu Sans"/>
              </a:rPr>
              <a:t>Відмороження виникає при тривалому перебуванні людини в умовах низької температури і при порушенні терморегуляції в організмі. Найчастіше ушкоджуються від­криті частини тіла (ніс, вухо) та кінцівки.</a:t>
            </a:r>
            <a:endParaRPr lang="ru-RU" sz="2500" b="0" strike="noStrike" spc="-1">
              <a:latin typeface="Arial"/>
            </a:endParaRPr>
          </a:p>
          <a:p>
            <a:pPr marL="343080" indent="-342000" algn="just">
              <a:lnSpc>
                <a:spcPct val="100000"/>
              </a:lnSpc>
              <a:buClr>
                <a:srgbClr val="000000"/>
              </a:buClr>
              <a:buFont typeface="Arial"/>
              <a:buChar char="•"/>
            </a:pPr>
            <a:r>
              <a:rPr lang="ru-RU" sz="2500" b="1" strike="noStrike" spc="-1">
                <a:solidFill>
                  <a:srgbClr val="000000"/>
                </a:solidFill>
                <a:latin typeface="Calibri"/>
                <a:ea typeface="DejaVu Sans"/>
              </a:rPr>
              <a:t>Ступінь тяжкості місцевого охолодження залежить від умов, у яких воно проходило, від стану потерпілого. Найчастіше відмороження виникають при високій вологості повітря і швидкому вітрі, причому навіть при температурі +6-8 °С. Прискорюють обмороження тісне взуття, робота без рукавиць. Найчастіше зазнають дії холоду люди, які страждають на судинні захворювання, авітаміноз, ослаблені недоїданням або хронічною хворобою, тяжкою фізичною працею. Незважаючи на посилене теплоутворення при охолодженні організму, тепловіддача інтенсивно зростає, що призводить до порушення теплового балансу. При тривалій дії холоду падає температура тіла, а потім і окремих органів.</a:t>
            </a:r>
            <a:endParaRPr lang="ru-RU" sz="2500" b="0" strike="noStrike" spc="-1">
              <a:latin typeface="Arial"/>
            </a:endParaRPr>
          </a:p>
          <a:p>
            <a:pPr algn="just">
              <a:lnSpc>
                <a:spcPct val="100000"/>
              </a:lnSpc>
            </a:pPr>
            <a:endParaRPr lang="ru-RU" sz="2500" b="0" strike="noStrike" spc="-1">
              <a:latin typeface="Arial"/>
            </a:endParaRPr>
          </a:p>
          <a:p>
            <a:pPr>
              <a:lnSpc>
                <a:spcPct val="100000"/>
              </a:lnSpc>
              <a:spcBef>
                <a:spcPts val="641"/>
              </a:spcBef>
            </a:pPr>
            <a:endParaRPr lang="ru-RU" sz="25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CustomShape 1"/>
          <p:cNvSpPr/>
          <p:nvPr/>
        </p:nvSpPr>
        <p:spPr>
          <a:xfrm>
            <a:off x="214200" y="214200"/>
            <a:ext cx="8499960" cy="6285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55000" lnSpcReduction="20000"/>
          </a:bodyPr>
          <a:lstStyle/>
          <a:p>
            <a:pPr marL="343080" indent="-342000" algn="just">
              <a:lnSpc>
                <a:spcPct val="100000"/>
              </a:lnSpc>
              <a:spcBef>
                <a:spcPts val="760"/>
              </a:spcBef>
              <a:buClr>
                <a:srgbClr val="000000"/>
              </a:buClr>
              <a:buFont typeface="Arial"/>
              <a:buChar char="•"/>
            </a:pPr>
            <a:r>
              <a:rPr lang="ru-RU" sz="3800" b="1" strike="noStrike" spc="-1">
                <a:solidFill>
                  <a:srgbClr val="000000"/>
                </a:solidFill>
                <a:latin typeface="Calibri"/>
                <a:ea typeface="DejaVu Sans"/>
              </a:rPr>
              <a:t>Близько 90% усіх відморожень локалізуються на кінцівках, здебільшого на пальцях ноги, які залежно від часу дії низької температури можуть сприяти виникненню озноблення, відмороження і замерзання.</a:t>
            </a:r>
            <a:endParaRPr lang="ru-RU" sz="3800" b="0" strike="noStrike" spc="-1">
              <a:latin typeface="Arial"/>
            </a:endParaRPr>
          </a:p>
          <a:p>
            <a:pPr marL="343080" indent="-342000" algn="just">
              <a:lnSpc>
                <a:spcPct val="100000"/>
              </a:lnSpc>
              <a:spcBef>
                <a:spcPts val="760"/>
              </a:spcBef>
              <a:buClr>
                <a:srgbClr val="000000"/>
              </a:buClr>
              <a:buFont typeface="Arial"/>
              <a:buChar char="•"/>
            </a:pPr>
            <a:r>
              <a:rPr lang="ru-RU" sz="3800" b="1" strike="noStrike" spc="-1">
                <a:solidFill>
                  <a:srgbClr val="000000"/>
                </a:solidFill>
                <a:latin typeface="Calibri"/>
                <a:ea typeface="DejaVu Sans"/>
              </a:rPr>
              <a:t>Озноблення спостерігається при повторній дії низької температури на кінцеві частини тіла (пальці рук і ніг, кінчик носа, вушні раковини та ін.). Внаслідок охолодження на цих ділянках розвиваються дистрофічні зміни шкіри, які проявляються застійною гіперемією і набряком. Після короткочасного повторного охолодження на місці набряклих і почервонілих тканин відбувається болісне свербіння і лущення шкіри.</a:t>
            </a:r>
            <a:endParaRPr lang="ru-RU" sz="3800" b="0" strike="noStrike" spc="-1">
              <a:latin typeface="Arial"/>
            </a:endParaRPr>
          </a:p>
          <a:p>
            <a:pPr marL="343080" indent="-342000" algn="just">
              <a:lnSpc>
                <a:spcPct val="100000"/>
              </a:lnSpc>
              <a:spcBef>
                <a:spcPts val="760"/>
              </a:spcBef>
              <a:buClr>
                <a:srgbClr val="000000"/>
              </a:buClr>
              <a:buFont typeface="Arial"/>
              <a:buChar char="•"/>
            </a:pPr>
            <a:r>
              <a:rPr lang="ru-RU" sz="3800" b="1" strike="noStrike" spc="-1">
                <a:solidFill>
                  <a:srgbClr val="000000"/>
                </a:solidFill>
                <a:latin typeface="Calibri"/>
                <a:ea typeface="DejaVu Sans"/>
              </a:rPr>
              <a:t>Відмороження характеризується різним ступенем дистрофічних і дегенеративних явищ, змін, які виникають у кінцевих частинах тіла. Тривале охолодження кінцівок призводить до ушкодження нервових закінчень і до розладу кровообігу, іноді з його припиненням. Чим нижча температура і триваліший час дії низької температури на організм, тим частіше і швидше виникає відмороження. Однак відомо, що відмороження може спостерігатися і при температурі вище 0 °С — так звана траншейна ступня - виникає у людей, які перебувають у нерухомому стані (снайпери) при наявності мокрого взуття і одягу, у робітників на земляних роботах.</a:t>
            </a:r>
            <a:endParaRPr lang="ru-RU" sz="3800" b="0" strike="noStrike" spc="-1">
              <a:latin typeface="Arial"/>
            </a:endParaRPr>
          </a:p>
          <a:p>
            <a:pPr algn="just">
              <a:lnSpc>
                <a:spcPct val="100000"/>
              </a:lnSpc>
              <a:spcBef>
                <a:spcPts val="641"/>
              </a:spcBef>
            </a:pPr>
            <a:endParaRPr lang="ru-RU" sz="3800" b="0" strike="noStrike" spc="-1">
              <a:latin typeface="Arial"/>
            </a:endParaRPr>
          </a:p>
          <a:p>
            <a:pPr>
              <a:lnSpc>
                <a:spcPct val="100000"/>
              </a:lnSpc>
              <a:spcBef>
                <a:spcPts val="641"/>
              </a:spcBef>
            </a:pPr>
            <a:endParaRPr lang="ru-RU" sz="3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CustomShape 1"/>
          <p:cNvSpPr/>
          <p:nvPr/>
        </p:nvSpPr>
        <p:spPr>
          <a:xfrm>
            <a:off x="357120" y="500040"/>
            <a:ext cx="8428680" cy="5928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89500" lnSpcReduction="10000"/>
          </a:bodyPr>
          <a:lstStyle/>
          <a:p>
            <a:pPr marL="343080" indent="-342000" algn="just">
              <a:lnSpc>
                <a:spcPct val="100000"/>
              </a:lnSpc>
              <a:spcBef>
                <a:spcPts val="641"/>
              </a:spcBef>
              <a:buClr>
                <a:srgbClr val="000000"/>
              </a:buClr>
              <a:buFont typeface="Arial"/>
              <a:buChar char="•"/>
            </a:pPr>
            <a:r>
              <a:rPr lang="ru-RU" sz="3200" b="0" strike="noStrike" spc="-1">
                <a:solidFill>
                  <a:srgbClr val="000000"/>
                </a:solidFill>
                <a:latin typeface="Calibri"/>
                <a:ea typeface="DejaVu Sans"/>
              </a:rPr>
              <a:t>При відмороженні спочатку судини звужуються, а пізніше розширюються, що призводить до набряку тканин. </a:t>
            </a:r>
            <a:endParaRPr lang="ru-RU" sz="3200" b="0" strike="noStrike" spc="-1">
              <a:latin typeface="Arial"/>
            </a:endParaRPr>
          </a:p>
          <a:p>
            <a:pPr marL="343080" indent="-342000" algn="just">
              <a:lnSpc>
                <a:spcPct val="100000"/>
              </a:lnSpc>
              <a:spcBef>
                <a:spcPts val="641"/>
              </a:spcBef>
              <a:buClr>
                <a:srgbClr val="000000"/>
              </a:buClr>
              <a:buFont typeface="Arial"/>
              <a:buChar char="•"/>
            </a:pPr>
            <a:r>
              <a:rPr lang="ru-RU" sz="3200" b="0" strike="noStrike" spc="-1">
                <a:solidFill>
                  <a:srgbClr val="000000"/>
                </a:solidFill>
                <a:latin typeface="Calibri"/>
                <a:ea typeface="DejaVu Sans"/>
              </a:rPr>
              <a:t>Під час відмороження виділяють </a:t>
            </a:r>
            <a:r>
              <a:rPr lang="ru-RU" sz="3200" b="1" i="1" strike="noStrike" spc="-1">
                <a:solidFill>
                  <a:srgbClr val="000000"/>
                </a:solidFill>
                <a:latin typeface="Calibri"/>
                <a:ea typeface="DejaVu Sans"/>
              </a:rPr>
              <a:t>дореактивний </a:t>
            </a:r>
            <a:r>
              <a:rPr lang="ru-RU" sz="3200" b="0" strike="noStrike" spc="-1">
                <a:solidFill>
                  <a:srgbClr val="000000"/>
                </a:solidFill>
                <a:latin typeface="Calibri"/>
                <a:ea typeface="DejaVu Sans"/>
              </a:rPr>
              <a:t>і </a:t>
            </a:r>
            <a:r>
              <a:rPr lang="ru-RU" sz="3200" b="1" i="1" strike="noStrike" spc="-1">
                <a:solidFill>
                  <a:srgbClr val="000000"/>
                </a:solidFill>
                <a:latin typeface="Calibri"/>
                <a:ea typeface="DejaVu Sans"/>
              </a:rPr>
              <a:t>реактивний періоди. </a:t>
            </a:r>
            <a:endParaRPr lang="ru-RU" sz="3200" b="0" strike="noStrike" spc="-1">
              <a:latin typeface="Arial"/>
            </a:endParaRPr>
          </a:p>
          <a:p>
            <a:pPr marL="343080" indent="-342000" algn="just">
              <a:lnSpc>
                <a:spcPct val="100000"/>
              </a:lnSpc>
              <a:spcBef>
                <a:spcPts val="641"/>
              </a:spcBef>
              <a:buClr>
                <a:srgbClr val="7030A0"/>
              </a:buClr>
              <a:buFont typeface="Arial"/>
              <a:buChar char="•"/>
            </a:pPr>
            <a:r>
              <a:rPr lang="ru-RU" sz="3200" b="1" i="1" strike="noStrike" spc="-1">
                <a:solidFill>
                  <a:srgbClr val="7030A0"/>
                </a:solidFill>
                <a:latin typeface="Calibri"/>
                <a:ea typeface="DejaVu Sans"/>
              </a:rPr>
              <a:t>Дореактивний період </a:t>
            </a:r>
            <a:r>
              <a:rPr lang="ru-RU" sz="3200" b="0" strike="noStrike" spc="-1">
                <a:solidFill>
                  <a:srgbClr val="000000"/>
                </a:solidFill>
                <a:latin typeface="Calibri"/>
                <a:ea typeface="DejaVu Sans"/>
              </a:rPr>
              <a:t>виникає при перебуванні потерпілого на холоді. Він характеризується похолодінням, побліднінням шкіри і втратою чутливості в ділянці відмороження, відчуттям поколювання і легким болем. </a:t>
            </a:r>
            <a:endParaRPr lang="ru-RU" sz="3200" b="0" strike="noStrike" spc="-1">
              <a:latin typeface="Arial"/>
            </a:endParaRPr>
          </a:p>
          <a:p>
            <a:pPr marL="343080" indent="-342000" algn="just">
              <a:lnSpc>
                <a:spcPct val="100000"/>
              </a:lnSpc>
              <a:spcBef>
                <a:spcPts val="641"/>
              </a:spcBef>
              <a:buClr>
                <a:srgbClr val="7030A0"/>
              </a:buClr>
              <a:buFont typeface="Arial"/>
              <a:buChar char="•"/>
            </a:pPr>
            <a:r>
              <a:rPr lang="ru-RU" sz="3200" b="1" i="1" strike="noStrike" spc="-1">
                <a:solidFill>
                  <a:srgbClr val="7030A0"/>
                </a:solidFill>
                <a:latin typeface="Calibri"/>
                <a:ea typeface="DejaVu Sans"/>
              </a:rPr>
              <a:t>Реактивний період </a:t>
            </a:r>
            <a:r>
              <a:rPr lang="ru-RU" sz="3200" b="0" strike="noStrike" spc="-1">
                <a:solidFill>
                  <a:srgbClr val="000000"/>
                </a:solidFill>
                <a:latin typeface="Calibri"/>
                <a:ea typeface="DejaVu Sans"/>
              </a:rPr>
              <a:t>починається після зігрівання тканин, зміни у них залежать від ступеня відмороження.</a:t>
            </a:r>
            <a:endParaRPr lang="ru-RU" sz="3200" b="0" strike="noStrike" spc="-1">
              <a:latin typeface="Arial"/>
            </a:endParaRPr>
          </a:p>
          <a:p>
            <a:pPr>
              <a:lnSpc>
                <a:spcPct val="100000"/>
              </a:lnSpc>
              <a:spcBef>
                <a:spcPts val="641"/>
              </a:spcBef>
            </a:pPr>
            <a:endParaRPr lang="ru-RU" sz="3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CustomShape 1"/>
          <p:cNvSpPr/>
          <p:nvPr/>
        </p:nvSpPr>
        <p:spPr>
          <a:xfrm>
            <a:off x="457200" y="285840"/>
            <a:ext cx="8471520" cy="6571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65000" lnSpcReduction="20000"/>
          </a:bodyPr>
          <a:lstStyle/>
          <a:p>
            <a:pPr marL="343080" indent="-342000" algn="ctr">
              <a:lnSpc>
                <a:spcPct val="100000"/>
              </a:lnSpc>
              <a:spcBef>
                <a:spcPts val="799"/>
              </a:spcBef>
              <a:buClr>
                <a:srgbClr val="7030A0"/>
              </a:buClr>
              <a:buFont typeface="Arial"/>
              <a:buChar char="•"/>
            </a:pPr>
            <a:r>
              <a:rPr lang="ru-RU" sz="4000" b="1" strike="noStrike" spc="-1">
                <a:solidFill>
                  <a:srgbClr val="7030A0"/>
                </a:solidFill>
                <a:latin typeface="Calibri"/>
                <a:ea typeface="DejaVu Sans"/>
              </a:rPr>
              <a:t>Розрізняють чотири ступені відмороження:</a:t>
            </a:r>
            <a:endParaRPr lang="ru-RU" sz="4000" b="0" strike="noStrike" spc="-1">
              <a:latin typeface="Arial"/>
            </a:endParaRPr>
          </a:p>
          <a:p>
            <a:pPr marL="343080" indent="-342000" algn="just">
              <a:lnSpc>
                <a:spcPct val="100000"/>
              </a:lnSpc>
              <a:spcBef>
                <a:spcPts val="680"/>
              </a:spcBef>
              <a:buClr>
                <a:srgbClr val="FF0000"/>
              </a:buClr>
              <a:buFont typeface="Arial"/>
              <a:buChar char="•"/>
            </a:pPr>
            <a:r>
              <a:rPr lang="ru-RU" sz="3400" b="1" i="1" strike="noStrike" spc="-1">
                <a:solidFill>
                  <a:srgbClr val="FF0000"/>
                </a:solidFill>
                <a:latin typeface="Calibri"/>
                <a:ea typeface="DejaVu Sans"/>
              </a:rPr>
              <a:t>При І ступені </a:t>
            </a:r>
            <a:r>
              <a:rPr lang="ru-RU" sz="3400" b="1" strike="noStrike" spc="-1">
                <a:solidFill>
                  <a:srgbClr val="000000"/>
                </a:solidFill>
                <a:latin typeface="Calibri"/>
                <a:ea typeface="DejaVu Sans"/>
              </a:rPr>
              <a:t>набрякає шкіра, звужуються судини та сповільнюється кровообіг у тканинах, шкіра бліда з багряно-синюшним відтінком. У потерпілих виникає біль, оніміння ушкодженої ділянки тіла. Хворі видужують через кілька днів.</a:t>
            </a:r>
            <a:endParaRPr lang="ru-RU" sz="3400" b="0" strike="noStrike" spc="-1">
              <a:latin typeface="Arial"/>
            </a:endParaRPr>
          </a:p>
          <a:p>
            <a:pPr marL="343080" indent="-342000" algn="just">
              <a:lnSpc>
                <a:spcPct val="100000"/>
              </a:lnSpc>
              <a:spcBef>
                <a:spcPts val="680"/>
              </a:spcBef>
              <a:buClr>
                <a:srgbClr val="FF0000"/>
              </a:buClr>
              <a:buFont typeface="Arial"/>
              <a:buChar char="•"/>
            </a:pPr>
            <a:r>
              <a:rPr lang="ru-RU" sz="3400" b="1" i="1" strike="noStrike" spc="-1">
                <a:solidFill>
                  <a:srgbClr val="FF0000"/>
                </a:solidFill>
                <a:latin typeface="Calibri"/>
                <a:ea typeface="DejaVu Sans"/>
              </a:rPr>
              <a:t>При II ступені </a:t>
            </a:r>
            <a:r>
              <a:rPr lang="ru-RU" sz="3400" b="1" strike="noStrike" spc="-1">
                <a:solidFill>
                  <a:srgbClr val="000000"/>
                </a:solidFill>
                <a:latin typeface="Calibri"/>
                <a:ea typeface="DejaVu Sans"/>
              </a:rPr>
              <a:t>наявні некротичні зміни поверхневих шарів шкіри, унаслідок чого утворюються пухирі, наповнені прозорою рідиною з жовтуватим відтінком, шкіра навколо синюшна з темно-червоними й фіолетовими плямами.</a:t>
            </a:r>
            <a:endParaRPr lang="ru-RU" sz="3400" b="0" strike="noStrike" spc="-1">
              <a:latin typeface="Arial"/>
            </a:endParaRPr>
          </a:p>
          <a:p>
            <a:pPr marL="343080" indent="-342000" algn="just">
              <a:lnSpc>
                <a:spcPct val="100000"/>
              </a:lnSpc>
              <a:spcBef>
                <a:spcPts val="680"/>
              </a:spcBef>
              <a:buClr>
                <a:srgbClr val="FF0000"/>
              </a:buClr>
              <a:buFont typeface="Arial"/>
              <a:buChar char="•"/>
            </a:pPr>
            <a:r>
              <a:rPr lang="ru-RU" sz="3400" b="1" i="1" strike="noStrike" spc="-1">
                <a:solidFill>
                  <a:srgbClr val="FF0000"/>
                </a:solidFill>
                <a:latin typeface="Calibri"/>
                <a:ea typeface="DejaVu Sans"/>
              </a:rPr>
              <a:t>III ступінь </a:t>
            </a:r>
            <a:r>
              <a:rPr lang="ru-RU" sz="3400" b="1" strike="noStrike" spc="-1">
                <a:solidFill>
                  <a:srgbClr val="000000"/>
                </a:solidFill>
                <a:latin typeface="Calibri"/>
                <a:ea typeface="DejaVu Sans"/>
              </a:rPr>
              <a:t>характеризується змертвінням шкіри і глибшим розміщенням м'яких тканин, пухирі наповнені кров'янистою рідиною. Загоєння відбувається повільно, після відшарування тканин, з утворенням ран і рубців.</a:t>
            </a:r>
            <a:endParaRPr lang="ru-RU" sz="3400" b="0" strike="noStrike" spc="-1">
              <a:latin typeface="Arial"/>
            </a:endParaRPr>
          </a:p>
          <a:p>
            <a:pPr marL="343080" indent="-342000" algn="just">
              <a:lnSpc>
                <a:spcPct val="100000"/>
              </a:lnSpc>
              <a:spcBef>
                <a:spcPts val="680"/>
              </a:spcBef>
              <a:buClr>
                <a:srgbClr val="FF0000"/>
              </a:buClr>
              <a:buFont typeface="Arial"/>
              <a:buChar char="•"/>
            </a:pPr>
            <a:r>
              <a:rPr lang="ru-RU" sz="3400" b="1" i="1" strike="noStrike" spc="-1">
                <a:solidFill>
                  <a:srgbClr val="FF0000"/>
                </a:solidFill>
                <a:latin typeface="Calibri"/>
                <a:ea typeface="DejaVu Sans"/>
              </a:rPr>
              <a:t>При IV ступені </a:t>
            </a:r>
            <a:r>
              <a:rPr lang="ru-RU" sz="3400" b="1" strike="noStrike" spc="-1">
                <a:solidFill>
                  <a:srgbClr val="000000"/>
                </a:solidFill>
                <a:latin typeface="Calibri"/>
                <a:ea typeface="DejaVu Sans"/>
              </a:rPr>
              <a:t>м'які тканини і кістки повністю мертвіють. Піс­ля появи демаркаційної лінії виразніше проявляються межі змертвіння. Відбувається поступова муміфікація змертвілих тканин з наступним їх відшаруванням.</a:t>
            </a:r>
            <a:endParaRPr lang="ru-RU" sz="3400" b="0" strike="noStrike" spc="-1">
              <a:latin typeface="Arial"/>
            </a:endParaRPr>
          </a:p>
          <a:p>
            <a:pPr>
              <a:lnSpc>
                <a:spcPct val="100000"/>
              </a:lnSpc>
              <a:spcBef>
                <a:spcPts val="641"/>
              </a:spcBef>
            </a:pPr>
            <a:endParaRPr lang="ru-RU" sz="3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Picture 2"/>
          <p:cNvPicPr/>
          <p:nvPr/>
        </p:nvPicPr>
        <p:blipFill>
          <a:blip r:embed="rId2"/>
          <a:srcRect l="29625" t="23450" r="32035" b="48258"/>
          <a:stretch/>
        </p:blipFill>
        <p:spPr>
          <a:xfrm>
            <a:off x="928800" y="214200"/>
            <a:ext cx="7356960" cy="3188880"/>
          </a:xfrm>
          <a:prstGeom prst="rect">
            <a:avLst/>
          </a:prstGeom>
          <a:ln w="9360">
            <a:noFill/>
          </a:ln>
        </p:spPr>
      </p:pic>
      <p:pic>
        <p:nvPicPr>
          <p:cNvPr id="178" name="Picture 2"/>
          <p:cNvPicPr/>
          <p:nvPr/>
        </p:nvPicPr>
        <p:blipFill>
          <a:blip r:embed="rId2"/>
          <a:srcRect l="29583" t="61550" r="31080" b="10157"/>
          <a:stretch/>
        </p:blipFill>
        <p:spPr>
          <a:xfrm>
            <a:off x="642960" y="3643200"/>
            <a:ext cx="7946280" cy="321372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Picture 2"/>
          <p:cNvPicPr/>
          <p:nvPr/>
        </p:nvPicPr>
        <p:blipFill>
          <a:blip r:embed="rId2"/>
          <a:srcRect l="28012" t="36147" r="37425" b="28725"/>
          <a:stretch/>
        </p:blipFill>
        <p:spPr>
          <a:xfrm>
            <a:off x="1714320" y="214200"/>
            <a:ext cx="5428080" cy="2979000"/>
          </a:xfrm>
          <a:prstGeom prst="rect">
            <a:avLst/>
          </a:prstGeom>
          <a:ln w="9360">
            <a:noFill/>
          </a:ln>
        </p:spPr>
      </p:pic>
      <p:pic>
        <p:nvPicPr>
          <p:cNvPr id="180" name="Picture 3"/>
          <p:cNvPicPr/>
          <p:nvPr/>
        </p:nvPicPr>
        <p:blipFill>
          <a:blip r:embed="rId3"/>
          <a:srcRect l="29113" t="41033" r="30795" b="23844"/>
          <a:stretch/>
        </p:blipFill>
        <p:spPr>
          <a:xfrm>
            <a:off x="1357200" y="3361680"/>
            <a:ext cx="6714000" cy="330768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CustomShape 1"/>
          <p:cNvSpPr/>
          <p:nvPr/>
        </p:nvSpPr>
        <p:spPr>
          <a:xfrm>
            <a:off x="142920" y="214200"/>
            <a:ext cx="8642880" cy="6428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88000"/>
          </a:bodyPr>
          <a:lstStyle/>
          <a:p>
            <a:pPr marL="343080" indent="-342000" algn="just">
              <a:lnSpc>
                <a:spcPct val="90000"/>
              </a:lnSpc>
              <a:buClr>
                <a:srgbClr val="FF0000"/>
              </a:buClr>
              <a:buFont typeface="Arial"/>
              <a:buChar char="•"/>
            </a:pPr>
            <a:r>
              <a:rPr lang="ru-RU" sz="2600" b="1" i="1" strike="noStrike" spc="-1">
                <a:solidFill>
                  <a:srgbClr val="FF0000"/>
                </a:solidFill>
                <a:latin typeface="Calibri"/>
                <a:ea typeface="DejaVu Sans"/>
              </a:rPr>
              <a:t>Профілактика відморожень. </a:t>
            </a:r>
            <a:r>
              <a:rPr lang="ru-RU" sz="2600" b="1" strike="noStrike" spc="-1">
                <a:solidFill>
                  <a:srgbClr val="000000"/>
                </a:solidFill>
                <a:latin typeface="Calibri"/>
                <a:ea typeface="DejaVu Sans"/>
              </a:rPr>
              <a:t>У профілактиці відморожень значне місце займають фізичні вправи, тренування, холодні обтирання. Дуже важливо, щоб при низькій температурі одяг людини був теплим, вільним, зручним. Ноги мають бути чистими, сухими, у теплому вільному взутті з м'якими шкарпетками або панчохами. У холодні, сирі дні людина повинна регулярно вживати гарячу їжу.</a:t>
            </a:r>
            <a:endParaRPr lang="ru-RU" sz="2600" b="0" strike="noStrike" spc="-1">
              <a:latin typeface="Arial"/>
            </a:endParaRPr>
          </a:p>
          <a:p>
            <a:pPr marL="343080" indent="-342000" algn="just">
              <a:lnSpc>
                <a:spcPct val="90000"/>
              </a:lnSpc>
              <a:buClr>
                <a:srgbClr val="FF0000"/>
              </a:buClr>
              <a:buFont typeface="Arial"/>
              <a:buChar char="•"/>
            </a:pPr>
            <a:r>
              <a:rPr lang="ru-RU" sz="2600" b="1" i="1" strike="noStrike" spc="-1">
                <a:solidFill>
                  <a:srgbClr val="FF0000"/>
                </a:solidFill>
                <a:latin typeface="Calibri"/>
                <a:ea typeface="DejaVu Sans"/>
              </a:rPr>
              <a:t>Перша медична допомога </a:t>
            </a:r>
            <a:r>
              <a:rPr lang="ru-RU" sz="2600" b="1" strike="noStrike" spc="-1">
                <a:solidFill>
                  <a:srgbClr val="000000"/>
                </a:solidFill>
                <a:latin typeface="Calibri"/>
                <a:ea typeface="DejaVu Sans"/>
              </a:rPr>
              <a:t>передбачає такі заходи. Обмороженого переносять у тепле приміщення і зігрівають його кінцівки у ванні з початковою температурою води +20 °С, яку потім протягом 40-60 хв поступово підвищують до +40 °С. Коли настає гіперемія шкіри і її потепління, кінцівки миють з милом, осушують м'яким рушником, змащують 5% настойкою йоду, а потім спиртом, кладуть напівспиртовий компрес або компрес із горілки, укладають гак, щоб вони були в трохи підвищеному положенні. Якщо немає умов для прийняття ванни, відморожені кінцівки протирають горілкою або спиртом і роблять масаж для їх потепління. Для поліпшення кровообігу і відновлення функцій організму рекомендуєтеся гаряча їжа, чай, кава, вино і вживання серцевих засобів.</a:t>
            </a:r>
            <a:endParaRPr lang="ru-RU" sz="26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CustomShape 1"/>
          <p:cNvSpPr/>
          <p:nvPr/>
        </p:nvSpPr>
        <p:spPr>
          <a:xfrm>
            <a:off x="214200" y="214200"/>
            <a:ext cx="8714520" cy="1713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84000" lnSpcReduction="10000"/>
          </a:bodyPr>
          <a:lstStyle/>
          <a:p>
            <a:pPr algn="just">
              <a:lnSpc>
                <a:spcPct val="100000"/>
              </a:lnSpc>
            </a:pPr>
            <a:r>
              <a:rPr lang="ru-RU" sz="2700" b="1" i="1" strike="noStrike" spc="-1">
                <a:solidFill>
                  <a:srgbClr val="FF0000"/>
                </a:solidFill>
                <a:latin typeface="Calibri"/>
                <a:ea typeface="DejaVu Sans"/>
              </a:rPr>
              <a:t>3. Електротравма</a:t>
            </a:r>
            <a:r>
              <a:rPr lang="ru-RU" sz="2700" b="1" strike="noStrike" spc="-1">
                <a:solidFill>
                  <a:srgbClr val="FF0000"/>
                </a:solidFill>
                <a:latin typeface="Calibri"/>
                <a:ea typeface="DejaVu Sans"/>
              </a:rPr>
              <a:t>. П'ять ступенів наслідків ураження електричним струмом. Ураження струмом високої напруги. Місцеві та загальні ознаки при ураженні електричним струмом та блискавкою. Схема надання невідкладної допомоги при поразці блискавкою. Перша допомога при електротравмі</a:t>
            </a:r>
            <a:endParaRPr lang="ru-RU" sz="2700" b="0" strike="noStrike" spc="-1">
              <a:latin typeface="Arial"/>
            </a:endParaRPr>
          </a:p>
        </p:txBody>
      </p:sp>
      <p:sp>
        <p:nvSpPr>
          <p:cNvPr id="183" name="CustomShape 2"/>
          <p:cNvSpPr/>
          <p:nvPr/>
        </p:nvSpPr>
        <p:spPr>
          <a:xfrm>
            <a:off x="214200" y="2071800"/>
            <a:ext cx="8714520" cy="4785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gn="just">
              <a:lnSpc>
                <a:spcPct val="80000"/>
              </a:lnSpc>
              <a:buClr>
                <a:srgbClr val="FF0000"/>
              </a:buClr>
              <a:buFont typeface="Arial"/>
              <a:buChar char="•"/>
            </a:pPr>
            <a:r>
              <a:rPr lang="ru-RU" sz="2400" b="1" i="1" strike="noStrike" spc="-1">
                <a:solidFill>
                  <a:srgbClr val="FF0000"/>
                </a:solidFill>
                <a:latin typeface="Calibri"/>
                <a:ea typeface="DejaVu Sans"/>
              </a:rPr>
              <a:t>Електротравма</a:t>
            </a:r>
            <a:r>
              <a:rPr lang="ru-RU" sz="2400" b="1" i="1" strike="noStrike" spc="-1">
                <a:solidFill>
                  <a:srgbClr val="000000"/>
                </a:solidFill>
                <a:latin typeface="Calibri"/>
                <a:ea typeface="DejaVu Sans"/>
              </a:rPr>
              <a:t> </a:t>
            </a:r>
            <a:r>
              <a:rPr lang="ru-RU" sz="2400" b="1" strike="noStrike" spc="-1">
                <a:solidFill>
                  <a:srgbClr val="000000"/>
                </a:solidFill>
                <a:latin typeface="Calibri"/>
                <a:ea typeface="DejaVu Sans"/>
              </a:rPr>
              <a:t>- ураження людини електричним струмом великої сили або блискавкою, яка викликає глибокі функціональні зміни центральної нервової, дихальної і серцево-судинної систем, які нерідко поєднуються з місцевими ушкодженнями тканин.</a:t>
            </a:r>
            <a:endParaRPr lang="ru-RU" sz="2400" b="0" strike="noStrike" spc="-1">
              <a:latin typeface="Arial"/>
            </a:endParaRPr>
          </a:p>
          <a:p>
            <a:pPr marL="343080" indent="-342000" algn="just">
              <a:lnSpc>
                <a:spcPct val="80000"/>
              </a:lnSpc>
              <a:buClr>
                <a:srgbClr val="000000"/>
              </a:buClr>
              <a:buFont typeface="Arial"/>
              <a:buChar char="•"/>
            </a:pPr>
            <a:r>
              <a:rPr lang="ru-RU" sz="2400" b="1" strike="noStrike" spc="-1">
                <a:solidFill>
                  <a:srgbClr val="000000"/>
                </a:solidFill>
                <a:latin typeface="Calibri"/>
                <a:ea typeface="DejaVu Sans"/>
              </a:rPr>
              <a:t>Дедалі ширше застосування електричної енергії в промисловості, на транспорті, у побуті та воєнних умовах призводить до збільшення електротравм. Зрідка джерелом електротравми є атмосферна електрика-блискавка. Стосовно загального травматизму на виробництві елек­тротравми становлять лише 2-2,5%, проте летальність при цьому виді травм ще досить висока.</a:t>
            </a:r>
            <a:endParaRPr lang="ru-RU" sz="2400" b="0" strike="noStrike" spc="-1">
              <a:latin typeface="Arial"/>
            </a:endParaRPr>
          </a:p>
          <a:p>
            <a:pPr marL="343080" indent="-342000" algn="just">
              <a:lnSpc>
                <a:spcPct val="80000"/>
              </a:lnSpc>
              <a:buClr>
                <a:srgbClr val="000000"/>
              </a:buClr>
              <a:buFont typeface="Arial"/>
              <a:buChar char="•"/>
            </a:pPr>
            <a:r>
              <a:rPr lang="ru-RU" sz="2400" b="1" strike="noStrike" spc="-1">
                <a:solidFill>
                  <a:srgbClr val="000000"/>
                </a:solidFill>
                <a:latin typeface="Calibri"/>
                <a:ea typeface="DejaVu Sans"/>
              </a:rPr>
              <a:t>Серед причин електротравматизму слід відзначити порушення правил техніки безпеки та індивідуального захисту, несправність приладів та устаткування.</a:t>
            </a:r>
            <a:endParaRPr lang="ru-RU"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CustomShape 1"/>
          <p:cNvSpPr/>
          <p:nvPr/>
        </p:nvSpPr>
        <p:spPr>
          <a:xfrm>
            <a:off x="214200" y="214200"/>
            <a:ext cx="8642880" cy="5910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gn="just">
              <a:lnSpc>
                <a:spcPct val="80000"/>
              </a:lnSpc>
              <a:buClr>
                <a:srgbClr val="7030A0"/>
              </a:buClr>
              <a:buFont typeface="Arial"/>
              <a:buChar char="•"/>
            </a:pPr>
            <a:r>
              <a:rPr lang="ru-RU" sz="2200" b="1" i="1" strike="noStrike" spc="-1">
                <a:solidFill>
                  <a:srgbClr val="7030A0"/>
                </a:solidFill>
                <a:latin typeface="Calibri"/>
                <a:ea typeface="DejaVu Sans"/>
              </a:rPr>
              <a:t>Механізм ушкодження. </a:t>
            </a:r>
            <a:r>
              <a:rPr lang="ru-RU" sz="2200" b="1" strike="noStrike" spc="-1">
                <a:solidFill>
                  <a:srgbClr val="FF0000"/>
                </a:solidFill>
                <a:latin typeface="Calibri"/>
                <a:ea typeface="DejaVu Sans"/>
              </a:rPr>
              <a:t>Електротравма</a:t>
            </a:r>
            <a:r>
              <a:rPr lang="ru-RU" sz="2200" b="1" strike="noStrike" spc="-1">
                <a:solidFill>
                  <a:srgbClr val="000000"/>
                </a:solidFill>
                <a:latin typeface="Calibri"/>
                <a:ea typeface="DejaVu Sans"/>
              </a:rPr>
              <a:t> виникає, коли людина опиняється в електричному полі або коли через її тіло електрострум проходить у землю, а також може бути наслідком дії індукційного струму. Травма частіше настає при безпосередньому контакті із струмопровідною частиною і рідше при стиканні з різними предметами, які ввімкнулися випадково в електричне поле. Електрострум чинить на організм локальний і загальний вплив. Проходячи через організм людини, електрострум перетворюється в джоулівське тепло, яке досягає 3000-4000 °С. Біля місця входу і виходу струму на шкірі утворюються термічні опіки - </a:t>
            </a:r>
            <a:r>
              <a:rPr lang="ru-RU" sz="2200" b="1" strike="noStrike" spc="-1">
                <a:solidFill>
                  <a:srgbClr val="FF0000"/>
                </a:solidFill>
                <a:latin typeface="Calibri"/>
                <a:ea typeface="DejaVu Sans"/>
              </a:rPr>
              <a:t>«знаки струму».</a:t>
            </a:r>
            <a:endParaRPr lang="ru-RU" sz="2200" b="0" strike="noStrike" spc="-1">
              <a:latin typeface="Arial"/>
            </a:endParaRPr>
          </a:p>
          <a:p>
            <a:pPr marL="343080" indent="-342000" algn="just">
              <a:lnSpc>
                <a:spcPct val="80000"/>
              </a:lnSpc>
              <a:buClr>
                <a:srgbClr val="000000"/>
              </a:buClr>
              <a:buFont typeface="Arial"/>
              <a:buChar char="•"/>
            </a:pPr>
            <a:r>
              <a:rPr lang="ru-RU" sz="2200" b="1" strike="noStrike" spc="-1">
                <a:solidFill>
                  <a:srgbClr val="000000"/>
                </a:solidFill>
                <a:latin typeface="Calibri"/>
                <a:ea typeface="DejaVu Sans"/>
              </a:rPr>
              <a:t>Електрострум також викликає </a:t>
            </a:r>
            <a:r>
              <a:rPr lang="ru-RU" sz="2200" b="1" strike="noStrike" spc="-1">
                <a:solidFill>
                  <a:srgbClr val="FF0000"/>
                </a:solidFill>
                <a:latin typeface="Calibri"/>
                <a:ea typeface="DejaVu Sans"/>
              </a:rPr>
              <a:t>хімічний електроліз </a:t>
            </a:r>
            <a:r>
              <a:rPr lang="ru-RU" sz="2200" b="1" strike="noStrike" spc="-1">
                <a:solidFill>
                  <a:srgbClr val="000000"/>
                </a:solidFill>
                <a:latin typeface="Calibri"/>
                <a:ea typeface="DejaVu Sans"/>
              </a:rPr>
              <a:t>у колоїдному середовищі тканин і </a:t>
            </a:r>
            <a:r>
              <a:rPr lang="ru-RU" sz="2200" b="1" strike="noStrike" spc="-1">
                <a:solidFill>
                  <a:srgbClr val="FF0000"/>
                </a:solidFill>
                <a:latin typeface="Calibri"/>
                <a:ea typeface="DejaVu Sans"/>
              </a:rPr>
              <a:t>механічне ушкодження </a:t>
            </a:r>
            <a:r>
              <a:rPr lang="ru-RU" sz="2200" b="1" strike="noStrike" spc="-1">
                <a:solidFill>
                  <a:srgbClr val="000000"/>
                </a:solidFill>
                <a:latin typeface="Calibri"/>
                <a:ea typeface="DejaVu Sans"/>
              </a:rPr>
              <a:t>у вигляді вдавлень, заглибин, дірчастих уражень, відривів частин тіла. </a:t>
            </a:r>
            <a:r>
              <a:rPr lang="ru-RU" sz="2200" b="1" strike="noStrike" spc="-1">
                <a:solidFill>
                  <a:srgbClr val="FF0000"/>
                </a:solidFill>
                <a:latin typeface="Calibri"/>
                <a:ea typeface="DejaVu Sans"/>
              </a:rPr>
              <a:t>Місцевий опік </a:t>
            </a:r>
            <a:r>
              <a:rPr lang="ru-RU" sz="2200" b="1" strike="noStrike" spc="-1">
                <a:solidFill>
                  <a:srgbClr val="000000"/>
                </a:solidFill>
                <a:latin typeface="Calibri"/>
                <a:ea typeface="DejaVu Sans"/>
              </a:rPr>
              <a:t>є окремим проявом загальної дії струму на організм. При будь-якій електротравмі струм діє на весь організм, насамперед на нервову та серцево-судинну системи, призводячи до швидких біохімічних та біоелектричних внутрішньомолекулярних змін. Ось чому при ураженні електричним струмом смертельний наслідок часто спостерігається навіть при незначних змінах шкіри.</a:t>
            </a:r>
            <a:endParaRPr lang="ru-RU" sz="2200" b="0" strike="noStrike" spc="-1">
              <a:latin typeface="Arial"/>
            </a:endParaRPr>
          </a:p>
          <a:p>
            <a:pPr marL="343080" indent="-342000" algn="just">
              <a:lnSpc>
                <a:spcPct val="80000"/>
              </a:lnSpc>
              <a:buClr>
                <a:srgbClr val="FF0000"/>
              </a:buClr>
              <a:buFont typeface="Arial"/>
              <a:buChar char="•"/>
            </a:pPr>
            <a:r>
              <a:rPr lang="ru-RU" sz="2200" b="1" i="1" strike="noStrike" spc="-1">
                <a:solidFill>
                  <a:srgbClr val="FF0000"/>
                </a:solidFill>
                <a:latin typeface="Calibri"/>
                <a:ea typeface="DejaVu Sans"/>
              </a:rPr>
              <a:t>Тяжкість ушкодження при електротравмі залежить від </a:t>
            </a:r>
            <a:r>
              <a:rPr lang="ru-RU" sz="2200" b="1" strike="noStrike" spc="-1">
                <a:solidFill>
                  <a:srgbClr val="000000"/>
                </a:solidFill>
                <a:latin typeface="Calibri"/>
                <a:ea typeface="DejaVu Sans"/>
              </a:rPr>
              <a:t>напруги й сили струму, тривалості дії, фізичних властивостей струму (постійний, змінний), фізіологічного стану організму, опору шкіри й від навколишнього середовища.</a:t>
            </a:r>
            <a:endParaRPr lang="ru-RU" sz="2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CustomShape 1"/>
          <p:cNvSpPr/>
          <p:nvPr/>
        </p:nvSpPr>
        <p:spPr>
          <a:xfrm>
            <a:off x="357120" y="214200"/>
            <a:ext cx="8785800" cy="128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just">
              <a:lnSpc>
                <a:spcPct val="100000"/>
              </a:lnSpc>
            </a:pPr>
            <a:r>
              <a:rPr lang="ru-RU" sz="2400" b="1" strike="noStrike" spc="-1">
                <a:solidFill>
                  <a:srgbClr val="FF0000"/>
                </a:solidFill>
                <a:latin typeface="Calibri"/>
                <a:ea typeface="DejaVu Sans"/>
              </a:rPr>
              <a:t>1. </a:t>
            </a:r>
            <a:r>
              <a:rPr lang="ru-RU" sz="2400" b="1" i="1" strike="noStrike" cap="all" spc="-1">
                <a:solidFill>
                  <a:srgbClr val="FF0000"/>
                </a:solidFill>
                <a:latin typeface="Calibri"/>
                <a:ea typeface="DejaVu Sans"/>
              </a:rPr>
              <a:t>Опіки</a:t>
            </a:r>
            <a:r>
              <a:rPr lang="ru-RU" sz="2400" b="1" strike="noStrike" spc="-1">
                <a:solidFill>
                  <a:srgbClr val="FF0000"/>
                </a:solidFill>
                <a:latin typeface="Calibri"/>
                <a:ea typeface="DejaVu Sans"/>
              </a:rPr>
              <a:t> як наслідок ушкодження різними факторами. Термічні опіки, їх ступені. Опіки, види, клінічна картина та невідкладна допомога. Поняття про опікову хворобу</a:t>
            </a:r>
            <a:endParaRPr lang="ru-RU" sz="2400" b="0" strike="noStrike" spc="-1">
              <a:latin typeface="Arial"/>
            </a:endParaRPr>
          </a:p>
        </p:txBody>
      </p:sp>
      <p:sp>
        <p:nvSpPr>
          <p:cNvPr id="140" name="CustomShape 2"/>
          <p:cNvSpPr/>
          <p:nvPr/>
        </p:nvSpPr>
        <p:spPr>
          <a:xfrm>
            <a:off x="214200" y="1643040"/>
            <a:ext cx="8642880" cy="4999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gn="just">
              <a:lnSpc>
                <a:spcPct val="90000"/>
              </a:lnSpc>
            </a:pPr>
            <a:endParaRPr lang="ru-RU" sz="1800" b="0" strike="noStrike" spc="-1">
              <a:latin typeface="Arial"/>
            </a:endParaRPr>
          </a:p>
          <a:p>
            <a:pPr marL="343080" indent="-342000" algn="just">
              <a:lnSpc>
                <a:spcPct val="90000"/>
              </a:lnSpc>
            </a:pPr>
            <a:endParaRPr lang="ru-RU" sz="1800" b="0" strike="noStrike" spc="-1">
              <a:latin typeface="Arial"/>
            </a:endParaRPr>
          </a:p>
          <a:p>
            <a:pPr marL="343080" indent="-342000" algn="just">
              <a:lnSpc>
                <a:spcPct val="100000"/>
              </a:lnSpc>
              <a:spcBef>
                <a:spcPts val="400"/>
              </a:spcBef>
            </a:pPr>
            <a:endParaRPr lang="ru-RU" sz="1800" b="0" strike="noStrike" spc="-1">
              <a:latin typeface="Arial"/>
            </a:endParaRPr>
          </a:p>
        </p:txBody>
      </p:sp>
      <p:sp>
        <p:nvSpPr>
          <p:cNvPr id="141" name="CustomShape 3"/>
          <p:cNvSpPr/>
          <p:nvPr/>
        </p:nvSpPr>
        <p:spPr>
          <a:xfrm>
            <a:off x="285840" y="1522800"/>
            <a:ext cx="8642880" cy="48466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gn="just">
              <a:lnSpc>
                <a:spcPct val="100000"/>
              </a:lnSpc>
            </a:pPr>
            <a:r>
              <a:rPr lang="ru-RU" sz="2400" b="1" i="1" strike="noStrike" spc="-1">
                <a:solidFill>
                  <a:srgbClr val="FF0000"/>
                </a:solidFill>
                <a:latin typeface="Arial"/>
                <a:ea typeface="Times New Roman"/>
              </a:rPr>
              <a:t>Опіками</a:t>
            </a:r>
            <a:r>
              <a:rPr lang="ru-RU" sz="2400" b="1" i="1" strike="noStrike" spc="-1">
                <a:solidFill>
                  <a:srgbClr val="000000"/>
                </a:solidFill>
                <a:latin typeface="Arial"/>
                <a:ea typeface="Times New Roman"/>
              </a:rPr>
              <a:t> називаються ушкодження тканин, що виникають унаслідок дії термічних, фізичних і хімічних агентів. </a:t>
            </a:r>
            <a:r>
              <a:rPr lang="ru-RU" sz="2000" b="1" strike="noStrike" spc="-1">
                <a:solidFill>
                  <a:srgbClr val="000000"/>
                </a:solidFill>
                <a:latin typeface="Arial"/>
                <a:ea typeface="Times New Roman"/>
              </a:rPr>
              <a:t>Розрізняють </a:t>
            </a:r>
            <a:r>
              <a:rPr lang="ru-RU" sz="2000" b="1" strike="noStrike" spc="-1">
                <a:solidFill>
                  <a:srgbClr val="7030A0"/>
                </a:solidFill>
                <a:latin typeface="Arial"/>
                <a:ea typeface="Times New Roman"/>
              </a:rPr>
              <a:t>термічні, хімічні </a:t>
            </a:r>
            <a:r>
              <a:rPr lang="ru-RU" sz="2000" b="1" strike="noStrike" spc="-1">
                <a:solidFill>
                  <a:srgbClr val="000000"/>
                </a:solidFill>
                <a:latin typeface="Arial"/>
                <a:ea typeface="Times New Roman"/>
              </a:rPr>
              <a:t>й </a:t>
            </a:r>
            <a:r>
              <a:rPr lang="ru-RU" sz="2000" b="1" strike="noStrike" spc="-1">
                <a:solidFill>
                  <a:srgbClr val="7030A0"/>
                </a:solidFill>
                <a:latin typeface="Arial"/>
                <a:ea typeface="Times New Roman"/>
              </a:rPr>
              <a:t>радіаційні опіки</a:t>
            </a:r>
            <a:r>
              <a:rPr lang="ru-RU" sz="2000" b="1" strike="noStrike" spc="-1">
                <a:solidFill>
                  <a:srgbClr val="000000"/>
                </a:solidFill>
                <a:latin typeface="Arial"/>
                <a:ea typeface="Times New Roman"/>
              </a:rPr>
              <a:t>.</a:t>
            </a:r>
            <a:endParaRPr lang="ru-RU" sz="2000" b="0" strike="noStrike" spc="-1">
              <a:latin typeface="Arial"/>
            </a:endParaRPr>
          </a:p>
          <a:p>
            <a:pPr algn="just">
              <a:lnSpc>
                <a:spcPct val="100000"/>
              </a:lnSpc>
            </a:pPr>
            <a:r>
              <a:rPr lang="ru-RU" sz="2000" b="1" i="1" strike="noStrike" spc="-1">
                <a:solidFill>
                  <a:srgbClr val="FF0000"/>
                </a:solidFill>
                <a:latin typeface="Arial"/>
                <a:ea typeface="Times New Roman"/>
              </a:rPr>
              <a:t>Термічні опіки </a:t>
            </a:r>
            <a:r>
              <a:rPr lang="ru-RU" sz="2000" b="1" strike="noStrike" spc="-1">
                <a:solidFill>
                  <a:srgbClr val="000000"/>
                </a:solidFill>
                <a:latin typeface="Arial"/>
                <a:ea typeface="Times New Roman"/>
              </a:rPr>
              <a:t>бувають у результаті дії на поверхню тіла людини високої температури. Загибель тканин настає внаслідок зсідання білків від безпосереднього впливу термічного фактора на тканини. </a:t>
            </a:r>
            <a:endParaRPr lang="ru-RU" sz="2000" b="0" strike="noStrike" spc="-1">
              <a:latin typeface="Arial"/>
            </a:endParaRPr>
          </a:p>
          <a:p>
            <a:pPr algn="just">
              <a:lnSpc>
                <a:spcPct val="100000"/>
              </a:lnSpc>
            </a:pPr>
            <a:r>
              <a:rPr lang="ru-RU" sz="2000" b="1" i="1" strike="noStrike" spc="-1">
                <a:solidFill>
                  <a:srgbClr val="00B050"/>
                </a:solidFill>
                <a:latin typeface="Arial"/>
                <a:ea typeface="Times New Roman"/>
              </a:rPr>
              <a:t>Важкість стану потерпілого від опіку залежить від поєднання дій різних факторів: </a:t>
            </a:r>
            <a:endParaRPr lang="ru-RU" sz="2000" b="0" strike="noStrike" spc="-1">
              <a:latin typeface="Arial"/>
            </a:endParaRPr>
          </a:p>
          <a:p>
            <a:pPr marL="216000" indent="244440" algn="just">
              <a:lnSpc>
                <a:spcPct val="100000"/>
              </a:lnSpc>
              <a:buClr>
                <a:srgbClr val="000000"/>
              </a:buClr>
              <a:buFont typeface="Wingdings" charset="2"/>
              <a:buChar char=""/>
            </a:pPr>
            <a:r>
              <a:rPr lang="ru-RU" sz="2000" b="1" strike="noStrike" spc="-1">
                <a:solidFill>
                  <a:srgbClr val="000000"/>
                </a:solidFill>
                <a:latin typeface="Arial"/>
                <a:ea typeface="Times New Roman"/>
              </a:rPr>
              <a:t>діючого агента (гарячої пари або рідини, полум'я, предмета, нагрітого до високої температури); </a:t>
            </a:r>
            <a:endParaRPr lang="ru-RU" sz="2000" b="0" strike="noStrike" spc="-1">
              <a:latin typeface="Arial"/>
            </a:endParaRPr>
          </a:p>
          <a:p>
            <a:pPr marL="216000" indent="244440" algn="just">
              <a:lnSpc>
                <a:spcPct val="100000"/>
              </a:lnSpc>
              <a:buClr>
                <a:srgbClr val="000000"/>
              </a:buClr>
              <a:buFont typeface="Wingdings" charset="2"/>
              <a:buChar char=""/>
            </a:pPr>
            <a:r>
              <a:rPr lang="ru-RU" sz="2000" b="1" strike="noStrike" spc="-1">
                <a:solidFill>
                  <a:srgbClr val="000000"/>
                </a:solidFill>
                <a:latin typeface="Arial"/>
                <a:ea typeface="Times New Roman"/>
              </a:rPr>
              <a:t>тривалості дії агента на тканини; </a:t>
            </a:r>
            <a:endParaRPr lang="ru-RU" sz="2000" b="0" strike="noStrike" spc="-1">
              <a:latin typeface="Arial"/>
            </a:endParaRPr>
          </a:p>
          <a:p>
            <a:pPr marL="216000" indent="244440" algn="just">
              <a:lnSpc>
                <a:spcPct val="100000"/>
              </a:lnSpc>
              <a:buClr>
                <a:srgbClr val="000000"/>
              </a:buClr>
              <a:buFont typeface="Wingdings" charset="2"/>
              <a:buChar char=""/>
            </a:pPr>
            <a:r>
              <a:rPr lang="ru-RU" sz="2000" b="1" strike="noStrike" spc="-1">
                <a:solidFill>
                  <a:srgbClr val="000000"/>
                </a:solidFill>
                <a:latin typeface="Arial"/>
                <a:ea typeface="Times New Roman"/>
              </a:rPr>
              <a:t>глибини й площини ушкодження тканин; </a:t>
            </a:r>
            <a:endParaRPr lang="ru-RU" sz="2000" b="0" strike="noStrike" spc="-1">
              <a:latin typeface="Arial"/>
            </a:endParaRPr>
          </a:p>
          <a:p>
            <a:pPr marL="216000" indent="244440" algn="just">
              <a:lnSpc>
                <a:spcPct val="100000"/>
              </a:lnSpc>
              <a:buClr>
                <a:srgbClr val="000000"/>
              </a:buClr>
              <a:buFont typeface="Wingdings" charset="2"/>
              <a:buChar char=""/>
            </a:pPr>
            <a:r>
              <a:rPr lang="ru-RU" sz="2000" b="1" strike="noStrike" spc="-1">
                <a:solidFill>
                  <a:srgbClr val="000000"/>
                </a:solidFill>
                <a:latin typeface="Arial"/>
                <a:ea typeface="Times New Roman"/>
              </a:rPr>
              <a:t>віку і стану потерпілого тощо.</a:t>
            </a: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CustomShape 1"/>
          <p:cNvSpPr/>
          <p:nvPr/>
        </p:nvSpPr>
        <p:spPr>
          <a:xfrm>
            <a:off x="214200" y="214200"/>
            <a:ext cx="8714520" cy="6285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gn="just">
              <a:lnSpc>
                <a:spcPct val="80000"/>
              </a:lnSpc>
              <a:buClr>
                <a:srgbClr val="000000"/>
              </a:buClr>
              <a:buFont typeface="Arial"/>
              <a:buChar char="•"/>
            </a:pPr>
            <a:r>
              <a:rPr lang="ru-RU" sz="2000" b="1" strike="noStrike" spc="-1">
                <a:solidFill>
                  <a:srgbClr val="000000"/>
                </a:solidFill>
                <a:latin typeface="Calibri"/>
                <a:ea typeface="DejaVu Sans"/>
              </a:rPr>
              <a:t>Струм вважається небезпечним при напрузі 40-50 В і при силі струму 0,1 А. Струми з числом періодів 40-70 за одну секунду є найнебезпечнішими. </a:t>
            </a:r>
            <a:endParaRPr lang="ru-RU" sz="2000" b="0" strike="noStrike" spc="-1">
              <a:latin typeface="Arial"/>
            </a:endParaRPr>
          </a:p>
          <a:p>
            <a:pPr marL="343080" indent="-342000" algn="just">
              <a:lnSpc>
                <a:spcPct val="80000"/>
              </a:lnSpc>
              <a:buClr>
                <a:srgbClr val="FF0000"/>
              </a:buClr>
              <a:buFont typeface="Arial"/>
              <a:buChar char="•"/>
            </a:pPr>
            <a:r>
              <a:rPr lang="ru-RU" sz="2000" b="1" strike="noStrike" spc="-1">
                <a:solidFill>
                  <a:srgbClr val="FF0000"/>
                </a:solidFill>
                <a:latin typeface="Calibri"/>
                <a:ea typeface="DejaVu Sans"/>
              </a:rPr>
              <a:t>Шкіра та інші тканини людини </a:t>
            </a:r>
            <a:r>
              <a:rPr lang="ru-RU" sz="2000" b="1" strike="noStrike" spc="-1">
                <a:solidFill>
                  <a:srgbClr val="000000"/>
                </a:solidFill>
                <a:latin typeface="Calibri"/>
                <a:ea typeface="DejaVu Sans"/>
              </a:rPr>
              <a:t>чинять певний опір струму, її змочування водою зменшує опір на 40%, а содовим розчином - на 60%. Чим грубіша шкіра, тим більша її опірність електроструму. При пітливості шкіра стає вологою, її опірність зменшується і небезпека ушкодження струмом різко зростає. </a:t>
            </a:r>
            <a:endParaRPr lang="ru-RU" sz="2000" b="0" strike="noStrike" spc="-1">
              <a:latin typeface="Arial"/>
            </a:endParaRPr>
          </a:p>
          <a:p>
            <a:pPr marL="343080" indent="-342000" algn="just">
              <a:lnSpc>
                <a:spcPct val="80000"/>
              </a:lnSpc>
              <a:buClr>
                <a:srgbClr val="000000"/>
              </a:buClr>
              <a:buFont typeface="Arial"/>
              <a:buChar char="•"/>
            </a:pPr>
            <a:r>
              <a:rPr lang="ru-RU" sz="2000" b="1" strike="noStrike" spc="-1">
                <a:solidFill>
                  <a:srgbClr val="000000"/>
                </a:solidFill>
                <a:latin typeface="Calibri"/>
                <a:ea typeface="DejaVu Sans"/>
              </a:rPr>
              <a:t>Знижують витривалість організму до електроструму </a:t>
            </a:r>
            <a:r>
              <a:rPr lang="ru-RU" sz="2000" b="1" strike="noStrike" spc="-1">
                <a:solidFill>
                  <a:srgbClr val="FF0000"/>
                </a:solidFill>
                <a:latin typeface="Calibri"/>
                <a:ea typeface="DejaVu Sans"/>
              </a:rPr>
              <a:t>перевтома, виснаження, голод, перегрівання тіла, спрага та ін. </a:t>
            </a:r>
            <a:endParaRPr lang="ru-RU" sz="2000" b="0" strike="noStrike" spc="-1">
              <a:latin typeface="Arial"/>
            </a:endParaRPr>
          </a:p>
          <a:p>
            <a:pPr marL="343080" indent="-342000" algn="just">
              <a:lnSpc>
                <a:spcPct val="80000"/>
              </a:lnSpc>
              <a:buClr>
                <a:srgbClr val="FF0000"/>
              </a:buClr>
              <a:buFont typeface="Arial"/>
              <a:buChar char="•"/>
            </a:pPr>
            <a:r>
              <a:rPr lang="ru-RU" sz="2000" b="1" strike="noStrike" spc="-1">
                <a:solidFill>
                  <a:srgbClr val="FF0000"/>
                </a:solidFill>
                <a:latin typeface="Calibri"/>
                <a:ea typeface="DejaVu Sans"/>
              </a:rPr>
              <a:t>Під час </a:t>
            </a:r>
            <a:r>
              <a:rPr lang="ru-RU" sz="2000" b="1" strike="noStrike" spc="-1">
                <a:solidFill>
                  <a:srgbClr val="000000"/>
                </a:solidFill>
                <a:latin typeface="Calibri"/>
                <a:ea typeface="DejaVu Sans"/>
              </a:rPr>
              <a:t>сну сила дії струму зменшується. </a:t>
            </a:r>
            <a:endParaRPr lang="ru-RU" sz="2000" b="0" strike="noStrike" spc="-1">
              <a:latin typeface="Arial"/>
            </a:endParaRPr>
          </a:p>
          <a:p>
            <a:pPr marL="343080" indent="-342000" algn="just">
              <a:lnSpc>
                <a:spcPct val="80000"/>
              </a:lnSpc>
              <a:buClr>
                <a:srgbClr val="7030A0"/>
              </a:buClr>
              <a:buFont typeface="Arial"/>
              <a:buChar char="•"/>
            </a:pPr>
            <a:r>
              <a:rPr lang="ru-RU" sz="2000" b="1" strike="noStrike" spc="-1">
                <a:solidFill>
                  <a:srgbClr val="7030A0"/>
                </a:solidFill>
                <a:latin typeface="Calibri"/>
                <a:ea typeface="DejaVu Sans"/>
              </a:rPr>
              <a:t>При підвищенні напруги понад 500 В </a:t>
            </a:r>
            <a:r>
              <a:rPr lang="ru-RU" sz="2000" b="1" strike="noStrike" spc="-1">
                <a:solidFill>
                  <a:srgbClr val="000000"/>
                </a:solidFill>
                <a:latin typeface="Calibri"/>
                <a:ea typeface="DejaVu Sans"/>
              </a:rPr>
              <a:t>величина опору шкіри вже не має значення, тому що в місці контакту утворюється «пробій» шкіри, виникають мітки струму, Перемінний струм з частотою 50 Гц небезпечніший, ніж постійний тієї ж напруги. Це положення стосується струму понад 500 Вольт. При даній напрузі небезпека вирівнюється, а при напрузі понад 500В </a:t>
            </a:r>
            <a:r>
              <a:rPr lang="ru-RU" sz="2000" b="1" strike="noStrike" spc="-1">
                <a:solidFill>
                  <a:srgbClr val="7030A0"/>
                </a:solidFill>
                <a:latin typeface="Calibri"/>
                <a:ea typeface="DejaVu Sans"/>
              </a:rPr>
              <a:t>постійний струм небезпечніший, ніж перемінний. </a:t>
            </a:r>
            <a:endParaRPr lang="ru-RU" sz="2000" b="0" strike="noStrike" spc="-1">
              <a:latin typeface="Arial"/>
            </a:endParaRPr>
          </a:p>
          <a:p>
            <a:pPr marL="343080" indent="-342000" algn="just">
              <a:lnSpc>
                <a:spcPct val="80000"/>
              </a:lnSpc>
              <a:buClr>
                <a:srgbClr val="000000"/>
              </a:buClr>
              <a:buFont typeface="Arial"/>
              <a:buChar char="•"/>
            </a:pPr>
            <a:r>
              <a:rPr lang="ru-RU" sz="2000" b="1" strike="noStrike" spc="-1">
                <a:solidFill>
                  <a:srgbClr val="000000"/>
                </a:solidFill>
                <a:latin typeface="Calibri"/>
                <a:ea typeface="DejaVu Sans"/>
              </a:rPr>
              <a:t>Умови, при яких виникає контакт людини з електричним струмом, впливають на характер і тяжкість електротравми. Чим триваліший контакт із предметами, які несуть струм, чим більша площа зіткнення, тим важчою буде електротравма. </a:t>
            </a:r>
            <a:endParaRPr lang="ru-RU" sz="2000" b="0" strike="noStrike" spc="-1">
              <a:latin typeface="Arial"/>
            </a:endParaRPr>
          </a:p>
          <a:p>
            <a:pPr marL="343080" indent="-342000" algn="just">
              <a:lnSpc>
                <a:spcPct val="80000"/>
              </a:lnSpc>
              <a:buClr>
                <a:srgbClr val="000000"/>
              </a:buClr>
              <a:buFont typeface="Arial"/>
              <a:buChar char="•"/>
            </a:pPr>
            <a:r>
              <a:rPr lang="ru-RU" sz="2000" b="1" strike="noStrike" spc="-1">
                <a:solidFill>
                  <a:srgbClr val="000000"/>
                </a:solidFill>
                <a:latin typeface="Calibri"/>
                <a:ea typeface="DejaVu Sans"/>
              </a:rPr>
              <a:t>Велике значення мають </a:t>
            </a:r>
            <a:r>
              <a:rPr lang="ru-RU" sz="2000" b="1" i="1" strike="noStrike" spc="-1">
                <a:solidFill>
                  <a:srgbClr val="FF0000"/>
                </a:solidFill>
                <a:latin typeface="Calibri"/>
                <a:ea typeface="DejaVu Sans"/>
              </a:rPr>
              <a:t>шляхи проходження струму в організмі </a:t>
            </a:r>
            <a:r>
              <a:rPr lang="ru-RU" sz="2000" b="1" strike="noStrike" spc="-1">
                <a:solidFill>
                  <a:srgbClr val="000000"/>
                </a:solidFill>
                <a:latin typeface="Calibri"/>
                <a:ea typeface="DejaVu Sans"/>
              </a:rPr>
              <a:t>- «петлі» струму. З них найбільш небезпечні петлі, при яких струм </a:t>
            </a:r>
            <a:r>
              <a:rPr lang="ru-RU" sz="2000" b="1" strike="noStrike" spc="-1">
                <a:solidFill>
                  <a:srgbClr val="7030A0"/>
                </a:solidFill>
                <a:latin typeface="Calibri"/>
                <a:ea typeface="DejaVu Sans"/>
              </a:rPr>
              <a:t>проходить через органи життєзабезпечення</a:t>
            </a:r>
            <a:r>
              <a:rPr lang="ru-RU" sz="2000" b="1" strike="noStrike" spc="-1">
                <a:solidFill>
                  <a:srgbClr val="000000"/>
                </a:solidFill>
                <a:latin typeface="Calibri"/>
                <a:ea typeface="DejaVu Sans"/>
              </a:rPr>
              <a:t>: </a:t>
            </a:r>
            <a:r>
              <a:rPr lang="ru-RU" sz="2000" b="1" strike="noStrike" spc="-1">
                <a:solidFill>
                  <a:srgbClr val="FF0000"/>
                </a:solidFill>
                <a:latin typeface="Calibri"/>
                <a:ea typeface="DejaVu Sans"/>
              </a:rPr>
              <a:t>«дві руки - дві ноги», «ліва рука — ноги», «рука - рука», «голова - ноги».</a:t>
            </a: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 name="Picture 2"/>
          <p:cNvPicPr/>
          <p:nvPr/>
        </p:nvPicPr>
        <p:blipFill>
          <a:blip r:embed="rId2"/>
          <a:stretch/>
        </p:blipFill>
        <p:spPr>
          <a:xfrm>
            <a:off x="928800" y="0"/>
            <a:ext cx="3319200" cy="3319200"/>
          </a:xfrm>
          <a:prstGeom prst="rect">
            <a:avLst/>
          </a:prstGeom>
          <a:ln>
            <a:noFill/>
          </a:ln>
        </p:spPr>
      </p:pic>
      <p:pic>
        <p:nvPicPr>
          <p:cNvPr id="187" name="Picture 4"/>
          <p:cNvPicPr/>
          <p:nvPr/>
        </p:nvPicPr>
        <p:blipFill>
          <a:blip r:embed="rId3"/>
          <a:srcRect b="6602"/>
          <a:stretch/>
        </p:blipFill>
        <p:spPr>
          <a:xfrm>
            <a:off x="5213880" y="2016360"/>
            <a:ext cx="3927960" cy="4535640"/>
          </a:xfrm>
          <a:prstGeom prst="rect">
            <a:avLst/>
          </a:prstGeom>
          <a:ln>
            <a:noFill/>
          </a:ln>
        </p:spPr>
      </p:pic>
      <p:pic>
        <p:nvPicPr>
          <p:cNvPr id="188" name="Picture 6"/>
          <p:cNvPicPr/>
          <p:nvPr/>
        </p:nvPicPr>
        <p:blipFill>
          <a:blip r:embed="rId4"/>
          <a:stretch/>
        </p:blipFill>
        <p:spPr>
          <a:xfrm>
            <a:off x="285840" y="3357720"/>
            <a:ext cx="4928040" cy="3320280"/>
          </a:xfrm>
          <a:prstGeom prst="rect">
            <a:avLst/>
          </a:prstGeom>
          <a:ln>
            <a:noFill/>
          </a:ln>
        </p:spPr>
      </p:pic>
      <p:sp>
        <p:nvSpPr>
          <p:cNvPr id="189" name="TextShape 1"/>
          <p:cNvSpPr txBox="1"/>
          <p:nvPr/>
        </p:nvSpPr>
        <p:spPr>
          <a:xfrm>
            <a:off x="4680000" y="1453680"/>
            <a:ext cx="4368600" cy="602280"/>
          </a:xfrm>
          <a:prstGeom prst="rect">
            <a:avLst/>
          </a:prstGeom>
          <a:noFill/>
          <a:ln>
            <a:noFill/>
          </a:ln>
        </p:spPr>
        <p:txBody>
          <a:bodyPr lIns="90000" tIns="45000" rIns="90000" bIns="45000">
            <a:spAutoFit/>
          </a:bodyPr>
          <a:lstStyle/>
          <a:p>
            <a:r>
              <a:rPr lang="ru-RU" sz="1800" b="1" strike="noStrike" spc="-1">
                <a:latin typeface="Arial"/>
              </a:rPr>
              <a:t>Способи звільнення постраждалого </a:t>
            </a:r>
          </a:p>
          <a:p>
            <a:r>
              <a:rPr lang="ru-RU" sz="1800" b="1" strike="noStrike" spc="-1">
                <a:latin typeface="Arial"/>
              </a:rPr>
              <a:t>                        від дії струму</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Рисунок 189"/>
          <p:cNvPicPr/>
          <p:nvPr/>
        </p:nvPicPr>
        <p:blipFill>
          <a:blip r:embed="rId2"/>
          <a:stretch/>
        </p:blipFill>
        <p:spPr>
          <a:xfrm>
            <a:off x="223200" y="792000"/>
            <a:ext cx="8888760" cy="54000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Picture 2"/>
          <p:cNvPicPr/>
          <p:nvPr/>
        </p:nvPicPr>
        <p:blipFill>
          <a:blip r:embed="rId2"/>
          <a:srcRect b="19887"/>
          <a:stretch/>
        </p:blipFill>
        <p:spPr>
          <a:xfrm>
            <a:off x="1080000" y="1690200"/>
            <a:ext cx="6768000" cy="5153040"/>
          </a:xfrm>
          <a:prstGeom prst="rect">
            <a:avLst/>
          </a:prstGeom>
          <a:ln>
            <a:noFill/>
          </a:ln>
        </p:spPr>
      </p:pic>
      <p:sp>
        <p:nvSpPr>
          <p:cNvPr id="192" name="TextShape 1"/>
          <p:cNvSpPr txBox="1"/>
          <p:nvPr/>
        </p:nvSpPr>
        <p:spPr>
          <a:xfrm>
            <a:off x="360000" y="216000"/>
            <a:ext cx="8640000" cy="1474920"/>
          </a:xfrm>
          <a:prstGeom prst="rect">
            <a:avLst/>
          </a:prstGeom>
          <a:noFill/>
          <a:ln>
            <a:noFill/>
          </a:ln>
        </p:spPr>
        <p:txBody>
          <a:bodyPr lIns="90000" tIns="45000" rIns="90000" bIns="45000">
            <a:spAutoFit/>
          </a:bodyPr>
          <a:lstStyle/>
          <a:p>
            <a:pPr algn="ctr"/>
            <a:r>
              <a:rPr lang="ru-RU" sz="1800" b="1" strike="noStrike" spc="-1">
                <a:solidFill>
                  <a:srgbClr val="FF0000"/>
                </a:solidFill>
                <a:latin typeface="Arial"/>
              </a:rPr>
              <a:t>Характерні шляхи струму у тілі людини (петлі струму):</a:t>
            </a:r>
            <a:r>
              <a:rPr lang="ru-RU" sz="1800" b="0" strike="noStrike" spc="-1">
                <a:solidFill>
                  <a:srgbClr val="FF0000"/>
                </a:solidFill>
                <a:latin typeface="Arial"/>
              </a:rPr>
              <a:t> </a:t>
            </a:r>
            <a:endParaRPr lang="ru-RU" sz="1800" b="0" strike="noStrike" spc="-1">
              <a:latin typeface="Arial"/>
            </a:endParaRPr>
          </a:p>
          <a:p>
            <a:pPr algn="ctr"/>
            <a:r>
              <a:rPr lang="ru-RU" sz="1600" b="1" strike="noStrike" spc="-1">
                <a:latin typeface="Arial"/>
              </a:rPr>
              <a:t>1 — рука - рука; </a:t>
            </a:r>
            <a:r>
              <a:rPr lang="ru-RU" sz="1600" b="1" strike="noStrike" spc="-1">
                <a:latin typeface="Arial"/>
                <a:ea typeface="Microsoft YaHei"/>
              </a:rPr>
              <a:t>2 — права рука - ноги;  3 — ліва рука - ноги; 4 — права рука - права нога; 5 — права рука - ліва нога;  6 — ліва рука - ліва нога; 7 — ліва рука - права нога; 8 — руки - ноги; 9 — нога - нога; 10 — голова - руки; 11 — голова - ноги; </a:t>
            </a:r>
            <a:endParaRPr lang="ru-RU" sz="1600" b="0" strike="noStrike" spc="-1">
              <a:latin typeface="Arial"/>
            </a:endParaRPr>
          </a:p>
          <a:p>
            <a:pPr algn="ctr"/>
            <a:r>
              <a:rPr lang="ru-RU" sz="1600" b="1" strike="noStrike" spc="-1">
                <a:latin typeface="Arial"/>
                <a:ea typeface="Microsoft YaHei"/>
              </a:rPr>
              <a:t>12 — голова - права рука; 13 — голова — ліва рука; 14 — голова — права нога; </a:t>
            </a:r>
            <a:endParaRPr lang="ru-RU" sz="1600" b="0" strike="noStrike" spc="-1">
              <a:latin typeface="Arial"/>
            </a:endParaRPr>
          </a:p>
          <a:p>
            <a:pPr algn="ctr"/>
            <a:r>
              <a:rPr lang="ru-RU" sz="1600" b="1" strike="noStrike" spc="-1">
                <a:latin typeface="Arial"/>
                <a:ea typeface="Microsoft YaHei"/>
              </a:rPr>
              <a:t>15 — голова — ліва нога</a:t>
            </a:r>
            <a:endParaRPr lang="ru-RU" sz="16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 name="Picture 2"/>
          <p:cNvPicPr/>
          <p:nvPr/>
        </p:nvPicPr>
        <p:blipFill>
          <a:blip r:embed="rId2"/>
          <a:srcRect l="22197" r="21656" b="44549"/>
          <a:stretch/>
        </p:blipFill>
        <p:spPr>
          <a:xfrm>
            <a:off x="714960" y="504000"/>
            <a:ext cx="7637040" cy="3600000"/>
          </a:xfrm>
          <a:prstGeom prst="rect">
            <a:avLst/>
          </a:prstGeom>
          <a:ln>
            <a:noFill/>
          </a:ln>
        </p:spPr>
      </p:pic>
      <p:sp>
        <p:nvSpPr>
          <p:cNvPr id="194" name="TextShape 1"/>
          <p:cNvSpPr txBox="1"/>
          <p:nvPr/>
        </p:nvSpPr>
        <p:spPr>
          <a:xfrm>
            <a:off x="357809" y="4277880"/>
            <a:ext cx="8210191" cy="1752872"/>
          </a:xfrm>
          <a:prstGeom prst="rect">
            <a:avLst/>
          </a:prstGeom>
          <a:noFill/>
          <a:ln>
            <a:noFill/>
          </a:ln>
        </p:spPr>
        <p:txBody>
          <a:bodyPr wrap="square" lIns="90000" tIns="45000" rIns="90000" bIns="45000">
            <a:spAutoFit/>
          </a:bodyPr>
          <a:lstStyle/>
          <a:p>
            <a:pPr algn="ctr"/>
            <a:r>
              <a:rPr lang="ru-RU" sz="1800" b="1" strike="noStrike" spc="-1" dirty="0">
                <a:solidFill>
                  <a:srgbClr val="FF0000"/>
                </a:solidFill>
                <a:latin typeface="Arial"/>
              </a:rPr>
              <a:t>«рука-рука»</a:t>
            </a:r>
            <a:r>
              <a:rPr lang="ru-RU" sz="1800" b="1" strike="noStrike" spc="-1" dirty="0">
                <a:latin typeface="Arial"/>
              </a:rPr>
              <a:t> - через </a:t>
            </a:r>
            <a:r>
              <a:rPr lang="ru-RU" sz="1800" b="1" strike="noStrike" spc="-1" dirty="0" err="1">
                <a:latin typeface="Arial"/>
              </a:rPr>
              <a:t>серце</a:t>
            </a:r>
            <a:r>
              <a:rPr lang="ru-RU" sz="1800" b="1" strike="noStrike" spc="-1" dirty="0">
                <a:latin typeface="Arial"/>
              </a:rPr>
              <a:t> проходить 3,3% </a:t>
            </a:r>
            <a:r>
              <a:rPr lang="ru-RU" sz="1800" b="1" strike="noStrike" spc="-1" dirty="0" err="1">
                <a:latin typeface="Arial"/>
              </a:rPr>
              <a:t>загального</a:t>
            </a:r>
            <a:r>
              <a:rPr lang="ru-RU" sz="1800" b="1" strike="noStrike" spc="-1" dirty="0">
                <a:latin typeface="Arial"/>
              </a:rPr>
              <a:t> струму</a:t>
            </a:r>
          </a:p>
          <a:p>
            <a:pPr algn="ctr"/>
            <a:r>
              <a:rPr lang="ru-RU" sz="1800" b="1" strike="noStrike" spc="-1" dirty="0">
                <a:solidFill>
                  <a:srgbClr val="FF0000"/>
                </a:solidFill>
                <a:latin typeface="Arial"/>
              </a:rPr>
              <a:t>«</a:t>
            </a:r>
            <a:r>
              <a:rPr lang="ru-RU" sz="1800" b="1" strike="noStrike" spc="-1" dirty="0" err="1">
                <a:solidFill>
                  <a:srgbClr val="FF0000"/>
                </a:solidFill>
                <a:latin typeface="Arial"/>
              </a:rPr>
              <a:t>ліва</a:t>
            </a:r>
            <a:r>
              <a:rPr lang="ru-RU" sz="1800" b="1" strike="noStrike" spc="-1" dirty="0">
                <a:solidFill>
                  <a:srgbClr val="FF0000"/>
                </a:solidFill>
                <a:latin typeface="Arial"/>
              </a:rPr>
              <a:t> рука-ноги»</a:t>
            </a:r>
            <a:r>
              <a:rPr lang="ru-RU" sz="1800" b="1" strike="noStrike" spc="-1" dirty="0">
                <a:latin typeface="Arial"/>
              </a:rPr>
              <a:t> - через </a:t>
            </a:r>
            <a:r>
              <a:rPr lang="ru-RU" sz="1800" b="1" strike="noStrike" spc="-1" dirty="0" err="1">
                <a:latin typeface="Arial"/>
              </a:rPr>
              <a:t>серце</a:t>
            </a:r>
            <a:r>
              <a:rPr lang="ru-RU" sz="1800" b="1" strike="noStrike" spc="-1" dirty="0">
                <a:latin typeface="Arial"/>
              </a:rPr>
              <a:t> проходить </a:t>
            </a:r>
            <a:r>
              <a:rPr lang="ru-RU" b="1" spc="-1" dirty="0" smtClean="0"/>
              <a:t>3,7%</a:t>
            </a:r>
            <a:r>
              <a:rPr lang="ru-RU" sz="1800" b="1" strike="noStrike" spc="-1" dirty="0" smtClean="0">
                <a:latin typeface="Arial"/>
              </a:rPr>
              <a:t>загального </a:t>
            </a:r>
            <a:r>
              <a:rPr lang="ru-RU" sz="1800" b="1" strike="noStrike" spc="-1" dirty="0">
                <a:latin typeface="Arial"/>
              </a:rPr>
              <a:t>струму</a:t>
            </a:r>
          </a:p>
          <a:p>
            <a:pPr algn="ctr"/>
            <a:r>
              <a:rPr lang="ru-RU" sz="1800" b="1" strike="noStrike" spc="-1" dirty="0" smtClean="0">
                <a:solidFill>
                  <a:srgbClr val="FF0000"/>
                </a:solidFill>
                <a:latin typeface="Arial"/>
              </a:rPr>
              <a:t>«права рука-ноги»</a:t>
            </a:r>
            <a:r>
              <a:rPr lang="ru-RU" sz="1800" b="1" strike="noStrike" spc="-1" dirty="0" smtClean="0">
                <a:latin typeface="Arial"/>
              </a:rPr>
              <a:t> - через </a:t>
            </a:r>
            <a:r>
              <a:rPr lang="ru-RU" sz="1800" b="1" strike="noStrike" spc="-1" dirty="0" err="1" smtClean="0">
                <a:latin typeface="Arial"/>
              </a:rPr>
              <a:t>серце</a:t>
            </a:r>
            <a:r>
              <a:rPr lang="ru-RU" sz="1800" b="1" strike="noStrike" spc="-1" dirty="0" smtClean="0">
                <a:latin typeface="Arial"/>
              </a:rPr>
              <a:t> проходить </a:t>
            </a:r>
            <a:r>
              <a:rPr lang="ru-RU" b="1" spc="-1" dirty="0"/>
              <a:t>6,7% </a:t>
            </a:r>
            <a:r>
              <a:rPr lang="ru-RU" b="1" spc="-1" dirty="0" err="1"/>
              <a:t>загального</a:t>
            </a:r>
            <a:r>
              <a:rPr lang="ru-RU" b="1" spc="-1" dirty="0"/>
              <a:t> </a:t>
            </a:r>
            <a:r>
              <a:rPr lang="ru-RU" sz="1800" b="1" strike="noStrike" spc="-1" dirty="0" smtClean="0">
                <a:latin typeface="Arial"/>
              </a:rPr>
              <a:t>струму</a:t>
            </a:r>
            <a:endParaRPr lang="ru-RU" sz="1800" b="1" strike="noStrike" spc="-1" dirty="0">
              <a:latin typeface="Arial"/>
            </a:endParaRPr>
          </a:p>
          <a:p>
            <a:pPr algn="ctr"/>
            <a:r>
              <a:rPr lang="ru-RU" sz="1800" b="1" strike="noStrike" spc="-1" dirty="0">
                <a:solidFill>
                  <a:srgbClr val="FF0000"/>
                </a:solidFill>
                <a:latin typeface="Arial"/>
              </a:rPr>
              <a:t>«нога-нога»</a:t>
            </a:r>
            <a:r>
              <a:rPr lang="ru-RU" sz="1800" b="1" strike="noStrike" spc="-1" dirty="0">
                <a:latin typeface="Arial"/>
              </a:rPr>
              <a:t> - через </a:t>
            </a:r>
            <a:r>
              <a:rPr lang="ru-RU" sz="1800" b="1" strike="noStrike" spc="-1" dirty="0" err="1">
                <a:latin typeface="Arial"/>
              </a:rPr>
              <a:t>серце</a:t>
            </a:r>
            <a:r>
              <a:rPr lang="ru-RU" sz="1800" b="1" strike="noStrike" spc="-1" dirty="0">
                <a:latin typeface="Arial"/>
              </a:rPr>
              <a:t> проходить 0,4% </a:t>
            </a:r>
            <a:r>
              <a:rPr lang="ru-RU" sz="1800" b="1" strike="noStrike" spc="-1" dirty="0" err="1">
                <a:latin typeface="Arial"/>
              </a:rPr>
              <a:t>загального</a:t>
            </a:r>
            <a:r>
              <a:rPr lang="ru-RU" sz="1800" b="1" strike="noStrike" spc="-1" dirty="0">
                <a:latin typeface="Arial"/>
              </a:rPr>
              <a:t> струму</a:t>
            </a:r>
          </a:p>
          <a:p>
            <a:pPr algn="ctr"/>
            <a:r>
              <a:rPr lang="ru-RU" sz="1800" b="1" strike="noStrike" spc="-1" dirty="0">
                <a:solidFill>
                  <a:srgbClr val="FF0000"/>
                </a:solidFill>
                <a:latin typeface="Arial"/>
              </a:rPr>
              <a:t>«голова-ноги»</a:t>
            </a:r>
            <a:r>
              <a:rPr lang="ru-RU" sz="1800" b="1" strike="noStrike" spc="-1" dirty="0">
                <a:latin typeface="Arial"/>
              </a:rPr>
              <a:t> - через </a:t>
            </a:r>
            <a:r>
              <a:rPr lang="ru-RU" sz="1800" b="1" strike="noStrike" spc="-1" dirty="0" err="1">
                <a:latin typeface="Arial"/>
              </a:rPr>
              <a:t>серце</a:t>
            </a:r>
            <a:r>
              <a:rPr lang="ru-RU" sz="1800" b="1" strike="noStrike" spc="-1" dirty="0">
                <a:latin typeface="Arial"/>
              </a:rPr>
              <a:t> проходить 6,8% </a:t>
            </a:r>
            <a:r>
              <a:rPr lang="ru-RU" sz="1800" b="1" strike="noStrike" spc="-1" dirty="0" err="1">
                <a:latin typeface="Arial"/>
              </a:rPr>
              <a:t>загального</a:t>
            </a:r>
            <a:r>
              <a:rPr lang="ru-RU" sz="1800" b="1" strike="noStrike" spc="-1" dirty="0">
                <a:latin typeface="Arial"/>
              </a:rPr>
              <a:t> струму</a:t>
            </a:r>
          </a:p>
          <a:p>
            <a:pPr algn="ctr"/>
            <a:r>
              <a:rPr lang="ru-RU" sz="1800" b="1" strike="noStrike" spc="-1" dirty="0">
                <a:solidFill>
                  <a:srgbClr val="FF0000"/>
                </a:solidFill>
                <a:latin typeface="Arial"/>
              </a:rPr>
              <a:t>«голова-руки» </a:t>
            </a:r>
            <a:r>
              <a:rPr lang="ru-RU" sz="1800" b="1" strike="noStrike" spc="-1" dirty="0">
                <a:latin typeface="Arial"/>
              </a:rPr>
              <a:t>- через </a:t>
            </a:r>
            <a:r>
              <a:rPr lang="ru-RU" sz="1800" b="1" strike="noStrike" spc="-1" dirty="0" err="1">
                <a:latin typeface="Arial"/>
              </a:rPr>
              <a:t>серце</a:t>
            </a:r>
            <a:r>
              <a:rPr lang="ru-RU" sz="1800" b="1" strike="noStrike" spc="-1" dirty="0">
                <a:latin typeface="Arial"/>
              </a:rPr>
              <a:t> проходить 7% </a:t>
            </a:r>
            <a:r>
              <a:rPr lang="ru-RU" sz="1800" b="1" strike="noStrike" spc="-1" dirty="0" err="1">
                <a:latin typeface="Arial"/>
              </a:rPr>
              <a:t>загального</a:t>
            </a:r>
            <a:r>
              <a:rPr lang="ru-RU" sz="1800" b="1" strike="noStrike" spc="-1" dirty="0">
                <a:latin typeface="Arial"/>
              </a:rPr>
              <a:t> струму</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 name="Picture 2"/>
          <p:cNvPicPr/>
          <p:nvPr/>
        </p:nvPicPr>
        <p:blipFill>
          <a:blip r:embed="rId2"/>
          <a:stretch/>
        </p:blipFill>
        <p:spPr>
          <a:xfrm>
            <a:off x="357120" y="785880"/>
            <a:ext cx="4999680" cy="5918760"/>
          </a:xfrm>
          <a:prstGeom prst="rect">
            <a:avLst/>
          </a:prstGeom>
          <a:ln>
            <a:noFill/>
          </a:ln>
        </p:spPr>
      </p:pic>
      <p:sp>
        <p:nvSpPr>
          <p:cNvPr id="196" name="CustomShape 1"/>
          <p:cNvSpPr/>
          <p:nvPr/>
        </p:nvSpPr>
        <p:spPr>
          <a:xfrm>
            <a:off x="5500800" y="285840"/>
            <a:ext cx="3285000" cy="6459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2200" b="1" strike="noStrike" spc="-1">
                <a:solidFill>
                  <a:srgbClr val="FF0000"/>
                </a:solidFill>
                <a:latin typeface="Calibri"/>
                <a:ea typeface="DejaVu Sans"/>
              </a:rPr>
              <a:t>Електротравма. </a:t>
            </a:r>
            <a:endParaRPr lang="ru-RU" sz="2200" b="0" strike="noStrike" spc="-1">
              <a:latin typeface="Arial"/>
            </a:endParaRPr>
          </a:p>
          <a:p>
            <a:pPr algn="just">
              <a:lnSpc>
                <a:spcPct val="100000"/>
              </a:lnSpc>
            </a:pPr>
            <a:r>
              <a:rPr lang="ru-RU" sz="1800" b="1" strike="noStrike" spc="-1">
                <a:solidFill>
                  <a:srgbClr val="000000"/>
                </a:solidFill>
                <a:latin typeface="Calibri"/>
                <a:ea typeface="DejaVu Sans"/>
              </a:rPr>
              <a:t>Рис. 1 - 3. Контактна електротравма при порушенні ізоляції електричного праски (220 в). Знаки струму. Рис. 1. До лікування. </a:t>
            </a:r>
            <a:endParaRPr lang="ru-RU" sz="1800" b="0" strike="noStrike" spc="-1">
              <a:latin typeface="Arial"/>
            </a:endParaRPr>
          </a:p>
          <a:p>
            <a:pPr algn="just">
              <a:lnSpc>
                <a:spcPct val="100000"/>
              </a:lnSpc>
            </a:pPr>
            <a:r>
              <a:rPr lang="ru-RU" sz="1800" b="1" strike="noStrike" spc="-1">
                <a:solidFill>
                  <a:srgbClr val="000000"/>
                </a:solidFill>
                <a:latin typeface="Calibri"/>
                <a:ea typeface="DejaVu Sans"/>
              </a:rPr>
              <a:t>Рис. 2. В період лікування. </a:t>
            </a:r>
            <a:endParaRPr lang="ru-RU" sz="1800" b="0" strike="noStrike" spc="-1">
              <a:latin typeface="Arial"/>
            </a:endParaRPr>
          </a:p>
          <a:p>
            <a:pPr algn="just">
              <a:lnSpc>
                <a:spcPct val="100000"/>
              </a:lnSpc>
            </a:pPr>
            <a:r>
              <a:rPr lang="ru-RU" sz="1800" b="1" strike="noStrike" spc="-1">
                <a:solidFill>
                  <a:srgbClr val="000000"/>
                </a:solidFill>
                <a:latin typeface="Calibri"/>
                <a:ea typeface="DejaVu Sans"/>
              </a:rPr>
              <a:t>Рис. 3. Після загоєння. </a:t>
            </a:r>
            <a:endParaRPr lang="ru-RU" sz="1800" b="0" strike="noStrike" spc="-1">
              <a:latin typeface="Arial"/>
            </a:endParaRPr>
          </a:p>
          <a:p>
            <a:pPr algn="just">
              <a:lnSpc>
                <a:spcPct val="100000"/>
              </a:lnSpc>
            </a:pPr>
            <a:r>
              <a:rPr lang="ru-RU" sz="1800" b="1" strike="noStrike" spc="-1">
                <a:solidFill>
                  <a:srgbClr val="000000"/>
                </a:solidFill>
                <a:latin typeface="Calibri"/>
                <a:ea typeface="DejaVu Sans"/>
              </a:rPr>
              <a:t>Рис. 4. Контактна електротравма (220 в). Знаки струму на </a:t>
            </a:r>
            <a:r>
              <a:rPr lang="ru-RU" sz="1800" b="1" u="sng" strike="noStrike" spc="-1">
                <a:solidFill>
                  <a:srgbClr val="0000FF"/>
                </a:solidFill>
                <a:uFillTx/>
                <a:latin typeface="Calibri"/>
                <a:ea typeface="DejaVu Sans"/>
                <a:hlinkClick r:id="rId3"/>
              </a:rPr>
              <a:t>передпліччі</a:t>
            </a:r>
            <a:r>
              <a:rPr lang="ru-RU" sz="1800" b="1" strike="noStrike" spc="-1">
                <a:solidFill>
                  <a:srgbClr val="000000"/>
                </a:solidFill>
                <a:latin typeface="Calibri"/>
                <a:ea typeface="DejaVu Sans"/>
              </a:rPr>
              <a:t>. </a:t>
            </a:r>
            <a:endParaRPr lang="ru-RU" sz="1800" b="0" strike="noStrike" spc="-1">
              <a:latin typeface="Arial"/>
            </a:endParaRPr>
          </a:p>
          <a:p>
            <a:pPr algn="just">
              <a:lnSpc>
                <a:spcPct val="100000"/>
              </a:lnSpc>
            </a:pPr>
            <a:r>
              <a:rPr lang="ru-RU" sz="1800" b="1" strike="noStrike" spc="-1">
                <a:solidFill>
                  <a:srgbClr val="000000"/>
                </a:solidFill>
                <a:latin typeface="Calibri"/>
                <a:ea typeface="DejaVu Sans"/>
              </a:rPr>
              <a:t>Рис. 5. Знаки струму при електротравми від вилки проводу (220 в). </a:t>
            </a:r>
            <a:endParaRPr lang="ru-RU" sz="1800" b="0" strike="noStrike" spc="-1">
              <a:latin typeface="Arial"/>
            </a:endParaRPr>
          </a:p>
          <a:p>
            <a:pPr algn="just">
              <a:lnSpc>
                <a:spcPct val="100000"/>
              </a:lnSpc>
            </a:pPr>
            <a:r>
              <a:rPr lang="ru-RU" sz="1800" b="1" strike="noStrike" spc="-1">
                <a:solidFill>
                  <a:srgbClr val="000000"/>
                </a:solidFill>
                <a:latin typeface="Calibri"/>
                <a:ea typeface="DejaVu Sans"/>
              </a:rPr>
              <a:t>Рис. 6. Контактна електротравма обличчя і волосистої частини голови з ураженням кістки. </a:t>
            </a:r>
            <a:endParaRPr lang="ru-RU" sz="1800" b="0" strike="noStrike" spc="-1">
              <a:latin typeface="Arial"/>
            </a:endParaRPr>
          </a:p>
          <a:p>
            <a:pPr algn="just">
              <a:lnSpc>
                <a:spcPct val="100000"/>
              </a:lnSpc>
            </a:pPr>
            <a:r>
              <a:rPr lang="ru-RU" sz="1800" b="1" strike="noStrike" spc="-1">
                <a:solidFill>
                  <a:srgbClr val="000000"/>
                </a:solidFill>
                <a:latin typeface="Calibri"/>
                <a:ea typeface="DejaVu Sans"/>
              </a:rPr>
              <a:t>Рис. 7. Опік електричною дугою обличчя, шиї та верхньої кінцівки при ремонті електроустановки під напругою (380 в).</a:t>
            </a:r>
            <a:endParaRPr lang="ru-RU"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 name="Picture 2"/>
          <p:cNvPicPr/>
          <p:nvPr/>
        </p:nvPicPr>
        <p:blipFill>
          <a:blip r:embed="rId3"/>
          <a:srcRect l="8790" t="16722" r="37425" b="14537"/>
          <a:stretch/>
        </p:blipFill>
        <p:spPr>
          <a:xfrm>
            <a:off x="576000" y="288000"/>
            <a:ext cx="8018280" cy="5759640"/>
          </a:xfrm>
          <a:prstGeom prst="rect">
            <a:avLst/>
          </a:prstGeom>
          <a:ln w="9360">
            <a:noFill/>
          </a:ln>
        </p:spPr>
      </p:pic>
      <p:sp>
        <p:nvSpPr>
          <p:cNvPr id="198" name="TextShape 1"/>
          <p:cNvSpPr txBox="1"/>
          <p:nvPr/>
        </p:nvSpPr>
        <p:spPr>
          <a:xfrm>
            <a:off x="3220200" y="6120000"/>
            <a:ext cx="2827800" cy="346320"/>
          </a:xfrm>
          <a:prstGeom prst="rect">
            <a:avLst/>
          </a:prstGeom>
          <a:noFill/>
          <a:ln>
            <a:noFill/>
          </a:ln>
        </p:spPr>
        <p:txBody>
          <a:bodyPr lIns="90000" tIns="45000" rIns="90000" bIns="45000">
            <a:spAutoFit/>
          </a:bodyPr>
          <a:lstStyle/>
          <a:p>
            <a:r>
              <a:rPr lang="ru-RU" sz="1800" b="1" strike="noStrike" spc="-1">
                <a:latin typeface="Arial"/>
              </a:rPr>
              <a:t>Контактні електроопіки</a:t>
            </a:r>
            <a:endParaRPr lang="ru-RU"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 name="Picture 2"/>
          <p:cNvPicPr/>
          <p:nvPr/>
        </p:nvPicPr>
        <p:blipFill>
          <a:blip r:embed="rId2"/>
          <a:srcRect l="10030" t="32239" r="35228" b="33666"/>
          <a:stretch/>
        </p:blipFill>
        <p:spPr>
          <a:xfrm>
            <a:off x="1368000" y="601560"/>
            <a:ext cx="6355800" cy="2494440"/>
          </a:xfrm>
          <a:prstGeom prst="rect">
            <a:avLst/>
          </a:prstGeom>
          <a:ln w="9360">
            <a:noFill/>
          </a:ln>
        </p:spPr>
      </p:pic>
      <p:pic>
        <p:nvPicPr>
          <p:cNvPr id="200" name="Picture 3"/>
          <p:cNvPicPr/>
          <p:nvPr/>
        </p:nvPicPr>
        <p:blipFill>
          <a:blip r:embed="rId3"/>
          <a:srcRect l="22420" t="26575" r="40684" b="13873"/>
          <a:stretch/>
        </p:blipFill>
        <p:spPr>
          <a:xfrm>
            <a:off x="360000" y="3149280"/>
            <a:ext cx="3672000" cy="3330720"/>
          </a:xfrm>
          <a:prstGeom prst="rect">
            <a:avLst/>
          </a:prstGeom>
          <a:ln w="9360">
            <a:noFill/>
          </a:ln>
        </p:spPr>
      </p:pic>
      <p:pic>
        <p:nvPicPr>
          <p:cNvPr id="201" name="Picture 4"/>
          <p:cNvPicPr/>
          <p:nvPr/>
        </p:nvPicPr>
        <p:blipFill>
          <a:blip r:embed="rId4"/>
          <a:srcRect l="19030" t="33607" r="41232" b="18386"/>
          <a:stretch/>
        </p:blipFill>
        <p:spPr>
          <a:xfrm>
            <a:off x="4608000" y="3117600"/>
            <a:ext cx="4176000" cy="3146400"/>
          </a:xfrm>
          <a:prstGeom prst="rect">
            <a:avLst/>
          </a:prstGeom>
          <a:ln w="9360">
            <a:noFill/>
          </a:ln>
        </p:spPr>
      </p:pic>
      <p:sp>
        <p:nvSpPr>
          <p:cNvPr id="202" name="TextShape 1"/>
          <p:cNvSpPr txBox="1"/>
          <p:nvPr/>
        </p:nvSpPr>
        <p:spPr>
          <a:xfrm>
            <a:off x="3312000" y="216000"/>
            <a:ext cx="2471400" cy="346320"/>
          </a:xfrm>
          <a:prstGeom prst="rect">
            <a:avLst/>
          </a:prstGeom>
          <a:noFill/>
          <a:ln>
            <a:noFill/>
          </a:ln>
        </p:spPr>
        <p:txBody>
          <a:bodyPr lIns="90000" tIns="45000" rIns="90000" bIns="45000">
            <a:spAutoFit/>
          </a:bodyPr>
          <a:lstStyle/>
          <a:p>
            <a:r>
              <a:rPr lang="ru-RU" sz="1800" b="1" strike="noStrike" spc="-1">
                <a:latin typeface="Arial"/>
              </a:rPr>
              <a:t>Дугові електроопіки</a:t>
            </a:r>
            <a:endParaRPr lang="ru-RU" sz="1800" b="0" strike="noStrike" spc="-1">
              <a:latin typeface="Arial"/>
            </a:endParaRPr>
          </a:p>
        </p:txBody>
      </p:sp>
      <p:sp>
        <p:nvSpPr>
          <p:cNvPr id="203" name="TextShape 2"/>
          <p:cNvSpPr txBox="1"/>
          <p:nvPr/>
        </p:nvSpPr>
        <p:spPr>
          <a:xfrm>
            <a:off x="4667400" y="6349680"/>
            <a:ext cx="4295520" cy="346320"/>
          </a:xfrm>
          <a:prstGeom prst="rect">
            <a:avLst/>
          </a:prstGeom>
          <a:noFill/>
          <a:ln>
            <a:noFill/>
          </a:ln>
        </p:spPr>
        <p:txBody>
          <a:bodyPr lIns="90000" tIns="45000" rIns="90000" bIns="45000">
            <a:spAutoFit/>
          </a:bodyPr>
          <a:lstStyle/>
          <a:p>
            <a:r>
              <a:rPr lang="ru-RU" sz="1800" b="1" strike="noStrike" spc="-1">
                <a:latin typeface="Arial"/>
              </a:rPr>
              <a:t>Мітки струму після удару блискавки</a:t>
            </a:r>
          </a:p>
        </p:txBody>
      </p:sp>
      <p:sp>
        <p:nvSpPr>
          <p:cNvPr id="204" name="TextShape 3"/>
          <p:cNvSpPr txBox="1"/>
          <p:nvPr/>
        </p:nvSpPr>
        <p:spPr>
          <a:xfrm>
            <a:off x="931320" y="6421680"/>
            <a:ext cx="2812680" cy="346320"/>
          </a:xfrm>
          <a:prstGeom prst="rect">
            <a:avLst/>
          </a:prstGeom>
          <a:noFill/>
          <a:ln>
            <a:noFill/>
          </a:ln>
        </p:spPr>
        <p:txBody>
          <a:bodyPr lIns="90000" tIns="45000" rIns="90000" bIns="45000">
            <a:spAutoFit/>
          </a:bodyPr>
          <a:lstStyle/>
          <a:p>
            <a:r>
              <a:rPr lang="ru-RU" sz="1800" b="1" strike="noStrike" spc="-1">
                <a:latin typeface="Arial"/>
              </a:rPr>
              <a:t>Мітки струму на долоні</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 name="Picture 2"/>
          <p:cNvPicPr/>
          <p:nvPr/>
        </p:nvPicPr>
        <p:blipFill>
          <a:blip r:embed="rId2"/>
          <a:srcRect l="26529" t="54715" r="48871" b="28617"/>
          <a:stretch/>
        </p:blipFill>
        <p:spPr>
          <a:xfrm>
            <a:off x="2808000" y="144000"/>
            <a:ext cx="6231240" cy="2376000"/>
          </a:xfrm>
          <a:prstGeom prst="rect">
            <a:avLst/>
          </a:prstGeom>
          <a:ln w="9360">
            <a:noFill/>
          </a:ln>
        </p:spPr>
      </p:pic>
      <p:pic>
        <p:nvPicPr>
          <p:cNvPr id="206" name="Picture 5"/>
          <p:cNvPicPr/>
          <p:nvPr/>
        </p:nvPicPr>
        <p:blipFill>
          <a:blip r:embed="rId3"/>
          <a:srcRect l="19897" t="16604" r="44563" b="16560"/>
          <a:stretch/>
        </p:blipFill>
        <p:spPr>
          <a:xfrm>
            <a:off x="936000" y="2448000"/>
            <a:ext cx="4176000" cy="4266000"/>
          </a:xfrm>
          <a:prstGeom prst="rect">
            <a:avLst/>
          </a:prstGeom>
          <a:ln w="9360">
            <a:noFill/>
          </a:ln>
        </p:spPr>
      </p:pic>
      <p:sp>
        <p:nvSpPr>
          <p:cNvPr id="207" name="TextShape 1"/>
          <p:cNvSpPr txBox="1"/>
          <p:nvPr/>
        </p:nvSpPr>
        <p:spPr>
          <a:xfrm>
            <a:off x="115920" y="509760"/>
            <a:ext cx="2764080" cy="858240"/>
          </a:xfrm>
          <a:prstGeom prst="rect">
            <a:avLst/>
          </a:prstGeom>
          <a:noFill/>
          <a:ln>
            <a:noFill/>
          </a:ln>
        </p:spPr>
        <p:txBody>
          <a:bodyPr lIns="90000" tIns="45000" rIns="90000" bIns="45000">
            <a:spAutoFit/>
          </a:bodyPr>
          <a:lstStyle/>
          <a:p>
            <a:r>
              <a:rPr lang="ru-RU" sz="1800" b="1" strike="noStrike" spc="-1">
                <a:latin typeface="Arial"/>
              </a:rPr>
              <a:t>Парна зіркоподібна </a:t>
            </a:r>
          </a:p>
          <a:p>
            <a:r>
              <a:rPr lang="ru-RU" sz="1800" b="1" strike="noStrike" spc="-1">
                <a:latin typeface="Arial"/>
              </a:rPr>
              <a:t>         катаракта </a:t>
            </a:r>
          </a:p>
          <a:p>
            <a:r>
              <a:rPr lang="ru-RU" sz="1800" b="1" strike="noStrike" spc="-1">
                <a:latin typeface="Arial"/>
              </a:rPr>
              <a:t> після електротравми</a:t>
            </a:r>
          </a:p>
        </p:txBody>
      </p:sp>
      <p:sp>
        <p:nvSpPr>
          <p:cNvPr id="208" name="TextShape 2"/>
          <p:cNvSpPr txBox="1"/>
          <p:nvPr/>
        </p:nvSpPr>
        <p:spPr>
          <a:xfrm>
            <a:off x="5616000" y="4752000"/>
            <a:ext cx="1872000" cy="360000"/>
          </a:xfrm>
          <a:prstGeom prst="rect">
            <a:avLst/>
          </a:prstGeom>
          <a:noFill/>
          <a:ln>
            <a:noFill/>
          </a:ln>
        </p:spPr>
        <p:txBody>
          <a:bodyPr lIns="90000" tIns="45000" rIns="90000" bIns="45000">
            <a:spAutoFit/>
          </a:bodyPr>
          <a:lstStyle/>
          <a:p>
            <a:r>
              <a:rPr lang="ru-RU" sz="1800" b="1" strike="noStrike" spc="-1">
                <a:latin typeface="Arial"/>
              </a:rPr>
              <a:t>Металізація</a:t>
            </a:r>
            <a:endParaRPr lang="ru-RU"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428760" y="214200"/>
            <a:ext cx="8428680" cy="6285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43080" indent="-342000" algn="just">
              <a:lnSpc>
                <a:spcPct val="100000"/>
              </a:lnSpc>
              <a:buClr>
                <a:srgbClr val="000000"/>
              </a:buClr>
              <a:buFont typeface="Arial"/>
              <a:buChar char="•"/>
            </a:pPr>
            <a:r>
              <a:rPr lang="ru-RU" sz="2000" b="1" strike="noStrike" spc="-1">
                <a:solidFill>
                  <a:srgbClr val="000000"/>
                </a:solidFill>
                <a:latin typeface="Calibri"/>
                <a:ea typeface="DejaVu Sans"/>
              </a:rPr>
              <a:t>Особливе місце серед уражень електрострумом посідає ураження блискавкою. </a:t>
            </a:r>
            <a:endParaRPr lang="ru-RU" sz="2000" b="0" strike="noStrike" spc="-1">
              <a:latin typeface="Arial"/>
            </a:endParaRPr>
          </a:p>
          <a:p>
            <a:pPr marL="343080" indent="-342000" algn="just">
              <a:lnSpc>
                <a:spcPct val="100000"/>
              </a:lnSpc>
              <a:buClr>
                <a:srgbClr val="FF0000"/>
              </a:buClr>
              <a:buFont typeface="Arial"/>
              <a:buChar char="•"/>
            </a:pPr>
            <a:r>
              <a:rPr lang="ru-RU" sz="2000" b="1" i="1" strike="noStrike" spc="-1">
                <a:solidFill>
                  <a:srgbClr val="FF0000"/>
                </a:solidFill>
                <a:latin typeface="Calibri"/>
                <a:ea typeface="DejaVu Sans"/>
              </a:rPr>
              <a:t>Блискавка</a:t>
            </a:r>
            <a:r>
              <a:rPr lang="ru-RU" sz="2000" b="1" i="1" strike="noStrike" spc="-1">
                <a:solidFill>
                  <a:srgbClr val="000000"/>
                </a:solidFill>
                <a:latin typeface="Calibri"/>
                <a:ea typeface="DejaVu Sans"/>
              </a:rPr>
              <a:t> </a:t>
            </a:r>
            <a:r>
              <a:rPr lang="ru-RU" sz="2000" b="1" strike="noStrike" spc="-1">
                <a:solidFill>
                  <a:srgbClr val="000000"/>
                </a:solidFill>
                <a:latin typeface="Calibri"/>
                <a:ea typeface="DejaVu Sans"/>
              </a:rPr>
              <a:t>- це величезний електричний розряд в атмосфері. Напруга струму досягає мільйона вольт, сила струму - сотні тисяч ампер. Тривалість розряду - доля секунди. Дія блискавки подібна до дії струму високої напруги. При ураженні блискавкою у 80-90 % випадків виникає знепритомнення. Порушення серцевої діяльності зустрічається рідше, що пояснюється високою напругою в зоні розряду й короткочасністю його дії.</a:t>
            </a:r>
            <a:endParaRPr lang="ru-RU" sz="2000" b="0" strike="noStrike" spc="-1">
              <a:latin typeface="Arial"/>
            </a:endParaRPr>
          </a:p>
          <a:p>
            <a:pPr marL="343080" indent="-342000" algn="just">
              <a:lnSpc>
                <a:spcPct val="100000"/>
              </a:lnSpc>
              <a:buClr>
                <a:srgbClr val="0070C0"/>
              </a:buClr>
              <a:buFont typeface="Arial"/>
              <a:buChar char="•"/>
            </a:pPr>
            <a:r>
              <a:rPr lang="ru-RU" sz="2000" b="1" strike="noStrike" spc="-1">
                <a:solidFill>
                  <a:srgbClr val="0070C0"/>
                </a:solidFill>
                <a:latin typeface="Calibri"/>
                <a:ea typeface="DejaVu Sans"/>
              </a:rPr>
              <a:t>Для виникнення електротравми не обов'язковий безпосередній контакт із предметом носієм струму. </a:t>
            </a:r>
            <a:r>
              <a:rPr lang="ru-RU" sz="2000" b="1" strike="noStrike" spc="-1">
                <a:solidFill>
                  <a:srgbClr val="000000"/>
                </a:solidFill>
                <a:latin typeface="Calibri"/>
                <a:ea typeface="DejaVu Sans"/>
              </a:rPr>
              <a:t>При високій напрузі електрострум може вразити людину на відстані, через дуговий розряд. Небезпека збільшується в сиру погоду через підвищення електропровідності повітря. При падінні на землю високовольтного дроту електрострум «розтікається» на обмеженій ділянці землі. </a:t>
            </a:r>
            <a:endParaRPr lang="ru-RU" sz="2000" b="0" strike="noStrike" spc="-1">
              <a:latin typeface="Arial"/>
            </a:endParaRPr>
          </a:p>
          <a:p>
            <a:pPr marL="343080" indent="-342000" algn="just">
              <a:lnSpc>
                <a:spcPct val="100000"/>
              </a:lnSpc>
              <a:buClr>
                <a:srgbClr val="000000"/>
              </a:buClr>
              <a:buFont typeface="Arial"/>
              <a:buChar char="•"/>
            </a:pPr>
            <a:r>
              <a:rPr lang="ru-RU" sz="2000" b="1" strike="noStrike" spc="-1">
                <a:solidFill>
                  <a:srgbClr val="000000"/>
                </a:solidFill>
                <a:latin typeface="Calibri"/>
                <a:ea typeface="DejaVu Sans"/>
              </a:rPr>
              <a:t>Може виникнути «</a:t>
            </a:r>
            <a:r>
              <a:rPr lang="ru-RU" sz="2000" b="1" i="1" strike="noStrike" spc="-1">
                <a:solidFill>
                  <a:srgbClr val="7030A0"/>
                </a:solidFill>
                <a:latin typeface="Calibri"/>
                <a:ea typeface="DejaVu Sans"/>
              </a:rPr>
              <a:t>крокова» напруга</a:t>
            </a:r>
            <a:r>
              <a:rPr lang="ru-RU" sz="2000" b="1" strike="noStrike" spc="-1">
                <a:solidFill>
                  <a:srgbClr val="000000"/>
                </a:solidFill>
                <a:latin typeface="Calibri"/>
                <a:ea typeface="DejaVu Sans"/>
              </a:rPr>
              <a:t> при переміщенні до місця падіння дроту. Небезпечна зона поблизу дроту, який упав, у радіусі складає 10 кроків і повинна враховуватись при наданні допомоги: не можна переміщуватись до потерпілого широкими кроками.</a:t>
            </a: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CustomShape 1"/>
          <p:cNvSpPr/>
          <p:nvPr/>
        </p:nvSpPr>
        <p:spPr>
          <a:xfrm>
            <a:off x="214200" y="285840"/>
            <a:ext cx="8642880" cy="6571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88500" lnSpcReduction="10000"/>
          </a:bodyPr>
          <a:lstStyle/>
          <a:p>
            <a:pPr marL="343080" indent="-342000" algn="ctr">
              <a:lnSpc>
                <a:spcPct val="100000"/>
              </a:lnSpc>
              <a:spcBef>
                <a:spcPts val="519"/>
              </a:spcBef>
              <a:buClr>
                <a:srgbClr val="00B050"/>
              </a:buClr>
              <a:buFont typeface="Arial"/>
              <a:buChar char="•"/>
            </a:pPr>
            <a:r>
              <a:rPr lang="ru-RU" sz="2600" b="1" strike="noStrike" spc="-1" dirty="0" err="1">
                <a:solidFill>
                  <a:srgbClr val="00B050"/>
                </a:solidFill>
                <a:latin typeface="Arial Black"/>
                <a:ea typeface="Times New Roman"/>
              </a:rPr>
              <a:t>Залежно</a:t>
            </a:r>
            <a:r>
              <a:rPr lang="ru-RU" sz="2600" b="1" strike="noStrike" spc="-1" dirty="0">
                <a:solidFill>
                  <a:srgbClr val="00B050"/>
                </a:solidFill>
                <a:latin typeface="Arial Black"/>
                <a:ea typeface="Times New Roman"/>
              </a:rPr>
              <a:t> </a:t>
            </a:r>
            <a:r>
              <a:rPr lang="ru-RU" sz="2600" b="1" strike="noStrike" spc="-1" dirty="0" err="1">
                <a:solidFill>
                  <a:srgbClr val="00B050"/>
                </a:solidFill>
                <a:latin typeface="Arial Black"/>
                <a:ea typeface="Times New Roman"/>
              </a:rPr>
              <a:t>від</a:t>
            </a:r>
            <a:r>
              <a:rPr lang="ru-RU" sz="2600" b="1" strike="noStrike" spc="-1" dirty="0">
                <a:solidFill>
                  <a:srgbClr val="00B050"/>
                </a:solidFill>
                <a:latin typeface="Arial Black"/>
                <a:ea typeface="Times New Roman"/>
              </a:rPr>
              <a:t> </a:t>
            </a:r>
            <a:r>
              <a:rPr lang="ru-RU" sz="2600" b="1" strike="noStrike" spc="-1" dirty="0" err="1">
                <a:solidFill>
                  <a:srgbClr val="00B050"/>
                </a:solidFill>
                <a:latin typeface="Arial Black"/>
                <a:ea typeface="Times New Roman"/>
              </a:rPr>
              <a:t>глибини</a:t>
            </a:r>
            <a:r>
              <a:rPr lang="ru-RU" sz="2600" b="1" strike="noStrike" spc="-1" dirty="0">
                <a:solidFill>
                  <a:srgbClr val="00B050"/>
                </a:solidFill>
                <a:latin typeface="Arial Black"/>
                <a:ea typeface="Times New Roman"/>
              </a:rPr>
              <a:t> </a:t>
            </a:r>
            <a:r>
              <a:rPr lang="ru-RU" sz="2600" b="1" strike="noStrike" spc="-1" dirty="0" err="1">
                <a:solidFill>
                  <a:srgbClr val="00B050"/>
                </a:solidFill>
                <a:latin typeface="Arial Black"/>
                <a:ea typeface="Times New Roman"/>
              </a:rPr>
              <a:t>ушкодження</a:t>
            </a:r>
            <a:r>
              <a:rPr lang="ru-RU" sz="2600" b="1" strike="noStrike" spc="-1" dirty="0">
                <a:solidFill>
                  <a:srgbClr val="00B050"/>
                </a:solidFill>
                <a:latin typeface="Arial Black"/>
                <a:ea typeface="Times New Roman"/>
              </a:rPr>
              <a:t> </a:t>
            </a:r>
            <a:r>
              <a:rPr lang="ru-RU" sz="2600" b="1" strike="noStrike" spc="-1" dirty="0" err="1">
                <a:solidFill>
                  <a:srgbClr val="00B050"/>
                </a:solidFill>
                <a:latin typeface="Arial Black"/>
                <a:ea typeface="Times New Roman"/>
              </a:rPr>
              <a:t>опіки</a:t>
            </a:r>
            <a:r>
              <a:rPr lang="ru-RU" sz="2600" b="1" strike="noStrike" spc="-1" dirty="0">
                <a:solidFill>
                  <a:srgbClr val="00B050"/>
                </a:solidFill>
                <a:latin typeface="Arial Black"/>
                <a:ea typeface="Times New Roman"/>
              </a:rPr>
              <a:t> </a:t>
            </a:r>
            <a:r>
              <a:rPr lang="ru-RU" sz="2600" b="1" strike="noStrike" spc="-1" dirty="0" err="1">
                <a:solidFill>
                  <a:srgbClr val="00B050"/>
                </a:solidFill>
                <a:latin typeface="Arial Black"/>
                <a:ea typeface="Times New Roman"/>
              </a:rPr>
              <a:t>поділяють</a:t>
            </a:r>
            <a:r>
              <a:rPr lang="ru-RU" sz="2600" b="1" strike="noStrike" spc="-1" dirty="0">
                <a:solidFill>
                  <a:srgbClr val="00B050"/>
                </a:solidFill>
                <a:latin typeface="Arial Black"/>
                <a:ea typeface="Times New Roman"/>
              </a:rPr>
              <a:t> на </a:t>
            </a:r>
            <a:r>
              <a:rPr lang="ru-RU" sz="2600" b="1" strike="noStrike" spc="-1" dirty="0" err="1">
                <a:solidFill>
                  <a:srgbClr val="00B050"/>
                </a:solidFill>
                <a:latin typeface="Arial Black"/>
                <a:ea typeface="Times New Roman"/>
              </a:rPr>
              <a:t>чотири</a:t>
            </a:r>
            <a:r>
              <a:rPr lang="ru-RU" sz="2600" b="1" strike="noStrike" spc="-1" dirty="0">
                <a:solidFill>
                  <a:srgbClr val="00B050"/>
                </a:solidFill>
                <a:latin typeface="Arial Black"/>
                <a:ea typeface="Times New Roman"/>
              </a:rPr>
              <a:t> </a:t>
            </a:r>
            <a:r>
              <a:rPr lang="ru-RU" sz="2600" b="1" strike="noStrike" spc="-1" dirty="0" err="1">
                <a:solidFill>
                  <a:srgbClr val="00B050"/>
                </a:solidFill>
                <a:latin typeface="Arial Black"/>
                <a:ea typeface="Times New Roman"/>
              </a:rPr>
              <a:t>ступені</a:t>
            </a:r>
            <a:r>
              <a:rPr lang="ru-RU" sz="2600" b="1" strike="noStrike" spc="-1" dirty="0">
                <a:solidFill>
                  <a:srgbClr val="00B050"/>
                </a:solidFill>
                <a:latin typeface="Arial Black"/>
                <a:ea typeface="Times New Roman"/>
              </a:rPr>
              <a:t>. </a:t>
            </a:r>
            <a:endParaRPr lang="ru-RU" sz="2600" b="0" strike="noStrike" spc="-1" dirty="0">
              <a:latin typeface="Arial"/>
            </a:endParaRPr>
          </a:p>
          <a:p>
            <a:pPr marL="343080" indent="-342000" algn="just">
              <a:lnSpc>
                <a:spcPct val="100000"/>
              </a:lnSpc>
              <a:buClr>
                <a:srgbClr val="FF0000"/>
              </a:buClr>
              <a:buFont typeface="Wingdings" charset="2"/>
              <a:buChar char=""/>
            </a:pPr>
            <a:r>
              <a:rPr lang="ru-RU" sz="1900" b="1" strike="noStrike" spc="-1" dirty="0" err="1">
                <a:solidFill>
                  <a:srgbClr val="FF0000"/>
                </a:solidFill>
                <a:latin typeface="Arial Black"/>
                <a:ea typeface="Times New Roman"/>
              </a:rPr>
              <a:t>Опіки</a:t>
            </a:r>
            <a:r>
              <a:rPr lang="ru-RU" sz="1900" b="1" strike="noStrike" spc="-1" dirty="0">
                <a:solidFill>
                  <a:srgbClr val="FF0000"/>
                </a:solidFill>
                <a:latin typeface="Arial Black"/>
                <a:ea typeface="Times New Roman"/>
              </a:rPr>
              <a:t> І </a:t>
            </a:r>
            <a:r>
              <a:rPr lang="ru-RU" sz="1900" b="1" strike="noStrike" spc="-1" dirty="0" err="1">
                <a:solidFill>
                  <a:srgbClr val="FF0000"/>
                </a:solidFill>
                <a:latin typeface="Arial Black"/>
                <a:ea typeface="Times New Roman"/>
              </a:rPr>
              <a:t>ступеня</a:t>
            </a:r>
            <a:r>
              <a:rPr lang="ru-RU" sz="1900" b="1" strike="noStrike" spc="-1" dirty="0">
                <a:solidFill>
                  <a:srgbClr val="FF0000"/>
                </a:solidFill>
                <a:latin typeface="Arial Black"/>
                <a:ea typeface="Times New Roman"/>
              </a:rPr>
              <a:t> </a:t>
            </a:r>
            <a:r>
              <a:rPr lang="ru-RU" sz="1900" b="1" strike="noStrike" spc="-1" dirty="0" err="1">
                <a:solidFill>
                  <a:srgbClr val="000000"/>
                </a:solidFill>
                <a:latin typeface="Arial Black"/>
                <a:ea typeface="Times New Roman"/>
              </a:rPr>
              <a:t>характеризуються</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почервонінням</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набряком</a:t>
            </a:r>
            <a:r>
              <a:rPr lang="ru-RU" sz="1900" b="1" strike="noStrike" spc="-1" dirty="0">
                <a:solidFill>
                  <a:srgbClr val="000000"/>
                </a:solidFill>
                <a:latin typeface="Arial Black"/>
                <a:ea typeface="Times New Roman"/>
              </a:rPr>
              <a:t> і </a:t>
            </a:r>
            <a:r>
              <a:rPr lang="ru-RU" sz="1900" b="1" strike="noStrike" spc="-1" dirty="0" err="1">
                <a:solidFill>
                  <a:srgbClr val="000000"/>
                </a:solidFill>
                <a:latin typeface="Arial Black"/>
                <a:ea typeface="Times New Roman"/>
              </a:rPr>
              <a:t>наявністю</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пекучого</a:t>
            </a:r>
            <a:r>
              <a:rPr lang="ru-RU" sz="1900" b="1" strike="noStrike" spc="-1" dirty="0">
                <a:solidFill>
                  <a:srgbClr val="000000"/>
                </a:solidFill>
                <a:latin typeface="Arial Black"/>
                <a:ea typeface="Times New Roman"/>
              </a:rPr>
              <a:t> болю у </a:t>
            </a:r>
            <a:r>
              <a:rPr lang="ru-RU" sz="1900" b="1" strike="noStrike" spc="-1" dirty="0" err="1">
                <a:solidFill>
                  <a:srgbClr val="000000"/>
                </a:solidFill>
                <a:latin typeface="Arial Black"/>
                <a:ea typeface="Times New Roman"/>
              </a:rPr>
              <a:t>результаті</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безпосередньої</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дії</a:t>
            </a:r>
            <a:r>
              <a:rPr lang="ru-RU" sz="1900" b="1" strike="noStrike" spc="-1" dirty="0">
                <a:solidFill>
                  <a:srgbClr val="000000"/>
                </a:solidFill>
                <a:latin typeface="Arial Black"/>
                <a:ea typeface="Times New Roman"/>
              </a:rPr>
              <a:t> температурного фактора на </a:t>
            </a:r>
            <a:r>
              <a:rPr lang="ru-RU" sz="1900" b="1" strike="noStrike" spc="-1" dirty="0" err="1">
                <a:solidFill>
                  <a:srgbClr val="000000"/>
                </a:solidFill>
                <a:latin typeface="Arial Black"/>
                <a:ea typeface="Times New Roman"/>
              </a:rPr>
              <a:t>нервові</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закінчення</a:t>
            </a:r>
            <a:r>
              <a:rPr lang="ru-RU" sz="1900" b="1" strike="noStrike" spc="-1" dirty="0">
                <a:solidFill>
                  <a:srgbClr val="000000"/>
                </a:solidFill>
                <a:latin typeface="Arial Black"/>
                <a:ea typeface="Times New Roman"/>
              </a:rPr>
              <a:t> і </a:t>
            </a:r>
            <a:r>
              <a:rPr lang="ru-RU" sz="1900" b="1" strike="noStrike" spc="-1" dirty="0" err="1">
                <a:solidFill>
                  <a:srgbClr val="000000"/>
                </a:solidFill>
                <a:latin typeface="Arial Black"/>
                <a:ea typeface="Times New Roman"/>
              </a:rPr>
              <a:t>здавлювання</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їх</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набряклими</a:t>
            </a:r>
            <a:r>
              <a:rPr lang="ru-RU" sz="1900" b="1" strike="noStrike" spc="-1" dirty="0">
                <a:solidFill>
                  <a:srgbClr val="000000"/>
                </a:solidFill>
                <a:latin typeface="Arial Black"/>
                <a:ea typeface="Times New Roman"/>
              </a:rPr>
              <a:t> тканинами. </a:t>
            </a:r>
            <a:r>
              <a:rPr lang="ru-RU" sz="1900" b="1" strike="noStrike" spc="-1" dirty="0" err="1">
                <a:solidFill>
                  <a:srgbClr val="000000"/>
                </a:solidFill>
                <a:latin typeface="Arial Black"/>
                <a:ea typeface="Times New Roman"/>
              </a:rPr>
              <a:t>Усі</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явища</a:t>
            </a:r>
            <a:r>
              <a:rPr lang="ru-RU" sz="1900" b="1" strike="noStrike" spc="-1" dirty="0">
                <a:solidFill>
                  <a:srgbClr val="000000"/>
                </a:solidFill>
                <a:latin typeface="Arial Black"/>
                <a:ea typeface="Times New Roman"/>
              </a:rPr>
              <a:t> через 3-7 </a:t>
            </a:r>
            <a:r>
              <a:rPr lang="ru-RU" sz="1900" b="1" strike="noStrike" spc="-1" dirty="0" err="1">
                <a:solidFill>
                  <a:srgbClr val="000000"/>
                </a:solidFill>
                <a:latin typeface="Arial Black"/>
                <a:ea typeface="Times New Roman"/>
              </a:rPr>
              <a:t>днів</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зникають</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деколи</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залишаючи</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пігментні</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ділянки</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шкіри</a:t>
            </a:r>
            <a:r>
              <a:rPr lang="ru-RU" sz="1900" b="1" strike="noStrike" spc="-1" dirty="0">
                <a:solidFill>
                  <a:srgbClr val="000000"/>
                </a:solidFill>
                <a:latin typeface="Arial Black"/>
                <a:ea typeface="Times New Roman"/>
              </a:rPr>
              <a:t>.</a:t>
            </a:r>
            <a:endParaRPr lang="ru-RU" sz="1900" b="0" strike="noStrike" spc="-1" dirty="0">
              <a:latin typeface="Arial"/>
            </a:endParaRPr>
          </a:p>
          <a:p>
            <a:pPr marL="343080" indent="-342000" algn="just">
              <a:lnSpc>
                <a:spcPct val="100000"/>
              </a:lnSpc>
              <a:buClr>
                <a:srgbClr val="000000"/>
              </a:buClr>
              <a:buFont typeface="Wingdings" charset="2"/>
              <a:buChar char=""/>
            </a:pPr>
            <a:r>
              <a:rPr lang="ru-RU" sz="1900" b="1" strike="noStrike" spc="-1" dirty="0">
                <a:solidFill>
                  <a:srgbClr val="000000"/>
                </a:solidFill>
                <a:latin typeface="Arial Black"/>
                <a:ea typeface="Times New Roman"/>
              </a:rPr>
              <a:t>При </a:t>
            </a:r>
            <a:r>
              <a:rPr lang="ru-RU" sz="1900" b="1" strike="noStrike" spc="-1" dirty="0" err="1">
                <a:solidFill>
                  <a:srgbClr val="FF0000"/>
                </a:solidFill>
                <a:latin typeface="Arial Black"/>
                <a:ea typeface="Times New Roman"/>
              </a:rPr>
              <a:t>опіках</a:t>
            </a:r>
            <a:r>
              <a:rPr lang="ru-RU" sz="1900" b="1" strike="noStrike" spc="-1" dirty="0">
                <a:solidFill>
                  <a:srgbClr val="FF0000"/>
                </a:solidFill>
                <a:latin typeface="Arial Black"/>
                <a:ea typeface="Times New Roman"/>
              </a:rPr>
              <a:t> II </a:t>
            </a:r>
            <a:r>
              <a:rPr lang="ru-RU" sz="1900" b="1" strike="noStrike" spc="-1" dirty="0" err="1">
                <a:solidFill>
                  <a:srgbClr val="FF0000"/>
                </a:solidFill>
                <a:latin typeface="Arial Black"/>
                <a:ea typeface="Times New Roman"/>
              </a:rPr>
              <a:t>ступеня</a:t>
            </a:r>
            <a:r>
              <a:rPr lang="ru-RU" sz="1900" b="1" strike="noStrike" spc="-1" dirty="0">
                <a:solidFill>
                  <a:srgbClr val="FF0000"/>
                </a:solidFill>
                <a:latin typeface="Arial Black"/>
                <a:ea typeface="Times New Roman"/>
              </a:rPr>
              <a:t> </a:t>
            </a:r>
            <a:r>
              <a:rPr lang="ru-RU" sz="1900" b="1" strike="noStrike" spc="-1" dirty="0" err="1">
                <a:solidFill>
                  <a:srgbClr val="000000"/>
                </a:solidFill>
                <a:latin typeface="Arial Black"/>
                <a:ea typeface="Times New Roman"/>
              </a:rPr>
              <a:t>ушкоджуються</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поверхневі</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шари</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шкіри</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ви­никає</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почервоніння</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шкірних</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покривів</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різної</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величини</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пухирці</a:t>
            </a:r>
            <a:r>
              <a:rPr lang="ru-RU" sz="1900" b="1" strike="noStrike" spc="-1" dirty="0">
                <a:solidFill>
                  <a:srgbClr val="000000"/>
                </a:solidFill>
                <a:latin typeface="Arial Black"/>
                <a:ea typeface="Times New Roman"/>
              </a:rPr>
              <a:t> з </a:t>
            </a:r>
            <a:r>
              <a:rPr lang="ru-RU" sz="1900" b="1" strike="noStrike" spc="-1" dirty="0" err="1">
                <a:solidFill>
                  <a:srgbClr val="000000"/>
                </a:solidFill>
                <a:latin typeface="Arial Black"/>
                <a:ea typeface="Times New Roman"/>
              </a:rPr>
              <a:t>дещо</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мутнуватою</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рідиною</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деяке</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збудження</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прискорення</a:t>
            </a:r>
            <a:r>
              <a:rPr lang="ru-RU" sz="1900" b="1" strike="noStrike" spc="-1" dirty="0">
                <a:solidFill>
                  <a:srgbClr val="000000"/>
                </a:solidFill>
                <a:latin typeface="Arial Black"/>
                <a:ea typeface="Times New Roman"/>
              </a:rPr>
              <a:t> пульсу, </a:t>
            </a:r>
            <a:r>
              <a:rPr lang="ru-RU" sz="1900" b="1" strike="noStrike" spc="-1" dirty="0" err="1">
                <a:solidFill>
                  <a:srgbClr val="000000"/>
                </a:solidFill>
                <a:latin typeface="Arial Black"/>
                <a:ea typeface="Times New Roman"/>
              </a:rPr>
              <a:t>підви­щення</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температури</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тіла</a:t>
            </a:r>
            <a:r>
              <a:rPr lang="ru-RU" sz="1900" b="1" strike="noStrike" spc="-1" dirty="0">
                <a:solidFill>
                  <a:srgbClr val="000000"/>
                </a:solidFill>
                <a:latin typeface="Arial Black"/>
                <a:ea typeface="Times New Roman"/>
              </a:rPr>
              <a:t>, особливо при </a:t>
            </a:r>
            <a:r>
              <a:rPr lang="ru-RU" sz="1900" b="1" strike="noStrike" spc="-1" dirty="0" err="1">
                <a:solidFill>
                  <a:srgbClr val="000000"/>
                </a:solidFill>
                <a:latin typeface="Arial Black"/>
                <a:ea typeface="Times New Roman"/>
              </a:rPr>
              <a:t>нагноєнні</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пухирців</a:t>
            </a:r>
            <a:r>
              <a:rPr lang="ru-RU" sz="1900" b="1" strike="noStrike" spc="-1" dirty="0">
                <a:solidFill>
                  <a:srgbClr val="000000"/>
                </a:solidFill>
                <a:latin typeface="Arial Black"/>
                <a:ea typeface="Times New Roman"/>
              </a:rPr>
              <a:t>. При </a:t>
            </a:r>
            <a:r>
              <a:rPr lang="ru-RU" sz="1900" b="1" strike="noStrike" spc="-1" dirty="0" err="1">
                <a:solidFill>
                  <a:srgbClr val="000000"/>
                </a:solidFill>
                <a:latin typeface="Arial Black"/>
                <a:ea typeface="Times New Roman"/>
              </a:rPr>
              <a:t>опіках</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більше</a:t>
            </a:r>
            <a:r>
              <a:rPr lang="ru-RU" sz="1900" b="1" strike="noStrike" spc="-1" dirty="0">
                <a:solidFill>
                  <a:srgbClr val="000000"/>
                </a:solidFill>
                <a:latin typeface="Arial Black"/>
                <a:ea typeface="Times New Roman"/>
              </a:rPr>
              <a:t> 15 % </a:t>
            </a:r>
            <a:r>
              <a:rPr lang="ru-RU" sz="1900" b="1" strike="noStrike" spc="-1" dirty="0" err="1">
                <a:solidFill>
                  <a:srgbClr val="000000"/>
                </a:solidFill>
                <a:latin typeface="Arial Black"/>
                <a:ea typeface="Times New Roman"/>
              </a:rPr>
              <a:t>поверхні</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тіла</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може</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виникнути</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опіковий</a:t>
            </a:r>
            <a:r>
              <a:rPr lang="ru-RU" sz="1900" b="1" strike="noStrike" spc="-1" dirty="0">
                <a:solidFill>
                  <a:srgbClr val="000000"/>
                </a:solidFill>
                <a:latin typeface="Arial Black"/>
                <a:ea typeface="Times New Roman"/>
              </a:rPr>
              <a:t> шок. </a:t>
            </a:r>
            <a:r>
              <a:rPr lang="ru-RU" sz="1900" b="1" strike="noStrike" spc="-1" dirty="0" err="1">
                <a:solidFill>
                  <a:srgbClr val="000000"/>
                </a:solidFill>
                <a:latin typeface="Arial Black"/>
                <a:ea typeface="Times New Roman"/>
              </a:rPr>
              <a:t>Такі</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опіки</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загоюються</a:t>
            </a:r>
            <a:r>
              <a:rPr lang="ru-RU" sz="1900" b="1" strike="noStrike" spc="-1" dirty="0">
                <a:solidFill>
                  <a:srgbClr val="000000"/>
                </a:solidFill>
                <a:latin typeface="Arial Black"/>
                <a:ea typeface="Times New Roman"/>
              </a:rPr>
              <a:t> через 8-14 </a:t>
            </a:r>
            <a:r>
              <a:rPr lang="ru-RU" sz="1900" b="1" strike="noStrike" spc="-1" dirty="0" err="1">
                <a:solidFill>
                  <a:srgbClr val="000000"/>
                </a:solidFill>
                <a:latin typeface="Arial Black"/>
                <a:ea typeface="Times New Roman"/>
              </a:rPr>
              <a:t>днів</a:t>
            </a:r>
            <a:r>
              <a:rPr lang="ru-RU" sz="1900" b="1" strike="noStrike" spc="-1" dirty="0">
                <a:solidFill>
                  <a:srgbClr val="000000"/>
                </a:solidFill>
                <a:latin typeface="Arial Black"/>
                <a:ea typeface="Times New Roman"/>
              </a:rPr>
              <a:t> без </a:t>
            </a:r>
            <a:r>
              <a:rPr lang="ru-RU" sz="1900" b="1" strike="noStrike" spc="-1" dirty="0" err="1">
                <a:solidFill>
                  <a:srgbClr val="000000"/>
                </a:solidFill>
                <a:latin typeface="Arial Black"/>
                <a:ea typeface="Times New Roman"/>
              </a:rPr>
              <a:t>утворення</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рубців</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якщо</a:t>
            </a:r>
            <a:r>
              <a:rPr lang="ru-RU" sz="1900" b="1" strike="noStrike" spc="-1" dirty="0">
                <a:solidFill>
                  <a:srgbClr val="000000"/>
                </a:solidFill>
                <a:latin typeface="Arial Black"/>
                <a:ea typeface="Times New Roman"/>
              </a:rPr>
              <a:t> нема </a:t>
            </a:r>
            <a:r>
              <a:rPr lang="ru-RU" sz="1900" b="1" strike="noStrike" spc="-1" dirty="0" err="1">
                <a:solidFill>
                  <a:srgbClr val="000000"/>
                </a:solidFill>
                <a:latin typeface="Arial Black"/>
                <a:ea typeface="Times New Roman"/>
              </a:rPr>
              <a:t>нагною­вання</a:t>
            </a:r>
            <a:r>
              <a:rPr lang="ru-RU" sz="1900" b="1" strike="noStrike" spc="-1" dirty="0">
                <a:solidFill>
                  <a:srgbClr val="000000"/>
                </a:solidFill>
                <a:latin typeface="Arial Black"/>
                <a:ea typeface="Times New Roman"/>
              </a:rPr>
              <a:t>.</a:t>
            </a:r>
            <a:endParaRPr lang="ru-RU" sz="1900" b="0" strike="noStrike" spc="-1" dirty="0">
              <a:latin typeface="Arial"/>
            </a:endParaRPr>
          </a:p>
          <a:p>
            <a:pPr marL="343080" indent="-342000" algn="just">
              <a:lnSpc>
                <a:spcPct val="100000"/>
              </a:lnSpc>
              <a:buClr>
                <a:srgbClr val="000000"/>
              </a:buClr>
              <a:buFont typeface="Wingdings" charset="2"/>
              <a:buChar char=""/>
            </a:pPr>
            <a:r>
              <a:rPr lang="ru-RU" sz="1900" b="1" strike="noStrike" spc="-1" dirty="0">
                <a:solidFill>
                  <a:srgbClr val="000000"/>
                </a:solidFill>
                <a:latin typeface="Arial Black"/>
                <a:ea typeface="Times New Roman"/>
              </a:rPr>
              <a:t>При </a:t>
            </a:r>
            <a:r>
              <a:rPr lang="ru-RU" sz="1900" b="1" strike="noStrike" spc="-1" dirty="0" err="1">
                <a:solidFill>
                  <a:srgbClr val="000000"/>
                </a:solidFill>
                <a:latin typeface="Arial Black"/>
                <a:ea typeface="Times New Roman"/>
              </a:rPr>
              <a:t>опіках</a:t>
            </a:r>
            <a:r>
              <a:rPr lang="ru-RU" sz="1900" b="1" strike="noStrike" spc="-1" dirty="0">
                <a:solidFill>
                  <a:srgbClr val="000000"/>
                </a:solidFill>
                <a:latin typeface="Arial Black"/>
                <a:ea typeface="Times New Roman"/>
              </a:rPr>
              <a:t> </a:t>
            </a:r>
            <a:r>
              <a:rPr lang="ru-RU" sz="1900" b="1" strike="noStrike" spc="-1" dirty="0">
                <a:solidFill>
                  <a:srgbClr val="FF0000"/>
                </a:solidFill>
                <a:latin typeface="Arial Black"/>
                <a:ea typeface="Times New Roman"/>
              </a:rPr>
              <a:t>III </a:t>
            </a:r>
            <a:r>
              <a:rPr lang="ru-RU" sz="1900" b="1" strike="noStrike" spc="-1" dirty="0" err="1">
                <a:solidFill>
                  <a:srgbClr val="FF0000"/>
                </a:solidFill>
                <a:latin typeface="Arial Black"/>
                <a:ea typeface="Times New Roman"/>
              </a:rPr>
              <a:t>ступеня</a:t>
            </a:r>
            <a:r>
              <a:rPr lang="ru-RU" sz="1900" b="1" strike="noStrike" spc="-1" dirty="0">
                <a:solidFill>
                  <a:srgbClr val="FF0000"/>
                </a:solidFill>
                <a:latin typeface="Arial Black"/>
                <a:ea typeface="Times New Roman"/>
              </a:rPr>
              <a:t> </a:t>
            </a:r>
            <a:r>
              <a:rPr lang="ru-RU" sz="1900" b="1" strike="noStrike" spc="-1" dirty="0" err="1">
                <a:solidFill>
                  <a:srgbClr val="000000"/>
                </a:solidFill>
                <a:latin typeface="Arial Black"/>
                <a:ea typeface="Times New Roman"/>
              </a:rPr>
              <a:t>ушкоджуються</a:t>
            </a:r>
            <a:r>
              <a:rPr lang="ru-RU" sz="1900" b="1" strike="noStrike" spc="-1" dirty="0">
                <a:solidFill>
                  <a:srgbClr val="000000"/>
                </a:solidFill>
                <a:latin typeface="Arial Black"/>
                <a:ea typeface="Times New Roman"/>
              </a:rPr>
              <a:t> як </a:t>
            </a:r>
            <a:r>
              <a:rPr lang="ru-RU" sz="1900" b="1" strike="noStrike" spc="-1" dirty="0" err="1">
                <a:solidFill>
                  <a:srgbClr val="000000"/>
                </a:solidFill>
                <a:latin typeface="Arial Black"/>
                <a:ea typeface="Times New Roman"/>
              </a:rPr>
              <a:t>поверхневі</a:t>
            </a:r>
            <a:r>
              <a:rPr lang="ru-RU" sz="1900" b="1" strike="noStrike" spc="-1" dirty="0">
                <a:solidFill>
                  <a:srgbClr val="000000"/>
                </a:solidFill>
                <a:latin typeface="Arial Black"/>
                <a:ea typeface="Times New Roman"/>
              </a:rPr>
              <a:t>, так і </a:t>
            </a:r>
            <a:r>
              <a:rPr lang="ru-RU" sz="1900" b="1" strike="noStrike" spc="-1" dirty="0" err="1">
                <a:solidFill>
                  <a:srgbClr val="000000"/>
                </a:solidFill>
                <a:latin typeface="Arial Black"/>
                <a:ea typeface="Times New Roman"/>
              </a:rPr>
              <a:t>глибокі</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шари</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шкіри</a:t>
            </a:r>
            <a:r>
              <a:rPr lang="ru-RU" sz="1900" b="1" strike="noStrike" spc="-1" dirty="0">
                <a:solidFill>
                  <a:srgbClr val="000000"/>
                </a:solidFill>
                <a:latin typeface="Arial Black"/>
                <a:ea typeface="Times New Roman"/>
              </a:rPr>
              <a:t>. Для </a:t>
            </a:r>
            <a:r>
              <a:rPr lang="ru-RU" sz="1900" b="1" i="1" strike="noStrike" spc="-1" dirty="0">
                <a:solidFill>
                  <a:srgbClr val="FF0000"/>
                </a:solidFill>
                <a:latin typeface="Arial Black"/>
                <a:ea typeface="Times New Roman"/>
              </a:rPr>
              <a:t>ІІІ-А </a:t>
            </a:r>
            <a:r>
              <a:rPr lang="ru-RU" sz="1900" b="1" i="1" strike="noStrike" spc="-1" dirty="0" err="1">
                <a:solidFill>
                  <a:srgbClr val="FF0000"/>
                </a:solidFill>
                <a:latin typeface="Arial Black"/>
                <a:ea typeface="Times New Roman"/>
              </a:rPr>
              <a:t>ступеня</a:t>
            </a:r>
            <a:r>
              <a:rPr lang="ru-RU" sz="1900" b="1" i="1" strike="noStrike" spc="-1" dirty="0">
                <a:solidFill>
                  <a:srgbClr val="FF0000"/>
                </a:solidFill>
                <a:latin typeface="Arial Black"/>
                <a:ea typeface="Times New Roman"/>
              </a:rPr>
              <a:t> </a:t>
            </a:r>
            <a:r>
              <a:rPr lang="ru-RU" sz="1900" b="1" strike="noStrike" spc="-1" dirty="0" err="1">
                <a:solidFill>
                  <a:srgbClr val="000000"/>
                </a:solidFill>
                <a:latin typeface="Arial Black"/>
                <a:ea typeface="Times New Roman"/>
              </a:rPr>
              <a:t>характерне</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ушкодження</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поверхневих</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шарів</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шкіри</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Ранева</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поверхня</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покривається</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світло-коричневим</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або</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сірим</a:t>
            </a:r>
            <a:r>
              <a:rPr lang="ru-RU" sz="1900" b="1" strike="noStrike" spc="-1" dirty="0">
                <a:solidFill>
                  <a:srgbClr val="000000"/>
                </a:solidFill>
                <a:latin typeface="Arial Black"/>
                <a:ea typeface="Times New Roman"/>
              </a:rPr>
              <a:t> струпом. </a:t>
            </a:r>
            <a:r>
              <a:rPr lang="ru-RU" sz="1900" b="1" strike="noStrike" spc="-1" dirty="0" err="1">
                <a:solidFill>
                  <a:srgbClr val="000000"/>
                </a:solidFill>
                <a:latin typeface="Arial Black"/>
                <a:ea typeface="Times New Roman"/>
              </a:rPr>
              <a:t>Період</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загоювання</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триває</a:t>
            </a:r>
            <a:r>
              <a:rPr lang="ru-RU" sz="1900" b="1" strike="noStrike" spc="-1" dirty="0">
                <a:solidFill>
                  <a:srgbClr val="000000"/>
                </a:solidFill>
                <a:latin typeface="Arial Black"/>
                <a:ea typeface="Times New Roman"/>
              </a:rPr>
              <a:t> до 3-4 </a:t>
            </a:r>
            <a:r>
              <a:rPr lang="ru-RU" sz="1900" b="1" strike="noStrike" spc="-1" dirty="0" err="1">
                <a:solidFill>
                  <a:srgbClr val="000000"/>
                </a:solidFill>
                <a:latin typeface="Arial Black"/>
                <a:ea typeface="Times New Roman"/>
              </a:rPr>
              <a:t>тижнів</a:t>
            </a:r>
            <a:r>
              <a:rPr lang="ru-RU" sz="1900" b="1" strike="noStrike" spc="-1" dirty="0">
                <a:solidFill>
                  <a:srgbClr val="000000"/>
                </a:solidFill>
                <a:latin typeface="Arial Black"/>
                <a:ea typeface="Times New Roman"/>
              </a:rPr>
              <a:t> без </a:t>
            </a:r>
            <a:r>
              <a:rPr lang="ru-RU" sz="1900" b="1" strike="noStrike" spc="-1" dirty="0" err="1">
                <a:solidFill>
                  <a:srgbClr val="000000"/>
                </a:solidFill>
                <a:latin typeface="Arial Black"/>
                <a:ea typeface="Times New Roman"/>
              </a:rPr>
              <a:t>рубців</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або</a:t>
            </a:r>
            <a:r>
              <a:rPr lang="ru-RU" sz="1900" b="1" strike="noStrike" spc="-1" dirty="0">
                <a:solidFill>
                  <a:srgbClr val="000000"/>
                </a:solidFill>
                <a:latin typeface="Arial Black"/>
                <a:ea typeface="Times New Roman"/>
              </a:rPr>
              <a:t> з </a:t>
            </a:r>
            <a:r>
              <a:rPr lang="ru-RU" sz="1900" b="1" strike="noStrike" spc="-1" dirty="0" err="1">
                <a:solidFill>
                  <a:srgbClr val="000000"/>
                </a:solidFill>
                <a:latin typeface="Arial Black"/>
                <a:ea typeface="Times New Roman"/>
              </a:rPr>
              <a:t>утворенням</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ніжних</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рубців</a:t>
            </a:r>
            <a:r>
              <a:rPr lang="ru-RU" sz="1900" b="1" strike="noStrike" spc="-1" dirty="0">
                <a:solidFill>
                  <a:srgbClr val="000000"/>
                </a:solidFill>
                <a:latin typeface="Arial Black"/>
                <a:ea typeface="Times New Roman"/>
              </a:rPr>
              <a:t>. При </a:t>
            </a:r>
            <a:r>
              <a:rPr lang="ru-RU" sz="1900" b="1" strike="noStrike" spc="-1" dirty="0" err="1">
                <a:solidFill>
                  <a:srgbClr val="000000"/>
                </a:solidFill>
                <a:latin typeface="Arial Black"/>
                <a:ea typeface="Times New Roman"/>
              </a:rPr>
              <a:t>опіках</a:t>
            </a:r>
            <a:r>
              <a:rPr lang="ru-RU" sz="1900" b="1" strike="noStrike" spc="-1" dirty="0">
                <a:solidFill>
                  <a:srgbClr val="000000"/>
                </a:solidFill>
                <a:latin typeface="Arial Black"/>
                <a:ea typeface="Times New Roman"/>
              </a:rPr>
              <a:t> </a:t>
            </a:r>
            <a:r>
              <a:rPr lang="ru-RU" sz="1900" b="1" i="1" strike="noStrike" spc="-1" dirty="0">
                <a:solidFill>
                  <a:srgbClr val="FF0000"/>
                </a:solidFill>
                <a:latin typeface="Arial Black"/>
                <a:ea typeface="Times New Roman"/>
              </a:rPr>
              <a:t>ІІІ-Б </a:t>
            </a:r>
            <a:r>
              <a:rPr lang="ru-RU" sz="1900" b="1" i="1" strike="noStrike" spc="-1" dirty="0" err="1">
                <a:solidFill>
                  <a:srgbClr val="FF0000"/>
                </a:solidFill>
                <a:latin typeface="Arial Black"/>
                <a:ea typeface="Times New Roman"/>
              </a:rPr>
              <a:t>ступеня</a:t>
            </a:r>
            <a:r>
              <a:rPr lang="ru-RU" sz="1900" b="1" i="1" strike="noStrike" spc="-1" dirty="0">
                <a:solidFill>
                  <a:srgbClr val="FF0000"/>
                </a:solidFill>
                <a:latin typeface="Arial Black"/>
                <a:ea typeface="Times New Roman"/>
              </a:rPr>
              <a:t> </a:t>
            </a:r>
            <a:r>
              <a:rPr lang="ru-RU" sz="1900" b="1" strike="noStrike" spc="-1" dirty="0" err="1">
                <a:solidFill>
                  <a:srgbClr val="000000"/>
                </a:solidFill>
                <a:latin typeface="Arial Black"/>
                <a:ea typeface="Times New Roman"/>
              </a:rPr>
              <a:t>наявне</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повне</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змертвіння</a:t>
            </a:r>
            <a:r>
              <a:rPr lang="ru-RU" sz="1900" b="1" strike="noStrike" spc="-1" dirty="0">
                <a:solidFill>
                  <a:srgbClr val="000000"/>
                </a:solidFill>
                <a:latin typeface="Arial Black"/>
                <a:ea typeface="Times New Roman"/>
              </a:rPr>
              <a:t> на всю </a:t>
            </a:r>
            <a:r>
              <a:rPr lang="ru-RU" sz="1900" b="1" strike="noStrike" spc="-1" dirty="0" err="1">
                <a:solidFill>
                  <a:srgbClr val="000000"/>
                </a:solidFill>
                <a:latin typeface="Arial Black"/>
                <a:ea typeface="Times New Roman"/>
              </a:rPr>
              <a:t>глибину</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утворюється</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твердий</a:t>
            </a:r>
            <a:r>
              <a:rPr lang="ru-RU" sz="1900" b="1" strike="noStrike" spc="-1" dirty="0">
                <a:solidFill>
                  <a:srgbClr val="000000"/>
                </a:solidFill>
                <a:latin typeface="Arial Black"/>
                <a:ea typeface="Times New Roman"/>
              </a:rPr>
              <a:t> темно-</a:t>
            </a:r>
            <a:r>
              <a:rPr lang="ru-RU" sz="1900" b="1" strike="noStrike" spc="-1" dirty="0" err="1">
                <a:solidFill>
                  <a:srgbClr val="000000"/>
                </a:solidFill>
                <a:latin typeface="Arial Black"/>
                <a:ea typeface="Times New Roman"/>
              </a:rPr>
              <a:t>коричневий</a:t>
            </a:r>
            <a:r>
              <a:rPr lang="ru-RU" sz="1900" b="1" strike="noStrike" spc="-1" dirty="0">
                <a:solidFill>
                  <a:srgbClr val="000000"/>
                </a:solidFill>
                <a:latin typeface="Arial Black"/>
                <a:ea typeface="Times New Roman"/>
              </a:rPr>
              <a:t> струп, </a:t>
            </a:r>
            <a:r>
              <a:rPr lang="ru-RU" sz="1900" b="1" strike="noStrike" spc="-1" dirty="0" err="1">
                <a:solidFill>
                  <a:srgbClr val="000000"/>
                </a:solidFill>
                <a:latin typeface="Arial Black"/>
                <a:ea typeface="Times New Roman"/>
              </a:rPr>
              <a:t>що</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відпадає</a:t>
            </a:r>
            <a:r>
              <a:rPr lang="ru-RU" sz="1900" b="1" strike="noStrike" spc="-1" dirty="0">
                <a:solidFill>
                  <a:srgbClr val="000000"/>
                </a:solidFill>
                <a:latin typeface="Arial Black"/>
                <a:ea typeface="Times New Roman"/>
              </a:rPr>
              <a:t> через 3-5 </a:t>
            </a:r>
            <a:r>
              <a:rPr lang="ru-RU" sz="1900" b="1" strike="noStrike" spc="-1" dirty="0" err="1">
                <a:solidFill>
                  <a:srgbClr val="000000"/>
                </a:solidFill>
                <a:latin typeface="Arial Black"/>
                <a:ea typeface="Times New Roman"/>
              </a:rPr>
              <a:t>тижнів</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залишаючи</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великі</a:t>
            </a:r>
            <a:r>
              <a:rPr lang="ru-RU" sz="1900" b="1" strike="noStrike" spc="-1" dirty="0">
                <a:solidFill>
                  <a:srgbClr val="000000"/>
                </a:solidFill>
                <a:latin typeface="Arial Black"/>
                <a:ea typeface="Times New Roman"/>
              </a:rPr>
              <a:t> й </a:t>
            </a:r>
            <a:r>
              <a:rPr lang="ru-RU" sz="1900" b="1" strike="noStrike" spc="-1" dirty="0" err="1">
                <a:solidFill>
                  <a:srgbClr val="000000"/>
                </a:solidFill>
                <a:latin typeface="Arial Black"/>
                <a:ea typeface="Times New Roman"/>
              </a:rPr>
              <a:t>деформовані</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рубці</a:t>
            </a:r>
            <a:r>
              <a:rPr lang="ru-RU" sz="1900" b="1" strike="noStrike" spc="-1" dirty="0">
                <a:solidFill>
                  <a:srgbClr val="000000"/>
                </a:solidFill>
                <a:latin typeface="Arial Black"/>
                <a:ea typeface="Times New Roman"/>
              </a:rPr>
              <a:t>.</a:t>
            </a:r>
            <a:endParaRPr lang="ru-RU" sz="1900" b="0" strike="noStrike" spc="-1" dirty="0">
              <a:latin typeface="Arial"/>
            </a:endParaRPr>
          </a:p>
          <a:p>
            <a:pPr marL="343080" indent="-342000" algn="just">
              <a:lnSpc>
                <a:spcPct val="100000"/>
              </a:lnSpc>
              <a:buClr>
                <a:srgbClr val="FF0000"/>
              </a:buClr>
              <a:buFont typeface="Wingdings" charset="2"/>
              <a:buChar char=""/>
            </a:pPr>
            <a:r>
              <a:rPr lang="ru-RU" sz="1900" b="1" strike="noStrike" spc="-1" dirty="0" err="1">
                <a:solidFill>
                  <a:srgbClr val="FF0000"/>
                </a:solidFill>
                <a:latin typeface="Arial Black"/>
                <a:ea typeface="Times New Roman"/>
              </a:rPr>
              <a:t>Опіки</a:t>
            </a:r>
            <a:r>
              <a:rPr lang="ru-RU" sz="1900" b="1" strike="noStrike" spc="-1" dirty="0">
                <a:solidFill>
                  <a:srgbClr val="FF0000"/>
                </a:solidFill>
                <a:latin typeface="Arial Black"/>
                <a:ea typeface="Times New Roman"/>
              </a:rPr>
              <a:t> IV </a:t>
            </a:r>
            <a:r>
              <a:rPr lang="ru-RU" sz="1900" b="1" strike="noStrike" spc="-1" dirty="0" err="1">
                <a:solidFill>
                  <a:srgbClr val="FF0000"/>
                </a:solidFill>
                <a:latin typeface="Arial Black"/>
                <a:ea typeface="Times New Roman"/>
              </a:rPr>
              <a:t>ступеня</a:t>
            </a:r>
            <a:r>
              <a:rPr lang="ru-RU" sz="1900" b="1" strike="noStrike" spc="-1" dirty="0">
                <a:solidFill>
                  <a:srgbClr val="FF0000"/>
                </a:solidFill>
                <a:latin typeface="Arial Black"/>
                <a:ea typeface="Times New Roman"/>
              </a:rPr>
              <a:t> </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це</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ушкодження</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всієї</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шкіри</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підлеглих</a:t>
            </a:r>
            <a:r>
              <a:rPr lang="ru-RU" sz="1900" b="1" strike="noStrike" spc="-1" dirty="0">
                <a:solidFill>
                  <a:srgbClr val="000000"/>
                </a:solidFill>
                <a:latin typeface="Arial Black"/>
                <a:ea typeface="Times New Roman"/>
              </a:rPr>
              <a:t> тканин аж до </a:t>
            </a:r>
            <a:r>
              <a:rPr lang="ru-RU" sz="1900" b="1" strike="noStrike" spc="-1" dirty="0" err="1">
                <a:solidFill>
                  <a:srgbClr val="000000"/>
                </a:solidFill>
                <a:latin typeface="Arial Black"/>
                <a:ea typeface="Times New Roman"/>
              </a:rPr>
              <a:t>кісток</a:t>
            </a:r>
            <a:r>
              <a:rPr lang="ru-RU" sz="1900" b="1" strike="noStrike" spc="-1" dirty="0">
                <a:solidFill>
                  <a:srgbClr val="000000"/>
                </a:solidFill>
                <a:latin typeface="Arial Black"/>
                <a:ea typeface="Times New Roman"/>
              </a:rPr>
              <a:t>. При </a:t>
            </a:r>
            <a:r>
              <a:rPr lang="ru-RU" sz="1900" b="1" strike="noStrike" spc="-1" dirty="0" err="1">
                <a:solidFill>
                  <a:srgbClr val="000000"/>
                </a:solidFill>
                <a:latin typeface="Arial Black"/>
                <a:ea typeface="Times New Roman"/>
              </a:rPr>
              <a:t>цьому</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утворюється</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коричневий</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або</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чорний</a:t>
            </a:r>
            <a:r>
              <a:rPr lang="ru-RU" sz="1900" b="1" strike="noStrike" spc="-1" dirty="0">
                <a:solidFill>
                  <a:srgbClr val="000000"/>
                </a:solidFill>
                <a:latin typeface="Arial Black"/>
                <a:ea typeface="Times New Roman"/>
              </a:rPr>
              <a:t> струп, через </a:t>
            </a:r>
            <a:r>
              <a:rPr lang="ru-RU" sz="1900" b="1" strike="noStrike" spc="-1" dirty="0" err="1">
                <a:solidFill>
                  <a:srgbClr val="000000"/>
                </a:solidFill>
                <a:latin typeface="Arial Black"/>
                <a:ea typeface="Times New Roman"/>
              </a:rPr>
              <a:t>який</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просвічуються</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тромбовані</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венозні</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судини</a:t>
            </a:r>
            <a:r>
              <a:rPr lang="ru-RU" sz="1900" b="1" strike="noStrike" spc="-1" dirty="0">
                <a:solidFill>
                  <a:srgbClr val="000000"/>
                </a:solidFill>
                <a:latin typeface="Arial Black"/>
                <a:ea typeface="Times New Roman"/>
              </a:rPr>
              <a:t>.</a:t>
            </a:r>
            <a:endParaRPr lang="ru-RU" sz="1900" b="0" strike="noStrike" spc="-1" dirty="0">
              <a:latin typeface="Arial"/>
            </a:endParaRPr>
          </a:p>
          <a:p>
            <a:pPr marL="343080" indent="-342000" algn="just">
              <a:lnSpc>
                <a:spcPct val="100000"/>
              </a:lnSpc>
              <a:spcBef>
                <a:spcPts val="380"/>
              </a:spcBef>
            </a:pPr>
            <a:endParaRPr lang="ru-RU" sz="1900" b="0" strike="noStrike" spc="-1" dirty="0">
              <a:latin typeface="Arial"/>
            </a:endParaRPr>
          </a:p>
          <a:p>
            <a:pPr marL="343080" indent="-342000" algn="just">
              <a:lnSpc>
                <a:spcPct val="100000"/>
              </a:lnSpc>
              <a:spcBef>
                <a:spcPts val="439"/>
              </a:spcBef>
            </a:pPr>
            <a:endParaRPr lang="ru-RU" sz="1900" b="0" strike="noStrike" spc="-1" dirty="0">
              <a:latin typeface="Arial"/>
            </a:endParaRPr>
          </a:p>
          <a:p>
            <a:pPr marL="343080" indent="-342000" algn="just">
              <a:lnSpc>
                <a:spcPct val="100000"/>
              </a:lnSpc>
              <a:spcBef>
                <a:spcPts val="400"/>
              </a:spcBef>
            </a:pPr>
            <a:endParaRPr lang="ru-RU" sz="19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CustomShape 1"/>
          <p:cNvSpPr/>
          <p:nvPr/>
        </p:nvSpPr>
        <p:spPr>
          <a:xfrm>
            <a:off x="285840" y="357120"/>
            <a:ext cx="8642880" cy="6499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71500" lnSpcReduction="20000"/>
          </a:bodyPr>
          <a:lstStyle/>
          <a:p>
            <a:pPr marL="343080" indent="-342000" algn="just">
              <a:lnSpc>
                <a:spcPct val="100000"/>
              </a:lnSpc>
              <a:spcBef>
                <a:spcPts val="641"/>
              </a:spcBef>
              <a:buClr>
                <a:srgbClr val="FF0000"/>
              </a:buClr>
              <a:buFont typeface="Arial"/>
              <a:buChar char="•"/>
            </a:pPr>
            <a:r>
              <a:rPr lang="ru-RU" sz="3200" b="1" i="1" strike="noStrike" spc="-1">
                <a:solidFill>
                  <a:srgbClr val="FF0000"/>
                </a:solidFill>
                <a:latin typeface="Calibri"/>
                <a:ea typeface="DejaVu Sans"/>
              </a:rPr>
              <a:t>Симптоми.</a:t>
            </a:r>
            <a:r>
              <a:rPr lang="ru-RU" sz="3200" b="1" i="1" strike="noStrike" spc="-1">
                <a:solidFill>
                  <a:srgbClr val="000000"/>
                </a:solidFill>
                <a:latin typeface="Calibri"/>
                <a:ea typeface="DejaVu Sans"/>
              </a:rPr>
              <a:t> </a:t>
            </a:r>
            <a:r>
              <a:rPr lang="ru-RU" sz="3200" b="1" strike="noStrike" spc="-1">
                <a:solidFill>
                  <a:srgbClr val="000000"/>
                </a:solidFill>
                <a:latin typeface="Calibri"/>
                <a:ea typeface="DejaVu Sans"/>
              </a:rPr>
              <a:t>Клінічно електротравма проявляється місцевими й загальними симптомами. Локальні зміни виражаються у формі </a:t>
            </a:r>
            <a:r>
              <a:rPr lang="ru-RU" sz="3200" b="1" i="1" strike="noStrike" spc="-1">
                <a:solidFill>
                  <a:srgbClr val="FF0000"/>
                </a:solidFill>
                <a:latin typeface="Calibri"/>
                <a:ea typeface="DejaVu Sans"/>
              </a:rPr>
              <a:t>термічних опіків і специфічних «знаків струму». </a:t>
            </a:r>
            <a:r>
              <a:rPr lang="ru-RU" sz="3200" b="1" strike="noStrike" spc="-1">
                <a:solidFill>
                  <a:srgbClr val="000000"/>
                </a:solidFill>
                <a:latin typeface="Calibri"/>
                <a:ea typeface="DejaVu Sans"/>
              </a:rPr>
              <a:t>При інтенсивному утворенні термічної енергії (вольтова дуга) настають глибокі </a:t>
            </a:r>
            <a:r>
              <a:rPr lang="ru-RU" sz="3200" b="1" i="1" strike="noStrike" spc="-1">
                <a:solidFill>
                  <a:srgbClr val="FF0000"/>
                </a:solidFill>
                <a:latin typeface="Calibri"/>
                <a:ea typeface="DejaVu Sans"/>
              </a:rPr>
              <a:t>опіки з обвугленням </a:t>
            </a:r>
            <a:r>
              <a:rPr lang="ru-RU" sz="3200" b="1" strike="noStrike" spc="-1">
                <a:solidFill>
                  <a:srgbClr val="000000"/>
                </a:solidFill>
                <a:latin typeface="Calibri"/>
                <a:ea typeface="DejaVu Sans"/>
              </a:rPr>
              <a:t>уражених ділянок тіла. </a:t>
            </a:r>
            <a:r>
              <a:rPr lang="ru-RU" sz="3200" b="1" i="1" strike="noStrike" spc="-1">
                <a:solidFill>
                  <a:srgbClr val="FF0000"/>
                </a:solidFill>
                <a:latin typeface="Calibri"/>
                <a:ea typeface="DejaVu Sans"/>
              </a:rPr>
              <a:t>«Знаки струму»</a:t>
            </a:r>
            <a:r>
              <a:rPr lang="ru-RU" sz="3200" b="1" strike="noStrike" spc="-1">
                <a:solidFill>
                  <a:srgbClr val="000000"/>
                </a:solidFill>
                <a:latin typeface="Calibri"/>
                <a:ea typeface="DejaVu Sans"/>
              </a:rPr>
              <a:t> утворюються біля його місця входу й виходу: їх розмір 2x3 сантиметри. Вони мають вигляд сірих, щільних плям; іноді ці сухі ділянки шкіри трохи виступають над її поверхнею. У деяких випадках на місці плям утворюється опіковий струп. На відміну від термічних опіків навколо цих плям немає гіперемії, болісності й на шкірі зберігається волосся та пушок. При проникненні струму в глибину шкірного покриву під впливом термічного електролізу може настати </a:t>
            </a:r>
            <a:r>
              <a:rPr lang="ru-RU" sz="3200" b="1" i="1" strike="noStrike" spc="-1">
                <a:solidFill>
                  <a:srgbClr val="FF0000"/>
                </a:solidFill>
                <a:latin typeface="Calibri"/>
                <a:ea typeface="DejaVu Sans"/>
              </a:rPr>
              <a:t>обвуглення тканин з утворенням пари й газу</a:t>
            </a:r>
            <a:r>
              <a:rPr lang="ru-RU" sz="3200" b="1" strike="noStrike" spc="-1">
                <a:solidFill>
                  <a:srgbClr val="000000"/>
                </a:solidFill>
                <a:latin typeface="Calibri"/>
                <a:ea typeface="DejaVu Sans"/>
              </a:rPr>
              <a:t>, з ураженням глибше розміщених тканин і появою в них коміркової будови із сплющенням епітеліальних тканин. М'язи в деяких випадках обвуглюються, а іноді розшаровуються у вигляді окремих м'язових груп. Кісткова тканина на місці дії вольтової дуги розтоплюється. Локальні прояви при ураженні блискавкою мають форму деревовидних гіперемійованих смуг на шкірі. Утворюються вони внаслідок паралічу шкірних судин і зникають через декілька днів.</a:t>
            </a:r>
            <a:endParaRPr lang="ru-RU" sz="3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CustomShape 1"/>
          <p:cNvSpPr/>
          <p:nvPr/>
        </p:nvSpPr>
        <p:spPr>
          <a:xfrm>
            <a:off x="357120" y="214200"/>
            <a:ext cx="8499960" cy="6499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55000" lnSpcReduction="20000"/>
          </a:bodyPr>
          <a:lstStyle/>
          <a:p>
            <a:pPr marL="343080" indent="-342000" algn="just">
              <a:lnSpc>
                <a:spcPct val="100000"/>
              </a:lnSpc>
              <a:buClr>
                <a:srgbClr val="FF0000"/>
              </a:buClr>
              <a:buFont typeface="Arial"/>
              <a:buChar char="•"/>
            </a:pPr>
            <a:r>
              <a:rPr lang="ru-RU" sz="5100" b="1" i="1" strike="noStrike" spc="-1">
                <a:solidFill>
                  <a:srgbClr val="FF0000"/>
                </a:solidFill>
                <a:latin typeface="Calibri"/>
                <a:ea typeface="DejaVu Sans"/>
              </a:rPr>
              <a:t>Загальні явища при електротравмі </a:t>
            </a:r>
            <a:r>
              <a:rPr lang="ru-RU" sz="3600" b="1" strike="noStrike" spc="-1">
                <a:solidFill>
                  <a:srgbClr val="000000"/>
                </a:solidFill>
                <a:latin typeface="Calibri"/>
                <a:ea typeface="DejaVu Sans"/>
              </a:rPr>
              <a:t>зумовлені дією струму на центральну та периферичну нервову систему і проявляються затемненням свідомості, підвищенням тонусу мускулатури, що супроводжується судомним скороченням окремих груп м'язів, які нерідко переходять в генералізовані судоми, розладом серцево-судинної і дихальної функції, часто до повної їх зупинки.</a:t>
            </a:r>
            <a:endParaRPr lang="ru-RU" sz="3600" b="0" strike="noStrike" spc="-1">
              <a:latin typeface="Arial"/>
            </a:endParaRPr>
          </a:p>
          <a:p>
            <a:pPr marL="343080" indent="-342000" algn="just">
              <a:lnSpc>
                <a:spcPct val="100000"/>
              </a:lnSpc>
              <a:buClr>
                <a:srgbClr val="000000"/>
              </a:buClr>
              <a:buFont typeface="Arial"/>
              <a:buChar char="•"/>
            </a:pPr>
            <a:r>
              <a:rPr lang="ru-RU" sz="3600" b="1" strike="noStrike" spc="-1">
                <a:solidFill>
                  <a:srgbClr val="000000"/>
                </a:solidFill>
                <a:latin typeface="Calibri"/>
                <a:ea typeface="DejaVu Sans"/>
              </a:rPr>
              <a:t>Внаслідок тонічного скорочення м'язів буває важко відірвати потерпілого від струмоведучої частини. У легких випадках електротравми потерпілий швидко приходить до пам'яті. Але він ще протягом деякого часу відчуває загальну слабкість, розбитість, запаморочення і головний біль. У тяжких випадках затемнена свідомість зберігається тривалий час. У потерпілого при цьому може відбуватися розширення границь серця і глухі тони, сповільнений, напружений, іноді прискорений пульс. При тяжких формах електротравми спостерігається і торпідний шок, який інколи переходить в клінічну смерть із припиненням серцевої діяльності й дихання. Причиною смерті під час електротравми можуть бути розлад кровообігу й набряк мозку, первинний параліч вазомоторного та дихального центрів або первинне ураження серцевого м'яза й великих судин.</a:t>
            </a:r>
            <a:endParaRPr lang="ru-RU" sz="3600" b="0" strike="noStrike" spc="-1">
              <a:latin typeface="Arial"/>
            </a:endParaRPr>
          </a:p>
          <a:p>
            <a:pPr marL="343080" indent="-342000" algn="just">
              <a:lnSpc>
                <a:spcPct val="100000"/>
              </a:lnSpc>
              <a:buClr>
                <a:srgbClr val="000000"/>
              </a:buClr>
              <a:buFont typeface="Arial"/>
              <a:buChar char="•"/>
            </a:pPr>
            <a:r>
              <a:rPr lang="ru-RU" sz="3600" b="1" strike="noStrike" spc="-1">
                <a:solidFill>
                  <a:srgbClr val="000000"/>
                </a:solidFill>
                <a:latin typeface="Calibri"/>
                <a:ea typeface="DejaVu Sans"/>
              </a:rPr>
              <a:t>Смерть від електротравми може настати миттєво або через деякий час після оживлення. Вторинна смерть здебільшого є наслідком паралічу серця, але зумовлюється й набряком легень, мозку і вторинним паралічем серцево-судинного та дихального центрів.</a:t>
            </a:r>
            <a:endParaRPr lang="ru-RU" sz="36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CustomShape 1"/>
          <p:cNvSpPr/>
          <p:nvPr/>
        </p:nvSpPr>
        <p:spPr>
          <a:xfrm>
            <a:off x="357120" y="214200"/>
            <a:ext cx="8499960" cy="6428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62500" lnSpcReduction="20000"/>
          </a:bodyPr>
          <a:lstStyle/>
          <a:p>
            <a:pPr marL="343080" indent="-342000" algn="just">
              <a:lnSpc>
                <a:spcPct val="100000"/>
              </a:lnSpc>
              <a:buClr>
                <a:srgbClr val="FF0000"/>
              </a:buClr>
              <a:buFont typeface="Arial"/>
              <a:buChar char="•"/>
            </a:pPr>
            <a:r>
              <a:rPr lang="ru-RU" sz="3200" b="1" i="1" strike="noStrike" spc="-1">
                <a:solidFill>
                  <a:srgbClr val="FF0000"/>
                </a:solidFill>
                <a:latin typeface="Calibri"/>
                <a:ea typeface="DejaVu Sans"/>
              </a:rPr>
              <a:t>Профілактика. </a:t>
            </a:r>
            <a:r>
              <a:rPr lang="ru-RU" sz="3200" b="1" strike="noStrike" spc="-1">
                <a:solidFill>
                  <a:srgbClr val="000000"/>
                </a:solidFill>
                <a:latin typeface="Calibri"/>
                <a:ea typeface="DejaVu Sans"/>
              </a:rPr>
              <a:t>Профілактика електротравм полягає в дотриманні заходів техніки безпеки. З робітниками на виробництві зокрема і населенням загалом необхідно обов'язково проводити спеціальний інструктаж щодо правил користування електроприладами. Відповідними службами здійснюється точний облік усіх ушкоджень електричним струмом і застосовуються відповідні заходи, спрямовані на усунення електротравм, що повторюються.</a:t>
            </a:r>
            <a:endParaRPr lang="ru-RU" sz="3200" b="0" strike="noStrike" spc="-1">
              <a:latin typeface="Arial"/>
            </a:endParaRPr>
          </a:p>
          <a:p>
            <a:pPr algn="just">
              <a:lnSpc>
                <a:spcPct val="100000"/>
              </a:lnSpc>
            </a:pPr>
            <a:endParaRPr lang="ru-RU" sz="3200" b="0" strike="noStrike" spc="-1">
              <a:latin typeface="Arial"/>
            </a:endParaRPr>
          </a:p>
          <a:p>
            <a:pPr marL="343080" indent="-342000" algn="just">
              <a:lnSpc>
                <a:spcPct val="100000"/>
              </a:lnSpc>
              <a:buClr>
                <a:srgbClr val="FF0000"/>
              </a:buClr>
              <a:buFont typeface="Arial"/>
              <a:buChar char="•"/>
            </a:pPr>
            <a:r>
              <a:rPr lang="ru-RU" sz="3200" b="1" i="1" strike="noStrike" spc="-1">
                <a:solidFill>
                  <a:srgbClr val="FF0000"/>
                </a:solidFill>
                <a:latin typeface="Calibri"/>
                <a:ea typeface="DejaVu Sans"/>
              </a:rPr>
              <a:t>Перша медична допомога. </a:t>
            </a:r>
            <a:r>
              <a:rPr lang="ru-RU" sz="3200" b="1" strike="noStrike" spc="-1">
                <a:solidFill>
                  <a:srgbClr val="000000"/>
                </a:solidFill>
                <a:latin typeface="Calibri"/>
                <a:ea typeface="DejaVu Sans"/>
              </a:rPr>
              <a:t>У більшості випадків потерпілих від ураження електрострумом можна врятувати. При цьому людина, яка надає допомогу, повинна бути дуже уважною, тому що найменша необережність може коштувати їй життя. </a:t>
            </a:r>
            <a:endParaRPr lang="ru-RU" sz="3200" b="0" strike="noStrike" spc="-1">
              <a:latin typeface="Arial"/>
            </a:endParaRPr>
          </a:p>
          <a:p>
            <a:pPr marL="343080" indent="-342000" algn="just">
              <a:lnSpc>
                <a:spcPct val="100000"/>
              </a:lnSpc>
              <a:buClr>
                <a:srgbClr val="000000"/>
              </a:buClr>
              <a:buFont typeface="Arial"/>
              <a:buChar char="•"/>
            </a:pPr>
            <a:r>
              <a:rPr lang="ru-RU" sz="3200" b="1" strike="noStrike" spc="-1">
                <a:solidFill>
                  <a:srgbClr val="000000"/>
                </a:solidFill>
                <a:latin typeface="Calibri"/>
                <a:ea typeface="DejaVu Sans"/>
              </a:rPr>
              <a:t>Найперше необхідно встановити кількість потерпілих, яке джерело струму стало причиною нещасного випадку, і припинити подальшу дію струму на потерпілого.</a:t>
            </a:r>
            <a:endParaRPr lang="ru-RU" sz="3200" b="0" strike="noStrike" spc="-1">
              <a:latin typeface="Arial"/>
            </a:endParaRPr>
          </a:p>
          <a:p>
            <a:pPr marL="343080" indent="-342000" algn="just">
              <a:lnSpc>
                <a:spcPct val="100000"/>
              </a:lnSpc>
              <a:buClr>
                <a:srgbClr val="000000"/>
              </a:buClr>
              <a:buFont typeface="Arial"/>
              <a:buChar char="•"/>
            </a:pPr>
            <a:r>
              <a:rPr lang="ru-RU" sz="3200" b="1" strike="noStrike" spc="-1">
                <a:solidFill>
                  <a:srgbClr val="000000"/>
                </a:solidFill>
                <a:latin typeface="Calibri"/>
                <a:ea typeface="DejaVu Sans"/>
              </a:rPr>
              <a:t> Якщо поруч є люди, треба попросити їх викликати «швидку допомогу», чітко зазначивши місцеперебування і кількість потерпілих. </a:t>
            </a:r>
            <a:endParaRPr lang="ru-RU" sz="3200" b="0" strike="noStrike" spc="-1">
              <a:latin typeface="Arial"/>
            </a:endParaRPr>
          </a:p>
          <a:p>
            <a:pPr marL="343080" indent="-342000" algn="just">
              <a:lnSpc>
                <a:spcPct val="100000"/>
              </a:lnSpc>
              <a:buClr>
                <a:srgbClr val="000000"/>
              </a:buClr>
              <a:buFont typeface="Arial"/>
              <a:buChar char="•"/>
            </a:pPr>
            <a:r>
              <a:rPr lang="ru-RU" sz="3200" b="1" strike="noStrike" spc="-1">
                <a:solidFill>
                  <a:srgbClr val="000000"/>
                </a:solidFill>
                <a:latin typeface="Calibri"/>
                <a:ea typeface="DejaVu Sans"/>
              </a:rPr>
              <a:t>Оточуючі мають допомогти обмежити доступ до цього місця інших осіб і взяти участь у наданні першої долікарської допомоги. </a:t>
            </a:r>
            <a:endParaRPr lang="ru-RU" sz="3200" b="0" strike="noStrike" spc="-1">
              <a:latin typeface="Arial"/>
            </a:endParaRPr>
          </a:p>
          <a:p>
            <a:pPr marL="343080" indent="-342000" algn="just">
              <a:lnSpc>
                <a:spcPct val="100000"/>
              </a:lnSpc>
              <a:buClr>
                <a:srgbClr val="000000"/>
              </a:buClr>
              <a:buFont typeface="Arial"/>
              <a:buChar char="•"/>
            </a:pPr>
            <a:r>
              <a:rPr lang="ru-RU" sz="3200" b="1" strike="noStrike" spc="-1">
                <a:solidFill>
                  <a:srgbClr val="000000"/>
                </a:solidFill>
                <a:latin typeface="Calibri"/>
                <a:ea typeface="DejaVu Sans"/>
              </a:rPr>
              <a:t>Для припинення подальшої дії електроструму на потерпілого треба вимкнути рубильник, викрутити запобіжники, вийняти вилку із розетки. Якщо цього зробити неможливо, потрібно перерубати дріт сокирою із сухим дерев'яним держаком. Дріт слід відсунути сухою палицею, книгою, сухою дошкою тощо.</a:t>
            </a:r>
            <a:endParaRPr lang="ru-RU" sz="3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CustomShape 1"/>
          <p:cNvSpPr/>
          <p:nvPr/>
        </p:nvSpPr>
        <p:spPr>
          <a:xfrm>
            <a:off x="0" y="214200"/>
            <a:ext cx="8928720" cy="6642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69500" lnSpcReduction="20000"/>
          </a:bodyPr>
          <a:lstStyle/>
          <a:p>
            <a:pPr marL="343080" indent="-342000" algn="just">
              <a:lnSpc>
                <a:spcPct val="90000"/>
              </a:lnSpc>
              <a:buClr>
                <a:srgbClr val="000000"/>
              </a:buClr>
              <a:buFont typeface="Arial"/>
              <a:buChar char="•"/>
            </a:pPr>
            <a:r>
              <a:rPr lang="ru-RU" sz="2900" b="1" strike="noStrike" spc="-1">
                <a:solidFill>
                  <a:srgbClr val="000000"/>
                </a:solidFill>
                <a:latin typeface="Calibri"/>
                <a:ea typeface="DejaVu Sans"/>
              </a:rPr>
              <a:t>Обірвані дроти необхідно також заземлити або затушувати, з'єднавши їх кінці між собою. Якщо дріт перерізати немає чим, то потерпілого відтягують за одяг, нижній край сорочки, ремінь. Робити це необхідно однією рукою, обгорнувши її плащем, вовняним шарфом, джемпером або будь-якою іншою сухою тканиною. </a:t>
            </a:r>
            <a:endParaRPr lang="ru-RU" sz="2900" b="0" strike="noStrike" spc="-1">
              <a:latin typeface="Arial"/>
            </a:endParaRPr>
          </a:p>
          <a:p>
            <a:pPr marL="343080" indent="-342000" algn="just">
              <a:lnSpc>
                <a:spcPct val="90000"/>
              </a:lnSpc>
              <a:buClr>
                <a:srgbClr val="000000"/>
              </a:buClr>
              <a:buFont typeface="Arial"/>
              <a:buChar char="•"/>
            </a:pPr>
            <a:r>
              <a:rPr lang="ru-RU" sz="2900" b="1" strike="noStrike" spc="-1">
                <a:solidFill>
                  <a:srgbClr val="000000"/>
                </a:solidFill>
                <a:latin typeface="Calibri"/>
                <a:ea typeface="DejaVu Sans"/>
              </a:rPr>
              <a:t>У разі, коли потерпілий лежить на землі й контактує із дротом високої напруги, до нього потрібно підходити дрібними кроками або стрибати на одній або двох щільно стиснутих ногах, щоб самому не потрапити під «крокову» напругу. Для безпеки слід стати на суху дошку, гумову підстилку, стопку газет або книг, сухий одяг. Взуття повинно бути без гвіздків. </a:t>
            </a:r>
            <a:endParaRPr lang="ru-RU" sz="2900" b="0" strike="noStrike" spc="-1">
              <a:latin typeface="Arial"/>
            </a:endParaRPr>
          </a:p>
          <a:p>
            <a:pPr marL="343080" indent="-342000" algn="just">
              <a:lnSpc>
                <a:spcPct val="90000"/>
              </a:lnSpc>
              <a:buClr>
                <a:srgbClr val="000000"/>
              </a:buClr>
              <a:buFont typeface="Arial"/>
              <a:buChar char="•"/>
            </a:pPr>
            <a:r>
              <a:rPr lang="ru-RU" sz="2900" b="1" strike="noStrike" spc="-1">
                <a:solidFill>
                  <a:srgbClr val="000000"/>
                </a:solidFill>
                <a:latin typeface="Calibri"/>
                <a:ea typeface="DejaVu Sans"/>
              </a:rPr>
              <a:t>Якщо потерпілий не знепритомнів, але його не можна відірвати від дроту, йому потрібно порадити підстрибнути. У цей момент виникає розрив контакту із землею і дія струму припиняється. Після припинення дії струму починають надавати першу допомогу.</a:t>
            </a:r>
            <a:endParaRPr lang="ru-RU" sz="2900" b="0" strike="noStrike" spc="-1">
              <a:latin typeface="Arial"/>
            </a:endParaRPr>
          </a:p>
          <a:p>
            <a:pPr marL="343080" indent="-342000" algn="just">
              <a:lnSpc>
                <a:spcPct val="90000"/>
              </a:lnSpc>
              <a:buClr>
                <a:srgbClr val="000000"/>
              </a:buClr>
              <a:buFont typeface="Arial"/>
              <a:buChar char="•"/>
            </a:pPr>
            <a:r>
              <a:rPr lang="ru-RU" sz="2900" b="1" strike="noStrike" spc="-1">
                <a:solidFill>
                  <a:srgbClr val="000000"/>
                </a:solidFill>
                <a:latin typeface="Calibri"/>
                <a:ea typeface="DejaVu Sans"/>
              </a:rPr>
              <a:t>Потерпілого кладуть на спину, розстібають одяг і звільняють від стиснення шию, груди, живіт. </a:t>
            </a:r>
            <a:endParaRPr lang="ru-RU" sz="2900" b="0" strike="noStrike" spc="-1">
              <a:latin typeface="Arial"/>
            </a:endParaRPr>
          </a:p>
          <a:p>
            <a:pPr marL="343080" indent="-342000" algn="just">
              <a:lnSpc>
                <a:spcPct val="90000"/>
              </a:lnSpc>
              <a:buClr>
                <a:srgbClr val="000000"/>
              </a:buClr>
              <a:buFont typeface="Arial"/>
              <a:buChar char="•"/>
            </a:pPr>
            <a:r>
              <a:rPr lang="ru-RU" sz="2900" b="1" strike="noStrike" spc="-1">
                <a:solidFill>
                  <a:srgbClr val="000000"/>
                </a:solidFill>
                <a:latin typeface="Calibri"/>
                <a:ea typeface="DejaVu Sans"/>
              </a:rPr>
              <a:t>Забезпечують доступ свіжого повітря і для стимуляції дихання дають понюхати нашатирний спирт. </a:t>
            </a:r>
            <a:endParaRPr lang="ru-RU" sz="2900" b="0" strike="noStrike" spc="-1">
              <a:latin typeface="Arial"/>
            </a:endParaRPr>
          </a:p>
          <a:p>
            <a:pPr marL="343080" indent="-342000" algn="just">
              <a:lnSpc>
                <a:spcPct val="90000"/>
              </a:lnSpc>
              <a:buClr>
                <a:srgbClr val="000000"/>
              </a:buClr>
              <a:buFont typeface="Arial"/>
              <a:buChar char="•"/>
            </a:pPr>
            <a:r>
              <a:rPr lang="ru-RU" sz="2900" b="1" strike="noStrike" spc="-1">
                <a:solidFill>
                  <a:srgbClr val="000000"/>
                </a:solidFill>
                <a:latin typeface="Calibri"/>
                <a:ea typeface="DejaVu Sans"/>
              </a:rPr>
              <a:t>Якщо потерпілий притомний, без тяжких опіків і травм кінцівок, можна дати йому протибольові й заспокійливі засоби, наприклад анальгін, амідопірин, краплі Зеленіна, настоянку валеріани та транспортувати у лікарню. </a:t>
            </a:r>
            <a:endParaRPr lang="ru-RU" sz="2900" b="0" strike="noStrike" spc="-1">
              <a:latin typeface="Arial"/>
            </a:endParaRPr>
          </a:p>
          <a:p>
            <a:pPr marL="343080" indent="-342000" algn="just">
              <a:lnSpc>
                <a:spcPct val="90000"/>
              </a:lnSpc>
              <a:buClr>
                <a:srgbClr val="000000"/>
              </a:buClr>
              <a:buFont typeface="Arial"/>
              <a:buChar char="•"/>
            </a:pPr>
            <a:r>
              <a:rPr lang="ru-RU" sz="2900" b="1" strike="noStrike" spc="-1">
                <a:solidFill>
                  <a:srgbClr val="000000"/>
                </a:solidFill>
                <a:latin typeface="Calibri"/>
                <a:ea typeface="DejaVu Sans"/>
              </a:rPr>
              <a:t>При тяжких ушкодженнях із явищами клінічної смерті до прибуття машини «швидкої допомоги» слід негайно приступити до штучної вентиляції легенів («рот у рот», «рот у ніс» та ін.). </a:t>
            </a:r>
            <a:endParaRPr lang="ru-RU" sz="2900" b="0" strike="noStrike" spc="-1">
              <a:latin typeface="Arial"/>
            </a:endParaRPr>
          </a:p>
          <a:p>
            <a:pPr marL="343080" indent="-342000" algn="just">
              <a:lnSpc>
                <a:spcPct val="90000"/>
              </a:lnSpc>
              <a:buClr>
                <a:srgbClr val="000000"/>
              </a:buClr>
              <a:buFont typeface="Arial"/>
              <a:buChar char="•"/>
            </a:pPr>
            <a:r>
              <a:rPr lang="ru-RU" sz="2900" b="1" strike="noStrike" spc="-1">
                <a:solidFill>
                  <a:srgbClr val="000000"/>
                </a:solidFill>
                <a:latin typeface="Calibri"/>
                <a:ea typeface="DejaVu Sans"/>
              </a:rPr>
              <a:t>У спеціальній машині для реанімації й оживлення проводяться комплекси заходів (штучну вентиляцію апаратним методом, масаж серця, введення серцевих засобів, лобеліну і т. ін.). </a:t>
            </a:r>
            <a:endParaRPr lang="ru-RU" sz="2900" b="0" strike="noStrike" spc="-1">
              <a:latin typeface="Arial"/>
            </a:endParaRPr>
          </a:p>
          <a:p>
            <a:pPr marL="343080" indent="-342000" algn="just">
              <a:lnSpc>
                <a:spcPct val="90000"/>
              </a:lnSpc>
              <a:buClr>
                <a:srgbClr val="000000"/>
              </a:buClr>
              <a:buFont typeface="Arial"/>
              <a:buChar char="•"/>
            </a:pPr>
            <a:r>
              <a:rPr lang="ru-RU" sz="2900" b="1" strike="noStrike" spc="-1">
                <a:solidFill>
                  <a:srgbClr val="000000"/>
                </a:solidFill>
                <a:latin typeface="Calibri"/>
                <a:ea typeface="DejaVu Sans"/>
              </a:rPr>
              <a:t>При ураженні блискавкою вживають таких же заходів.</a:t>
            </a:r>
            <a:endParaRPr lang="ru-RU" sz="2900" b="0" strike="noStrike" spc="-1">
              <a:latin typeface="Arial"/>
            </a:endParaRPr>
          </a:p>
          <a:p>
            <a:pPr>
              <a:lnSpc>
                <a:spcPct val="100000"/>
              </a:lnSpc>
              <a:spcBef>
                <a:spcPts val="641"/>
              </a:spcBef>
            </a:pPr>
            <a:endParaRPr lang="ru-RU" sz="29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CustomShape 1"/>
          <p:cNvSpPr/>
          <p:nvPr/>
        </p:nvSpPr>
        <p:spPr>
          <a:xfrm>
            <a:off x="285840" y="0"/>
            <a:ext cx="8714520" cy="1927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just">
              <a:lnSpc>
                <a:spcPct val="100000"/>
              </a:lnSpc>
            </a:pPr>
            <a:r>
              <a:rPr lang="ru-RU" sz="2400" b="1" i="1" strike="noStrike" spc="-1">
                <a:solidFill>
                  <a:srgbClr val="FF0000"/>
                </a:solidFill>
                <a:latin typeface="Calibri"/>
                <a:ea typeface="DejaVu Sans"/>
              </a:rPr>
              <a:t>4. </a:t>
            </a:r>
            <a:r>
              <a:rPr lang="ru-RU" sz="2200" b="1" i="1" strike="noStrike" spc="-1">
                <a:solidFill>
                  <a:srgbClr val="FF0000"/>
                </a:solidFill>
                <a:latin typeface="Calibri"/>
                <a:ea typeface="DejaVu Sans"/>
              </a:rPr>
              <a:t>Утоплення</a:t>
            </a:r>
            <a:r>
              <a:rPr lang="ru-RU" sz="2200" b="1" strike="noStrike" spc="-1">
                <a:solidFill>
                  <a:srgbClr val="FF0000"/>
                </a:solidFill>
                <a:latin typeface="Calibri"/>
                <a:ea typeface="DejaVu Sans"/>
              </a:rPr>
              <a:t>. Механізми розвитку термінального стану при втопленні. Істинне втоплення, асфіксичне втоплення, синкопальне утоплення. Утоплення в прісній воді. Утоплення в морській воді. Перша допомога при утопленні. Схема надання першої медичної допомоги при істинному ("синьому") утопленні. Надання невідкладної допомоги при «білому» утопленні. </a:t>
            </a:r>
            <a:endParaRPr lang="ru-RU" sz="2200" b="0" strike="noStrike" spc="-1">
              <a:latin typeface="Arial"/>
            </a:endParaRPr>
          </a:p>
        </p:txBody>
      </p:sp>
      <p:sp>
        <p:nvSpPr>
          <p:cNvPr id="215" name="CustomShape 2"/>
          <p:cNvSpPr/>
          <p:nvPr/>
        </p:nvSpPr>
        <p:spPr>
          <a:xfrm>
            <a:off x="285840" y="2071800"/>
            <a:ext cx="8571600" cy="4785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gn="just">
              <a:lnSpc>
                <a:spcPct val="100000"/>
              </a:lnSpc>
              <a:spcBef>
                <a:spcPts val="479"/>
              </a:spcBef>
              <a:buClr>
                <a:srgbClr val="FF0000"/>
              </a:buClr>
              <a:buFont typeface="Arial"/>
              <a:buChar char="•"/>
            </a:pPr>
            <a:r>
              <a:rPr lang="ru-RU" sz="2400" b="1" strike="noStrike" spc="-1">
                <a:solidFill>
                  <a:srgbClr val="FF0000"/>
                </a:solidFill>
                <a:latin typeface="Calibri"/>
                <a:ea typeface="DejaVu Sans"/>
              </a:rPr>
              <a:t>Утоплення</a:t>
            </a:r>
            <a:r>
              <a:rPr lang="ru-RU" sz="1800" b="1" strike="noStrike" spc="-1">
                <a:solidFill>
                  <a:srgbClr val="000000"/>
                </a:solidFill>
                <a:latin typeface="Calibri"/>
                <a:ea typeface="DejaVu Sans"/>
              </a:rPr>
              <a:t> - це один з видів механічної асфіксії, при якому механічним чинником є будь-яка рідина (вода, вино, нафта тощо), яка потрапляє в дихальні шляхи. Для того, щоб людина загинула від утоплення, необов'язковим є занурення тіла у велике водоймище. Людина може втопитися навіть у калюжі, тазу, діжці тощо. Це можливо у випадках, коли людина в стані сильного алкогольного сп'яніння або, наприклад, під час епілептичного нападу потрапляє обличчям у калюжу води.</a:t>
            </a:r>
            <a:endParaRPr lang="ru-RU" sz="1800" b="0" strike="noStrike" spc="-1">
              <a:latin typeface="Arial"/>
            </a:endParaRPr>
          </a:p>
          <a:p>
            <a:pPr marL="343080" indent="-342000" algn="just">
              <a:lnSpc>
                <a:spcPct val="100000"/>
              </a:lnSpc>
              <a:spcBef>
                <a:spcPts val="360"/>
              </a:spcBef>
              <a:buClr>
                <a:srgbClr val="000000"/>
              </a:buClr>
              <a:buFont typeface="Arial"/>
              <a:buChar char="•"/>
            </a:pPr>
            <a:r>
              <a:rPr lang="ru-RU" sz="1800" b="1" strike="noStrike" spc="-1">
                <a:solidFill>
                  <a:srgbClr val="000000"/>
                </a:solidFill>
                <a:latin typeface="Calibri"/>
                <a:ea typeface="DejaVu Sans"/>
              </a:rPr>
              <a:t>Людина, перебуваючи під водою, спочатку затримує дихання зазвичай протягом 1 хв., іноді трохи більше, що залежить від витривалості і тренованості. </a:t>
            </a:r>
            <a:endParaRPr lang="ru-RU" sz="1800" b="0" strike="noStrike" spc="-1">
              <a:latin typeface="Arial"/>
            </a:endParaRPr>
          </a:p>
          <a:p>
            <a:pPr marL="343080" indent="-342000" algn="just">
              <a:lnSpc>
                <a:spcPct val="100000"/>
              </a:lnSpc>
              <a:spcBef>
                <a:spcPts val="360"/>
              </a:spcBef>
              <a:buClr>
                <a:srgbClr val="000000"/>
              </a:buClr>
              <a:buFont typeface="Arial"/>
              <a:buChar char="•"/>
            </a:pPr>
            <a:r>
              <a:rPr lang="ru-RU" sz="1800" b="1" strike="noStrike" spc="-1">
                <a:solidFill>
                  <a:srgbClr val="000000"/>
                </a:solidFill>
                <a:latin typeface="Calibri"/>
                <a:ea typeface="DejaVu Sans"/>
              </a:rPr>
              <a:t>Коли затримувати дихання більше неможливо, рот розкривається, і вода стрімко надходить у дихальні шляхи, одночасно частково потрапляючи і в шлунок. Людина починає дихати у воді - настає період задишки. Під час першого вдиху вода надходить у горло, внаслідок чого подразнюється слизова оболонка і виникає кашель. Після цього настає нетривале припинення дихання, потім з'являється кінцеве дихання, яке через 5-6 хв. припиняється, а через 10-15 хв. наступає смерть.</a:t>
            </a:r>
            <a:endParaRPr lang="ru-RU" sz="1800" b="0" strike="noStrike" spc="-1">
              <a:latin typeface="Arial"/>
            </a:endParaRPr>
          </a:p>
          <a:p>
            <a:pPr>
              <a:lnSpc>
                <a:spcPct val="100000"/>
              </a:lnSpc>
              <a:spcBef>
                <a:spcPts val="360"/>
              </a:spcBef>
            </a:pPr>
            <a:endParaRPr lang="ru-RU"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CustomShape 1"/>
          <p:cNvSpPr/>
          <p:nvPr/>
        </p:nvSpPr>
        <p:spPr>
          <a:xfrm>
            <a:off x="285840" y="357120"/>
            <a:ext cx="8571600" cy="6213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gn="ctr">
              <a:lnSpc>
                <a:spcPct val="80000"/>
              </a:lnSpc>
              <a:buClr>
                <a:srgbClr val="FF0000"/>
              </a:buClr>
              <a:buFont typeface="Arial"/>
              <a:buChar char="•"/>
            </a:pPr>
            <a:r>
              <a:rPr lang="ru-RU" sz="2800" b="1" strike="noStrike" spc="-1">
                <a:solidFill>
                  <a:srgbClr val="FF0000"/>
                </a:solidFill>
                <a:latin typeface="Calibri"/>
                <a:ea typeface="DejaVu Sans"/>
              </a:rPr>
              <a:t>Надання першої допомоги при утопленні</a:t>
            </a:r>
            <a:endParaRPr lang="ru-RU" sz="2800" b="0" strike="noStrike" spc="-1">
              <a:latin typeface="Arial"/>
            </a:endParaRPr>
          </a:p>
          <a:p>
            <a:pPr algn="just">
              <a:lnSpc>
                <a:spcPct val="80000"/>
              </a:lnSpc>
            </a:pPr>
            <a:endParaRPr lang="ru-RU" sz="2800" b="0" strike="noStrike" spc="-1">
              <a:latin typeface="Arial"/>
            </a:endParaRPr>
          </a:p>
          <a:p>
            <a:pPr marL="343080" indent="-342000" algn="just">
              <a:lnSpc>
                <a:spcPct val="80000"/>
              </a:lnSpc>
              <a:buClr>
                <a:srgbClr val="000000"/>
              </a:buClr>
              <a:buFont typeface="Arial"/>
              <a:buChar char="•"/>
            </a:pPr>
            <a:r>
              <a:rPr lang="ru-RU" sz="2000" b="1" strike="noStrike" spc="-1">
                <a:solidFill>
                  <a:srgbClr val="000000"/>
                </a:solidFill>
                <a:latin typeface="Calibri"/>
                <a:ea typeface="DejaVu Sans"/>
              </a:rPr>
              <a:t>У разі нещасного випадку треба якнайшвидше допомогти потопельнику. Якщо на місці події немає рятувальних засобів (човна, рятувального круга), потопельника потрібно рятувати вплав. При цьому рятувальник повинен знати послідовність і швидко виконувати необхідні в тій чи іншій ситуації дії. </a:t>
            </a:r>
            <a:endParaRPr lang="ru-RU" sz="2000" b="0" strike="noStrike" spc="-1">
              <a:latin typeface="Arial"/>
            </a:endParaRPr>
          </a:p>
          <a:p>
            <a:pPr marL="343080" indent="-342000" algn="just">
              <a:lnSpc>
                <a:spcPct val="80000"/>
              </a:lnSpc>
              <a:buClr>
                <a:srgbClr val="000000"/>
              </a:buClr>
              <a:buFont typeface="Arial"/>
              <a:buChar char="•"/>
            </a:pPr>
            <a:r>
              <a:rPr lang="ru-RU" sz="2000" b="1" strike="noStrike" spc="-1">
                <a:solidFill>
                  <a:srgbClr val="000000"/>
                </a:solidFill>
                <a:latin typeface="Calibri"/>
                <a:ea typeface="DejaVu Sans"/>
              </a:rPr>
              <a:t>Спочатку необхідно добігти берегом якнайближче до того місця, навпроти якого гине людина, на ходу знімаючи з себе одяг та взуття. </a:t>
            </a:r>
            <a:endParaRPr lang="ru-RU" sz="2000" b="0" strike="noStrike" spc="-1">
              <a:latin typeface="Arial"/>
            </a:endParaRPr>
          </a:p>
          <a:p>
            <a:pPr marL="343080" indent="-342000" algn="just">
              <a:lnSpc>
                <a:spcPct val="80000"/>
              </a:lnSpc>
              <a:buClr>
                <a:srgbClr val="000000"/>
              </a:buClr>
              <a:buFont typeface="Arial"/>
              <a:buChar char="•"/>
            </a:pPr>
            <a:r>
              <a:rPr lang="ru-RU" sz="2000" b="1" strike="noStrike" spc="-1">
                <a:solidFill>
                  <a:srgbClr val="000000"/>
                </a:solidFill>
                <a:latin typeface="Calibri"/>
                <a:ea typeface="DejaVu Sans"/>
              </a:rPr>
              <a:t>Потім увійти у воду і пливти з урахуванням швидкості течії, зберігаючи при цьому силу для рятувальних дій. </a:t>
            </a:r>
            <a:endParaRPr lang="ru-RU" sz="2000" b="0" strike="noStrike" spc="-1">
              <a:latin typeface="Arial"/>
            </a:endParaRPr>
          </a:p>
          <a:p>
            <a:pPr marL="343080" indent="-342000" algn="just">
              <a:lnSpc>
                <a:spcPct val="80000"/>
              </a:lnSpc>
              <a:buClr>
                <a:srgbClr val="000000"/>
              </a:buClr>
              <a:buFont typeface="Arial"/>
              <a:buChar char="•"/>
            </a:pPr>
            <a:r>
              <a:rPr lang="ru-RU" sz="2000" b="1" strike="noStrike" spc="-1">
                <a:solidFill>
                  <a:srgbClr val="000000"/>
                </a:solidFill>
                <a:latin typeface="Calibri"/>
                <a:ea typeface="DejaVu Sans"/>
              </a:rPr>
              <a:t>Якщо потерпілий занурився у воду, то необхідно пірнути й знайти його. </a:t>
            </a:r>
            <a:endParaRPr lang="ru-RU" sz="2000" b="0" strike="noStrike" spc="-1">
              <a:latin typeface="Arial"/>
            </a:endParaRPr>
          </a:p>
          <a:p>
            <a:pPr marL="343080" indent="-342000" algn="just">
              <a:lnSpc>
                <a:spcPct val="80000"/>
              </a:lnSpc>
              <a:buClr>
                <a:srgbClr val="000000"/>
              </a:buClr>
              <a:buFont typeface="Arial"/>
              <a:buChar char="•"/>
            </a:pPr>
            <a:r>
              <a:rPr lang="ru-RU" sz="2000" b="1" strike="noStrike" spc="-1">
                <a:solidFill>
                  <a:srgbClr val="000000"/>
                </a:solidFill>
                <a:latin typeface="Calibri"/>
                <a:ea typeface="DejaVu Sans"/>
              </a:rPr>
              <a:t>Коли потерпілий лежить на дні, то, наблизившись до нього, слід охопити його попід руки, відштовхнутися від дна і випливти на поверхню води. </a:t>
            </a:r>
            <a:endParaRPr lang="ru-RU" sz="2000" b="0" strike="noStrike" spc="-1">
              <a:latin typeface="Arial"/>
            </a:endParaRPr>
          </a:p>
          <a:p>
            <a:pPr marL="343080" indent="-342000" algn="just">
              <a:lnSpc>
                <a:spcPct val="80000"/>
              </a:lnSpc>
              <a:buClr>
                <a:srgbClr val="000000"/>
              </a:buClr>
              <a:buFont typeface="Arial"/>
              <a:buChar char="•"/>
            </a:pPr>
            <a:r>
              <a:rPr lang="ru-RU" sz="2000" b="1" strike="noStrike" spc="-1">
                <a:solidFill>
                  <a:srgbClr val="000000"/>
                </a:solidFill>
                <a:latin typeface="Calibri"/>
                <a:ea typeface="DejaVu Sans"/>
              </a:rPr>
              <a:t>Якщо потопельник борсається на поверхні, треба спробувати його заспокоїти і краще підпливати ззаду, бо спереляку він може вхопити рятувальника.</a:t>
            </a:r>
            <a:endParaRPr lang="ru-RU" sz="2000" b="0" strike="noStrike" spc="-1">
              <a:latin typeface="Arial"/>
            </a:endParaRPr>
          </a:p>
          <a:p>
            <a:pPr marL="343080" indent="-342000" algn="just">
              <a:lnSpc>
                <a:spcPct val="80000"/>
              </a:lnSpc>
              <a:buClr>
                <a:srgbClr val="000000"/>
              </a:buClr>
              <a:buFont typeface="Arial"/>
              <a:buChar char="•"/>
            </a:pPr>
            <a:r>
              <a:rPr lang="ru-RU" sz="2000" b="1" strike="noStrike" spc="-1">
                <a:solidFill>
                  <a:srgbClr val="000000"/>
                </a:solidFill>
                <a:latin typeface="Calibri"/>
                <a:ea typeface="DejaVu Sans"/>
              </a:rPr>
              <a:t>Рятувальникові необхідно пам'ятати, що коли потопельник вхопив його і не відпускає, занурення під воду сприяє звільненню від нього, оскільки потопельник буде прагнути залишатись над водою. Якщо ж цей прийом не дозволить звільнитися, то слід застосувати больовий прийом або больовий прийом у поєднанні із зануренням.</a:t>
            </a: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 name="Picture 2"/>
          <p:cNvPicPr/>
          <p:nvPr/>
        </p:nvPicPr>
        <p:blipFill>
          <a:blip r:embed="rId2"/>
          <a:stretch/>
        </p:blipFill>
        <p:spPr>
          <a:xfrm>
            <a:off x="1785960" y="285840"/>
            <a:ext cx="6290280" cy="3144600"/>
          </a:xfrm>
          <a:prstGeom prst="rect">
            <a:avLst/>
          </a:prstGeom>
          <a:ln>
            <a:noFill/>
          </a:ln>
        </p:spPr>
      </p:pic>
      <p:pic>
        <p:nvPicPr>
          <p:cNvPr id="218" name="Picture 5"/>
          <p:cNvPicPr/>
          <p:nvPr/>
        </p:nvPicPr>
        <p:blipFill>
          <a:blip r:embed="rId3"/>
          <a:srcRect l="13184" t="39080" r="57199" b="38494"/>
          <a:stretch/>
        </p:blipFill>
        <p:spPr>
          <a:xfrm>
            <a:off x="1285920" y="3573360"/>
            <a:ext cx="7071120" cy="301140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 name="Picture 4"/>
          <p:cNvPicPr/>
          <p:nvPr/>
        </p:nvPicPr>
        <p:blipFill>
          <a:blip r:embed="rId2"/>
          <a:stretch/>
        </p:blipFill>
        <p:spPr>
          <a:xfrm>
            <a:off x="1714320" y="0"/>
            <a:ext cx="5485680" cy="685692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CustomShape 1"/>
          <p:cNvSpPr/>
          <p:nvPr/>
        </p:nvSpPr>
        <p:spPr>
          <a:xfrm>
            <a:off x="285840" y="214200"/>
            <a:ext cx="8571600" cy="6642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63500" lnSpcReduction="20000"/>
          </a:bodyPr>
          <a:lstStyle/>
          <a:p>
            <a:pPr marL="343080" indent="-342000" algn="just">
              <a:lnSpc>
                <a:spcPct val="100000"/>
              </a:lnSpc>
              <a:spcBef>
                <a:spcPts val="641"/>
              </a:spcBef>
              <a:buClr>
                <a:srgbClr val="000000"/>
              </a:buClr>
              <a:buFont typeface="Arial"/>
              <a:buChar char="•"/>
            </a:pPr>
            <a:r>
              <a:rPr lang="ru-RU" sz="3200" b="1" strike="noStrike" spc="-1">
                <a:solidFill>
                  <a:srgbClr val="000000"/>
                </a:solidFill>
                <a:latin typeface="Calibri"/>
                <a:ea typeface="DejaVu Sans"/>
              </a:rPr>
              <a:t>Характер надання допомоги після винесення потерпілого з води залежить від тяжкості його стану. При утопленні може виникнути так звані "</a:t>
            </a:r>
            <a:r>
              <a:rPr lang="ru-RU" sz="3200" b="1" strike="noStrike" spc="-1">
                <a:solidFill>
                  <a:srgbClr val="FF0000"/>
                </a:solidFill>
                <a:latin typeface="Calibri"/>
                <a:ea typeface="DejaVu Sans"/>
              </a:rPr>
              <a:t>синя</a:t>
            </a:r>
            <a:r>
              <a:rPr lang="ru-RU" sz="3200" b="1" strike="noStrike" spc="-1">
                <a:solidFill>
                  <a:srgbClr val="000000"/>
                </a:solidFill>
                <a:latin typeface="Calibri"/>
                <a:ea typeface="DejaVu Sans"/>
              </a:rPr>
              <a:t>" та "</a:t>
            </a:r>
            <a:r>
              <a:rPr lang="ru-RU" sz="3200" b="1" strike="noStrike" spc="-1">
                <a:solidFill>
                  <a:srgbClr val="FF0000"/>
                </a:solidFill>
                <a:latin typeface="Calibri"/>
                <a:ea typeface="DejaVu Sans"/>
              </a:rPr>
              <a:t>біла</a:t>
            </a:r>
            <a:r>
              <a:rPr lang="ru-RU" sz="3200" b="1" strike="noStrike" spc="-1">
                <a:solidFill>
                  <a:srgbClr val="000000"/>
                </a:solidFill>
                <a:latin typeface="Calibri"/>
                <a:ea typeface="DejaVu Sans"/>
              </a:rPr>
              <a:t>" асфіксії. </a:t>
            </a:r>
            <a:endParaRPr lang="ru-RU" sz="3200" b="0" strike="noStrike" spc="-1">
              <a:latin typeface="Arial"/>
            </a:endParaRPr>
          </a:p>
          <a:p>
            <a:pPr marL="343080" indent="-342000" algn="just">
              <a:lnSpc>
                <a:spcPct val="100000"/>
              </a:lnSpc>
              <a:spcBef>
                <a:spcPts val="641"/>
              </a:spcBef>
              <a:buClr>
                <a:srgbClr val="FF0000"/>
              </a:buClr>
              <a:buFont typeface="Arial"/>
              <a:buChar char="•"/>
            </a:pPr>
            <a:r>
              <a:rPr lang="ru-RU" sz="3200" b="1" strike="noStrike" spc="-1">
                <a:solidFill>
                  <a:srgbClr val="FF0000"/>
                </a:solidFill>
                <a:latin typeface="Calibri"/>
                <a:ea typeface="DejaVu Sans"/>
              </a:rPr>
              <a:t>Синя асфіксія </a:t>
            </a:r>
            <a:r>
              <a:rPr lang="ru-RU" sz="3200" b="1" strike="noStrike" spc="-1">
                <a:solidFill>
                  <a:srgbClr val="000000"/>
                </a:solidFill>
                <a:latin typeface="Calibri"/>
                <a:ea typeface="DejaVu Sans"/>
              </a:rPr>
              <a:t>виникає, якщо вода потрапляє у дихальні шляхи і шлунок. </a:t>
            </a:r>
            <a:endParaRPr lang="ru-RU" sz="3200" b="0" strike="noStrike" spc="-1">
              <a:latin typeface="Arial"/>
            </a:endParaRPr>
          </a:p>
          <a:p>
            <a:pPr marL="343080" indent="-342000" algn="just">
              <a:lnSpc>
                <a:spcPct val="100000"/>
              </a:lnSpc>
              <a:spcBef>
                <a:spcPts val="641"/>
              </a:spcBef>
              <a:buClr>
                <a:srgbClr val="FF0000"/>
              </a:buClr>
              <a:buFont typeface="Arial"/>
              <a:buChar char="•"/>
            </a:pPr>
            <a:r>
              <a:rPr lang="ru-RU" sz="3200" b="1" strike="noStrike" spc="-1">
                <a:solidFill>
                  <a:srgbClr val="FF0000"/>
                </a:solidFill>
                <a:latin typeface="Calibri"/>
                <a:ea typeface="DejaVu Sans"/>
              </a:rPr>
              <a:t>Біла асфіксія </a:t>
            </a:r>
            <a:r>
              <a:rPr lang="ru-RU" sz="3200" b="1" strike="noStrike" spc="-1">
                <a:solidFill>
                  <a:srgbClr val="000000"/>
                </a:solidFill>
                <a:latin typeface="Calibri"/>
                <a:ea typeface="DejaVu Sans"/>
              </a:rPr>
              <a:t>виникає при раптовій зупинці дихання під водою, внаслідок чого вода майже не потрапляє у дихальні шляхи. В такому стані заходи, спрямовані на реанімацію потопельника, здійснюються негайно після витягнення його з води. </a:t>
            </a:r>
            <a:endParaRPr lang="ru-RU" sz="3200" b="0" strike="noStrike" spc="-1">
              <a:latin typeface="Arial"/>
            </a:endParaRPr>
          </a:p>
          <a:p>
            <a:pPr marL="343080" indent="-342000" algn="just">
              <a:lnSpc>
                <a:spcPct val="100000"/>
              </a:lnSpc>
              <a:spcBef>
                <a:spcPts val="641"/>
              </a:spcBef>
              <a:buClr>
                <a:srgbClr val="7030A0"/>
              </a:buClr>
              <a:buFont typeface="Arial"/>
              <a:buChar char="•"/>
            </a:pPr>
            <a:r>
              <a:rPr lang="ru-RU" sz="3200" b="1" strike="noStrike" spc="-1">
                <a:solidFill>
                  <a:srgbClr val="7030A0"/>
                </a:solidFill>
                <a:latin typeface="Calibri"/>
                <a:ea typeface="DejaVu Sans"/>
              </a:rPr>
              <a:t>Якщо потерпілий не втратив свідомості</a:t>
            </a:r>
            <a:r>
              <a:rPr lang="ru-RU" sz="3200" b="1" strike="noStrike" spc="-1">
                <a:solidFill>
                  <a:srgbClr val="000000"/>
                </a:solidFill>
                <a:latin typeface="Calibri"/>
                <a:ea typeface="DejaVu Sans"/>
              </a:rPr>
              <a:t>, пульс та дихання задовільні, його слід покласти на тверду суху поверхню так, щоб голова була низько опущена, роздягнути, розтерти сухим рушником, переодягнути в сухий одяг, обгорнути теплою ковдрою та дати гарячий чай чи каву. </a:t>
            </a:r>
            <a:endParaRPr lang="ru-RU" sz="3200" b="0" strike="noStrike" spc="-1">
              <a:latin typeface="Arial"/>
            </a:endParaRPr>
          </a:p>
          <a:p>
            <a:pPr marL="343080" indent="-342000" algn="just">
              <a:lnSpc>
                <a:spcPct val="100000"/>
              </a:lnSpc>
              <a:spcBef>
                <a:spcPts val="641"/>
              </a:spcBef>
              <a:buClr>
                <a:srgbClr val="7030A0"/>
              </a:buClr>
              <a:buFont typeface="Arial"/>
              <a:buChar char="•"/>
            </a:pPr>
            <a:r>
              <a:rPr lang="ru-RU" sz="3200" b="1" strike="noStrike" spc="-1">
                <a:solidFill>
                  <a:srgbClr val="7030A0"/>
                </a:solidFill>
                <a:latin typeface="Calibri"/>
                <a:ea typeface="DejaVu Sans"/>
              </a:rPr>
              <a:t>Якщо свідомість відсутня</a:t>
            </a:r>
            <a:r>
              <a:rPr lang="ru-RU" sz="3200" b="1" strike="noStrike" spc="-1">
                <a:solidFill>
                  <a:srgbClr val="000000"/>
                </a:solidFill>
                <a:latin typeface="Calibri"/>
                <a:ea typeface="DejaVu Sans"/>
              </a:rPr>
              <a:t>, але є пульс та дихання необхідно піднести до носа потерпілого вату, змочену нашатирним спиртом, покласти потерпілого вниз головою та звільнити дихальні шляхи від слизу і сторонніх тіл.</a:t>
            </a:r>
            <a:endParaRPr lang="ru-RU" sz="3200" b="0" strike="noStrike" spc="-1">
              <a:latin typeface="Arial"/>
            </a:endParaRPr>
          </a:p>
          <a:p>
            <a:pPr marL="343080" indent="-342000" algn="just">
              <a:lnSpc>
                <a:spcPct val="100000"/>
              </a:lnSpc>
              <a:spcBef>
                <a:spcPts val="641"/>
              </a:spcBef>
              <a:buClr>
                <a:srgbClr val="000000"/>
              </a:buClr>
              <a:buFont typeface="Arial"/>
              <a:buChar char="•"/>
            </a:pPr>
            <a:r>
              <a:rPr lang="ru-RU" sz="3200" b="1" strike="noStrike" spc="-1">
                <a:solidFill>
                  <a:srgbClr val="000000"/>
                </a:solidFill>
                <a:latin typeface="Calibri"/>
                <a:ea typeface="DejaVu Sans"/>
              </a:rPr>
              <a:t>При </a:t>
            </a:r>
            <a:r>
              <a:rPr lang="ru-RU" sz="3200" b="1" strike="noStrike" spc="-1">
                <a:solidFill>
                  <a:srgbClr val="FF0000"/>
                </a:solidFill>
                <a:latin typeface="Calibri"/>
                <a:ea typeface="DejaVu Sans"/>
              </a:rPr>
              <a:t>зупинці серця та дихання </a:t>
            </a:r>
            <a:r>
              <a:rPr lang="ru-RU" sz="3200" b="1" strike="noStrike" spc="-1">
                <a:solidFill>
                  <a:srgbClr val="000000"/>
                </a:solidFill>
                <a:latin typeface="Calibri"/>
                <a:ea typeface="DejaVu Sans"/>
              </a:rPr>
              <a:t>застосовувати найпростіші методи оживлення організму (штучна вентиляція легень та непрямий масаж серця). Але перш за все, потрібно якнайшвидше звільнити дихальні шляхи і шлунок потерпілого від води. </a:t>
            </a:r>
            <a:endParaRPr lang="ru-RU" sz="3200" b="0" strike="noStrike" spc="-1">
              <a:latin typeface="Arial"/>
            </a:endParaRPr>
          </a:p>
          <a:p>
            <a:pPr marL="343080" indent="-342000" algn="just">
              <a:lnSpc>
                <a:spcPct val="100000"/>
              </a:lnSpc>
              <a:spcBef>
                <a:spcPts val="641"/>
              </a:spcBef>
              <a:buClr>
                <a:srgbClr val="000000"/>
              </a:buClr>
              <a:buFont typeface="Arial"/>
              <a:buChar char="•"/>
            </a:pPr>
            <a:r>
              <a:rPr lang="ru-RU" sz="3200" b="1" strike="noStrike" spc="-1">
                <a:solidFill>
                  <a:srgbClr val="000000"/>
                </a:solidFill>
                <a:latin typeface="Calibri"/>
                <a:ea typeface="DejaVu Sans"/>
              </a:rPr>
              <a:t>Після надання першої допомоги, незалежно від ступеню тяжкості стану, потерпілого необхідно відправити до найближчого медичного закладу, оскільки навіть у легких випадках утоплення можливі тяжкі ускладнення, що можуть призвести до смерті.</a:t>
            </a:r>
            <a:endParaRPr lang="ru-RU" sz="3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CustomShape 1"/>
          <p:cNvSpPr/>
          <p:nvPr/>
        </p:nvSpPr>
        <p:spPr>
          <a:xfrm>
            <a:off x="428760" y="428760"/>
            <a:ext cx="8357040" cy="5999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43080" indent="-342000" algn="just">
              <a:lnSpc>
                <a:spcPct val="80000"/>
              </a:lnSpc>
              <a:buClr>
                <a:srgbClr val="000000"/>
              </a:buClr>
              <a:buFont typeface="Arial"/>
              <a:buChar char="•"/>
            </a:pPr>
            <a:r>
              <a:rPr lang="ru-RU" sz="2400" b="1" strike="noStrike" spc="-1">
                <a:solidFill>
                  <a:srgbClr val="000000"/>
                </a:solidFill>
                <a:latin typeface="Calibri"/>
                <a:ea typeface="DejaVu Sans"/>
              </a:rPr>
              <a:t>Не слід забувати, що </a:t>
            </a:r>
            <a:r>
              <a:rPr lang="ru-RU" sz="2400" b="1" strike="noStrike" spc="-1">
                <a:solidFill>
                  <a:srgbClr val="7030A0"/>
                </a:solidFill>
                <a:latin typeface="Calibri"/>
                <a:ea typeface="DejaVu Sans"/>
              </a:rPr>
              <a:t>тепловіддача у воді у кілька разів більша</a:t>
            </a:r>
            <a:r>
              <a:rPr lang="ru-RU" sz="2400" b="1" strike="noStrike" spc="-1">
                <a:solidFill>
                  <a:srgbClr val="000000"/>
                </a:solidFill>
                <a:latin typeface="Calibri"/>
                <a:ea typeface="DejaVu Sans"/>
              </a:rPr>
              <a:t>. Тому чим менше ваше тіло буде у воді, тим краще. Не слід скидати одяг, якщо він не тягне до дна. Роздягнена людини набагато швидше втрачає тепло, тому навіть у теплій воді потрібно рухатись тільки для того, щоб утримуватися на плаву.</a:t>
            </a:r>
            <a:endParaRPr lang="ru-RU" sz="2400" b="0" strike="noStrike" spc="-1">
              <a:latin typeface="Arial"/>
            </a:endParaRPr>
          </a:p>
          <a:p>
            <a:pPr marL="343080" indent="-342000" algn="just">
              <a:lnSpc>
                <a:spcPct val="80000"/>
              </a:lnSpc>
              <a:buClr>
                <a:srgbClr val="7030A0"/>
              </a:buClr>
              <a:buFont typeface="Arial"/>
              <a:buChar char="•"/>
            </a:pPr>
            <a:r>
              <a:rPr lang="ru-RU" sz="2400" b="1" strike="noStrike" spc="-1">
                <a:solidFill>
                  <a:srgbClr val="7030A0"/>
                </a:solidFill>
                <a:latin typeface="Calibri"/>
                <a:ea typeface="DejaVu Sans"/>
              </a:rPr>
              <a:t>Щоб не виникли судоми</a:t>
            </a:r>
            <a:r>
              <a:rPr lang="ru-RU" sz="2400" b="1" strike="noStrike" spc="-1">
                <a:solidFill>
                  <a:srgbClr val="000000"/>
                </a:solidFill>
                <a:latin typeface="Calibri"/>
                <a:ea typeface="DejaVu Sans"/>
              </a:rPr>
              <a:t>, треба робити статичну гімнастику, по черзі напружуючи м'язи всіх частин тіла. Якщо починає "хапати корч", слід зробити глибокий вдих, зануритися у воду з головою, випрямити ногу і сильно потягнути себе за великий палець ступні. Повторювати це доти, доки судома не мине.</a:t>
            </a:r>
            <a:endParaRPr lang="ru-RU" sz="2400" b="0" strike="noStrike" spc="-1">
              <a:latin typeface="Arial"/>
            </a:endParaRPr>
          </a:p>
          <a:p>
            <a:pPr marL="343080" indent="-342000" algn="just">
              <a:lnSpc>
                <a:spcPct val="80000"/>
              </a:lnSpc>
              <a:buClr>
                <a:srgbClr val="7030A0"/>
              </a:buClr>
              <a:buFont typeface="Arial"/>
              <a:buChar char="•"/>
            </a:pPr>
            <a:r>
              <a:rPr lang="ru-RU" sz="2400" b="1" strike="noStrike" spc="-1">
                <a:solidFill>
                  <a:srgbClr val="7030A0"/>
                </a:solidFill>
                <a:latin typeface="Calibri"/>
                <a:ea typeface="DejaVu Sans"/>
              </a:rPr>
              <a:t>Якщо ви в рятувальному жилеті</a:t>
            </a:r>
            <a:r>
              <a:rPr lang="ru-RU" sz="2400" b="1" strike="noStrike" spc="-1">
                <a:solidFill>
                  <a:srgbClr val="000000"/>
                </a:solidFill>
                <a:latin typeface="Calibri"/>
                <a:ea typeface="DejaVu Sans"/>
              </a:rPr>
              <a:t>, використайте для збереження тепла </a:t>
            </a:r>
            <a:r>
              <a:rPr lang="ru-RU" sz="2400" b="1" strike="noStrike" spc="-1">
                <a:solidFill>
                  <a:srgbClr val="7030A0"/>
                </a:solidFill>
                <a:latin typeface="Calibri"/>
                <a:ea typeface="DejaVu Sans"/>
              </a:rPr>
              <a:t>спеціальну позу</a:t>
            </a:r>
            <a:r>
              <a:rPr lang="ru-RU" sz="2400" b="1" strike="noStrike" spc="-1">
                <a:solidFill>
                  <a:srgbClr val="000000"/>
                </a:solidFill>
                <a:latin typeface="Calibri"/>
                <a:ea typeface="DejaVu Sans"/>
              </a:rPr>
              <a:t>: лежачи на спині, тримайте голову над водою, руками охопіть з обох боків грудну клітку, зігніть коліна і підтягніть їх до підборіддя. Так можна уникнути охолодження кінцівок та органів малого тазу.</a:t>
            </a:r>
            <a:endParaRPr lang="ru-RU"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 name="Picture 3"/>
          <p:cNvPicPr/>
          <p:nvPr/>
        </p:nvPicPr>
        <p:blipFill>
          <a:blip r:embed="rId2"/>
          <a:srcRect l="26916" t="38100" r="17650" b="23844"/>
          <a:stretch/>
        </p:blipFill>
        <p:spPr>
          <a:xfrm>
            <a:off x="1000080" y="3500280"/>
            <a:ext cx="7857000" cy="3033360"/>
          </a:xfrm>
          <a:prstGeom prst="rect">
            <a:avLst/>
          </a:prstGeom>
          <a:ln w="9360">
            <a:noFill/>
          </a:ln>
        </p:spPr>
      </p:pic>
      <p:pic>
        <p:nvPicPr>
          <p:cNvPr id="144" name="Рисунок 143"/>
          <p:cNvPicPr/>
          <p:nvPr/>
        </p:nvPicPr>
        <p:blipFill>
          <a:blip r:embed="rId3"/>
          <a:stretch/>
        </p:blipFill>
        <p:spPr>
          <a:xfrm>
            <a:off x="288000" y="285840"/>
            <a:ext cx="8684280" cy="295416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 name="Picture 2"/>
          <p:cNvPicPr/>
          <p:nvPr/>
        </p:nvPicPr>
        <p:blipFill>
          <a:blip r:embed="rId2"/>
          <a:stretch/>
        </p:blipFill>
        <p:spPr>
          <a:xfrm>
            <a:off x="1571760" y="-6120"/>
            <a:ext cx="6428520" cy="686304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 name="Picture 5"/>
          <p:cNvPicPr/>
          <p:nvPr/>
        </p:nvPicPr>
        <p:blipFill>
          <a:blip r:embed="rId2"/>
          <a:srcRect l="29658" t="19532" r="31379" b="33607"/>
          <a:stretch/>
        </p:blipFill>
        <p:spPr>
          <a:xfrm>
            <a:off x="214200" y="214200"/>
            <a:ext cx="8739720" cy="590832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CustomShape 1"/>
          <p:cNvSpPr/>
          <p:nvPr/>
        </p:nvSpPr>
        <p:spPr>
          <a:xfrm>
            <a:off x="357120" y="274680"/>
            <a:ext cx="8328600" cy="1141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pPr>
            <a:r>
              <a:rPr lang="ru-RU" sz="3200" b="1" i="1" strike="noStrike" spc="-1">
                <a:solidFill>
                  <a:srgbClr val="FF0000"/>
                </a:solidFill>
                <a:latin typeface="Calibri"/>
                <a:ea typeface="DejaVu Sans"/>
              </a:rPr>
              <a:t>5. Тепловий і сонячний удар</a:t>
            </a:r>
            <a:r>
              <a:rPr lang="ru-RU" sz="3200" b="1" strike="noStrike" spc="-1">
                <a:solidFill>
                  <a:srgbClr val="FF0000"/>
                </a:solidFill>
                <a:latin typeface="Calibri"/>
                <a:ea typeface="DejaVu Sans"/>
              </a:rPr>
              <a:t>, їх причини, ознаки, перша допомога. </a:t>
            </a:r>
            <a:endParaRPr lang="ru-RU" sz="3200" b="0" strike="noStrike" spc="-1">
              <a:latin typeface="Arial"/>
            </a:endParaRPr>
          </a:p>
        </p:txBody>
      </p:sp>
      <p:sp>
        <p:nvSpPr>
          <p:cNvPr id="225" name="CustomShape 2"/>
          <p:cNvSpPr/>
          <p:nvPr/>
        </p:nvSpPr>
        <p:spPr>
          <a:xfrm>
            <a:off x="214200" y="1600200"/>
            <a:ext cx="8642880" cy="5256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40000" lnSpcReduction="20000"/>
          </a:bodyPr>
          <a:lstStyle/>
          <a:p>
            <a:pPr marL="343080" indent="-342000" algn="just">
              <a:lnSpc>
                <a:spcPct val="100000"/>
              </a:lnSpc>
              <a:spcBef>
                <a:spcPts val="1199"/>
              </a:spcBef>
              <a:buClr>
                <a:srgbClr val="FF0000"/>
              </a:buClr>
              <a:buFont typeface="Arial"/>
              <a:buChar char="•"/>
            </a:pPr>
            <a:r>
              <a:rPr lang="ru-RU" sz="6000" b="1" strike="noStrike" spc="-1">
                <a:solidFill>
                  <a:srgbClr val="FF0000"/>
                </a:solidFill>
                <a:latin typeface="Calibri"/>
                <a:ea typeface="DejaVu Sans"/>
              </a:rPr>
              <a:t>Тепловий і сонячний удар</a:t>
            </a:r>
            <a:r>
              <a:rPr lang="ru-RU" sz="5100" b="1" strike="noStrike" spc="-1">
                <a:solidFill>
                  <a:srgbClr val="000000"/>
                </a:solidFill>
                <a:latin typeface="Calibri"/>
                <a:ea typeface="DejaVu Sans"/>
              </a:rPr>
              <a:t> - це патологічні стани, що супроводжуються сильним головним болем, головокружінням, загальною слабкістю, зблідненням, сповільненням рухів. </a:t>
            </a:r>
            <a:endParaRPr lang="ru-RU" sz="5100" b="0" strike="noStrike" spc="-1">
              <a:latin typeface="Arial"/>
            </a:endParaRPr>
          </a:p>
          <a:p>
            <a:pPr marL="343080" indent="-342000" algn="just">
              <a:lnSpc>
                <a:spcPct val="100000"/>
              </a:lnSpc>
              <a:spcBef>
                <a:spcPts val="1020"/>
              </a:spcBef>
              <a:buClr>
                <a:srgbClr val="000000"/>
              </a:buClr>
              <a:buFont typeface="Arial"/>
              <a:buChar char="•"/>
            </a:pPr>
            <a:r>
              <a:rPr lang="ru-RU" sz="5100" b="1" strike="noStrike" spc="-1">
                <a:solidFill>
                  <a:srgbClr val="000000"/>
                </a:solidFill>
                <a:latin typeface="Calibri"/>
                <a:ea typeface="DejaVu Sans"/>
              </a:rPr>
              <a:t>В такому стані є можлива нудота, блювання, короткочасна втрата свідомості, підвищення температури тіла до +40-+41°С. При подальшому впливі високої температури шкіра обличчя й губ синіє, посилюється задишка. Пульс стає слабким і може зовсім зникнути. З'являється занепокоєння, марення, галюцинації та судороги. Якщо у людини з'явились ознаки перегрівання, необхідно одразу ж викликати лікаря. Людину, що отримала тепловий чи сонячний удар, потрібно покласти у прохолодне місце, підійняти її голову, розстебнути одяг. Для збільшення тепловіддачі на лоб покласти холодний компрес і змочити одяг водою. Якщо людина не знепритомніла, корисно дати їй міцний холодний чай, холодну воду. У випадку зупинки дихання і серцевої діяльності необхідно до прибуття лікаря почати зовнішній масаж серця і штучну вентиляцію легень.</a:t>
            </a:r>
            <a:endParaRPr lang="ru-RU" sz="5100" b="0" strike="noStrike" spc="-1">
              <a:latin typeface="Arial"/>
            </a:endParaRPr>
          </a:p>
          <a:p>
            <a:pPr marL="343080" indent="-342000" algn="just">
              <a:lnSpc>
                <a:spcPct val="100000"/>
              </a:lnSpc>
              <a:spcBef>
                <a:spcPts val="1020"/>
              </a:spcBef>
              <a:buClr>
                <a:srgbClr val="000000"/>
              </a:buClr>
              <a:buFont typeface="Arial"/>
              <a:buChar char="•"/>
            </a:pPr>
            <a:r>
              <a:rPr lang="ru-RU" sz="5100" b="1" strike="noStrike" spc="-1">
                <a:solidFill>
                  <a:srgbClr val="000000"/>
                </a:solidFill>
                <a:latin typeface="Calibri"/>
                <a:ea typeface="DejaVu Sans"/>
              </a:rPr>
              <a:t>Для запобігання перегріванню на сонці голову слід прикривати світлим головним убором, що добре відбиває сонячні промені.</a:t>
            </a:r>
            <a:endParaRPr lang="ru-RU" sz="51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CustomShape 1"/>
          <p:cNvSpPr/>
          <p:nvPr/>
        </p:nvSpPr>
        <p:spPr>
          <a:xfrm>
            <a:off x="285840" y="214200"/>
            <a:ext cx="8642880" cy="6499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gn="just">
              <a:lnSpc>
                <a:spcPct val="80000"/>
              </a:lnSpc>
              <a:buClr>
                <a:srgbClr val="000000"/>
              </a:buClr>
              <a:buFont typeface="Arial"/>
              <a:buChar char="•"/>
            </a:pPr>
            <a:r>
              <a:rPr lang="ru-RU" sz="2000" b="1" strike="noStrike" spc="-1">
                <a:solidFill>
                  <a:srgbClr val="000000"/>
                </a:solidFill>
                <a:latin typeface="Calibri"/>
                <a:ea typeface="DejaVu Sans"/>
              </a:rPr>
              <a:t>Значне перегрівання організму, що виникає в тих випадках, коли порушується тепловий баланс і віддача теплоти, яка надходить ззовні, і тієї, яка утворюється в організмі, з певних причин утруднена. Перегріванню сприяє підвищена температура повітря, його значна вологість, одяг, виготовлений із прогумованих і брезентових тканин, надмірне фізичне навантаження, нестача води для пиття.</a:t>
            </a:r>
            <a:endParaRPr lang="ru-RU" sz="2000" b="0" strike="noStrike" spc="-1">
              <a:latin typeface="Arial"/>
            </a:endParaRPr>
          </a:p>
          <a:p>
            <a:pPr marL="343080" indent="-342000" algn="just">
              <a:lnSpc>
                <a:spcPct val="80000"/>
              </a:lnSpc>
              <a:buClr>
                <a:srgbClr val="FF0000"/>
              </a:buClr>
              <a:buFont typeface="Arial"/>
              <a:buChar char="•"/>
            </a:pPr>
            <a:r>
              <a:rPr lang="ru-RU" sz="2800" b="1" strike="noStrike" spc="-1">
                <a:solidFill>
                  <a:srgbClr val="FF0000"/>
                </a:solidFill>
                <a:latin typeface="Calibri"/>
                <a:ea typeface="DejaVu Sans"/>
              </a:rPr>
              <a:t>Сонячний удар</a:t>
            </a:r>
            <a:r>
              <a:rPr lang="ru-RU" sz="2000" b="1" strike="noStrike" spc="-1">
                <a:solidFill>
                  <a:srgbClr val="000000"/>
                </a:solidFill>
                <a:latin typeface="Calibri"/>
                <a:ea typeface="DejaVu Sans"/>
              </a:rPr>
              <a:t> — це є різновид теплового. Він виникає в тому випадку, коли людина з непокритою головою тривалий час знаходиться під прямим сонячним промінням. Його виникненню сприяє загальне перегрівання організму.</a:t>
            </a:r>
            <a:endParaRPr lang="ru-RU" sz="2000" b="0" strike="noStrike" spc="-1">
              <a:latin typeface="Arial"/>
            </a:endParaRPr>
          </a:p>
          <a:p>
            <a:pPr marL="343080" indent="-342000" algn="just">
              <a:lnSpc>
                <a:spcPct val="80000"/>
              </a:lnSpc>
              <a:buClr>
                <a:srgbClr val="FF0000"/>
              </a:buClr>
              <a:buFont typeface="Arial"/>
              <a:buChar char="•"/>
            </a:pPr>
            <a:r>
              <a:rPr lang="ru-RU" sz="2000" b="1" strike="noStrike" spc="-1">
                <a:solidFill>
                  <a:srgbClr val="FF0000"/>
                </a:solidFill>
                <a:latin typeface="Calibri"/>
                <a:ea typeface="DejaVu Sans"/>
              </a:rPr>
              <a:t>Симптоми.</a:t>
            </a:r>
            <a:r>
              <a:rPr lang="ru-RU" sz="2000" b="1" strike="noStrike" spc="-1">
                <a:solidFill>
                  <a:srgbClr val="000000"/>
                </a:solidFill>
                <a:latin typeface="Calibri"/>
                <a:ea typeface="DejaVu Sans"/>
              </a:rPr>
              <a:t> Погіршення самопочуття, слабкість, розбитість. Відчуття сильного жару. Почервоніння шкіри. Рясне виділення поту. Посилене серцебиття, задишка, пульсація і важкість у скронях. Запаморочення, головний біль, іноді блювота. Температура тіла підвищується до 38-40 °С. Частота пульсу досягає 100-120 ударів за хвилину. При подальшому зростанні температури до 40-41°С пульс збільшується до 140-160 ударів за хвилину, зростає збудження, рухове занепокоєння, зменшується пітливість, що вказує на зрив пристосувальних реакцій. У важких випадках теплового удару можливі затьмарення свідомості, аж до повної втрати, судоми різних груп м'язів, порушення дихання і кровообігу. Можуть бути галюцинації, марення. Шкіра суха, гаряча, язик теж сухий, пульс слабкий, аритмічний. Дихання стає поверхневим і нечастим.</a:t>
            </a: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CustomShape 1"/>
          <p:cNvSpPr/>
          <p:nvPr/>
        </p:nvSpPr>
        <p:spPr>
          <a:xfrm>
            <a:off x="214200" y="214200"/>
            <a:ext cx="8471520" cy="6356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gn="ctr">
              <a:lnSpc>
                <a:spcPct val="100000"/>
              </a:lnSpc>
              <a:buClr>
                <a:srgbClr val="FF0000"/>
              </a:buClr>
              <a:buFont typeface="Arial"/>
              <a:buChar char="•"/>
            </a:pPr>
            <a:r>
              <a:rPr lang="ru-RU" sz="2000" b="1" i="1" strike="noStrike" spc="-1">
                <a:solidFill>
                  <a:srgbClr val="FF0000"/>
                </a:solidFill>
                <a:latin typeface="Calibri"/>
                <a:ea typeface="DejaVu Sans"/>
              </a:rPr>
              <a:t>Профілактика і перша допомога</a:t>
            </a:r>
            <a:endParaRPr lang="ru-RU" sz="2000" b="0" strike="noStrike" spc="-1">
              <a:latin typeface="Arial"/>
            </a:endParaRPr>
          </a:p>
          <a:p>
            <a:pPr marL="343080" indent="-342000" algn="just">
              <a:lnSpc>
                <a:spcPct val="100000"/>
              </a:lnSpc>
              <a:buClr>
                <a:srgbClr val="000000"/>
              </a:buClr>
              <a:buFont typeface="Arial"/>
              <a:buChar char="•"/>
            </a:pPr>
            <a:r>
              <a:rPr lang="ru-RU" sz="1600" b="1" strike="noStrike" spc="-1">
                <a:solidFill>
                  <a:srgbClr val="000000"/>
                </a:solidFill>
                <a:latin typeface="Calibri"/>
                <a:ea typeface="DejaVu Sans"/>
              </a:rPr>
              <a:t>Щоб уникнути теплового і сонячного удару, не слід перегріватись, не витрачати води і солей з організму, влітку носити головний убір, переважно білого кольору. У спекотну погоду слід збільшувати кількість води, не рекомендується їсти жирну, висококалорійну їжу.</a:t>
            </a:r>
            <a:endParaRPr lang="ru-RU" sz="1600" b="0" strike="noStrike" spc="-1">
              <a:latin typeface="Arial"/>
            </a:endParaRPr>
          </a:p>
          <a:p>
            <a:pPr marL="343080" indent="-342000" algn="just">
              <a:lnSpc>
                <a:spcPct val="100000"/>
              </a:lnSpc>
              <a:buClr>
                <a:srgbClr val="000000"/>
              </a:buClr>
              <a:buFont typeface="Arial"/>
              <a:buChar char="•"/>
            </a:pPr>
            <a:r>
              <a:rPr lang="ru-RU" sz="1600" b="1" strike="noStrike" spc="-1">
                <a:solidFill>
                  <a:srgbClr val="000000"/>
                </a:solidFill>
                <a:latin typeface="Calibri"/>
                <a:ea typeface="DejaVu Sans"/>
              </a:rPr>
              <a:t>Якщо при тепловому ударі не надати своєчасної допомоги, можливе настання смерті. Смерть настає внаслідок порушення дихання і кровообігу.</a:t>
            </a:r>
            <a:endParaRPr lang="ru-RU" sz="1600" b="0" strike="noStrike" spc="-1">
              <a:latin typeface="Arial"/>
            </a:endParaRPr>
          </a:p>
          <a:p>
            <a:pPr marL="343080" indent="-342000" algn="just">
              <a:lnSpc>
                <a:spcPct val="100000"/>
              </a:lnSpc>
              <a:buClr>
                <a:srgbClr val="000000"/>
              </a:buClr>
              <a:buFont typeface="Arial"/>
              <a:buChar char="•"/>
            </a:pPr>
            <a:r>
              <a:rPr lang="ru-RU" sz="1600" b="1" strike="noStrike" spc="-1">
                <a:solidFill>
                  <a:srgbClr val="000000"/>
                </a:solidFill>
                <a:latin typeface="Calibri"/>
                <a:ea typeface="DejaVu Sans"/>
              </a:rPr>
              <a:t>У вигляді допомоги, потрібно швидко перенести потерпілого в прохолодне місце, покласти на спину, піднявши дещо ноги, зняти або розстебнути одяг. </a:t>
            </a:r>
            <a:endParaRPr lang="ru-RU" sz="1600" b="0" strike="noStrike" spc="-1">
              <a:latin typeface="Arial"/>
            </a:endParaRPr>
          </a:p>
          <a:p>
            <a:pPr marL="343080" indent="-342000" algn="just">
              <a:lnSpc>
                <a:spcPct val="100000"/>
              </a:lnSpc>
              <a:buClr>
                <a:srgbClr val="000000"/>
              </a:buClr>
              <a:buFont typeface="Arial"/>
              <a:buChar char="•"/>
            </a:pPr>
            <a:r>
              <a:rPr lang="ru-RU" sz="1600" b="1" strike="noStrike" spc="-1">
                <a:solidFill>
                  <a:srgbClr val="000000"/>
                </a:solidFill>
                <a:latin typeface="Calibri"/>
                <a:ea typeface="DejaVu Sans"/>
              </a:rPr>
              <a:t>Змочити голову холодною водою або покласти на неї змочений холодною водою рушник, холодні примочки на лоб, тім'яну ділянку, потилицю, на пахові, підключичні, підколінні, пахвові ділянки, де зосереджено багато кровоносних судин. </a:t>
            </a:r>
            <a:endParaRPr lang="ru-RU" sz="1600" b="0" strike="noStrike" spc="-1">
              <a:latin typeface="Arial"/>
            </a:endParaRPr>
          </a:p>
          <a:p>
            <a:pPr marL="343080" indent="-342000" algn="just">
              <a:lnSpc>
                <a:spcPct val="100000"/>
              </a:lnSpc>
              <a:buClr>
                <a:srgbClr val="000000"/>
              </a:buClr>
              <a:buFont typeface="Arial"/>
              <a:buChar char="•"/>
            </a:pPr>
            <a:r>
              <a:rPr lang="ru-RU" sz="1600" b="1" strike="noStrike" spc="-1">
                <a:solidFill>
                  <a:srgbClr val="000000"/>
                </a:solidFill>
                <a:latin typeface="Calibri"/>
                <a:ea typeface="DejaVu Sans"/>
              </a:rPr>
              <a:t>Можна зробити вологе обгортання або протерти тіло потерпілого шматочком льоду, облити його прохолодною водою, але обережно і не довго. Температура тіла потерпілого не повинна бути нижча від 38 °С.</a:t>
            </a:r>
            <a:endParaRPr lang="ru-RU" sz="1600" b="0" strike="noStrike" spc="-1">
              <a:latin typeface="Arial"/>
            </a:endParaRPr>
          </a:p>
          <a:p>
            <a:pPr marL="343080" indent="-342000" algn="just">
              <a:lnSpc>
                <a:spcPct val="100000"/>
              </a:lnSpc>
              <a:buClr>
                <a:srgbClr val="000000"/>
              </a:buClr>
              <a:buFont typeface="Arial"/>
              <a:buChar char="•"/>
            </a:pPr>
            <a:r>
              <a:rPr lang="ru-RU" sz="1600" b="1" strike="noStrike" spc="-1">
                <a:solidFill>
                  <a:srgbClr val="000000"/>
                </a:solidFill>
                <a:latin typeface="Calibri"/>
                <a:ea typeface="DejaVu Sans"/>
              </a:rPr>
              <a:t>Якщо людина не втратила свідомість, їй потрібно дати міцного холодного чаю або холодної підсоленої води (1/2 чайної ложки солі на 0,5 л води).</a:t>
            </a:r>
            <a:endParaRPr lang="ru-RU" sz="1600" b="0" strike="noStrike" spc="-1">
              <a:latin typeface="Arial"/>
            </a:endParaRPr>
          </a:p>
          <a:p>
            <a:pPr marL="343080" indent="-342000" algn="just">
              <a:lnSpc>
                <a:spcPct val="100000"/>
              </a:lnSpc>
              <a:buClr>
                <a:srgbClr val="000000"/>
              </a:buClr>
              <a:buFont typeface="Arial"/>
              <a:buChar char="•"/>
            </a:pPr>
            <a:r>
              <a:rPr lang="ru-RU" sz="1600" b="1" strike="noStrike" spc="-1">
                <a:solidFill>
                  <a:srgbClr val="000000"/>
                </a:solidFill>
                <a:latin typeface="Calibri"/>
                <a:ea typeface="DejaVu Sans"/>
              </a:rPr>
              <a:t>У важких випадках слід одразу зважити на характер дихання потерпілого, перевірити, чи не порушена у нього прохідність дихальних шляхів. Виявивши, що язик запав, а в роті є блювотні маси, повернути голову потерпілого на бік і очистити порожнину рота бинтом або носовою хустинкою, накрученою на палець.</a:t>
            </a:r>
            <a:endParaRPr lang="ru-RU" sz="1600" b="0" strike="noStrike" spc="-1">
              <a:latin typeface="Arial"/>
            </a:endParaRPr>
          </a:p>
          <a:p>
            <a:pPr marL="343080" indent="-342000" algn="just">
              <a:lnSpc>
                <a:spcPct val="100000"/>
              </a:lnSpc>
              <a:buClr>
                <a:srgbClr val="000000"/>
              </a:buClr>
              <a:buFont typeface="Arial"/>
              <a:buChar char="•"/>
            </a:pPr>
            <a:r>
              <a:rPr lang="ru-RU" sz="1600" b="1" strike="noStrike" spc="-1">
                <a:solidFill>
                  <a:srgbClr val="000000"/>
                </a:solidFill>
                <a:latin typeface="Calibri"/>
                <a:ea typeface="DejaVu Sans"/>
              </a:rPr>
              <a:t>Якщо дихання слабке або його немає взагалі, терміново почати робити штучне дихання методом «рот у рот» або «рот у ніс» до появи самостійного глибокого дихання. Якщо ж при цьому не відчувається пульс, а зіниці розширені і не реагують на світло, слід провести весь комплекс реанімації—штучне дихання і непрямий масаж серця.</a:t>
            </a:r>
            <a:endParaRPr lang="ru-RU" sz="16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CustomShape 1"/>
          <p:cNvSpPr/>
          <p:nvPr/>
        </p:nvSpPr>
        <p:spPr>
          <a:xfrm>
            <a:off x="457200" y="0"/>
            <a:ext cx="8228520" cy="641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pPr>
            <a:r>
              <a:rPr lang="ru-RU" sz="3600" b="1" i="1" strike="noStrike" spc="-1">
                <a:solidFill>
                  <a:srgbClr val="FF0000"/>
                </a:solidFill>
                <a:latin typeface="Calibri"/>
                <a:ea typeface="DejaVu Sans"/>
              </a:rPr>
              <a:t>6. Радіаційні ураження</a:t>
            </a:r>
            <a:r>
              <a:rPr lang="ru-RU" sz="3600" b="0" strike="noStrike" spc="-1">
                <a:solidFill>
                  <a:srgbClr val="FF0000"/>
                </a:solidFill>
                <a:latin typeface="Calibri"/>
                <a:ea typeface="DejaVu Sans"/>
              </a:rPr>
              <a:t>. </a:t>
            </a:r>
            <a:endParaRPr lang="ru-RU" sz="3600" b="0" strike="noStrike" spc="-1">
              <a:latin typeface="Arial"/>
            </a:endParaRPr>
          </a:p>
        </p:txBody>
      </p:sp>
      <p:sp>
        <p:nvSpPr>
          <p:cNvPr id="229" name="CustomShape 2"/>
          <p:cNvSpPr/>
          <p:nvPr/>
        </p:nvSpPr>
        <p:spPr>
          <a:xfrm>
            <a:off x="142920" y="857160"/>
            <a:ext cx="8785800" cy="5267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lnSpcReduction="10000"/>
          </a:bodyPr>
          <a:lstStyle/>
          <a:p>
            <a:pPr marL="343080" indent="-342000" algn="just">
              <a:lnSpc>
                <a:spcPct val="80000"/>
              </a:lnSpc>
              <a:buClr>
                <a:srgbClr val="FF0000"/>
              </a:buClr>
              <a:buFont typeface="Arial"/>
              <a:buChar char="•"/>
            </a:pPr>
            <a:r>
              <a:rPr lang="ru-RU" sz="3200" b="1" i="1" strike="noStrike" spc="-1">
                <a:solidFill>
                  <a:srgbClr val="FF0000"/>
                </a:solidFill>
                <a:latin typeface="Calibri"/>
                <a:ea typeface="DejaVu Sans"/>
              </a:rPr>
              <a:t>Радіаційне або променеве ураження</a:t>
            </a:r>
            <a:r>
              <a:rPr lang="ru-RU" sz="2800" b="1" i="1" strike="noStrike" spc="-1">
                <a:solidFill>
                  <a:srgbClr val="000000"/>
                </a:solidFill>
                <a:latin typeface="Calibri"/>
                <a:ea typeface="DejaVu Sans"/>
              </a:rPr>
              <a:t> — ушкодження органа, тканини або системи органів, спричинене дією іонізуючого випромінювання і деякими іншими видами випромінювання, наприклад — інфрачервоного, ультрафіолетового тощо. </a:t>
            </a:r>
            <a:endParaRPr lang="ru-RU" sz="2800" b="0" strike="noStrike" spc="-1">
              <a:latin typeface="Arial"/>
            </a:endParaRPr>
          </a:p>
          <a:p>
            <a:pPr marL="343080" indent="-342000" algn="just">
              <a:lnSpc>
                <a:spcPct val="80000"/>
              </a:lnSpc>
              <a:buClr>
                <a:srgbClr val="000000"/>
              </a:buClr>
              <a:buFont typeface="Arial"/>
              <a:buChar char="•"/>
            </a:pPr>
            <a:r>
              <a:rPr lang="ru-RU" sz="2800" b="1" i="1" strike="noStrike" spc="-1">
                <a:solidFill>
                  <a:srgbClr val="000000"/>
                </a:solidFill>
                <a:latin typeface="Calibri"/>
                <a:ea typeface="DejaVu Sans"/>
              </a:rPr>
              <a:t>Зумовлене найчастіше біологічною дією </a:t>
            </a:r>
            <a:r>
              <a:rPr lang="ru-RU" sz="2800" b="1" i="1" strike="noStrike" spc="-1">
                <a:solidFill>
                  <a:srgbClr val="00B050"/>
                </a:solidFill>
                <a:latin typeface="Calibri"/>
                <a:ea typeface="DejaVu Sans"/>
              </a:rPr>
              <a:t>іонізуючого випромінювання</a:t>
            </a:r>
            <a:r>
              <a:rPr lang="ru-RU" sz="2800" b="1" i="1" strike="noStrike" spc="-1">
                <a:solidFill>
                  <a:srgbClr val="000000"/>
                </a:solidFill>
                <a:latin typeface="Calibri"/>
                <a:ea typeface="DejaVu Sans"/>
              </a:rPr>
              <a:t>. Ушкодження, що виникають під час променевого ураження іонізуючим випромінюванням, породжують </a:t>
            </a:r>
            <a:r>
              <a:rPr lang="ru-RU" sz="2800" b="1" i="1" strike="noStrike" spc="-1">
                <a:solidFill>
                  <a:srgbClr val="7030A0"/>
                </a:solidFill>
                <a:latin typeface="Calibri"/>
                <a:ea typeface="DejaVu Sans"/>
              </a:rPr>
              <a:t>променеву хворобу</a:t>
            </a:r>
            <a:r>
              <a:rPr lang="ru-RU" sz="2800" b="1" i="1" strike="noStrike" spc="-1">
                <a:solidFill>
                  <a:srgbClr val="000000"/>
                </a:solidFill>
                <a:latin typeface="Calibri"/>
                <a:ea typeface="DejaVu Sans"/>
              </a:rPr>
              <a:t>. Променеве ураження від </a:t>
            </a:r>
            <a:r>
              <a:rPr lang="ru-RU" sz="2800" b="1" i="1" strike="noStrike" spc="-1">
                <a:solidFill>
                  <a:srgbClr val="00B050"/>
                </a:solidFill>
                <a:latin typeface="Calibri"/>
                <a:ea typeface="DejaVu Sans"/>
              </a:rPr>
              <a:t>інфрачервоного випромінювання </a:t>
            </a:r>
            <a:r>
              <a:rPr lang="ru-RU" sz="2800" b="1" i="1" strike="noStrike" spc="-1">
                <a:solidFill>
                  <a:srgbClr val="000000"/>
                </a:solidFill>
                <a:latin typeface="Calibri"/>
                <a:ea typeface="DejaVu Sans"/>
              </a:rPr>
              <a:t>проявляється тепловими опіками, перегріванням. </a:t>
            </a:r>
            <a:r>
              <a:rPr lang="ru-RU" sz="2800" b="1" i="1" strike="noStrike" spc="-1">
                <a:solidFill>
                  <a:srgbClr val="00B050"/>
                </a:solidFill>
                <a:latin typeface="Calibri"/>
                <a:ea typeface="DejaVu Sans"/>
              </a:rPr>
              <a:t>Ультрафіолетове випромінювання</a:t>
            </a:r>
            <a:r>
              <a:rPr lang="ru-RU" sz="2800" b="1" i="1" strike="noStrike" spc="-1">
                <a:solidFill>
                  <a:srgbClr val="000000"/>
                </a:solidFill>
                <a:latin typeface="Calibri"/>
                <a:ea typeface="DejaVu Sans"/>
              </a:rPr>
              <a:t> виявляє головним чином хімічну дію.</a:t>
            </a:r>
            <a:endParaRPr lang="ru-RU" sz="2800" b="0" strike="noStrike" spc="-1">
              <a:latin typeface="Arial"/>
            </a:endParaRPr>
          </a:p>
          <a:p>
            <a:pPr algn="just">
              <a:lnSpc>
                <a:spcPct val="80000"/>
              </a:lnSpc>
            </a:pPr>
            <a:endParaRPr lang="ru-RU" sz="2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CustomShape 1"/>
          <p:cNvSpPr/>
          <p:nvPr/>
        </p:nvSpPr>
        <p:spPr>
          <a:xfrm>
            <a:off x="285840" y="285840"/>
            <a:ext cx="8642880" cy="5839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gn="just">
              <a:lnSpc>
                <a:spcPct val="100000"/>
              </a:lnSpc>
              <a:spcBef>
                <a:spcPts val="561"/>
              </a:spcBef>
              <a:buClr>
                <a:srgbClr val="FF0000"/>
              </a:buClr>
              <a:buFont typeface="Arial"/>
              <a:buChar char="•"/>
            </a:pPr>
            <a:r>
              <a:rPr lang="ru-RU" sz="2800" b="1" i="1" strike="noStrike" spc="-1">
                <a:solidFill>
                  <a:srgbClr val="FF0000"/>
                </a:solidFill>
                <a:latin typeface="Calibri"/>
                <a:ea typeface="DejaVu Sans"/>
              </a:rPr>
              <a:t>ПРОМЕНЕВА ХВОРОБА</a:t>
            </a:r>
            <a:r>
              <a:rPr lang="ru-RU" sz="2000" b="1" strike="noStrike" spc="-1">
                <a:solidFill>
                  <a:srgbClr val="000000"/>
                </a:solidFill>
                <a:latin typeface="Calibri"/>
                <a:ea typeface="DejaVu Sans"/>
              </a:rPr>
              <a:t> (англ. </a:t>
            </a:r>
            <a:r>
              <a:rPr lang="ru-RU" sz="2000" b="1" i="1" strike="noStrike" spc="-1">
                <a:solidFill>
                  <a:srgbClr val="000000"/>
                </a:solidFill>
                <a:latin typeface="Calibri"/>
                <a:ea typeface="DejaVu Sans"/>
              </a:rPr>
              <a:t>radiation sickness; також аcute radiation syndrome</a:t>
            </a:r>
            <a:r>
              <a:rPr lang="ru-RU" sz="2000" b="1" strike="noStrike" spc="-1">
                <a:solidFill>
                  <a:srgbClr val="000000"/>
                </a:solidFill>
                <a:latin typeface="Calibri"/>
                <a:ea typeface="DejaVu Sans"/>
              </a:rPr>
              <a:t>) — захворювання, що виникає в результаті одержання підвищеної дози радіації, включаючи опромінення рентгенівськими променями, гамма-променями, нейтронами й іншими видами ядерного випромінювання у вигляді опадів чи вибуху атомної бомби. </a:t>
            </a:r>
            <a:endParaRPr lang="ru-RU" sz="2000" b="0" strike="noStrike" spc="-1">
              <a:latin typeface="Arial"/>
            </a:endParaRPr>
          </a:p>
          <a:p>
            <a:pPr marL="343080" indent="-342000" algn="just">
              <a:lnSpc>
                <a:spcPct val="100000"/>
              </a:lnSpc>
              <a:spcBef>
                <a:spcPts val="400"/>
              </a:spcBef>
              <a:buClr>
                <a:srgbClr val="000000"/>
              </a:buClr>
              <a:buFont typeface="Arial"/>
              <a:buChar char="•"/>
            </a:pPr>
            <a:r>
              <a:rPr lang="ru-RU" sz="2000" b="1" strike="noStrike" spc="-1">
                <a:solidFill>
                  <a:srgbClr val="000000"/>
                </a:solidFill>
                <a:latin typeface="Calibri"/>
                <a:ea typeface="DejaVu Sans"/>
              </a:rPr>
              <a:t>Подібне випромінювання іонізує атоми тіла, виникає слабкість, нудота й інші симптоми. Клітини тіла можуть постраждати навіть при невеликих дозах, що приводить до лейкемії. Може спричинити порушення в генах, що, у свою чергу, веде до народження хворих дітей чи дітей з генними мутаціями. </a:t>
            </a:r>
            <a:endParaRPr lang="ru-RU" sz="2000" b="0" strike="noStrike" spc="-1">
              <a:latin typeface="Arial"/>
            </a:endParaRPr>
          </a:p>
          <a:p>
            <a:pPr marL="343080" indent="-342000" algn="just">
              <a:lnSpc>
                <a:spcPct val="100000"/>
              </a:lnSpc>
              <a:spcBef>
                <a:spcPts val="400"/>
              </a:spcBef>
              <a:buClr>
                <a:srgbClr val="000000"/>
              </a:buClr>
              <a:buFont typeface="Arial"/>
              <a:buChar char="•"/>
            </a:pPr>
            <a:r>
              <a:rPr lang="ru-RU" sz="2000" b="1" strike="noStrike" spc="-1">
                <a:solidFill>
                  <a:srgbClr val="000000"/>
                </a:solidFill>
                <a:latin typeface="Calibri"/>
                <a:ea typeface="DejaVu Sans"/>
              </a:rPr>
              <a:t>Розрізняють </a:t>
            </a:r>
            <a:r>
              <a:rPr lang="ru-RU" sz="2000" b="1" strike="noStrike" spc="-1">
                <a:solidFill>
                  <a:srgbClr val="FF0000"/>
                </a:solidFill>
                <a:latin typeface="Calibri"/>
                <a:ea typeface="DejaVu Sans"/>
              </a:rPr>
              <a:t>гостру</a:t>
            </a:r>
            <a:r>
              <a:rPr lang="ru-RU" sz="2000" b="1" strike="noStrike" spc="-1">
                <a:solidFill>
                  <a:srgbClr val="000000"/>
                </a:solidFill>
                <a:latin typeface="Calibri"/>
                <a:ea typeface="DejaVu Sans"/>
              </a:rPr>
              <a:t> і </a:t>
            </a:r>
            <a:r>
              <a:rPr lang="ru-RU" sz="2000" b="1" strike="noStrike" spc="-1">
                <a:solidFill>
                  <a:srgbClr val="FF0000"/>
                </a:solidFill>
                <a:latin typeface="Calibri"/>
                <a:ea typeface="DejaVu Sans"/>
              </a:rPr>
              <a:t>хронічну форми променевої хвороби</a:t>
            </a:r>
            <a:r>
              <a:rPr lang="ru-RU" sz="2000" b="1" strike="noStrike" spc="-1">
                <a:solidFill>
                  <a:srgbClr val="000000"/>
                </a:solidFill>
                <a:latin typeface="Calibri"/>
                <a:ea typeface="DejaVu Sans"/>
              </a:rPr>
              <a:t>. </a:t>
            </a:r>
            <a:endParaRPr lang="ru-RU" sz="2000" b="0" strike="noStrike" spc="-1">
              <a:latin typeface="Arial"/>
            </a:endParaRPr>
          </a:p>
          <a:p>
            <a:pPr marL="343080" indent="-342000" algn="just">
              <a:lnSpc>
                <a:spcPct val="100000"/>
              </a:lnSpc>
              <a:spcBef>
                <a:spcPts val="400"/>
              </a:spcBef>
              <a:buClr>
                <a:srgbClr val="7030A0"/>
              </a:buClr>
              <a:buFont typeface="Arial"/>
              <a:buChar char="•"/>
            </a:pPr>
            <a:r>
              <a:rPr lang="ru-RU" sz="2000" b="1" i="1" strike="noStrike" spc="-1">
                <a:solidFill>
                  <a:srgbClr val="7030A0"/>
                </a:solidFill>
                <a:latin typeface="Calibri"/>
                <a:ea typeface="DejaVu Sans"/>
              </a:rPr>
              <a:t>До заходів невідкладної медичної допомоги відносять такі</a:t>
            </a:r>
            <a:r>
              <a:rPr lang="ru-RU" sz="2000" b="1" strike="noStrike" spc="-1">
                <a:solidFill>
                  <a:srgbClr val="000000"/>
                </a:solidFill>
                <a:latin typeface="Calibri"/>
                <a:ea typeface="DejaVu Sans"/>
              </a:rPr>
              <a:t>: механічне усунення радіоактивних речовин із організму людини шляхом промивання шлунка теплою водою, вживання проносних і сечогінних засобів, промивання рота і очей, застосовування відхаркувальних препаратів при попаданні радіоактивних речовин в дихальні шляхи.</a:t>
            </a: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 name="Picture 2"/>
          <p:cNvPicPr/>
          <p:nvPr/>
        </p:nvPicPr>
        <p:blipFill>
          <a:blip r:embed="rId2"/>
          <a:stretch/>
        </p:blipFill>
        <p:spPr>
          <a:xfrm>
            <a:off x="0" y="0"/>
            <a:ext cx="9142920" cy="685692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CustomShape 1"/>
          <p:cNvSpPr/>
          <p:nvPr/>
        </p:nvSpPr>
        <p:spPr>
          <a:xfrm>
            <a:off x="142920" y="360218"/>
            <a:ext cx="8640862" cy="628250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25000" lnSpcReduction="20000"/>
          </a:bodyPr>
          <a:lstStyle/>
          <a:p>
            <a:pPr marL="343080" indent="-342000" algn="ctr">
              <a:lnSpc>
                <a:spcPct val="100000"/>
              </a:lnSpc>
              <a:buClr>
                <a:srgbClr val="FF0000"/>
              </a:buClr>
              <a:buFont typeface="Arial"/>
              <a:buChar char="•"/>
            </a:pPr>
            <a:r>
              <a:rPr lang="ru-RU" sz="8800" b="1" strike="noStrike" spc="-1" dirty="0" err="1">
                <a:solidFill>
                  <a:srgbClr val="FF0000"/>
                </a:solidFill>
                <a:latin typeface="Calibri"/>
                <a:ea typeface="DejaVu Sans"/>
              </a:rPr>
              <a:t>Ступені</a:t>
            </a:r>
            <a:r>
              <a:rPr lang="ru-RU" sz="8800" b="1" strike="noStrike" spc="-1" dirty="0">
                <a:solidFill>
                  <a:srgbClr val="FF0000"/>
                </a:solidFill>
                <a:latin typeface="Calibri"/>
                <a:ea typeface="DejaVu Sans"/>
              </a:rPr>
              <a:t> </a:t>
            </a:r>
            <a:r>
              <a:rPr lang="ru-RU" sz="8800" b="1" strike="noStrike" spc="-1" dirty="0" err="1">
                <a:solidFill>
                  <a:srgbClr val="FF0000"/>
                </a:solidFill>
                <a:latin typeface="Calibri"/>
                <a:ea typeface="DejaVu Sans"/>
              </a:rPr>
              <a:t>променевої</a:t>
            </a:r>
            <a:r>
              <a:rPr lang="ru-RU" sz="8800" b="1" strike="noStrike" spc="-1" dirty="0">
                <a:solidFill>
                  <a:srgbClr val="FF0000"/>
                </a:solidFill>
                <a:latin typeface="Calibri"/>
                <a:ea typeface="DejaVu Sans"/>
              </a:rPr>
              <a:t> </a:t>
            </a:r>
            <a:r>
              <a:rPr lang="ru-RU" sz="8800" b="1" strike="noStrike" spc="-1" dirty="0" err="1">
                <a:solidFill>
                  <a:srgbClr val="FF0000"/>
                </a:solidFill>
                <a:latin typeface="Calibri"/>
                <a:ea typeface="DejaVu Sans"/>
              </a:rPr>
              <a:t>хвороби</a:t>
            </a:r>
            <a:endParaRPr lang="ru-RU" sz="8800" b="0" strike="noStrike" spc="-1" dirty="0">
              <a:latin typeface="Arial"/>
            </a:endParaRPr>
          </a:p>
          <a:p>
            <a:pPr marL="343080" indent="-342000" algn="just">
              <a:lnSpc>
                <a:spcPct val="100000"/>
              </a:lnSpc>
              <a:buClr>
                <a:srgbClr val="FF0000"/>
              </a:buClr>
              <a:buFont typeface="Arial"/>
              <a:buChar char="•"/>
            </a:pPr>
            <a:r>
              <a:rPr lang="ru-RU" sz="8000" b="1" strike="noStrike" spc="-1" dirty="0" err="1">
                <a:solidFill>
                  <a:srgbClr val="FF0000"/>
                </a:solidFill>
                <a:latin typeface="Calibri"/>
                <a:ea typeface="DejaVu Sans"/>
              </a:rPr>
              <a:t>Променева</a:t>
            </a:r>
            <a:r>
              <a:rPr lang="ru-RU" sz="8000" b="1" strike="noStrike" spc="-1" dirty="0">
                <a:solidFill>
                  <a:srgbClr val="FF0000"/>
                </a:solidFill>
                <a:latin typeface="Calibri"/>
                <a:ea typeface="DejaVu Sans"/>
              </a:rPr>
              <a:t> хвороба 1-го (легкого) </a:t>
            </a:r>
            <a:r>
              <a:rPr lang="ru-RU" sz="8000" b="1" strike="noStrike" spc="-1" dirty="0" err="1">
                <a:solidFill>
                  <a:srgbClr val="FF0000"/>
                </a:solidFill>
                <a:latin typeface="Calibri"/>
                <a:ea typeface="DejaVu Sans"/>
              </a:rPr>
              <a:t>ступеня</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виникає</a:t>
            </a:r>
            <a:r>
              <a:rPr lang="ru-RU" sz="8000" b="1" strike="noStrike" spc="-1" dirty="0">
                <a:solidFill>
                  <a:srgbClr val="000000"/>
                </a:solidFill>
                <a:latin typeface="Calibri"/>
                <a:ea typeface="DejaVu Sans"/>
              </a:rPr>
              <a:t> при </a:t>
            </a:r>
            <a:r>
              <a:rPr lang="ru-RU" sz="8000" b="1" strike="noStrike" spc="-1" dirty="0" err="1">
                <a:solidFill>
                  <a:srgbClr val="000000"/>
                </a:solidFill>
                <a:latin typeface="Calibri"/>
                <a:ea typeface="DejaVu Sans"/>
              </a:rPr>
              <a:t>загальній</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експозиційній</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дозі</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опромінення</a:t>
            </a:r>
            <a:r>
              <a:rPr lang="ru-RU" sz="8000" b="1" strike="noStrike" spc="-1" dirty="0">
                <a:solidFill>
                  <a:srgbClr val="000000"/>
                </a:solidFill>
                <a:latin typeface="Calibri"/>
                <a:ea typeface="DejaVu Sans"/>
              </a:rPr>
              <a:t> 100…200Р. </a:t>
            </a:r>
            <a:r>
              <a:rPr lang="ru-RU" sz="8000" b="1" strike="noStrike" spc="-1" dirty="0" err="1">
                <a:solidFill>
                  <a:srgbClr val="000000"/>
                </a:solidFill>
                <a:latin typeface="Calibri"/>
                <a:ea typeface="DejaVu Sans"/>
              </a:rPr>
              <a:t>Прихований</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період</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може</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тривати</a:t>
            </a:r>
            <a:r>
              <a:rPr lang="ru-RU" sz="8000" b="1" strike="noStrike" spc="-1" dirty="0">
                <a:solidFill>
                  <a:srgbClr val="000000"/>
                </a:solidFill>
                <a:latin typeface="Calibri"/>
                <a:ea typeface="DejaVu Sans"/>
              </a:rPr>
              <a:t> 2-3 </a:t>
            </a:r>
            <a:r>
              <a:rPr lang="ru-RU" sz="8000" b="1" strike="noStrike" spc="-1" dirty="0" err="1">
                <a:solidFill>
                  <a:srgbClr val="000000"/>
                </a:solidFill>
                <a:latin typeface="Calibri"/>
                <a:ea typeface="DejaVu Sans"/>
              </a:rPr>
              <a:t>тижні</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після</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чого</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з'являється</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нездужання</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загальна</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слабкість</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почуття</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важкості</a:t>
            </a:r>
            <a:r>
              <a:rPr lang="ru-RU" sz="8000" b="1" strike="noStrike" spc="-1" dirty="0">
                <a:solidFill>
                  <a:srgbClr val="000000"/>
                </a:solidFill>
                <a:latin typeface="Calibri"/>
                <a:ea typeface="DejaVu Sans"/>
              </a:rPr>
              <a:t> в </a:t>
            </a:r>
            <a:r>
              <a:rPr lang="ru-RU" sz="8000" b="1" strike="noStrike" spc="-1" dirty="0" err="1">
                <a:solidFill>
                  <a:srgbClr val="000000"/>
                </a:solidFill>
                <a:latin typeface="Calibri"/>
                <a:ea typeface="DejaVu Sans"/>
              </a:rPr>
              <a:t>голові</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стиснення</a:t>
            </a:r>
            <a:r>
              <a:rPr lang="ru-RU" sz="8000" b="1" strike="noStrike" spc="-1" dirty="0">
                <a:solidFill>
                  <a:srgbClr val="000000"/>
                </a:solidFill>
                <a:latin typeface="Calibri"/>
                <a:ea typeface="DejaVu Sans"/>
              </a:rPr>
              <a:t> в грудях, </a:t>
            </a:r>
            <a:r>
              <a:rPr lang="ru-RU" sz="8000" b="1" strike="noStrike" spc="-1" dirty="0" err="1">
                <a:solidFill>
                  <a:srgbClr val="000000"/>
                </a:solidFill>
                <a:latin typeface="Calibri"/>
                <a:ea typeface="DejaVu Sans"/>
              </a:rPr>
              <a:t>підвищення</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пітливості</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періодичне</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підвищення</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температури</a:t>
            </a:r>
            <a:r>
              <a:rPr lang="ru-RU" sz="8000" b="1" strike="noStrike" spc="-1" dirty="0">
                <a:solidFill>
                  <a:srgbClr val="000000"/>
                </a:solidFill>
                <a:latin typeface="Calibri"/>
                <a:ea typeface="DejaVu Sans"/>
              </a:rPr>
              <a:t>. У </a:t>
            </a:r>
            <a:r>
              <a:rPr lang="ru-RU" sz="8000" b="1" strike="noStrike" spc="-1" dirty="0" err="1">
                <a:solidFill>
                  <a:srgbClr val="000000"/>
                </a:solidFill>
                <a:latin typeface="Calibri"/>
                <a:ea typeface="DejaVu Sans"/>
              </a:rPr>
              <a:t>крові</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зменшується</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вміст</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лейкоцитів</a:t>
            </a:r>
            <a:r>
              <a:rPr lang="ru-RU" sz="8000" b="1" strike="noStrike" spc="-1" dirty="0">
                <a:solidFill>
                  <a:srgbClr val="000000"/>
                </a:solidFill>
                <a:latin typeface="Calibri"/>
                <a:ea typeface="DejaVu Sans"/>
              </a:rPr>
              <a:t>.</a:t>
            </a:r>
            <a:endParaRPr lang="ru-RU" sz="8000" b="0" strike="noStrike" spc="-1" dirty="0">
              <a:latin typeface="Arial"/>
            </a:endParaRPr>
          </a:p>
          <a:p>
            <a:pPr marL="343080" indent="-342000" algn="just">
              <a:lnSpc>
                <a:spcPct val="100000"/>
              </a:lnSpc>
              <a:buClr>
                <a:srgbClr val="FF0000"/>
              </a:buClr>
              <a:buFont typeface="Arial"/>
              <a:buChar char="•"/>
            </a:pPr>
            <a:r>
              <a:rPr lang="ru-RU" sz="8000" b="1" strike="noStrike" spc="-1" dirty="0" err="1">
                <a:solidFill>
                  <a:srgbClr val="FF0000"/>
                </a:solidFill>
                <a:latin typeface="Calibri"/>
                <a:ea typeface="DejaVu Sans"/>
              </a:rPr>
              <a:t>Променева</a:t>
            </a:r>
            <a:r>
              <a:rPr lang="ru-RU" sz="8000" b="1" strike="noStrike" spc="-1" dirty="0">
                <a:solidFill>
                  <a:srgbClr val="FF0000"/>
                </a:solidFill>
                <a:latin typeface="Calibri"/>
                <a:ea typeface="DejaVu Sans"/>
              </a:rPr>
              <a:t> хвороба 2-го (</a:t>
            </a:r>
            <a:r>
              <a:rPr lang="ru-RU" sz="8000" b="1" strike="noStrike" spc="-1" dirty="0" err="1">
                <a:solidFill>
                  <a:srgbClr val="FF0000"/>
                </a:solidFill>
                <a:latin typeface="Calibri"/>
                <a:ea typeface="DejaVu Sans"/>
              </a:rPr>
              <a:t>середнього</a:t>
            </a:r>
            <a:r>
              <a:rPr lang="ru-RU" sz="8000" b="1" strike="noStrike" spc="-1" dirty="0">
                <a:solidFill>
                  <a:srgbClr val="FF0000"/>
                </a:solidFill>
                <a:latin typeface="Calibri"/>
                <a:ea typeface="DejaVu Sans"/>
              </a:rPr>
              <a:t>) </a:t>
            </a:r>
            <a:r>
              <a:rPr lang="ru-RU" sz="8000" b="1" strike="noStrike" spc="-1" dirty="0" err="1">
                <a:solidFill>
                  <a:srgbClr val="FF0000"/>
                </a:solidFill>
                <a:latin typeface="Calibri"/>
                <a:ea typeface="DejaVu Sans"/>
              </a:rPr>
              <a:t>ступеня</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виникає</a:t>
            </a:r>
            <a:r>
              <a:rPr lang="ru-RU" sz="8000" b="1" strike="noStrike" spc="-1" dirty="0">
                <a:solidFill>
                  <a:srgbClr val="000000"/>
                </a:solidFill>
                <a:latin typeface="Calibri"/>
                <a:ea typeface="DejaVu Sans"/>
              </a:rPr>
              <a:t> при </a:t>
            </a:r>
            <a:r>
              <a:rPr lang="ru-RU" sz="8000" b="1" strike="noStrike" spc="-1" dirty="0" err="1">
                <a:solidFill>
                  <a:srgbClr val="000000"/>
                </a:solidFill>
                <a:latin typeface="Calibri"/>
                <a:ea typeface="DejaVu Sans"/>
              </a:rPr>
              <a:t>загальній</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експозиційній</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дозі</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опромінення</a:t>
            </a:r>
            <a:r>
              <a:rPr lang="ru-RU" sz="8000" b="1" strike="noStrike" spc="-1" dirty="0">
                <a:solidFill>
                  <a:srgbClr val="000000"/>
                </a:solidFill>
                <a:latin typeface="Calibri"/>
                <a:ea typeface="DejaVu Sans"/>
              </a:rPr>
              <a:t> 200…400Р. </a:t>
            </a:r>
            <a:r>
              <a:rPr lang="ru-RU" sz="8000" b="1" strike="noStrike" spc="-1" dirty="0" err="1">
                <a:solidFill>
                  <a:srgbClr val="000000"/>
                </a:solidFill>
                <a:latin typeface="Calibri"/>
                <a:ea typeface="DejaVu Sans"/>
              </a:rPr>
              <a:t>Прихований</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період</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триває</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близько</a:t>
            </a:r>
            <a:r>
              <a:rPr lang="ru-RU" sz="8000" b="1" strike="noStrike" spc="-1" dirty="0">
                <a:solidFill>
                  <a:srgbClr val="000000"/>
                </a:solidFill>
                <a:latin typeface="Calibri"/>
                <a:ea typeface="DejaVu Sans"/>
              </a:rPr>
              <a:t> 1 </a:t>
            </a:r>
            <a:r>
              <a:rPr lang="ru-RU" sz="8000" b="1" strike="noStrike" spc="-1" dirty="0" err="1">
                <a:solidFill>
                  <a:srgbClr val="000000"/>
                </a:solidFill>
                <a:latin typeface="Calibri"/>
                <a:ea typeface="DejaVu Sans"/>
              </a:rPr>
              <a:t>тижня</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Проявляється</a:t>
            </a:r>
            <a:r>
              <a:rPr lang="ru-RU" sz="8000" b="1" strike="noStrike" spc="-1" dirty="0">
                <a:solidFill>
                  <a:srgbClr val="000000"/>
                </a:solidFill>
                <a:latin typeface="Calibri"/>
                <a:ea typeface="DejaVu Sans"/>
              </a:rPr>
              <a:t> у </a:t>
            </a:r>
            <a:r>
              <a:rPr lang="ru-RU" sz="8000" b="1" strike="noStrike" spc="-1" dirty="0" err="1">
                <a:solidFill>
                  <a:srgbClr val="000000"/>
                </a:solidFill>
                <a:latin typeface="Calibri"/>
                <a:ea typeface="DejaVu Sans"/>
              </a:rPr>
              <a:t>вигляді</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важкого</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нездужання</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розладу</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нервової</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системи</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головних</a:t>
            </a:r>
            <a:r>
              <a:rPr lang="ru-RU" sz="8000" b="1" strike="noStrike" spc="-1" dirty="0">
                <a:solidFill>
                  <a:srgbClr val="000000"/>
                </a:solidFill>
                <a:latin typeface="Calibri"/>
                <a:ea typeface="DejaVu Sans"/>
              </a:rPr>
              <a:t> болях, </a:t>
            </a:r>
            <a:r>
              <a:rPr lang="ru-RU" sz="8000" b="1" strike="noStrike" spc="-1" dirty="0" err="1">
                <a:solidFill>
                  <a:srgbClr val="000000"/>
                </a:solidFill>
                <a:latin typeface="Calibri"/>
                <a:ea typeface="DejaVu Sans"/>
              </a:rPr>
              <a:t>запамороченнях</a:t>
            </a:r>
            <a:r>
              <a:rPr lang="ru-RU" sz="8000" b="1" strike="noStrike" spc="-1" dirty="0">
                <a:solidFill>
                  <a:srgbClr val="000000"/>
                </a:solidFill>
                <a:latin typeface="Calibri"/>
                <a:ea typeface="DejaVu Sans"/>
              </a:rPr>
              <a:t>, часто </a:t>
            </a:r>
            <a:r>
              <a:rPr lang="ru-RU" sz="8000" b="1" strike="noStrike" spc="-1" dirty="0" err="1">
                <a:solidFill>
                  <a:srgbClr val="000000"/>
                </a:solidFill>
                <a:latin typeface="Calibri"/>
                <a:ea typeface="DejaVu Sans"/>
              </a:rPr>
              <a:t>буває</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блювання</a:t>
            </a:r>
            <a:r>
              <a:rPr lang="ru-RU" sz="8000" b="1" strike="noStrike" spc="-1" dirty="0">
                <a:solidFill>
                  <a:srgbClr val="000000"/>
                </a:solidFill>
                <a:latin typeface="Calibri"/>
                <a:ea typeface="DejaVu Sans"/>
              </a:rPr>
              <a:t> й пронос, </a:t>
            </a:r>
            <a:r>
              <a:rPr lang="ru-RU" sz="8000" b="1" strike="noStrike" spc="-1" dirty="0" err="1">
                <a:solidFill>
                  <a:srgbClr val="000000"/>
                </a:solidFill>
                <a:latin typeface="Calibri"/>
                <a:ea typeface="DejaVu Sans"/>
              </a:rPr>
              <a:t>підвищується</a:t>
            </a:r>
            <a:r>
              <a:rPr lang="ru-RU" sz="8000" b="1" strike="noStrike" spc="-1" dirty="0">
                <a:solidFill>
                  <a:srgbClr val="000000"/>
                </a:solidFill>
                <a:latin typeface="Calibri"/>
                <a:ea typeface="DejaVu Sans"/>
              </a:rPr>
              <a:t> температура, </a:t>
            </a:r>
            <a:r>
              <a:rPr lang="ru-RU" sz="8000" b="1" strike="noStrike" spc="-1" dirty="0" err="1">
                <a:solidFill>
                  <a:srgbClr val="000000"/>
                </a:solidFill>
                <a:latin typeface="Calibri"/>
                <a:ea typeface="DejaVu Sans"/>
              </a:rPr>
              <a:t>кількість</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лейкоцитів</a:t>
            </a:r>
            <a:r>
              <a:rPr lang="ru-RU" sz="8000" b="1" strike="noStrike" spc="-1" dirty="0">
                <a:solidFill>
                  <a:srgbClr val="000000"/>
                </a:solidFill>
                <a:latin typeface="Calibri"/>
                <a:ea typeface="DejaVu Sans"/>
              </a:rPr>
              <a:t> (особливо </a:t>
            </a:r>
            <a:r>
              <a:rPr lang="ru-RU" sz="8000" b="1" strike="noStrike" spc="-1" dirty="0" err="1">
                <a:solidFill>
                  <a:srgbClr val="000000"/>
                </a:solidFill>
                <a:latin typeface="Calibri"/>
                <a:ea typeface="DejaVu Sans"/>
              </a:rPr>
              <a:t>лімфоцитів</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зменшується</a:t>
            </a:r>
            <a:r>
              <a:rPr lang="ru-RU" sz="8000" b="1" strike="noStrike" spc="-1" dirty="0">
                <a:solidFill>
                  <a:srgbClr val="000000"/>
                </a:solidFill>
                <a:latin typeface="Calibri"/>
                <a:ea typeface="DejaVu Sans"/>
              </a:rPr>
              <a:t> в 2 рази. </a:t>
            </a:r>
            <a:r>
              <a:rPr lang="ru-RU" sz="8000" b="1" strike="noStrike" spc="-1" dirty="0" err="1">
                <a:solidFill>
                  <a:srgbClr val="000000"/>
                </a:solidFill>
                <a:latin typeface="Calibri"/>
                <a:ea typeface="DejaVu Sans"/>
              </a:rPr>
              <a:t>Лікування</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триває</a:t>
            </a:r>
            <a:r>
              <a:rPr lang="ru-RU" sz="8000" b="1" strike="noStrike" spc="-1" dirty="0">
                <a:solidFill>
                  <a:srgbClr val="000000"/>
                </a:solidFill>
                <a:latin typeface="Calibri"/>
                <a:ea typeface="DejaVu Sans"/>
              </a:rPr>
              <a:t> 1,5-2 </a:t>
            </a:r>
            <a:r>
              <a:rPr lang="ru-RU" sz="8000" b="1" strike="noStrike" spc="-1" dirty="0" err="1">
                <a:solidFill>
                  <a:srgbClr val="000000"/>
                </a:solidFill>
                <a:latin typeface="Calibri"/>
                <a:ea typeface="DejaVu Sans"/>
              </a:rPr>
              <a:t>місяці</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Летальність</a:t>
            </a:r>
            <a:r>
              <a:rPr lang="ru-RU" sz="8000" b="1" strike="noStrike" spc="-1" dirty="0">
                <a:solidFill>
                  <a:srgbClr val="000000"/>
                </a:solidFill>
                <a:latin typeface="Calibri"/>
                <a:ea typeface="DejaVu Sans"/>
              </a:rPr>
              <a:t> — до 20 % </a:t>
            </a:r>
            <a:r>
              <a:rPr lang="ru-RU" sz="8000" b="1" strike="noStrike" spc="-1" dirty="0" err="1">
                <a:solidFill>
                  <a:srgbClr val="000000"/>
                </a:solidFill>
                <a:latin typeface="Calibri"/>
                <a:ea typeface="DejaVu Sans"/>
              </a:rPr>
              <a:t>випадків</a:t>
            </a:r>
            <a:r>
              <a:rPr lang="ru-RU" sz="8000" b="1" strike="noStrike" spc="-1" dirty="0">
                <a:solidFill>
                  <a:srgbClr val="000000"/>
                </a:solidFill>
                <a:latin typeface="Calibri"/>
                <a:ea typeface="DejaVu Sans"/>
              </a:rPr>
              <a:t>.</a:t>
            </a:r>
            <a:endParaRPr lang="ru-RU" sz="8000" b="0" strike="noStrike" spc="-1" dirty="0">
              <a:latin typeface="Arial"/>
            </a:endParaRPr>
          </a:p>
          <a:p>
            <a:pPr marL="343080" indent="-342000" algn="just">
              <a:lnSpc>
                <a:spcPct val="100000"/>
              </a:lnSpc>
              <a:buClr>
                <a:srgbClr val="FF0000"/>
              </a:buClr>
              <a:buFont typeface="Arial"/>
              <a:buChar char="•"/>
            </a:pPr>
            <a:r>
              <a:rPr lang="ru-RU" sz="8000" b="1" strike="noStrike" spc="-1" dirty="0" err="1">
                <a:solidFill>
                  <a:srgbClr val="FF0000"/>
                </a:solidFill>
                <a:latin typeface="Calibri"/>
                <a:ea typeface="DejaVu Sans"/>
              </a:rPr>
              <a:t>Променева</a:t>
            </a:r>
            <a:r>
              <a:rPr lang="ru-RU" sz="8000" b="1" strike="noStrike" spc="-1" dirty="0">
                <a:solidFill>
                  <a:srgbClr val="FF0000"/>
                </a:solidFill>
                <a:latin typeface="Calibri"/>
                <a:ea typeface="DejaVu Sans"/>
              </a:rPr>
              <a:t> хвороба 3-го (</a:t>
            </a:r>
            <a:r>
              <a:rPr lang="ru-RU" sz="8000" b="1" strike="noStrike" spc="-1" dirty="0" err="1">
                <a:solidFill>
                  <a:srgbClr val="FF0000"/>
                </a:solidFill>
                <a:latin typeface="Calibri"/>
                <a:ea typeface="DejaVu Sans"/>
              </a:rPr>
              <a:t>важкого</a:t>
            </a:r>
            <a:r>
              <a:rPr lang="ru-RU" sz="8000" b="1" strike="noStrike" spc="-1" dirty="0">
                <a:solidFill>
                  <a:srgbClr val="FF0000"/>
                </a:solidFill>
                <a:latin typeface="Calibri"/>
                <a:ea typeface="DejaVu Sans"/>
              </a:rPr>
              <a:t>) </a:t>
            </a:r>
            <a:r>
              <a:rPr lang="ru-RU" sz="8000" b="1" strike="noStrike" spc="-1" dirty="0" err="1">
                <a:solidFill>
                  <a:srgbClr val="FF0000"/>
                </a:solidFill>
                <a:latin typeface="Calibri"/>
                <a:ea typeface="DejaVu Sans"/>
              </a:rPr>
              <a:t>ступеня</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виникає</a:t>
            </a:r>
            <a:r>
              <a:rPr lang="ru-RU" sz="8000" b="1" strike="noStrike" spc="-1" dirty="0">
                <a:solidFill>
                  <a:srgbClr val="000000"/>
                </a:solidFill>
                <a:latin typeface="Calibri"/>
                <a:ea typeface="DejaVu Sans"/>
              </a:rPr>
              <a:t> при </a:t>
            </a:r>
            <a:r>
              <a:rPr lang="ru-RU" sz="8000" b="1" strike="noStrike" spc="-1" dirty="0" err="1">
                <a:solidFill>
                  <a:srgbClr val="000000"/>
                </a:solidFill>
                <a:latin typeface="Calibri"/>
                <a:ea typeface="DejaVu Sans"/>
              </a:rPr>
              <a:t>загальній</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експозиційній</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дозі</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опромінення</a:t>
            </a:r>
            <a:r>
              <a:rPr lang="ru-RU" sz="8000" b="1" strike="noStrike" spc="-1" dirty="0">
                <a:solidFill>
                  <a:srgbClr val="000000"/>
                </a:solidFill>
                <a:latin typeface="Calibri"/>
                <a:ea typeface="DejaVu Sans"/>
              </a:rPr>
              <a:t> 400…600Р. </a:t>
            </a:r>
            <a:r>
              <a:rPr lang="ru-RU" sz="8000" b="1" strike="noStrike" spc="-1" dirty="0" err="1">
                <a:solidFill>
                  <a:srgbClr val="000000"/>
                </a:solidFill>
                <a:latin typeface="Calibri"/>
                <a:ea typeface="DejaVu Sans"/>
              </a:rPr>
              <a:t>Прихований</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період</a:t>
            </a:r>
            <a:r>
              <a:rPr lang="ru-RU" sz="8000" b="1" strike="noStrike" spc="-1" dirty="0">
                <a:solidFill>
                  <a:srgbClr val="000000"/>
                </a:solidFill>
                <a:latin typeface="Calibri"/>
                <a:ea typeface="DejaVu Sans"/>
              </a:rPr>
              <a:t> — до </a:t>
            </a:r>
            <a:r>
              <a:rPr lang="ru-RU" sz="8000" b="1" strike="noStrike" spc="-1" dirty="0" err="1">
                <a:solidFill>
                  <a:srgbClr val="000000"/>
                </a:solidFill>
                <a:latin typeface="Calibri"/>
                <a:ea typeface="DejaVu Sans"/>
              </a:rPr>
              <a:t>декількох</a:t>
            </a:r>
            <a:r>
              <a:rPr lang="ru-RU" sz="8000" b="1" strike="noStrike" spc="-1" dirty="0">
                <a:solidFill>
                  <a:srgbClr val="000000"/>
                </a:solidFill>
                <a:latin typeface="Calibri"/>
                <a:ea typeface="DejaVu Sans"/>
              </a:rPr>
              <a:t> годин. </a:t>
            </a:r>
            <a:r>
              <a:rPr lang="ru-RU" sz="8000" b="1" strike="noStrike" spc="-1" dirty="0" err="1">
                <a:solidFill>
                  <a:srgbClr val="000000"/>
                </a:solidFill>
                <a:latin typeface="Calibri"/>
                <a:ea typeface="DejaVu Sans"/>
              </a:rPr>
              <a:t>Відзначають</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ті</a:t>
            </a:r>
            <a:r>
              <a:rPr lang="ru-RU" sz="8000" b="1" strike="noStrike" spc="-1" dirty="0">
                <a:solidFill>
                  <a:srgbClr val="000000"/>
                </a:solidFill>
                <a:latin typeface="Calibri"/>
                <a:ea typeface="DejaVu Sans"/>
              </a:rPr>
              <a:t> ж </a:t>
            </a:r>
            <a:r>
              <a:rPr lang="ru-RU" sz="8000" b="1" strike="noStrike" spc="-1" dirty="0" err="1">
                <a:solidFill>
                  <a:srgbClr val="000000"/>
                </a:solidFill>
                <a:latin typeface="Calibri"/>
                <a:ea typeface="DejaVu Sans"/>
              </a:rPr>
              <a:t>ознаки</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тільки</a:t>
            </a:r>
            <a:r>
              <a:rPr lang="ru-RU" sz="8000" b="1" strike="noStrike" spc="-1" dirty="0">
                <a:solidFill>
                  <a:srgbClr val="000000"/>
                </a:solidFill>
                <a:latin typeface="Calibri"/>
                <a:ea typeface="DejaVu Sans"/>
              </a:rPr>
              <a:t> у </a:t>
            </a:r>
            <a:r>
              <a:rPr lang="ru-RU" sz="8000" b="1" strike="noStrike" spc="-1" dirty="0" err="1">
                <a:solidFill>
                  <a:srgbClr val="000000"/>
                </a:solidFill>
                <a:latin typeface="Calibri"/>
                <a:ea typeface="DejaVu Sans"/>
              </a:rPr>
              <a:t>важчій</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формі</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Крім</a:t>
            </a:r>
            <a:r>
              <a:rPr lang="ru-RU" sz="8000" b="1" strike="noStrike" spc="-1" dirty="0">
                <a:solidFill>
                  <a:srgbClr val="000000"/>
                </a:solidFill>
                <a:latin typeface="Calibri"/>
                <a:ea typeface="DejaVu Sans"/>
              </a:rPr>
              <a:t> того, </a:t>
            </a:r>
            <a:r>
              <a:rPr lang="ru-RU" sz="8000" b="1" strike="noStrike" spc="-1" dirty="0" err="1">
                <a:solidFill>
                  <a:srgbClr val="000000"/>
                </a:solidFill>
                <a:latin typeface="Calibri"/>
                <a:ea typeface="DejaVu Sans"/>
              </a:rPr>
              <a:t>можлива</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втрата</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свідомості</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крововиливи</a:t>
            </a:r>
            <a:r>
              <a:rPr lang="ru-RU" sz="8000" b="1" strike="noStrike" spc="-1" dirty="0">
                <a:solidFill>
                  <a:srgbClr val="000000"/>
                </a:solidFill>
                <a:latin typeface="Calibri"/>
                <a:ea typeface="DejaVu Sans"/>
              </a:rPr>
              <a:t> на </a:t>
            </a:r>
            <a:r>
              <a:rPr lang="ru-RU" sz="8000" b="1" strike="noStrike" spc="-1" dirty="0" err="1">
                <a:solidFill>
                  <a:srgbClr val="000000"/>
                </a:solidFill>
                <a:latin typeface="Calibri"/>
                <a:ea typeface="DejaVu Sans"/>
              </a:rPr>
              <a:t>слизуваті</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оболонки</a:t>
            </a:r>
            <a:r>
              <a:rPr lang="ru-RU" sz="8000" b="1" strike="noStrike" spc="-1" dirty="0">
                <a:solidFill>
                  <a:srgbClr val="000000"/>
                </a:solidFill>
                <a:latin typeface="Calibri"/>
                <a:ea typeface="DejaVu Sans"/>
              </a:rPr>
              <a:t> і як </a:t>
            </a:r>
            <a:r>
              <a:rPr lang="ru-RU" sz="8000" b="1" strike="noStrike" spc="-1" dirty="0" err="1">
                <a:solidFill>
                  <a:srgbClr val="000000"/>
                </a:solidFill>
                <a:latin typeface="Calibri"/>
                <a:ea typeface="DejaVu Sans"/>
              </a:rPr>
              <a:t>наслідок</a:t>
            </a:r>
            <a:r>
              <a:rPr lang="ru-RU" sz="8000" b="1" strike="noStrike" spc="-1" dirty="0">
                <a:solidFill>
                  <a:srgbClr val="000000"/>
                </a:solidFill>
                <a:latin typeface="Calibri"/>
                <a:ea typeface="DejaVu Sans"/>
              </a:rPr>
              <a:t> — </a:t>
            </a:r>
            <a:r>
              <a:rPr lang="ru-RU" sz="8000" b="1" strike="noStrike" spc="-1" dirty="0" err="1">
                <a:solidFill>
                  <a:srgbClr val="000000"/>
                </a:solidFill>
                <a:latin typeface="Calibri"/>
                <a:ea typeface="DejaVu Sans"/>
              </a:rPr>
              <a:t>запальні</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процеси</a:t>
            </a:r>
            <a:r>
              <a:rPr lang="ru-RU" sz="8000" b="1" strike="noStrike" spc="-1" dirty="0">
                <a:solidFill>
                  <a:srgbClr val="000000"/>
                </a:solidFill>
                <a:latin typeface="Calibri"/>
                <a:ea typeface="DejaVu Sans"/>
              </a:rPr>
              <a:t>. Без </a:t>
            </a:r>
            <a:r>
              <a:rPr lang="ru-RU" sz="8000" b="1" strike="noStrike" spc="-1" dirty="0" err="1">
                <a:solidFill>
                  <a:srgbClr val="000000"/>
                </a:solidFill>
                <a:latin typeface="Calibri"/>
                <a:ea typeface="DejaVu Sans"/>
              </a:rPr>
              <a:t>лікування</a:t>
            </a:r>
            <a:r>
              <a:rPr lang="ru-RU" sz="8000" b="1" strike="noStrike" spc="-1" dirty="0">
                <a:solidFill>
                  <a:srgbClr val="000000"/>
                </a:solidFill>
                <a:latin typeface="Calibri"/>
                <a:ea typeface="DejaVu Sans"/>
              </a:rPr>
              <a:t> в 20…70 % </a:t>
            </a:r>
            <a:r>
              <a:rPr lang="ru-RU" sz="8000" b="1" strike="noStrike" spc="-1" dirty="0" err="1">
                <a:solidFill>
                  <a:srgbClr val="000000"/>
                </a:solidFill>
                <a:latin typeface="Calibri"/>
                <a:ea typeface="DejaVu Sans"/>
              </a:rPr>
              <a:t>випадків</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наступає</a:t>
            </a:r>
            <a:r>
              <a:rPr lang="ru-RU" sz="8000" b="1" strike="noStrike" spc="-1" dirty="0">
                <a:solidFill>
                  <a:srgbClr val="000000"/>
                </a:solidFill>
                <a:latin typeface="Calibri"/>
                <a:ea typeface="DejaVu Sans"/>
              </a:rPr>
              <a:t> смерть </a:t>
            </a:r>
            <a:r>
              <a:rPr lang="ru-RU" sz="8000" b="1" strike="noStrike" spc="-1" dirty="0" err="1">
                <a:solidFill>
                  <a:srgbClr val="000000"/>
                </a:solidFill>
                <a:latin typeface="Calibri"/>
                <a:ea typeface="DejaVu Sans"/>
              </a:rPr>
              <a:t>від</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інфекційних</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ускладнень</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або</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кровотеч</a:t>
            </a:r>
            <a:r>
              <a:rPr lang="ru-RU" sz="8000" b="1" strike="noStrike" spc="-1" dirty="0">
                <a:solidFill>
                  <a:srgbClr val="000000"/>
                </a:solidFill>
                <a:latin typeface="Calibri"/>
                <a:ea typeface="DejaVu Sans"/>
              </a:rPr>
              <a:t>.</a:t>
            </a:r>
            <a:endParaRPr lang="ru-RU" sz="8000" b="0" strike="noStrike" spc="-1" dirty="0">
              <a:latin typeface="Arial"/>
            </a:endParaRPr>
          </a:p>
          <a:p>
            <a:pPr marL="343080" indent="-342000" algn="just">
              <a:lnSpc>
                <a:spcPct val="100000"/>
              </a:lnSpc>
              <a:buClr>
                <a:srgbClr val="FF0000"/>
              </a:buClr>
              <a:buFont typeface="Arial"/>
              <a:buChar char="•"/>
            </a:pPr>
            <a:r>
              <a:rPr lang="ru-RU" sz="8000" b="1" strike="noStrike" spc="-1" dirty="0" err="1">
                <a:solidFill>
                  <a:srgbClr val="FF0000"/>
                </a:solidFill>
                <a:latin typeface="Calibri"/>
                <a:ea typeface="DejaVu Sans"/>
              </a:rPr>
              <a:t>Променева</a:t>
            </a:r>
            <a:r>
              <a:rPr lang="ru-RU" sz="8000" b="1" strike="noStrike" spc="-1" dirty="0">
                <a:solidFill>
                  <a:srgbClr val="FF0000"/>
                </a:solidFill>
                <a:latin typeface="Calibri"/>
                <a:ea typeface="DejaVu Sans"/>
              </a:rPr>
              <a:t> хвороба 4-го (</a:t>
            </a:r>
            <a:r>
              <a:rPr lang="ru-RU" sz="8000" b="1" strike="noStrike" spc="-1" dirty="0" err="1">
                <a:solidFill>
                  <a:srgbClr val="FF0000"/>
                </a:solidFill>
                <a:latin typeface="Calibri"/>
                <a:ea typeface="DejaVu Sans"/>
              </a:rPr>
              <a:t>украй</a:t>
            </a:r>
            <a:r>
              <a:rPr lang="ru-RU" sz="8000" b="1" strike="noStrike" spc="-1" dirty="0">
                <a:solidFill>
                  <a:srgbClr val="FF0000"/>
                </a:solidFill>
                <a:latin typeface="Calibri"/>
                <a:ea typeface="DejaVu Sans"/>
              </a:rPr>
              <a:t> </a:t>
            </a:r>
            <a:r>
              <a:rPr lang="ru-RU" sz="8000" b="1" strike="noStrike" spc="-1" dirty="0" err="1">
                <a:solidFill>
                  <a:srgbClr val="FF0000"/>
                </a:solidFill>
                <a:latin typeface="Calibri"/>
                <a:ea typeface="DejaVu Sans"/>
              </a:rPr>
              <a:t>важкого</a:t>
            </a:r>
            <a:r>
              <a:rPr lang="ru-RU" sz="8000" b="1" strike="noStrike" spc="-1" dirty="0">
                <a:solidFill>
                  <a:srgbClr val="FF0000"/>
                </a:solidFill>
                <a:latin typeface="Calibri"/>
                <a:ea typeface="DejaVu Sans"/>
              </a:rPr>
              <a:t>) </a:t>
            </a:r>
            <a:r>
              <a:rPr lang="ru-RU" sz="8000" b="1" strike="noStrike" spc="-1" dirty="0" err="1">
                <a:solidFill>
                  <a:srgbClr val="FF0000"/>
                </a:solidFill>
                <a:latin typeface="Calibri"/>
                <a:ea typeface="DejaVu Sans"/>
              </a:rPr>
              <a:t>ступеня</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виникає</a:t>
            </a:r>
            <a:r>
              <a:rPr lang="ru-RU" sz="8000" b="1" strike="noStrike" spc="-1" dirty="0">
                <a:solidFill>
                  <a:srgbClr val="000000"/>
                </a:solidFill>
                <a:latin typeface="Calibri"/>
                <a:ea typeface="DejaVu Sans"/>
              </a:rPr>
              <a:t> при </a:t>
            </a:r>
            <a:r>
              <a:rPr lang="ru-RU" sz="8000" b="1" strike="noStrike" spc="-1" dirty="0" err="1">
                <a:solidFill>
                  <a:srgbClr val="000000"/>
                </a:solidFill>
                <a:latin typeface="Calibri"/>
                <a:ea typeface="DejaVu Sans"/>
              </a:rPr>
              <a:t>дозі</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більше</a:t>
            </a:r>
            <a:r>
              <a:rPr lang="ru-RU" sz="8000" b="1" strike="noStrike" spc="-1" dirty="0">
                <a:solidFill>
                  <a:srgbClr val="000000"/>
                </a:solidFill>
                <a:latin typeface="Calibri"/>
                <a:ea typeface="DejaVu Sans"/>
              </a:rPr>
              <a:t> 600 Р, </a:t>
            </a:r>
            <a:r>
              <a:rPr lang="ru-RU" sz="8000" b="1" strike="noStrike" spc="-1" dirty="0" err="1">
                <a:solidFill>
                  <a:srgbClr val="000000"/>
                </a:solidFill>
                <a:latin typeface="Calibri"/>
                <a:ea typeface="DejaVu Sans"/>
              </a:rPr>
              <a:t>що</a:t>
            </a:r>
            <a:r>
              <a:rPr lang="ru-RU" sz="8000" b="1" strike="noStrike" spc="-1" dirty="0">
                <a:solidFill>
                  <a:srgbClr val="000000"/>
                </a:solidFill>
                <a:latin typeface="Calibri"/>
                <a:ea typeface="DejaVu Sans"/>
              </a:rPr>
              <a:t> без </a:t>
            </a:r>
            <a:r>
              <a:rPr lang="ru-RU" sz="8000" b="1" strike="noStrike" spc="-1" dirty="0" err="1">
                <a:solidFill>
                  <a:srgbClr val="000000"/>
                </a:solidFill>
                <a:latin typeface="Calibri"/>
                <a:ea typeface="DejaVu Sans"/>
              </a:rPr>
              <a:t>лікування</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звичайно</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закінчується</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смертю</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впродовж</a:t>
            </a:r>
            <a:r>
              <a:rPr lang="ru-RU" sz="8000" b="1" strike="noStrike" spc="-1" dirty="0">
                <a:solidFill>
                  <a:srgbClr val="000000"/>
                </a:solidFill>
                <a:latin typeface="Calibri"/>
                <a:ea typeface="DejaVu Sans"/>
              </a:rPr>
              <a:t> 2-х </a:t>
            </a:r>
            <a:r>
              <a:rPr lang="ru-RU" sz="8000" b="1" strike="noStrike" spc="-1" dirty="0" err="1">
                <a:solidFill>
                  <a:srgbClr val="000000"/>
                </a:solidFill>
                <a:latin typeface="Calibri"/>
                <a:ea typeface="DejaVu Sans"/>
              </a:rPr>
              <a:t>тижнів</a:t>
            </a:r>
            <a:r>
              <a:rPr lang="ru-RU" sz="8000" b="1" strike="noStrike" spc="-1" dirty="0">
                <a:solidFill>
                  <a:srgbClr val="000000"/>
                </a:solidFill>
                <a:latin typeface="Calibri"/>
                <a:ea typeface="DejaVu Sans"/>
              </a:rPr>
              <a:t>. </a:t>
            </a:r>
            <a:r>
              <a:rPr lang="ru-RU" sz="8000" b="1" strike="noStrike" spc="-1" dirty="0" err="1">
                <a:solidFill>
                  <a:srgbClr val="00B050"/>
                </a:solidFill>
                <a:latin typeface="Calibri"/>
                <a:ea typeface="DejaVu Sans"/>
              </a:rPr>
              <a:t>Розрізняють</a:t>
            </a:r>
            <a:r>
              <a:rPr lang="ru-RU" sz="8000" b="1" strike="noStrike" spc="-1" dirty="0">
                <a:solidFill>
                  <a:srgbClr val="00B050"/>
                </a:solidFill>
                <a:latin typeface="Calibri"/>
                <a:ea typeface="DejaVu Sans"/>
              </a:rPr>
              <a:t>:</a:t>
            </a:r>
            <a:endParaRPr lang="ru-RU" sz="8000" b="0" strike="noStrike" spc="-1" dirty="0">
              <a:latin typeface="Arial"/>
            </a:endParaRPr>
          </a:p>
          <a:p>
            <a:pPr marL="743040" lvl="1" indent="-284760" algn="just">
              <a:lnSpc>
                <a:spcPct val="100000"/>
              </a:lnSpc>
              <a:buClr>
                <a:srgbClr val="7030A0"/>
              </a:buClr>
              <a:buFont typeface="Arial"/>
              <a:buChar char="–"/>
            </a:pPr>
            <a:r>
              <a:rPr lang="ru-RU" sz="8000" b="1" strike="noStrike" spc="-1" dirty="0" err="1">
                <a:solidFill>
                  <a:srgbClr val="7030A0"/>
                </a:solidFill>
                <a:latin typeface="Calibri"/>
                <a:ea typeface="DejaVu Sans"/>
              </a:rPr>
              <a:t>перехідну</a:t>
            </a:r>
            <a:r>
              <a:rPr lang="ru-RU" sz="8000" b="1" strike="noStrike" spc="-1" dirty="0">
                <a:solidFill>
                  <a:srgbClr val="7030A0"/>
                </a:solidFill>
                <a:latin typeface="Calibri"/>
                <a:ea typeface="DejaVu Sans"/>
              </a:rPr>
              <a:t> форму (600…1000 Р);</a:t>
            </a:r>
            <a:endParaRPr lang="ru-RU" sz="8000" b="0" strike="noStrike" spc="-1" dirty="0">
              <a:latin typeface="Arial"/>
            </a:endParaRPr>
          </a:p>
          <a:p>
            <a:pPr marL="743040" lvl="1" indent="-284760" algn="just">
              <a:lnSpc>
                <a:spcPct val="100000"/>
              </a:lnSpc>
              <a:buClr>
                <a:srgbClr val="7030A0"/>
              </a:buClr>
              <a:buFont typeface="Arial"/>
              <a:buChar char="–"/>
            </a:pPr>
            <a:r>
              <a:rPr lang="ru-RU" sz="8000" b="1" strike="noStrike" spc="-1" dirty="0" err="1">
                <a:solidFill>
                  <a:srgbClr val="7030A0"/>
                </a:solidFill>
                <a:latin typeface="Calibri"/>
                <a:ea typeface="DejaVu Sans"/>
              </a:rPr>
              <a:t>кишкову</a:t>
            </a:r>
            <a:r>
              <a:rPr lang="ru-RU" sz="8000" b="1" strike="noStrike" spc="-1" dirty="0">
                <a:solidFill>
                  <a:srgbClr val="7030A0"/>
                </a:solidFill>
                <a:latin typeface="Calibri"/>
                <a:ea typeface="DejaVu Sans"/>
              </a:rPr>
              <a:t> (1000…8000 Р);</a:t>
            </a:r>
            <a:endParaRPr lang="ru-RU" sz="8000" b="0" strike="noStrike" spc="-1" dirty="0">
              <a:latin typeface="Arial"/>
            </a:endParaRPr>
          </a:p>
          <a:p>
            <a:pPr marL="743040" lvl="1" indent="-284760" algn="just">
              <a:lnSpc>
                <a:spcPct val="100000"/>
              </a:lnSpc>
              <a:buClr>
                <a:srgbClr val="7030A0"/>
              </a:buClr>
              <a:buFont typeface="Arial"/>
              <a:buChar char="–"/>
            </a:pPr>
            <a:r>
              <a:rPr lang="ru-RU" sz="8000" b="1" strike="noStrike" spc="-1" dirty="0" err="1">
                <a:solidFill>
                  <a:srgbClr val="7030A0"/>
                </a:solidFill>
                <a:latin typeface="Calibri"/>
                <a:ea typeface="DejaVu Sans"/>
              </a:rPr>
              <a:t>церебральну</a:t>
            </a:r>
            <a:r>
              <a:rPr lang="ru-RU" sz="8000" b="1" strike="noStrike" spc="-1" dirty="0">
                <a:solidFill>
                  <a:srgbClr val="7030A0"/>
                </a:solidFill>
                <a:latin typeface="Calibri"/>
                <a:ea typeface="DejaVu Sans"/>
              </a:rPr>
              <a:t> (</a:t>
            </a:r>
            <a:r>
              <a:rPr lang="ru-RU" sz="8000" b="1" strike="noStrike" spc="-1" dirty="0" err="1">
                <a:solidFill>
                  <a:srgbClr val="7030A0"/>
                </a:solidFill>
                <a:latin typeface="Calibri"/>
                <a:ea typeface="DejaVu Sans"/>
              </a:rPr>
              <a:t>більше</a:t>
            </a:r>
            <a:r>
              <a:rPr lang="ru-RU" sz="8000" b="1" strike="noStrike" spc="-1" dirty="0">
                <a:solidFill>
                  <a:srgbClr val="7030A0"/>
                </a:solidFill>
                <a:latin typeface="Calibri"/>
                <a:ea typeface="DejaVu Sans"/>
              </a:rPr>
              <a:t> 8000 Р).</a:t>
            </a:r>
            <a:endParaRPr lang="ru-RU" sz="8000" b="0" strike="noStrike" spc="-1" dirty="0">
              <a:latin typeface="Arial"/>
            </a:endParaRPr>
          </a:p>
          <a:p>
            <a:pPr>
              <a:lnSpc>
                <a:spcPct val="100000"/>
              </a:lnSpc>
              <a:spcBef>
                <a:spcPts val="641"/>
              </a:spcBef>
            </a:pPr>
            <a:endParaRPr lang="ru-RU" sz="80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CustomShape 1"/>
          <p:cNvSpPr/>
          <p:nvPr/>
        </p:nvSpPr>
        <p:spPr>
          <a:xfrm>
            <a:off x="285840" y="0"/>
            <a:ext cx="8399880" cy="856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1000" lnSpcReduction="20000"/>
          </a:bodyPr>
          <a:lstStyle/>
          <a:p>
            <a:pPr algn="ctr">
              <a:lnSpc>
                <a:spcPct val="100000"/>
              </a:lnSpc>
            </a:pPr>
            <a:r>
              <a:rPr lang="ru-RU" sz="3200" b="1" i="1" strike="noStrike" spc="-1">
                <a:solidFill>
                  <a:srgbClr val="FF0000"/>
                </a:solidFill>
                <a:latin typeface="Calibri"/>
                <a:ea typeface="DejaVu Sans"/>
              </a:rPr>
              <a:t>7. Укуси тварин</a:t>
            </a:r>
            <a:r>
              <a:rPr lang="ru-RU" sz="3200" b="1" strike="noStrike" spc="-1">
                <a:solidFill>
                  <a:srgbClr val="FF0000"/>
                </a:solidFill>
                <a:latin typeface="Calibri"/>
                <a:ea typeface="DejaVu Sans"/>
              </a:rPr>
              <a:t> (собак, павуків, бджіл, змій тощо), ознаки, причини та перша допомога.</a:t>
            </a:r>
            <a:endParaRPr lang="ru-RU" sz="3200" b="0" strike="noStrike" spc="-1">
              <a:latin typeface="Arial"/>
            </a:endParaRPr>
          </a:p>
        </p:txBody>
      </p:sp>
      <p:sp>
        <p:nvSpPr>
          <p:cNvPr id="234" name="CustomShape 2"/>
          <p:cNvSpPr/>
          <p:nvPr/>
        </p:nvSpPr>
        <p:spPr>
          <a:xfrm>
            <a:off x="214200" y="928800"/>
            <a:ext cx="8642880" cy="5785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gn="just">
              <a:lnSpc>
                <a:spcPct val="100000"/>
              </a:lnSpc>
              <a:spcBef>
                <a:spcPts val="561"/>
              </a:spcBef>
              <a:buClr>
                <a:srgbClr val="7030A0"/>
              </a:buClr>
              <a:buFont typeface="Arial"/>
              <a:buChar char="•"/>
            </a:pPr>
            <a:r>
              <a:rPr lang="ru-RU" sz="2800" b="1" i="1" strike="noStrike" spc="-1">
                <a:solidFill>
                  <a:srgbClr val="7030A0"/>
                </a:solidFill>
                <a:latin typeface="Calibri"/>
                <a:ea typeface="DejaVu Sans"/>
              </a:rPr>
              <a:t>Отруєні </a:t>
            </a:r>
            <a:r>
              <a:rPr lang="ru-RU" sz="2800" b="1" strike="noStrike" spc="-1">
                <a:solidFill>
                  <a:srgbClr val="7030A0"/>
                </a:solidFill>
                <a:latin typeface="Calibri"/>
                <a:ea typeface="DejaVu Sans"/>
              </a:rPr>
              <a:t>рани </a:t>
            </a:r>
            <a:r>
              <a:rPr lang="ru-RU" sz="2600" b="1" strike="noStrike" spc="-1">
                <a:solidFill>
                  <a:srgbClr val="000000"/>
                </a:solidFill>
                <a:latin typeface="Calibri"/>
                <a:ea typeface="DejaVu Sans"/>
              </a:rPr>
              <a:t>виникають унаслідок проникнення різних отруйних речовин - бойових і радіоактивних отрут, при укусі змій, скорпіонів тощо. Вони характеризуються тяжким перебігом із симптомами загального отруєння організму. </a:t>
            </a:r>
            <a:endParaRPr lang="ru-RU" sz="2600" b="0" strike="noStrike" spc="-1">
              <a:latin typeface="Arial"/>
            </a:endParaRPr>
          </a:p>
          <a:p>
            <a:pPr marL="343080" indent="-342000" algn="just">
              <a:lnSpc>
                <a:spcPct val="100000"/>
              </a:lnSpc>
              <a:spcBef>
                <a:spcPts val="519"/>
              </a:spcBef>
              <a:buClr>
                <a:srgbClr val="000000"/>
              </a:buClr>
              <a:buFont typeface="Arial"/>
              <a:buChar char="•"/>
            </a:pPr>
            <a:r>
              <a:rPr lang="ru-RU" sz="2600" b="1" strike="noStrike" spc="-1">
                <a:solidFill>
                  <a:srgbClr val="000000"/>
                </a:solidFill>
                <a:latin typeface="Calibri"/>
                <a:ea typeface="DejaVu Sans"/>
              </a:rPr>
              <a:t>При </a:t>
            </a:r>
            <a:r>
              <a:rPr lang="ru-RU" sz="2600" b="1" i="1" strike="noStrike" spc="-1">
                <a:solidFill>
                  <a:srgbClr val="FF0000"/>
                </a:solidFill>
                <a:latin typeface="Calibri"/>
                <a:ea typeface="DejaVu Sans"/>
              </a:rPr>
              <a:t>укусах змій (гадюк, гюрзи, піщаної ефи) </a:t>
            </a:r>
            <a:r>
              <a:rPr lang="ru-RU" sz="2600" b="1" strike="noStrike" spc="-1">
                <a:solidFill>
                  <a:srgbClr val="000000"/>
                </a:solidFill>
                <a:latin typeface="Calibri"/>
                <a:ea typeface="DejaVu Sans"/>
              </a:rPr>
              <a:t>виникають такі </a:t>
            </a:r>
            <a:r>
              <a:rPr lang="ru-RU" sz="2600" b="1" i="1" strike="noStrike" spc="-1">
                <a:solidFill>
                  <a:srgbClr val="00B050"/>
                </a:solidFill>
                <a:latin typeface="Calibri"/>
                <a:ea typeface="DejaVu Sans"/>
              </a:rPr>
              <a:t>симптоми</a:t>
            </a:r>
            <a:r>
              <a:rPr lang="ru-RU" sz="2600" b="1" strike="noStrike" spc="-1">
                <a:solidFill>
                  <a:srgbClr val="000000"/>
                </a:solidFill>
                <a:latin typeface="Calibri"/>
                <a:ea typeface="DejaVu Sans"/>
              </a:rPr>
              <a:t>: сильний і тривалий біль, набряк, підшкірні крововиливи, з'являються пухирці, наповнені кров'янистою рідиною. Одночасно виникають </a:t>
            </a:r>
            <a:r>
              <a:rPr lang="ru-RU" sz="2600" b="1" i="1" strike="noStrike" spc="-1">
                <a:solidFill>
                  <a:srgbClr val="00B050"/>
                </a:solidFill>
                <a:latin typeface="Calibri"/>
                <a:ea typeface="DejaVu Sans"/>
              </a:rPr>
              <a:t>загальні симптоми</a:t>
            </a:r>
            <a:r>
              <a:rPr lang="ru-RU" sz="2600" b="1" strike="noStrike" spc="-1">
                <a:solidFill>
                  <a:srgbClr val="000000"/>
                </a:solidFill>
                <a:latin typeface="Calibri"/>
                <a:ea typeface="DejaVu Sans"/>
              </a:rPr>
              <a:t>: запаморочення, слабкість, нудота, пітливість, задишка, прискорення серцебиття, різке зниження артеріального тиску, непритомність, колапс - якщо отрута потрапила у кров. Через кілька годин або діб може настати смерть.</a:t>
            </a:r>
            <a:endParaRPr lang="ru-RU" sz="26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 name="Picture 2"/>
          <p:cNvPicPr/>
          <p:nvPr/>
        </p:nvPicPr>
        <p:blipFill>
          <a:blip r:embed="rId2"/>
          <a:srcRect l="33507" t="37126" r="35228" b="25792"/>
          <a:stretch/>
        </p:blipFill>
        <p:spPr>
          <a:xfrm>
            <a:off x="214200" y="142920"/>
            <a:ext cx="4213800" cy="2808720"/>
          </a:xfrm>
          <a:prstGeom prst="rect">
            <a:avLst/>
          </a:prstGeom>
          <a:ln w="9360">
            <a:noFill/>
          </a:ln>
        </p:spPr>
      </p:pic>
      <p:pic>
        <p:nvPicPr>
          <p:cNvPr id="146" name="Picture 3"/>
          <p:cNvPicPr/>
          <p:nvPr/>
        </p:nvPicPr>
        <p:blipFill>
          <a:blip r:embed="rId3"/>
          <a:srcRect l="31313" t="37126" r="34129" b="22864"/>
          <a:stretch/>
        </p:blipFill>
        <p:spPr>
          <a:xfrm>
            <a:off x="4643280" y="0"/>
            <a:ext cx="4499640" cy="2927880"/>
          </a:xfrm>
          <a:prstGeom prst="rect">
            <a:avLst/>
          </a:prstGeom>
          <a:ln w="9360">
            <a:noFill/>
          </a:ln>
        </p:spPr>
      </p:pic>
      <p:pic>
        <p:nvPicPr>
          <p:cNvPr id="147" name="Picture 4"/>
          <p:cNvPicPr/>
          <p:nvPr/>
        </p:nvPicPr>
        <p:blipFill>
          <a:blip r:embed="rId4"/>
          <a:srcRect l="38448" t="22475" r="34129" b="37515"/>
          <a:stretch/>
        </p:blipFill>
        <p:spPr>
          <a:xfrm>
            <a:off x="357120" y="3286080"/>
            <a:ext cx="4006440" cy="3285000"/>
          </a:xfrm>
          <a:prstGeom prst="rect">
            <a:avLst/>
          </a:prstGeom>
          <a:ln w="9360">
            <a:noFill/>
          </a:ln>
        </p:spPr>
      </p:pic>
      <p:pic>
        <p:nvPicPr>
          <p:cNvPr id="148" name="Picture 6"/>
          <p:cNvPicPr/>
          <p:nvPr/>
        </p:nvPicPr>
        <p:blipFill>
          <a:blip r:embed="rId5"/>
          <a:stretch/>
        </p:blipFill>
        <p:spPr>
          <a:xfrm>
            <a:off x="4857840" y="3429000"/>
            <a:ext cx="3864240" cy="2618280"/>
          </a:xfrm>
          <a:prstGeom prst="rect">
            <a:avLst/>
          </a:prstGeom>
          <a:ln>
            <a:noFill/>
          </a:ln>
        </p:spPr>
      </p:pic>
      <p:sp>
        <p:nvSpPr>
          <p:cNvPr id="149" name="CustomShape 1"/>
          <p:cNvSpPr/>
          <p:nvPr/>
        </p:nvSpPr>
        <p:spPr>
          <a:xfrm>
            <a:off x="5929200" y="6192000"/>
            <a:ext cx="2566800" cy="395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2000" b="1" i="1" strike="noStrike" spc="-1">
                <a:solidFill>
                  <a:srgbClr val="000000"/>
                </a:solidFill>
                <a:latin typeface="Calibri"/>
                <a:ea typeface="DejaVu Sans"/>
              </a:rPr>
              <a:t>Опік 4 ступеня</a:t>
            </a: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Picture 2"/>
          <p:cNvPicPr/>
          <p:nvPr/>
        </p:nvPicPr>
        <p:blipFill>
          <a:blip r:embed="rId2"/>
          <a:stretch/>
        </p:blipFill>
        <p:spPr>
          <a:xfrm>
            <a:off x="285840" y="785880"/>
            <a:ext cx="8642880" cy="521388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CustomShape 1"/>
          <p:cNvSpPr/>
          <p:nvPr/>
        </p:nvSpPr>
        <p:spPr>
          <a:xfrm>
            <a:off x="357120" y="285840"/>
            <a:ext cx="8499960" cy="6213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90500" lnSpcReduction="20000"/>
          </a:bodyPr>
          <a:lstStyle/>
          <a:p>
            <a:pPr marL="343080" indent="-342000" algn="just">
              <a:lnSpc>
                <a:spcPct val="100000"/>
              </a:lnSpc>
              <a:spcBef>
                <a:spcPts val="641"/>
              </a:spcBef>
              <a:buClr>
                <a:srgbClr val="FF0000"/>
              </a:buClr>
              <a:buFont typeface="Arial"/>
              <a:buChar char="•"/>
            </a:pPr>
            <a:r>
              <a:rPr lang="ru-RU" sz="3200" b="1" i="1" strike="noStrike" spc="-1">
                <a:solidFill>
                  <a:srgbClr val="FF0000"/>
                </a:solidFill>
                <a:latin typeface="Calibri"/>
                <a:ea typeface="DejaVu Sans"/>
              </a:rPr>
              <a:t>Укуси бджіл</a:t>
            </a:r>
            <a:r>
              <a:rPr lang="ru-RU" sz="3200" b="1" i="1" strike="noStrike" spc="-1">
                <a:solidFill>
                  <a:srgbClr val="000000"/>
                </a:solidFill>
                <a:latin typeface="Calibri"/>
                <a:ea typeface="DejaVu Sans"/>
              </a:rPr>
              <a:t>, </a:t>
            </a:r>
            <a:r>
              <a:rPr lang="ru-RU" sz="3200" b="1" strike="noStrike" spc="-1">
                <a:solidFill>
                  <a:srgbClr val="000000"/>
                </a:solidFill>
                <a:latin typeface="Calibri"/>
                <a:ea typeface="DejaVu Sans"/>
              </a:rPr>
              <a:t>зокрема при підвищеній чутливості хворого до бджолиної отрути, також становлять певну небезпеку. </a:t>
            </a:r>
            <a:r>
              <a:rPr lang="ru-RU" sz="3200" b="1" i="1" strike="noStrike" spc="-1">
                <a:solidFill>
                  <a:srgbClr val="00B050"/>
                </a:solidFill>
                <a:latin typeface="Calibri"/>
                <a:ea typeface="DejaVu Sans"/>
              </a:rPr>
              <a:t>Ознаки. </a:t>
            </a:r>
            <a:r>
              <a:rPr lang="ru-RU" sz="3200" b="1" strike="noStrike" spc="-1">
                <a:solidFill>
                  <a:srgbClr val="000000"/>
                </a:solidFill>
                <a:latin typeface="Calibri"/>
                <a:ea typeface="DejaVu Sans"/>
              </a:rPr>
              <a:t>Пекучий біль, набряк тканин у ділянці укусу, що швидко збільшується, слабкість, головний біль, нудота, блювання. При багаторазових укусах, особливо у дітей, і за підвищеної чутливості до бджолиної отрути можливі непритомність, порушення дихання і серцевої діяльності.</a:t>
            </a:r>
            <a:endParaRPr lang="ru-RU" sz="3200" b="0" strike="noStrike" spc="-1">
              <a:latin typeface="Arial"/>
            </a:endParaRPr>
          </a:p>
          <a:p>
            <a:pPr marL="343080" indent="-342000" algn="just">
              <a:lnSpc>
                <a:spcPct val="100000"/>
              </a:lnSpc>
              <a:spcBef>
                <a:spcPts val="641"/>
              </a:spcBef>
              <a:buClr>
                <a:srgbClr val="7030A0"/>
              </a:buClr>
              <a:buFont typeface="Arial"/>
              <a:buChar char="•"/>
            </a:pPr>
            <a:r>
              <a:rPr lang="ru-RU" sz="3200" b="1" i="1" strike="noStrike" spc="-1">
                <a:solidFill>
                  <a:srgbClr val="7030A0"/>
                </a:solidFill>
                <a:latin typeface="Calibri"/>
                <a:ea typeface="DejaVu Sans"/>
              </a:rPr>
              <a:t>Перша допомога. </a:t>
            </a:r>
            <a:r>
              <a:rPr lang="ru-RU" sz="3200" b="1" strike="noStrike" spc="-1">
                <a:solidFill>
                  <a:srgbClr val="000000"/>
                </a:solidFill>
                <a:latin typeface="Calibri"/>
                <a:ea typeface="DejaVu Sans"/>
              </a:rPr>
              <a:t>Необхідно швидко видалити жало, якщо воно залишиться в місці укусу, а потім до рани прикласти вату, змочену нашатирним або винним спиртом, горілкою, розчином перекису водню, марганцевокислого калію. Після цього прикладають холодний компрес, потерпілому дають випити склянку гарячого чаю.</a:t>
            </a:r>
            <a:endParaRPr lang="ru-RU" sz="3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CustomShape 1"/>
          <p:cNvSpPr/>
          <p:nvPr/>
        </p:nvSpPr>
        <p:spPr>
          <a:xfrm>
            <a:off x="457200" y="357120"/>
            <a:ext cx="8328600" cy="5999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gn="just">
              <a:lnSpc>
                <a:spcPct val="80000"/>
              </a:lnSpc>
              <a:buClr>
                <a:srgbClr val="FF0000"/>
              </a:buClr>
              <a:buFont typeface="Arial"/>
              <a:buChar char="•"/>
            </a:pPr>
            <a:r>
              <a:rPr lang="ru-RU" sz="3200" b="1" strike="noStrike" spc="-1">
                <a:solidFill>
                  <a:srgbClr val="FF0000"/>
                </a:solidFill>
                <a:latin typeface="Calibri"/>
                <a:ea typeface="DejaVu Sans"/>
              </a:rPr>
              <a:t>Ураження отрутою риб і медуз</a:t>
            </a:r>
            <a:endParaRPr lang="ru-RU" sz="3200" b="0" strike="noStrike" spc="-1">
              <a:latin typeface="Arial"/>
            </a:endParaRPr>
          </a:p>
          <a:p>
            <a:pPr marL="343080" indent="-342000" algn="just">
              <a:lnSpc>
                <a:spcPct val="80000"/>
              </a:lnSpc>
              <a:buClr>
                <a:srgbClr val="000000"/>
              </a:buClr>
              <a:buFont typeface="Arial"/>
              <a:buChar char="•"/>
            </a:pPr>
            <a:r>
              <a:rPr lang="ru-RU" sz="2500" b="1" strike="noStrike" spc="-1">
                <a:solidFill>
                  <a:srgbClr val="000000"/>
                </a:solidFill>
                <a:latin typeface="Calibri"/>
                <a:ea typeface="DejaVu Sans"/>
              </a:rPr>
              <a:t>У рибалок і купальників, особливо у спортсменів-підводників, можливі уколи шипами та голками спинних плавників риб, що живуть у Чорному морі (морського йоржа, скорпіона і морського дракончика).</a:t>
            </a:r>
            <a:endParaRPr lang="ru-RU" sz="2500" b="0" strike="noStrike" spc="-1">
              <a:latin typeface="Arial"/>
            </a:endParaRPr>
          </a:p>
          <a:p>
            <a:pPr marL="343080" indent="-342000" algn="just">
              <a:lnSpc>
                <a:spcPct val="80000"/>
              </a:lnSpc>
              <a:buClr>
                <a:srgbClr val="00B050"/>
              </a:buClr>
              <a:buFont typeface="Arial"/>
              <a:buChar char="•"/>
            </a:pPr>
            <a:r>
              <a:rPr lang="ru-RU" sz="2500" b="1" i="1" strike="noStrike" spc="-1">
                <a:solidFill>
                  <a:srgbClr val="00B050"/>
                </a:solidFill>
                <a:latin typeface="Calibri"/>
                <a:ea typeface="DejaVu Sans"/>
              </a:rPr>
              <a:t>Ознаки.</a:t>
            </a:r>
            <a:r>
              <a:rPr lang="ru-RU" sz="2500" b="1" i="1" strike="noStrike" spc="-1">
                <a:solidFill>
                  <a:srgbClr val="000000"/>
                </a:solidFill>
                <a:latin typeface="Calibri"/>
                <a:ea typeface="DejaVu Sans"/>
              </a:rPr>
              <a:t> </a:t>
            </a:r>
            <a:r>
              <a:rPr lang="ru-RU" sz="2500" b="1" strike="noStrike" spc="-1">
                <a:solidFill>
                  <a:srgbClr val="000000"/>
                </a:solidFill>
                <a:latin typeface="Calibri"/>
                <a:ea typeface="DejaVu Sans"/>
              </a:rPr>
              <a:t>В місці ураження з'являються різкий біль, набряк. Коли шкіра стикається з деякими видами медуз, виникає хімічний опік. Він виявляє себе пекучим болем, відчуттям жару, почервонінням, значним набряком. У потерпілого може настати приступ бронхіальної астми</a:t>
            </a:r>
            <a:endParaRPr lang="ru-RU" sz="2500" b="0" strike="noStrike" spc="-1">
              <a:latin typeface="Arial"/>
            </a:endParaRPr>
          </a:p>
          <a:p>
            <a:pPr marL="343080" indent="-342000" algn="just">
              <a:lnSpc>
                <a:spcPct val="80000"/>
              </a:lnSpc>
              <a:buClr>
                <a:srgbClr val="7030A0"/>
              </a:buClr>
              <a:buFont typeface="Arial"/>
              <a:buChar char="•"/>
            </a:pPr>
            <a:r>
              <a:rPr lang="ru-RU" sz="2500" b="1" i="1" strike="noStrike" spc="-1">
                <a:solidFill>
                  <a:srgbClr val="7030A0"/>
                </a:solidFill>
                <a:latin typeface="Calibri"/>
                <a:ea typeface="DejaVu Sans"/>
              </a:rPr>
              <a:t>Перша допомога.</a:t>
            </a:r>
            <a:r>
              <a:rPr lang="ru-RU" sz="2500" b="1" i="1" strike="noStrike" spc="-1">
                <a:solidFill>
                  <a:srgbClr val="000000"/>
                </a:solidFill>
                <a:latin typeface="Calibri"/>
                <a:ea typeface="DejaVu Sans"/>
              </a:rPr>
              <a:t> </a:t>
            </a:r>
            <a:r>
              <a:rPr lang="ru-RU" sz="2500" b="1" strike="noStrike" spc="-1">
                <a:solidFill>
                  <a:srgbClr val="000000"/>
                </a:solidFill>
                <a:latin typeface="Calibri"/>
                <a:ea typeface="DejaVu Sans"/>
              </a:rPr>
              <a:t>Не треба поспішно спиняти кровотечу при уколі голками риб'ячих плавників. Місце уколу слід змазати йодною настоянкою чи марганцевим розчином, а також прикласти до рани холодний компрес. Коли шкіру обпекли щупальці медузи, її слиз видаляють, обмиваючи уражене місце, змазують рану вазеліном та прикладають до неї холодний компрес.</a:t>
            </a:r>
            <a:endParaRPr lang="ru-RU" sz="25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CustomShape 1"/>
          <p:cNvSpPr/>
          <p:nvPr/>
        </p:nvSpPr>
        <p:spPr>
          <a:xfrm>
            <a:off x="457200" y="357120"/>
            <a:ext cx="8471520" cy="571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75000" lnSpcReduction="20000"/>
          </a:bodyPr>
          <a:lstStyle/>
          <a:p>
            <a:pPr marL="343080" indent="-342000" algn="just">
              <a:lnSpc>
                <a:spcPct val="100000"/>
              </a:lnSpc>
              <a:spcBef>
                <a:spcPts val="921"/>
              </a:spcBef>
              <a:buClr>
                <a:srgbClr val="FF0000"/>
              </a:buClr>
              <a:buFont typeface="Arial"/>
              <a:buChar char="•"/>
            </a:pPr>
            <a:r>
              <a:rPr lang="ru-RU" sz="4600" b="1" strike="noStrike" spc="-1">
                <a:solidFill>
                  <a:srgbClr val="FF0000"/>
                </a:solidFill>
                <a:latin typeface="Calibri"/>
                <a:ea typeface="DejaVu Sans"/>
              </a:rPr>
              <a:t>Укуси скажених тварин</a:t>
            </a:r>
            <a:endParaRPr lang="ru-RU" sz="4600" b="0" strike="noStrike" spc="-1">
              <a:latin typeface="Arial"/>
            </a:endParaRPr>
          </a:p>
          <a:p>
            <a:pPr marL="343080" indent="-342000" algn="just">
              <a:lnSpc>
                <a:spcPct val="100000"/>
              </a:lnSpc>
              <a:spcBef>
                <a:spcPts val="680"/>
              </a:spcBef>
              <a:buClr>
                <a:srgbClr val="000000"/>
              </a:buClr>
              <a:buFont typeface="Arial"/>
              <a:buChar char="•"/>
            </a:pPr>
            <a:r>
              <a:rPr lang="ru-RU" sz="3400" b="1" strike="noStrike" spc="-1">
                <a:solidFill>
                  <a:srgbClr val="000000"/>
                </a:solidFill>
                <a:latin typeface="Calibri"/>
                <a:ea typeface="DejaVu Sans"/>
              </a:rPr>
              <a:t>Сказ найчастіше поширюють собаки, лисиці й вовки. </a:t>
            </a:r>
            <a:r>
              <a:rPr lang="ru-RU" sz="3400" b="1" i="1" strike="noStrike" spc="-1">
                <a:solidFill>
                  <a:srgbClr val="00B050"/>
                </a:solidFill>
                <a:latin typeface="Calibri"/>
                <a:ea typeface="DejaVu Sans"/>
              </a:rPr>
              <a:t>Ознаками</a:t>
            </a:r>
            <a:r>
              <a:rPr lang="ru-RU" sz="3400" b="1" i="1" strike="noStrike" spc="-1">
                <a:solidFill>
                  <a:srgbClr val="000000"/>
                </a:solidFill>
                <a:latin typeface="Calibri"/>
                <a:ea typeface="DejaVu Sans"/>
              </a:rPr>
              <a:t> </a:t>
            </a:r>
            <a:r>
              <a:rPr lang="ru-RU" sz="3400" b="1" strike="noStrike" spc="-1">
                <a:solidFill>
                  <a:srgbClr val="000000"/>
                </a:solidFill>
                <a:latin typeface="Calibri"/>
                <a:ea typeface="DejaVu Sans"/>
              </a:rPr>
              <a:t>цієї хвороби є неспокійна поведінка в собак, параліч, водобоязнь. Тварина, покусавши людину, може заразити її сказом ще до появи у неї всіх цих ознак. Тому будь-який укус слід вважати підозрілим щодо зараження на сказ.</a:t>
            </a:r>
            <a:endParaRPr lang="ru-RU" sz="3400" b="0" strike="noStrike" spc="-1">
              <a:latin typeface="Arial"/>
            </a:endParaRPr>
          </a:p>
          <a:p>
            <a:pPr marL="343080" indent="-342000" algn="just">
              <a:lnSpc>
                <a:spcPct val="100000"/>
              </a:lnSpc>
              <a:spcBef>
                <a:spcPts val="680"/>
              </a:spcBef>
              <a:buClr>
                <a:srgbClr val="000000"/>
              </a:buClr>
              <a:buFont typeface="Arial"/>
              <a:buChar char="•"/>
            </a:pPr>
            <a:r>
              <a:rPr lang="ru-RU" sz="3400" b="1" strike="noStrike" spc="-1">
                <a:solidFill>
                  <a:srgbClr val="000000"/>
                </a:solidFill>
                <a:latin typeface="Calibri"/>
                <a:ea typeface="DejaVu Sans"/>
              </a:rPr>
              <a:t>Тварину з ознаками сказу необхідно ізолювати і тримати під наглядом. При знищенні хворої тварини її голову треба надіслати на дослідження до ветеринарної лікарні.</a:t>
            </a:r>
            <a:endParaRPr lang="ru-RU" sz="3400" b="0" strike="noStrike" spc="-1">
              <a:latin typeface="Arial"/>
            </a:endParaRPr>
          </a:p>
          <a:p>
            <a:pPr marL="343080" indent="-342000" algn="just">
              <a:lnSpc>
                <a:spcPct val="100000"/>
              </a:lnSpc>
              <a:spcBef>
                <a:spcPts val="680"/>
              </a:spcBef>
              <a:buClr>
                <a:srgbClr val="7030A0"/>
              </a:buClr>
              <a:buFont typeface="Arial"/>
              <a:buChar char="•"/>
            </a:pPr>
            <a:r>
              <a:rPr lang="ru-RU" sz="3400" b="1" i="1" strike="noStrike" spc="-1">
                <a:solidFill>
                  <a:srgbClr val="7030A0"/>
                </a:solidFill>
                <a:latin typeface="Calibri"/>
                <a:ea typeface="DejaVu Sans"/>
              </a:rPr>
              <a:t>Перша допомога. </a:t>
            </a:r>
            <a:r>
              <a:rPr lang="ru-RU" sz="3400" b="1" strike="noStrike" spc="-1">
                <a:solidFill>
                  <a:srgbClr val="000000"/>
                </a:solidFill>
                <a:latin typeface="Calibri"/>
                <a:ea typeface="DejaVu Sans"/>
              </a:rPr>
              <a:t>Рану після укусу скаженої тварини змазують йодною настоянкою, на уражене місце накладають пов'язку. Потім потерпілого направляють на амбулаторне чи стаціонарне лікування та на пастерівську станцію для щеплення проти сказу.</a:t>
            </a:r>
            <a:endParaRPr lang="ru-RU" sz="3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 name="Picture 2"/>
          <p:cNvPicPr/>
          <p:nvPr/>
        </p:nvPicPr>
        <p:blipFill>
          <a:blip r:embed="rId2"/>
          <a:stretch/>
        </p:blipFill>
        <p:spPr>
          <a:xfrm>
            <a:off x="570240" y="272880"/>
            <a:ext cx="8285760" cy="627912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CustomShape 1"/>
          <p:cNvSpPr/>
          <p:nvPr/>
        </p:nvSpPr>
        <p:spPr>
          <a:xfrm>
            <a:off x="142920" y="214200"/>
            <a:ext cx="8785800" cy="6642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gn="just">
              <a:lnSpc>
                <a:spcPct val="100000"/>
              </a:lnSpc>
              <a:spcBef>
                <a:spcPts val="479"/>
              </a:spcBef>
              <a:buClr>
                <a:srgbClr val="FF0000"/>
              </a:buClr>
              <a:buFont typeface="Arial"/>
              <a:buChar char="•"/>
            </a:pPr>
            <a:r>
              <a:rPr lang="ru-RU" sz="2400" b="1" strike="noStrike" spc="-1">
                <a:solidFill>
                  <a:srgbClr val="FF0000"/>
                </a:solidFill>
                <a:latin typeface="Calibri"/>
                <a:ea typeface="DejaVu Sans"/>
              </a:rPr>
              <a:t>Укуси павуків. </a:t>
            </a:r>
            <a:r>
              <a:rPr lang="ru-RU" sz="2000" b="1" strike="noStrike" spc="-1">
                <a:solidFill>
                  <a:srgbClr val="000000"/>
                </a:solidFill>
                <a:latin typeface="Calibri"/>
                <a:ea typeface="DejaVu Sans"/>
              </a:rPr>
              <a:t>Зазвичай, укуси павуків трапляються під час екскурсій, експедицій, відпочинку на природі, сільськогосподарських робіт. </a:t>
            </a:r>
            <a:endParaRPr lang="ru-RU" sz="2000" b="0" strike="noStrike" spc="-1">
              <a:latin typeface="Arial"/>
            </a:endParaRPr>
          </a:p>
          <a:p>
            <a:pPr marL="343080" indent="-342000" algn="just">
              <a:lnSpc>
                <a:spcPct val="80000"/>
              </a:lnSpc>
              <a:buClr>
                <a:srgbClr val="000000"/>
              </a:buClr>
              <a:buFont typeface="Arial"/>
              <a:buChar char="•"/>
            </a:pPr>
            <a:r>
              <a:rPr lang="ru-RU" sz="2000" b="1" strike="noStrike" spc="-1">
                <a:solidFill>
                  <a:srgbClr val="000000"/>
                </a:solidFill>
                <a:latin typeface="Calibri"/>
                <a:ea typeface="DejaVu Sans"/>
              </a:rPr>
              <a:t>Будь-який павук може вкусити і отруйний (тарантул, чорна вдова, бурий павук-відлюдник тощо) і неотруйний, але неотруйні павуки не несуть загрози для життя людини, тому необхідно вміти відрізняти отруйних комах, щоб своєчасно надати першу допомогу потерпілому. </a:t>
            </a:r>
            <a:endParaRPr lang="ru-RU" sz="2000" b="0" strike="noStrike" spc="-1">
              <a:latin typeface="Arial"/>
            </a:endParaRPr>
          </a:p>
          <a:p>
            <a:pPr marL="343080" indent="-342000" algn="just">
              <a:lnSpc>
                <a:spcPct val="80000"/>
              </a:lnSpc>
              <a:buClr>
                <a:srgbClr val="FF0000"/>
              </a:buClr>
              <a:buFont typeface="Arial"/>
              <a:buChar char="•"/>
            </a:pPr>
            <a:r>
              <a:rPr lang="ru-RU" sz="2000" b="1" strike="noStrike" spc="-1">
                <a:solidFill>
                  <a:srgbClr val="FF0000"/>
                </a:solidFill>
                <a:latin typeface="Calibri"/>
                <a:ea typeface="DejaVu Sans"/>
              </a:rPr>
              <a:t>Тарантул.</a:t>
            </a:r>
            <a:r>
              <a:rPr lang="ru-RU" sz="2000" b="1" strike="noStrike" spc="-1">
                <a:solidFill>
                  <a:srgbClr val="000000"/>
                </a:solidFill>
                <a:latin typeface="Calibri"/>
                <a:ea typeface="DejaVu Sans"/>
              </a:rPr>
              <a:t>Цей павук відрізняється великими розмірами і воліє жити в пустелях і степах. Укус тарантула за відчуттями нагадує укус бджоли, а в місці укусу з'являється відразу невелика припухлість. Людина після укусу тарантула практично відразу починає відчувати слабкість, сонливість, апатію. </a:t>
            </a:r>
            <a:endParaRPr lang="ru-RU" sz="2000" b="0" strike="noStrike" spc="-1">
              <a:latin typeface="Arial"/>
            </a:endParaRPr>
          </a:p>
          <a:p>
            <a:pPr marL="343080" indent="-342000" algn="just">
              <a:lnSpc>
                <a:spcPct val="80000"/>
              </a:lnSpc>
              <a:buClr>
                <a:srgbClr val="FF0000"/>
              </a:buClr>
              <a:buFont typeface="Arial"/>
              <a:buChar char="•"/>
            </a:pPr>
            <a:r>
              <a:rPr lang="ru-RU" sz="2000" b="1" strike="noStrike" spc="-1">
                <a:solidFill>
                  <a:srgbClr val="FF0000"/>
                </a:solidFill>
                <a:latin typeface="Calibri"/>
                <a:ea typeface="DejaVu Sans"/>
              </a:rPr>
              <a:t>"Чорна вдова".</a:t>
            </a:r>
            <a:r>
              <a:rPr lang="ru-RU" sz="2000" b="1" strike="noStrike" spc="-1">
                <a:solidFill>
                  <a:srgbClr val="000000"/>
                </a:solidFill>
                <a:latin typeface="Calibri"/>
                <a:ea typeface="DejaVu Sans"/>
              </a:rPr>
              <a:t> На чорному черевці членистоногого чітко видно малюнок у вигляді пісочного годинника. Укус каракурти практично не болить, людина може відчути лише легкий укол. Але вже через пару годин виникають перші симптоми інтоксикації організму: почервоніння і припухлість у місці укусу, поширення болю в області попереку, живота, лопаток, литкових м'язів, нудота, слабкість, запаморочення. У двох випадках із ста виникає зупинка серця.</a:t>
            </a:r>
            <a:r>
              <a:t/>
            </a:r>
            <a:br/>
            <a:r>
              <a:rPr lang="ru-RU" sz="2000" b="1" strike="noStrike" spc="-1">
                <a:solidFill>
                  <a:srgbClr val="FF0000"/>
                </a:solidFill>
                <a:latin typeface="Calibri"/>
                <a:ea typeface="DejaVu Sans"/>
              </a:rPr>
              <a:t>Бурий павук-відлюдник</a:t>
            </a:r>
            <a:r>
              <a:rPr lang="ru-RU" sz="2000" b="1" strike="noStrike" spc="-1">
                <a:solidFill>
                  <a:srgbClr val="000000"/>
                </a:solidFill>
                <a:latin typeface="Calibri"/>
                <a:ea typeface="DejaVu Sans"/>
              </a:rPr>
              <a:t> відрізняється наявністю специфічного малюнка на спині у вигляді скрипки. У місці укусу комахи виникає незначне печіння, але вже через 7-8 годин виникає сильний біль, формується пухир з рідиною, що лопається і залишає після себе виразку, яка продовжує збільшуватися в розмірах. При цьому, потерпілий може відчувати занепокоєння, біль по всьому тілу, температура тіла підвищується. Укус може бути смертельний для маленьких дітей.</a:t>
            </a: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CustomShape 1"/>
          <p:cNvSpPr/>
          <p:nvPr/>
        </p:nvSpPr>
        <p:spPr>
          <a:xfrm>
            <a:off x="457200" y="428760"/>
            <a:ext cx="8471520" cy="6213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78500" lnSpcReduction="20000"/>
          </a:bodyPr>
          <a:lstStyle/>
          <a:p>
            <a:pPr marL="343080" indent="-342000" algn="just">
              <a:lnSpc>
                <a:spcPct val="100000"/>
              </a:lnSpc>
              <a:spcBef>
                <a:spcPts val="720"/>
              </a:spcBef>
              <a:buClr>
                <a:srgbClr val="7030A0"/>
              </a:buClr>
              <a:buFont typeface="Arial"/>
              <a:buChar char="•"/>
            </a:pPr>
            <a:r>
              <a:rPr lang="ru-RU" sz="3600" b="1" strike="noStrike" spc="-1">
                <a:solidFill>
                  <a:srgbClr val="7030A0"/>
                </a:solidFill>
                <a:latin typeface="Calibri"/>
                <a:ea typeface="DejaVu Sans"/>
              </a:rPr>
              <a:t>Перша допомога при укусі отруйного павука полягає в наступному:</a:t>
            </a:r>
            <a:endParaRPr lang="ru-RU" sz="3600" b="0" strike="noStrike" spc="-1">
              <a:latin typeface="Arial"/>
            </a:endParaRPr>
          </a:p>
          <a:p>
            <a:pPr marL="343080" indent="-342000" algn="just">
              <a:lnSpc>
                <a:spcPct val="100000"/>
              </a:lnSpc>
              <a:spcBef>
                <a:spcPts val="641"/>
              </a:spcBef>
              <a:buClr>
                <a:srgbClr val="000000"/>
              </a:buClr>
              <a:buFont typeface="Arial"/>
              <a:buChar char="•"/>
            </a:pPr>
            <a:r>
              <a:rPr lang="ru-RU" sz="3200" b="1" strike="noStrike" spc="-1">
                <a:solidFill>
                  <a:srgbClr val="000000"/>
                </a:solidFill>
                <a:latin typeface="Calibri"/>
                <a:ea typeface="DejaVu Sans"/>
              </a:rPr>
              <a:t>Місце укусу слід ретельно промити великою кількістю води, бажано з милом.</a:t>
            </a:r>
            <a:endParaRPr lang="ru-RU" sz="3200" b="0" strike="noStrike" spc="-1">
              <a:latin typeface="Arial"/>
            </a:endParaRPr>
          </a:p>
          <a:p>
            <a:pPr marL="343080" indent="-342000" algn="just">
              <a:lnSpc>
                <a:spcPct val="100000"/>
              </a:lnSpc>
              <a:spcBef>
                <a:spcPts val="641"/>
              </a:spcBef>
              <a:buClr>
                <a:srgbClr val="000000"/>
              </a:buClr>
              <a:buFont typeface="Arial"/>
              <a:buChar char="•"/>
            </a:pPr>
            <a:r>
              <a:rPr lang="ru-RU" sz="3200" b="1" strike="noStrike" spc="-1">
                <a:solidFill>
                  <a:srgbClr val="000000"/>
                </a:solidFill>
                <a:latin typeface="Calibri"/>
                <a:ea typeface="DejaVu Sans"/>
              </a:rPr>
              <a:t>Уражену кінцівку знерухомити — зафіксувати за допомогою палиці, дошки.</a:t>
            </a:r>
            <a:endParaRPr lang="ru-RU" sz="3200" b="0" strike="noStrike" spc="-1">
              <a:latin typeface="Arial"/>
            </a:endParaRPr>
          </a:p>
          <a:p>
            <a:pPr marL="343080" indent="-342000" algn="just">
              <a:lnSpc>
                <a:spcPct val="100000"/>
              </a:lnSpc>
              <a:spcBef>
                <a:spcPts val="641"/>
              </a:spcBef>
              <a:buClr>
                <a:srgbClr val="000000"/>
              </a:buClr>
              <a:buFont typeface="Arial"/>
              <a:buChar char="•"/>
            </a:pPr>
            <a:r>
              <a:rPr lang="ru-RU" sz="3200" b="1" strike="noStrike" spc="-1">
                <a:solidFill>
                  <a:srgbClr val="000000"/>
                </a:solidFill>
                <a:latin typeface="Calibri"/>
                <a:ea typeface="DejaVu Sans"/>
              </a:rPr>
              <a:t>Якщо місце укусу нога або рука, треба вище місця укусу накласти щільну пов'язку. Вона потрібна для того, щоб отрута не поширювалася по організму дуже швидко. З цією ж метою бажано, щоб потерпілий прийняв горизонтальне положення.</a:t>
            </a:r>
            <a:endParaRPr lang="ru-RU" sz="3200" b="0" strike="noStrike" spc="-1">
              <a:latin typeface="Arial"/>
            </a:endParaRPr>
          </a:p>
          <a:p>
            <a:pPr marL="343080" indent="-342000" algn="just">
              <a:lnSpc>
                <a:spcPct val="100000"/>
              </a:lnSpc>
              <a:spcBef>
                <a:spcPts val="641"/>
              </a:spcBef>
              <a:buClr>
                <a:srgbClr val="000000"/>
              </a:buClr>
              <a:buFont typeface="Arial"/>
              <a:buChar char="•"/>
            </a:pPr>
            <a:r>
              <a:rPr lang="ru-RU" sz="3200" b="1" strike="noStrike" spc="-1">
                <a:solidFill>
                  <a:srgbClr val="000000"/>
                </a:solidFill>
                <a:latin typeface="Calibri"/>
                <a:ea typeface="DejaVu Sans"/>
              </a:rPr>
              <a:t>До місця укусу необхідно прикласти холодний компрес.</a:t>
            </a:r>
            <a:endParaRPr lang="ru-RU" sz="3200" b="0" strike="noStrike" spc="-1">
              <a:latin typeface="Arial"/>
            </a:endParaRPr>
          </a:p>
          <a:p>
            <a:pPr marL="343080" indent="-342000" algn="just">
              <a:lnSpc>
                <a:spcPct val="100000"/>
              </a:lnSpc>
              <a:spcBef>
                <a:spcPts val="641"/>
              </a:spcBef>
              <a:buClr>
                <a:srgbClr val="000000"/>
              </a:buClr>
              <a:buFont typeface="Arial"/>
              <a:buChar char="•"/>
            </a:pPr>
            <a:r>
              <a:rPr lang="ru-RU" sz="3200" b="1" strike="noStrike" spc="-1">
                <a:solidFill>
                  <a:srgbClr val="000000"/>
                </a:solidFill>
                <a:latin typeface="Calibri"/>
                <a:ea typeface="DejaVu Sans"/>
              </a:rPr>
              <a:t>Рясно поїти потерпілого.</a:t>
            </a:r>
            <a:endParaRPr lang="ru-RU" sz="3200" b="0" strike="noStrike" spc="-1">
              <a:latin typeface="Arial"/>
            </a:endParaRPr>
          </a:p>
          <a:p>
            <a:pPr marL="343080" indent="-342000" algn="just">
              <a:lnSpc>
                <a:spcPct val="100000"/>
              </a:lnSpc>
              <a:spcBef>
                <a:spcPts val="641"/>
              </a:spcBef>
              <a:buClr>
                <a:srgbClr val="000000"/>
              </a:buClr>
              <a:buFont typeface="Arial"/>
              <a:buChar char="•"/>
            </a:pPr>
            <a:r>
              <a:rPr lang="ru-RU" sz="3200" b="1" strike="noStrike" spc="-1">
                <a:solidFill>
                  <a:srgbClr val="000000"/>
                </a:solidFill>
                <a:latin typeface="Calibri"/>
                <a:ea typeface="DejaVu Sans"/>
              </a:rPr>
              <a:t>Дорослому можна дати такі препарати, як ацетамінофен або аспірин, дітям — парацетамол.</a:t>
            </a:r>
            <a:endParaRPr lang="ru-RU" sz="3200" b="0" strike="noStrike" spc="-1">
              <a:latin typeface="Arial"/>
            </a:endParaRPr>
          </a:p>
          <a:p>
            <a:pPr marL="343080" indent="-342000" algn="just">
              <a:lnSpc>
                <a:spcPct val="100000"/>
              </a:lnSpc>
              <a:spcBef>
                <a:spcPts val="641"/>
              </a:spcBef>
              <a:buClr>
                <a:srgbClr val="000000"/>
              </a:buClr>
              <a:buFont typeface="Arial"/>
              <a:buChar char="•"/>
            </a:pPr>
            <a:r>
              <a:rPr lang="ru-RU" sz="3200" b="1" strike="noStrike" spc="-1">
                <a:solidFill>
                  <a:srgbClr val="000000"/>
                </a:solidFill>
                <a:latin typeface="Calibri"/>
                <a:ea typeface="DejaVu Sans"/>
              </a:rPr>
              <a:t>Доставити потерпілого в медичний заклад для введення протиотрути.</a:t>
            </a:r>
            <a:endParaRPr lang="ru-RU" sz="3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CustomShape 1"/>
          <p:cNvSpPr/>
          <p:nvPr/>
        </p:nvSpPr>
        <p:spPr>
          <a:xfrm>
            <a:off x="857160" y="285840"/>
            <a:ext cx="7823880" cy="927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71500" lnSpcReduction="20000"/>
          </a:bodyPr>
          <a:lstStyle/>
          <a:p>
            <a:pPr algn="ctr">
              <a:lnSpc>
                <a:spcPct val="100000"/>
              </a:lnSpc>
            </a:pPr>
            <a:r>
              <a:rPr lang="ru-RU" sz="4400" b="1" strike="noStrike" spc="-1">
                <a:solidFill>
                  <a:srgbClr val="000000"/>
                </a:solidFill>
                <a:latin typeface="Calibri"/>
                <a:ea typeface="DejaVu Sans"/>
              </a:rPr>
              <a:t>Домашнє завдання </a:t>
            </a:r>
            <a:r>
              <a:t/>
            </a:r>
            <a:br/>
            <a:r>
              <a:rPr lang="ru-RU" sz="4400" b="1" strike="noStrike" spc="-1">
                <a:solidFill>
                  <a:srgbClr val="000000"/>
                </a:solidFill>
                <a:latin typeface="Calibri"/>
                <a:ea typeface="DejaVu Sans"/>
              </a:rPr>
              <a:t>(самостійна робота)</a:t>
            </a:r>
            <a:endParaRPr lang="ru-RU" sz="4400" b="0" strike="noStrike" spc="-1">
              <a:latin typeface="Arial"/>
            </a:endParaRPr>
          </a:p>
        </p:txBody>
      </p:sp>
      <p:sp>
        <p:nvSpPr>
          <p:cNvPr id="243" name="CustomShape 2"/>
          <p:cNvSpPr/>
          <p:nvPr/>
        </p:nvSpPr>
        <p:spPr>
          <a:xfrm>
            <a:off x="642960" y="1571760"/>
            <a:ext cx="8038080" cy="4428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514440" indent="-513360" algn="just">
              <a:lnSpc>
                <a:spcPct val="100000"/>
              </a:lnSpc>
              <a:spcBef>
                <a:spcPts val="720"/>
              </a:spcBef>
              <a:buClr>
                <a:srgbClr val="FF0000"/>
              </a:buClr>
              <a:buFont typeface="Wingdings" charset="2"/>
              <a:buChar char=""/>
            </a:pPr>
            <a:r>
              <a:rPr lang="ru-RU" sz="3600" b="1" strike="noStrike" spc="-1">
                <a:solidFill>
                  <a:srgbClr val="FF0000"/>
                </a:solidFill>
                <a:latin typeface="Calibri"/>
                <a:ea typeface="DejaVu Sans"/>
              </a:rPr>
              <a:t>Проаналізувати методики оцінки площі опіків.</a:t>
            </a:r>
            <a:endParaRPr lang="ru-RU" sz="3600" b="0" strike="noStrike" spc="-1">
              <a:latin typeface="Arial"/>
            </a:endParaRPr>
          </a:p>
          <a:p>
            <a:pPr marL="514440" indent="-513360" algn="just">
              <a:lnSpc>
                <a:spcPct val="100000"/>
              </a:lnSpc>
              <a:spcBef>
                <a:spcPts val="720"/>
              </a:spcBef>
              <a:buClr>
                <a:srgbClr val="FF0000"/>
              </a:buClr>
              <a:buFont typeface="Wingdings" charset="2"/>
              <a:buChar char=""/>
            </a:pPr>
            <a:r>
              <a:rPr lang="ru-RU" sz="3600" b="1" strike="noStrike" spc="-1">
                <a:solidFill>
                  <a:srgbClr val="FF0000"/>
                </a:solidFill>
                <a:latin typeface="Calibri"/>
                <a:ea typeface="DejaVu Sans"/>
              </a:rPr>
              <a:t>Прогноз опікової хвороби (прогностичні індекси)</a:t>
            </a:r>
            <a:endParaRPr lang="ru-RU" sz="36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CustomShape 1"/>
          <p:cNvSpPr/>
          <p:nvPr/>
        </p:nvSpPr>
        <p:spPr>
          <a:xfrm>
            <a:off x="144000" y="288000"/>
            <a:ext cx="9000000" cy="5395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514440" indent="-513360" algn="just">
              <a:lnSpc>
                <a:spcPct val="100000"/>
              </a:lnSpc>
            </a:pPr>
            <a:r>
              <a:rPr lang="ru-RU" sz="2800" b="1" strike="noStrike" spc="-1">
                <a:solidFill>
                  <a:srgbClr val="0070C0"/>
                </a:solidFill>
                <a:latin typeface="Calibri"/>
                <a:ea typeface="DejaVu Sans"/>
              </a:rPr>
              <a:t>Перегляньте відео: </a:t>
            </a:r>
            <a:endParaRPr lang="ru-RU" sz="2800" b="0" strike="noStrike" spc="-1">
              <a:latin typeface="Arial"/>
            </a:endParaRPr>
          </a:p>
          <a:p>
            <a:pPr marL="514440" indent="-513360" algn="just">
              <a:lnSpc>
                <a:spcPct val="100000"/>
              </a:lnSpc>
              <a:buClr>
                <a:srgbClr val="FF0000"/>
              </a:buClr>
              <a:buFont typeface="StarSymbol"/>
              <a:buChar char="-"/>
            </a:pPr>
            <a:r>
              <a:rPr lang="ru-RU" sz="2000" b="1" strike="noStrike" spc="-1">
                <a:solidFill>
                  <a:srgbClr val="FF0000"/>
                </a:solidFill>
                <a:latin typeface="Calibri"/>
                <a:ea typeface="DejaVu Sans"/>
              </a:rPr>
              <a:t>опіки:</a:t>
            </a:r>
            <a:r>
              <a:rPr lang="ru-RU" sz="2000" b="1" strike="noStrike" spc="-1">
                <a:solidFill>
                  <a:srgbClr val="0070C0"/>
                </a:solidFill>
                <a:latin typeface="Calibri"/>
                <a:ea typeface="DejaVu Sans"/>
              </a:rPr>
              <a:t>  </a:t>
            </a:r>
            <a:r>
              <a:rPr lang="ru-RU" sz="2000" b="1" u="sng" strike="noStrike" spc="-1">
                <a:solidFill>
                  <a:srgbClr val="0000FF"/>
                </a:solidFill>
                <a:uFillTx/>
                <a:latin typeface="Calibri"/>
                <a:ea typeface="DejaVu Sans"/>
                <a:hlinkClick r:id="rId2"/>
              </a:rPr>
              <a:t>https://www.youtube.com/watch?v=4TsQpfnR-h8</a:t>
            </a:r>
            <a:endParaRPr lang="ru-RU" sz="2000" b="0" strike="noStrike" spc="-1">
              <a:latin typeface="Arial"/>
            </a:endParaRPr>
          </a:p>
          <a:p>
            <a:pPr marL="514440" indent="-513360" algn="just">
              <a:lnSpc>
                <a:spcPct val="100000"/>
              </a:lnSpc>
              <a:buClr>
                <a:srgbClr val="FF0000"/>
              </a:buClr>
              <a:buFont typeface="StarSymbol"/>
              <a:buChar char="-"/>
            </a:pPr>
            <a:r>
              <a:rPr lang="ru-RU" sz="2000" b="1" strike="noStrike" spc="-1">
                <a:solidFill>
                  <a:srgbClr val="FF0000"/>
                </a:solidFill>
                <a:latin typeface="Calibri"/>
                <a:ea typeface="DejaVu Sans"/>
              </a:rPr>
              <a:t>обмороження: </a:t>
            </a:r>
            <a:r>
              <a:rPr lang="ru-RU" sz="2000" b="1" strike="noStrike" spc="-1">
                <a:solidFill>
                  <a:srgbClr val="55308D"/>
                </a:solidFill>
                <a:latin typeface="Calibri"/>
                <a:ea typeface="DejaVu Sans"/>
                <a:hlinkClick r:id="rId3"/>
              </a:rPr>
              <a:t>https://www.youtube.com/watch?v=8m4WzO5GreI</a:t>
            </a:r>
            <a:endParaRPr lang="ru-RU" sz="2000" b="0" strike="noStrike" spc="-1">
              <a:latin typeface="Arial"/>
            </a:endParaRPr>
          </a:p>
          <a:p>
            <a:pPr marL="514440" indent="-513360" algn="just">
              <a:lnSpc>
                <a:spcPct val="100000"/>
              </a:lnSpc>
              <a:buClr>
                <a:srgbClr val="FF0000"/>
              </a:buClr>
              <a:buFont typeface="StarSymbol"/>
              <a:buChar char="-"/>
            </a:pPr>
            <a:r>
              <a:rPr lang="ru-RU" sz="2000" b="1" strike="noStrike" spc="-1">
                <a:solidFill>
                  <a:srgbClr val="FF0000"/>
                </a:solidFill>
                <a:latin typeface="Calibri"/>
                <a:ea typeface="DejaVu Sans"/>
              </a:rPr>
              <a:t>електротравми: </a:t>
            </a:r>
            <a:r>
              <a:rPr lang="ru-RU" sz="2000" b="1" strike="noStrike" spc="-1">
                <a:solidFill>
                  <a:srgbClr val="55308D"/>
                </a:solidFill>
                <a:latin typeface="Calibri"/>
                <a:ea typeface="DejaVu Sans"/>
                <a:hlinkClick r:id="rId4"/>
              </a:rPr>
              <a:t>https://www.youtube.com/watch?v=LCwZFQE0YtQ</a:t>
            </a:r>
            <a:endParaRPr lang="ru-RU" sz="2000" b="0" strike="noStrike" spc="-1">
              <a:latin typeface="Arial"/>
            </a:endParaRPr>
          </a:p>
          <a:p>
            <a:pPr marL="514440" indent="-513360" algn="just">
              <a:lnSpc>
                <a:spcPct val="100000"/>
              </a:lnSpc>
              <a:buClr>
                <a:srgbClr val="FF0000"/>
              </a:buClr>
              <a:buFont typeface="StarSymbol"/>
              <a:buChar char="-"/>
            </a:pPr>
            <a:r>
              <a:rPr lang="ru-RU" sz="2000" b="1" strike="noStrike" spc="-1">
                <a:solidFill>
                  <a:srgbClr val="FF0000"/>
                </a:solidFill>
                <a:latin typeface="Calibri"/>
                <a:ea typeface="DejaVu Sans"/>
              </a:rPr>
              <a:t>укуси: </a:t>
            </a:r>
            <a:endParaRPr lang="ru-RU" sz="2000" b="0" strike="noStrike" spc="-1">
              <a:latin typeface="Arial"/>
            </a:endParaRPr>
          </a:p>
          <a:p>
            <a:pPr marL="514440" indent="-513360" algn="just">
              <a:lnSpc>
                <a:spcPct val="100000"/>
              </a:lnSpc>
              <a:buClr>
                <a:srgbClr val="FF0000"/>
              </a:buClr>
              <a:buFont typeface="StarSymbol"/>
              <a:buChar char="-"/>
            </a:pPr>
            <a:r>
              <a:rPr lang="ru-RU" sz="2000" b="1" strike="noStrike" spc="-1">
                <a:solidFill>
                  <a:srgbClr val="55308D"/>
                </a:solidFill>
                <a:latin typeface="Calibri"/>
                <a:ea typeface="DejaVu Sans"/>
                <a:hlinkClick r:id="rId5"/>
              </a:rPr>
              <a:t>https://www.youtube.com/watch?v=y_BrDbrOYtg</a:t>
            </a:r>
            <a:endParaRPr lang="ru-RU" sz="2000" b="0" strike="noStrike" spc="-1">
              <a:latin typeface="Arial"/>
            </a:endParaRPr>
          </a:p>
          <a:p>
            <a:pPr marL="514440" indent="-513360" algn="just">
              <a:lnSpc>
                <a:spcPct val="100000"/>
              </a:lnSpc>
              <a:buClr>
                <a:srgbClr val="FF0000"/>
              </a:buClr>
              <a:buFont typeface="StarSymbol"/>
              <a:buChar char="-"/>
            </a:pPr>
            <a:r>
              <a:rPr lang="ru-RU" sz="2000" b="1" u="sng" strike="noStrike" spc="-1">
                <a:solidFill>
                  <a:srgbClr val="0000FF"/>
                </a:solidFill>
                <a:uFillTx/>
                <a:latin typeface="Calibri"/>
                <a:ea typeface="DejaVu Sans"/>
                <a:hlinkClick r:id="rId6"/>
              </a:rPr>
              <a:t>https://www.youtube.com/watch?v=eYUnAbUD4-E</a:t>
            </a:r>
            <a:endParaRPr lang="ru-RU" sz="2000" b="0" strike="noStrike" spc="-1">
              <a:latin typeface="Arial"/>
            </a:endParaRPr>
          </a:p>
          <a:p>
            <a:pPr marL="514440" indent="-513360" algn="just">
              <a:lnSpc>
                <a:spcPct val="100000"/>
              </a:lnSpc>
              <a:buClr>
                <a:srgbClr val="FF0000"/>
              </a:buClr>
              <a:buFont typeface="StarSymbol"/>
              <a:buChar char="-"/>
            </a:pPr>
            <a:r>
              <a:rPr lang="ru-RU" sz="2000" b="1" u="sng" strike="noStrike" spc="-1">
                <a:solidFill>
                  <a:srgbClr val="0000FF"/>
                </a:solidFill>
                <a:uFillTx/>
                <a:latin typeface="Calibri"/>
                <a:ea typeface="DejaVu Sans"/>
                <a:hlinkClick r:id="rId7"/>
              </a:rPr>
              <a:t>https://www.youtube.com/watch?v=qfTpwyfrbfE</a:t>
            </a:r>
            <a:endParaRPr lang="ru-RU" sz="2000" b="0" strike="noStrike" spc="-1">
              <a:latin typeface="Arial"/>
            </a:endParaRPr>
          </a:p>
          <a:p>
            <a:pPr marL="514440" indent="-513360" algn="just">
              <a:lnSpc>
                <a:spcPct val="100000"/>
              </a:lnSpc>
              <a:buClr>
                <a:srgbClr val="FF0000"/>
              </a:buClr>
              <a:buFont typeface="StarSymbol"/>
              <a:buChar char="-"/>
            </a:pPr>
            <a:r>
              <a:rPr lang="ru-RU" sz="2000" b="1" u="sng" strike="noStrike" spc="-1">
                <a:solidFill>
                  <a:srgbClr val="0000FF"/>
                </a:solidFill>
                <a:uFillTx/>
                <a:latin typeface="Calibri"/>
                <a:ea typeface="DejaVu Sans"/>
                <a:hlinkClick r:id="rId8"/>
              </a:rPr>
              <a:t>https://www.youtube.com/watch?v=P8zU_9n4SVA</a:t>
            </a:r>
            <a:endParaRPr lang="ru-RU" sz="2000" b="0" strike="noStrike" spc="-1">
              <a:latin typeface="Arial"/>
            </a:endParaRPr>
          </a:p>
          <a:p>
            <a:pPr marL="514440" indent="-513360" algn="just">
              <a:lnSpc>
                <a:spcPct val="100000"/>
              </a:lnSpc>
              <a:buClr>
                <a:srgbClr val="FF0000"/>
              </a:buClr>
              <a:buFont typeface="StarSymbol"/>
              <a:buChar char="-"/>
            </a:pPr>
            <a:r>
              <a:rPr lang="ru-RU" sz="2000" b="1" u="sng" strike="noStrike" spc="-1">
                <a:solidFill>
                  <a:srgbClr val="0000FF"/>
                </a:solidFill>
                <a:uFillTx/>
                <a:latin typeface="Calibri"/>
                <a:ea typeface="DejaVu Sans"/>
                <a:hlinkClick r:id="rId9"/>
              </a:rPr>
              <a:t>https://www.youtube.com/watch?v=EbBBfCCs-qA</a:t>
            </a:r>
            <a:endParaRPr lang="ru-RU" sz="2000" b="0" strike="noStrike" spc="-1">
              <a:latin typeface="Arial"/>
            </a:endParaRPr>
          </a:p>
          <a:p>
            <a:pPr marL="514440" indent="-513360" algn="just">
              <a:lnSpc>
                <a:spcPct val="100000"/>
              </a:lnSpc>
              <a:buClr>
                <a:srgbClr val="FF0000"/>
              </a:buClr>
              <a:buFont typeface="StarSymbol"/>
              <a:buChar char="-"/>
            </a:pPr>
            <a:r>
              <a:rPr lang="ru-RU" sz="2000" b="1" strike="noStrike" spc="-1">
                <a:solidFill>
                  <a:srgbClr val="FF0000"/>
                </a:solidFill>
                <a:latin typeface="Calibri"/>
                <a:ea typeface="DejaVu Sans"/>
              </a:rPr>
              <a:t>отруєння: </a:t>
            </a:r>
            <a:endParaRPr lang="ru-RU" sz="2000" b="0" strike="noStrike" spc="-1">
              <a:latin typeface="Arial"/>
            </a:endParaRPr>
          </a:p>
          <a:p>
            <a:pPr marL="514440" indent="-513360" algn="just">
              <a:lnSpc>
                <a:spcPct val="100000"/>
              </a:lnSpc>
              <a:buClr>
                <a:srgbClr val="FF0000"/>
              </a:buClr>
              <a:buFont typeface="StarSymbol"/>
              <a:buChar char="-"/>
            </a:pPr>
            <a:r>
              <a:rPr lang="ru-RU" sz="2000" b="1" u="sng" strike="noStrike" spc="-1">
                <a:solidFill>
                  <a:srgbClr val="0000FF"/>
                </a:solidFill>
                <a:uFillTx/>
                <a:latin typeface="Calibri"/>
                <a:ea typeface="DejaVu Sans"/>
                <a:hlinkClick r:id="rId10"/>
              </a:rPr>
              <a:t>https://www.youtube.com/watch?v=fp3F8N6cU_A</a:t>
            </a:r>
            <a:endParaRPr lang="ru-RU" sz="2000" b="0" strike="noStrike" spc="-1">
              <a:latin typeface="Arial"/>
            </a:endParaRPr>
          </a:p>
          <a:p>
            <a:pPr marL="514440" indent="-513360" algn="just">
              <a:lnSpc>
                <a:spcPct val="100000"/>
              </a:lnSpc>
              <a:buClr>
                <a:srgbClr val="FF0000"/>
              </a:buClr>
              <a:buFont typeface="StarSymbol"/>
              <a:buChar char="-"/>
            </a:pPr>
            <a:r>
              <a:rPr lang="ru-RU" sz="2000" b="1" u="sng" strike="noStrike" spc="-1">
                <a:solidFill>
                  <a:srgbClr val="0000FF"/>
                </a:solidFill>
                <a:uFillTx/>
                <a:latin typeface="Calibri"/>
                <a:ea typeface="DejaVu Sans"/>
                <a:hlinkClick r:id="rId11"/>
              </a:rPr>
              <a:t>https://www.youtube.com/watch?v=2q47uMUhisY</a:t>
            </a:r>
            <a:endParaRPr lang="ru-RU" sz="2000" b="0" strike="noStrike" spc="-1">
              <a:latin typeface="Arial"/>
            </a:endParaRPr>
          </a:p>
          <a:p>
            <a:pPr marL="514440" indent="-513360" algn="just">
              <a:lnSpc>
                <a:spcPct val="100000"/>
              </a:lnSpc>
              <a:buClr>
                <a:srgbClr val="FF0000"/>
              </a:buClr>
              <a:buFont typeface="StarSymbol"/>
              <a:buChar char="-"/>
            </a:pPr>
            <a:r>
              <a:rPr lang="ru-RU" sz="2000" b="1" u="sng" strike="noStrike" spc="-1">
                <a:solidFill>
                  <a:srgbClr val="0000FF"/>
                </a:solidFill>
                <a:uFillTx/>
                <a:latin typeface="Calibri"/>
                <a:ea typeface="DejaVu Sans"/>
                <a:hlinkClick r:id="rId12"/>
              </a:rPr>
              <a:t>https://www.youtube.com/watch?v=93oOjk-JaFo</a:t>
            </a:r>
            <a:endParaRPr lang="ru-RU" sz="2000" b="0" strike="noStrike" spc="-1">
              <a:latin typeface="Arial"/>
            </a:endParaRPr>
          </a:p>
          <a:p>
            <a:pPr marL="514440" indent="-513360" algn="just">
              <a:lnSpc>
                <a:spcPct val="100000"/>
              </a:lnSpc>
              <a:buClr>
                <a:srgbClr val="FF0000"/>
              </a:buClr>
              <a:buFont typeface="StarSymbol"/>
              <a:buChar char="-"/>
            </a:pPr>
            <a:r>
              <a:rPr lang="ru-RU" sz="2000" b="1" u="sng" strike="noStrike" spc="-1">
                <a:solidFill>
                  <a:srgbClr val="0000FF"/>
                </a:solidFill>
                <a:uFillTx/>
                <a:latin typeface="Calibri"/>
                <a:ea typeface="DejaVu Sans"/>
                <a:hlinkClick r:id="rId13"/>
              </a:rPr>
              <a:t>https://www.youtube.com/watch?v=Nl1nInk7A0M</a:t>
            </a:r>
            <a:endParaRPr lang="ru-RU" sz="2000" b="0" strike="noStrike" spc="-1">
              <a:latin typeface="Arial"/>
            </a:endParaRPr>
          </a:p>
          <a:p>
            <a:pPr marL="514440" indent="-513360" algn="just">
              <a:lnSpc>
                <a:spcPct val="100000"/>
              </a:lnSpc>
              <a:buClr>
                <a:srgbClr val="FF0000"/>
              </a:buClr>
              <a:buFont typeface="StarSymbol"/>
              <a:buChar char="-"/>
            </a:pPr>
            <a:r>
              <a:rPr lang="ru-RU" sz="2000" b="1" strike="noStrike" spc="-1">
                <a:solidFill>
                  <a:srgbClr val="FF0000"/>
                </a:solidFill>
                <a:latin typeface="Calibri"/>
                <a:ea typeface="DejaVu Sans"/>
              </a:rPr>
              <a:t>утоплення:  </a:t>
            </a:r>
            <a:r>
              <a:rPr lang="ru-RU" sz="2000" b="1" u="sng" strike="noStrike" spc="-1">
                <a:solidFill>
                  <a:srgbClr val="0000FF"/>
                </a:solidFill>
                <a:uFillTx/>
                <a:latin typeface="Calibri"/>
                <a:ea typeface="DejaVu Sans"/>
                <a:hlinkClick r:id="rId14"/>
              </a:rPr>
              <a:t>https://www.youtube.com/watch?v=tlAGHYD3j04&amp;t=10s</a:t>
            </a:r>
            <a:endParaRPr lang="ru-RU" sz="2000" b="0" strike="noStrike" spc="-1">
              <a:latin typeface="Arial"/>
            </a:endParaRPr>
          </a:p>
          <a:p>
            <a:pPr algn="just">
              <a:lnSpc>
                <a:spcPct val="100000"/>
              </a:lnSpc>
            </a:pP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 name="Picture 2"/>
          <p:cNvPicPr/>
          <p:nvPr/>
        </p:nvPicPr>
        <p:blipFill>
          <a:blip r:embed="rId2"/>
          <a:srcRect l="25264" t="21496" r="25887" b="6250"/>
          <a:stretch/>
        </p:blipFill>
        <p:spPr>
          <a:xfrm>
            <a:off x="857160" y="214200"/>
            <a:ext cx="7571520" cy="629496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CustomShape 1"/>
          <p:cNvSpPr/>
          <p:nvPr/>
        </p:nvSpPr>
        <p:spPr>
          <a:xfrm>
            <a:off x="457200" y="285840"/>
            <a:ext cx="8399880" cy="6213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64000" lnSpcReduction="20000"/>
          </a:bodyPr>
          <a:lstStyle/>
          <a:p>
            <a:pPr marL="343080" indent="-342000" algn="ctr">
              <a:lnSpc>
                <a:spcPct val="100000"/>
              </a:lnSpc>
              <a:spcBef>
                <a:spcPts val="680"/>
              </a:spcBef>
              <a:buClr>
                <a:srgbClr val="FF0000"/>
              </a:buClr>
              <a:buFont typeface="Arial"/>
              <a:buChar char="•"/>
            </a:pPr>
            <a:r>
              <a:rPr lang="ru-RU" sz="3400" b="1" strike="noStrike" spc="-1" dirty="0" err="1">
                <a:solidFill>
                  <a:srgbClr val="FF0000"/>
                </a:solidFill>
                <a:latin typeface="Calibri"/>
                <a:ea typeface="DejaVu Sans"/>
              </a:rPr>
              <a:t>Важкість</a:t>
            </a:r>
            <a:r>
              <a:rPr lang="ru-RU" sz="3400" b="1" strike="noStrike" spc="-1" dirty="0">
                <a:solidFill>
                  <a:srgbClr val="FF0000"/>
                </a:solidFill>
                <a:latin typeface="Calibri"/>
                <a:ea typeface="DejaVu Sans"/>
              </a:rPr>
              <a:t> </a:t>
            </a:r>
            <a:r>
              <a:rPr lang="ru-RU" sz="3400" b="1" strike="noStrike" spc="-1" dirty="0" err="1">
                <a:solidFill>
                  <a:srgbClr val="FF0000"/>
                </a:solidFill>
                <a:latin typeface="Calibri"/>
                <a:ea typeface="DejaVu Sans"/>
              </a:rPr>
              <a:t>опіків</a:t>
            </a:r>
            <a:r>
              <a:rPr lang="ru-RU" sz="3400" b="1" strike="noStrike" spc="-1" dirty="0">
                <a:solidFill>
                  <a:srgbClr val="FF0000"/>
                </a:solidFill>
                <a:latin typeface="Calibri"/>
                <a:ea typeface="DejaVu Sans"/>
              </a:rPr>
              <a:t> </a:t>
            </a:r>
            <a:r>
              <a:rPr lang="ru-RU" sz="3400" b="1" strike="noStrike" spc="-1" dirty="0" err="1">
                <a:solidFill>
                  <a:srgbClr val="FF0000"/>
                </a:solidFill>
                <a:latin typeface="Calibri"/>
                <a:ea typeface="DejaVu Sans"/>
              </a:rPr>
              <a:t>залежить</a:t>
            </a:r>
            <a:r>
              <a:rPr lang="ru-RU" sz="3400" b="1" strike="noStrike" spc="-1" dirty="0">
                <a:solidFill>
                  <a:srgbClr val="FF0000"/>
                </a:solidFill>
                <a:latin typeface="Calibri"/>
                <a:ea typeface="DejaVu Sans"/>
              </a:rPr>
              <a:t> </a:t>
            </a:r>
            <a:r>
              <a:rPr lang="ru-RU" sz="3400" b="1" strike="noStrike" spc="-1" dirty="0" err="1">
                <a:solidFill>
                  <a:srgbClr val="FF0000"/>
                </a:solidFill>
                <a:latin typeface="Calibri"/>
                <a:ea typeface="DejaVu Sans"/>
              </a:rPr>
              <a:t>від</a:t>
            </a:r>
            <a:r>
              <a:rPr lang="ru-RU" sz="3400" b="1" strike="noStrike" spc="-1" dirty="0">
                <a:solidFill>
                  <a:srgbClr val="FF0000"/>
                </a:solidFill>
                <a:latin typeface="Calibri"/>
                <a:ea typeface="DejaVu Sans"/>
              </a:rPr>
              <a:t> </a:t>
            </a:r>
            <a:r>
              <a:rPr lang="ru-RU" sz="3400" b="1" strike="noStrike" spc="-1" dirty="0" err="1">
                <a:solidFill>
                  <a:srgbClr val="FF0000"/>
                </a:solidFill>
                <a:latin typeface="Calibri"/>
                <a:ea typeface="DejaVu Sans"/>
              </a:rPr>
              <a:t>глибини</a:t>
            </a:r>
            <a:r>
              <a:rPr lang="ru-RU" sz="3400" b="1" strike="noStrike" spc="-1" dirty="0">
                <a:solidFill>
                  <a:srgbClr val="FF0000"/>
                </a:solidFill>
                <a:latin typeface="Calibri"/>
                <a:ea typeface="DejaVu Sans"/>
              </a:rPr>
              <a:t> і </a:t>
            </a:r>
            <a:r>
              <a:rPr lang="ru-RU" sz="3400" b="1" strike="noStrike" spc="-1" dirty="0" err="1">
                <a:solidFill>
                  <a:srgbClr val="FF0000"/>
                </a:solidFill>
                <a:latin typeface="Calibri"/>
                <a:ea typeface="DejaVu Sans"/>
              </a:rPr>
              <a:t>площини</a:t>
            </a:r>
            <a:r>
              <a:rPr lang="ru-RU" sz="3400" b="1" strike="noStrike" spc="-1" dirty="0">
                <a:solidFill>
                  <a:srgbClr val="FF0000"/>
                </a:solidFill>
                <a:latin typeface="Calibri"/>
                <a:ea typeface="DejaVu Sans"/>
              </a:rPr>
              <a:t> </a:t>
            </a:r>
            <a:r>
              <a:rPr lang="ru-RU" sz="3400" b="1" strike="noStrike" spc="-1" dirty="0" err="1">
                <a:solidFill>
                  <a:srgbClr val="FF0000"/>
                </a:solidFill>
                <a:latin typeface="Calibri"/>
                <a:ea typeface="DejaVu Sans"/>
              </a:rPr>
              <a:t>ушкодженої</a:t>
            </a:r>
            <a:r>
              <a:rPr lang="ru-RU" sz="3400" b="1" strike="noStrike" spc="-1" dirty="0">
                <a:solidFill>
                  <a:srgbClr val="FF0000"/>
                </a:solidFill>
                <a:latin typeface="Calibri"/>
                <a:ea typeface="DejaVu Sans"/>
              </a:rPr>
              <a:t> </a:t>
            </a:r>
            <a:r>
              <a:rPr lang="ru-RU" sz="3400" b="1" strike="noStrike" spc="-1" dirty="0" err="1">
                <a:solidFill>
                  <a:srgbClr val="FF0000"/>
                </a:solidFill>
                <a:latin typeface="Calibri"/>
                <a:ea typeface="DejaVu Sans"/>
              </a:rPr>
              <a:t>поверхні</a:t>
            </a:r>
            <a:r>
              <a:rPr lang="ru-RU" sz="3400" b="1" strike="noStrike" spc="-1" dirty="0">
                <a:solidFill>
                  <a:srgbClr val="FF0000"/>
                </a:solidFill>
                <a:latin typeface="Calibri"/>
                <a:ea typeface="DejaVu Sans"/>
              </a:rPr>
              <a:t>.</a:t>
            </a:r>
            <a:endParaRPr lang="ru-RU" sz="3400" b="0" strike="noStrike" spc="-1" dirty="0">
              <a:latin typeface="Arial"/>
            </a:endParaRPr>
          </a:p>
          <a:p>
            <a:pPr marL="343080" indent="-342000" algn="just">
              <a:lnSpc>
                <a:spcPct val="100000"/>
              </a:lnSpc>
              <a:spcBef>
                <a:spcPts val="641"/>
              </a:spcBef>
              <a:buClr>
                <a:srgbClr val="000000"/>
              </a:buClr>
              <a:buFont typeface="Arial"/>
              <a:buChar char="•"/>
            </a:pPr>
            <a:r>
              <a:rPr lang="ru-RU" sz="3200" b="1" strike="noStrike" spc="-1" dirty="0">
                <a:solidFill>
                  <a:srgbClr val="000000"/>
                </a:solidFill>
                <a:latin typeface="Calibri"/>
                <a:ea typeface="DejaVu Sans"/>
              </a:rPr>
              <a:t>Для </a:t>
            </a:r>
            <a:r>
              <a:rPr lang="ru-RU" sz="3200" b="1" strike="noStrike" spc="-1" dirty="0" err="1">
                <a:solidFill>
                  <a:srgbClr val="000000"/>
                </a:solidFill>
                <a:latin typeface="Calibri"/>
                <a:ea typeface="DejaVu Sans"/>
              </a:rPr>
              <a:t>швидкого</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підрахунку</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площі</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користуються</a:t>
            </a:r>
            <a:r>
              <a:rPr lang="ru-RU" sz="3200" b="1" strike="noStrike" spc="-1" dirty="0">
                <a:solidFill>
                  <a:srgbClr val="000000"/>
                </a:solidFill>
                <a:latin typeface="Calibri"/>
                <a:ea typeface="DejaVu Sans"/>
              </a:rPr>
              <a:t> </a:t>
            </a:r>
            <a:r>
              <a:rPr lang="ru-RU" sz="3200" b="1" i="1" strike="noStrike" spc="-1" dirty="0">
                <a:solidFill>
                  <a:srgbClr val="7030A0"/>
                </a:solidFill>
                <a:latin typeface="Calibri"/>
                <a:ea typeface="DejaVu Sans"/>
              </a:rPr>
              <a:t>правилом «</a:t>
            </a:r>
            <a:r>
              <a:rPr lang="ru-RU" sz="3200" b="1" i="1" strike="noStrike" spc="-1" dirty="0" err="1">
                <a:solidFill>
                  <a:srgbClr val="7030A0"/>
                </a:solidFill>
                <a:latin typeface="Calibri"/>
                <a:ea typeface="DejaVu Sans"/>
              </a:rPr>
              <a:t>дев'яток</a:t>
            </a:r>
            <a:r>
              <a:rPr lang="ru-RU" sz="3200" b="1" i="1" strike="noStrike" spc="-1" dirty="0">
                <a:solidFill>
                  <a:srgbClr val="7030A0"/>
                </a:solidFill>
                <a:latin typeface="Calibri"/>
                <a:ea typeface="DejaVu Sans"/>
              </a:rPr>
              <a:t>»</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тобто</a:t>
            </a:r>
            <a:r>
              <a:rPr lang="ru-RU" sz="3200" b="1" strike="noStrike" spc="-1" dirty="0">
                <a:solidFill>
                  <a:srgbClr val="000000"/>
                </a:solidFill>
                <a:latin typeface="Calibri"/>
                <a:ea typeface="DejaVu Sans"/>
              </a:rPr>
              <a:t> по 9% </a:t>
            </a:r>
            <a:r>
              <a:rPr lang="ru-RU" sz="3200" b="1" strike="noStrike" spc="-1" dirty="0" err="1">
                <a:solidFill>
                  <a:srgbClr val="000000"/>
                </a:solidFill>
                <a:latin typeface="Calibri"/>
                <a:ea typeface="DejaVu Sans"/>
              </a:rPr>
              <a:t>поверхні</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тіла</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становлять</a:t>
            </a:r>
            <a:r>
              <a:rPr lang="ru-RU" sz="3200" b="1" strike="noStrike" spc="-1" dirty="0">
                <a:solidFill>
                  <a:srgbClr val="000000"/>
                </a:solidFill>
                <a:latin typeface="Calibri"/>
                <a:ea typeface="DejaVu Sans"/>
              </a:rPr>
              <a:t>: голова і шия; </a:t>
            </a:r>
            <a:r>
              <a:rPr lang="ru-RU" sz="3200" b="1" strike="noStrike" spc="-1" dirty="0" err="1">
                <a:solidFill>
                  <a:srgbClr val="000000"/>
                </a:solidFill>
                <a:latin typeface="Calibri"/>
                <a:ea typeface="DejaVu Sans"/>
              </a:rPr>
              <a:t>поверхня</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одної</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кінцівки</a:t>
            </a:r>
            <a:r>
              <a:rPr lang="ru-RU" sz="3200" b="1" strike="noStrike" spc="-1" dirty="0">
                <a:solidFill>
                  <a:srgbClr val="000000"/>
                </a:solidFill>
                <a:latin typeface="Calibri"/>
                <a:ea typeface="DejaVu Sans"/>
              </a:rPr>
              <a:t>; груди й </a:t>
            </a:r>
            <a:r>
              <a:rPr lang="ru-RU" sz="3200" b="1" strike="noStrike" spc="-1" dirty="0" err="1">
                <a:solidFill>
                  <a:srgbClr val="000000"/>
                </a:solidFill>
                <a:latin typeface="Calibri"/>
                <a:ea typeface="DejaVu Sans"/>
              </a:rPr>
              <a:t>живіт</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задня</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поверхня</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тулуба</a:t>
            </a:r>
            <a:r>
              <a:rPr lang="ru-RU" sz="3200" b="1" strike="noStrike" spc="-1" dirty="0">
                <a:solidFill>
                  <a:srgbClr val="000000"/>
                </a:solidFill>
                <a:latin typeface="Calibri"/>
                <a:ea typeface="DejaVu Sans"/>
              </a:rPr>
              <a:t> (спина); одна </a:t>
            </a:r>
            <a:r>
              <a:rPr lang="ru-RU" sz="3200" b="1" strike="noStrike" spc="-1" dirty="0" err="1">
                <a:solidFill>
                  <a:srgbClr val="000000"/>
                </a:solidFill>
                <a:latin typeface="Calibri"/>
                <a:ea typeface="DejaVu Sans"/>
              </a:rPr>
              <a:t>нижня</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кінцівка</a:t>
            </a:r>
            <a:r>
              <a:rPr lang="ru-RU" sz="3200" b="1" strike="noStrike" spc="-1" dirty="0">
                <a:solidFill>
                  <a:srgbClr val="000000"/>
                </a:solidFill>
                <a:latin typeface="Calibri"/>
                <a:ea typeface="DejaVu Sans"/>
              </a:rPr>
              <a:t> (стегна), </a:t>
            </a:r>
            <a:r>
              <a:rPr lang="ru-RU" sz="3200" b="1" strike="noStrike" spc="-1" dirty="0" err="1">
                <a:solidFill>
                  <a:srgbClr val="000000"/>
                </a:solidFill>
                <a:latin typeface="Calibri"/>
                <a:ea typeface="DejaVu Sans"/>
              </a:rPr>
              <a:t>гомілка</a:t>
            </a:r>
            <a:r>
              <a:rPr lang="ru-RU" sz="3200" b="1" strike="noStrike" spc="-1" dirty="0">
                <a:solidFill>
                  <a:srgbClr val="000000"/>
                </a:solidFill>
                <a:latin typeface="Calibri"/>
                <a:ea typeface="DejaVu Sans"/>
              </a:rPr>
              <a:t> стегна; </a:t>
            </a:r>
            <a:r>
              <a:rPr lang="ru-RU" sz="3200" b="1" strike="noStrike" spc="-1" dirty="0" err="1">
                <a:solidFill>
                  <a:srgbClr val="000000"/>
                </a:solidFill>
                <a:latin typeface="Calibri"/>
                <a:ea typeface="DejaVu Sans"/>
              </a:rPr>
              <a:t>промежина</a:t>
            </a:r>
            <a:r>
              <a:rPr lang="ru-RU" sz="3200" b="1" strike="noStrike" spc="-1" dirty="0">
                <a:solidFill>
                  <a:srgbClr val="000000"/>
                </a:solidFill>
                <a:latin typeface="Calibri"/>
                <a:ea typeface="DejaVu Sans"/>
              </a:rPr>
              <a:t> - 1%. Разом </a:t>
            </a:r>
            <a:r>
              <a:rPr lang="ru-RU" sz="3200" b="1" strike="noStrike" spc="-1" dirty="0" err="1">
                <a:solidFill>
                  <a:srgbClr val="000000"/>
                </a:solidFill>
                <a:latin typeface="Calibri"/>
                <a:ea typeface="DejaVu Sans"/>
              </a:rPr>
              <a:t>це</a:t>
            </a:r>
            <a:r>
              <a:rPr lang="ru-RU" sz="3200" b="1" strike="noStrike" spc="-1" dirty="0">
                <a:solidFill>
                  <a:srgbClr val="000000"/>
                </a:solidFill>
                <a:latin typeface="Calibri"/>
                <a:ea typeface="DejaVu Sans"/>
              </a:rPr>
              <a:t> 100%.</a:t>
            </a:r>
            <a:endParaRPr lang="ru-RU" sz="3200" b="0" strike="noStrike" spc="-1" dirty="0">
              <a:latin typeface="Arial"/>
            </a:endParaRPr>
          </a:p>
          <a:p>
            <a:pPr marL="343080" indent="-342000" algn="just">
              <a:lnSpc>
                <a:spcPct val="100000"/>
              </a:lnSpc>
              <a:spcBef>
                <a:spcPts val="641"/>
              </a:spcBef>
              <a:buClr>
                <a:srgbClr val="000000"/>
              </a:buClr>
              <a:buFont typeface="Arial"/>
              <a:buChar char="•"/>
            </a:pPr>
            <a:r>
              <a:rPr lang="ru-RU" sz="3200" b="1" strike="noStrike" spc="-1" dirty="0">
                <a:solidFill>
                  <a:srgbClr val="000000"/>
                </a:solidFill>
                <a:latin typeface="Calibri"/>
                <a:ea typeface="DejaVu Sans"/>
              </a:rPr>
              <a:t>Для </a:t>
            </a:r>
            <a:r>
              <a:rPr lang="ru-RU" sz="3200" b="1" strike="noStrike" spc="-1" dirty="0" err="1">
                <a:solidFill>
                  <a:srgbClr val="000000"/>
                </a:solidFill>
                <a:latin typeface="Calibri"/>
                <a:ea typeface="DejaVu Sans"/>
              </a:rPr>
              <a:t>вимірювання</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невеликої</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площі</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опіку</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використовують</a:t>
            </a:r>
            <a:r>
              <a:rPr lang="ru-RU" sz="3200" b="1" strike="noStrike" spc="-1" dirty="0">
                <a:solidFill>
                  <a:srgbClr val="000000"/>
                </a:solidFill>
                <a:latin typeface="Calibri"/>
                <a:ea typeface="DejaVu Sans"/>
              </a:rPr>
              <a:t> </a:t>
            </a:r>
            <a:r>
              <a:rPr lang="ru-RU" sz="3200" b="1" i="1" strike="noStrike" spc="-1" dirty="0">
                <a:solidFill>
                  <a:srgbClr val="7030A0"/>
                </a:solidFill>
                <a:latin typeface="Calibri"/>
                <a:ea typeface="DejaVu Sans"/>
              </a:rPr>
              <a:t>правило «</a:t>
            </a:r>
            <a:r>
              <a:rPr lang="ru-RU" sz="3200" b="1" i="1" strike="noStrike" spc="-1" dirty="0" err="1">
                <a:solidFill>
                  <a:srgbClr val="7030A0"/>
                </a:solidFill>
                <a:latin typeface="Calibri"/>
                <a:ea typeface="DejaVu Sans"/>
              </a:rPr>
              <a:t>долоні</a:t>
            </a:r>
            <a:r>
              <a:rPr lang="ru-RU" sz="3200" b="1" i="1" strike="noStrike" spc="-1" dirty="0">
                <a:solidFill>
                  <a:srgbClr val="7030A0"/>
                </a:solidFill>
                <a:latin typeface="Calibri"/>
                <a:ea typeface="DejaVu Sans"/>
              </a:rPr>
              <a:t>»: </a:t>
            </a:r>
            <a:r>
              <a:rPr lang="ru-RU" sz="3200" b="1" strike="noStrike" spc="-1" dirty="0" err="1">
                <a:solidFill>
                  <a:srgbClr val="000000"/>
                </a:solidFill>
                <a:latin typeface="Calibri"/>
                <a:ea typeface="DejaVu Sans"/>
              </a:rPr>
              <a:t>площа</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долоні</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людини</a:t>
            </a:r>
            <a:r>
              <a:rPr lang="ru-RU" sz="3200" b="1" strike="noStrike" spc="-1" dirty="0">
                <a:solidFill>
                  <a:srgbClr val="000000"/>
                </a:solidFill>
                <a:latin typeface="Calibri"/>
                <a:ea typeface="DejaVu Sans"/>
              </a:rPr>
              <a:t> в </a:t>
            </a:r>
            <a:r>
              <a:rPr lang="ru-RU" sz="3200" b="1" strike="noStrike" spc="-1" dirty="0" err="1">
                <a:solidFill>
                  <a:srgbClr val="000000"/>
                </a:solidFill>
                <a:latin typeface="Calibri"/>
                <a:ea typeface="DejaVu Sans"/>
              </a:rPr>
              <a:t>середньому</a:t>
            </a:r>
            <a:r>
              <a:rPr lang="ru-RU" sz="3200" b="1" strike="noStrike" spc="-1" dirty="0">
                <a:solidFill>
                  <a:srgbClr val="000000"/>
                </a:solidFill>
                <a:latin typeface="Calibri"/>
                <a:ea typeface="DejaVu Sans"/>
              </a:rPr>
              <a:t> становить 1,0-1,2% </a:t>
            </a:r>
            <a:r>
              <a:rPr lang="ru-RU" sz="3200" b="1" strike="noStrike" spc="-1" dirty="0" err="1">
                <a:solidFill>
                  <a:srgbClr val="000000"/>
                </a:solidFill>
                <a:latin typeface="Calibri"/>
                <a:ea typeface="DejaVu Sans"/>
              </a:rPr>
              <a:t>площі</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його</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тіла</a:t>
            </a:r>
            <a:r>
              <a:rPr lang="ru-RU" sz="3200" b="1" strike="noStrike" spc="-1" dirty="0">
                <a:solidFill>
                  <a:srgbClr val="000000"/>
                </a:solidFill>
                <a:latin typeface="Calibri"/>
                <a:ea typeface="DejaVu Sans"/>
              </a:rPr>
              <a:t>.</a:t>
            </a:r>
            <a:endParaRPr lang="ru-RU" sz="3200" b="0" strike="noStrike" spc="-1" dirty="0">
              <a:latin typeface="Arial"/>
            </a:endParaRPr>
          </a:p>
          <a:p>
            <a:pPr marL="343080" indent="-342000" algn="just">
              <a:lnSpc>
                <a:spcPct val="100000"/>
              </a:lnSpc>
              <a:spcBef>
                <a:spcPts val="641"/>
              </a:spcBef>
              <a:buClr>
                <a:srgbClr val="000000"/>
              </a:buClr>
              <a:buFont typeface="Arial"/>
              <a:buChar char="•"/>
            </a:pPr>
            <a:r>
              <a:rPr lang="ru-RU" sz="3200" b="1" strike="noStrike" spc="-1" dirty="0">
                <a:solidFill>
                  <a:srgbClr val="000000"/>
                </a:solidFill>
                <a:latin typeface="Calibri"/>
                <a:ea typeface="DejaVu Sans"/>
              </a:rPr>
              <a:t>До </a:t>
            </a:r>
            <a:r>
              <a:rPr lang="ru-RU" sz="3200" b="1" strike="noStrike" spc="-1" dirty="0" err="1">
                <a:solidFill>
                  <a:srgbClr val="FF0000"/>
                </a:solidFill>
                <a:latin typeface="Calibri"/>
                <a:ea typeface="DejaVu Sans"/>
              </a:rPr>
              <a:t>важких</a:t>
            </a:r>
            <a:r>
              <a:rPr lang="ru-RU" sz="3200" b="1" strike="noStrike" spc="-1" dirty="0">
                <a:solidFill>
                  <a:srgbClr val="FF0000"/>
                </a:solidFill>
                <a:latin typeface="Calibri"/>
                <a:ea typeface="DejaVu Sans"/>
              </a:rPr>
              <a:t> </a:t>
            </a:r>
            <a:r>
              <a:rPr lang="ru-RU" sz="3200" b="1" strike="noStrike" spc="-1" dirty="0" err="1">
                <a:solidFill>
                  <a:srgbClr val="FF0000"/>
                </a:solidFill>
                <a:latin typeface="Calibri"/>
                <a:ea typeface="DejaVu Sans"/>
              </a:rPr>
              <a:t>опіків</a:t>
            </a:r>
            <a:r>
              <a:rPr lang="ru-RU" sz="3200" b="1" strike="noStrike" spc="-1" dirty="0">
                <a:solidFill>
                  <a:srgbClr val="FF0000"/>
                </a:solidFill>
                <a:latin typeface="Calibri"/>
                <a:ea typeface="DejaVu Sans"/>
              </a:rPr>
              <a:t> </a:t>
            </a:r>
            <a:r>
              <a:rPr lang="ru-RU" sz="3200" b="1" strike="noStrike" spc="-1" dirty="0">
                <a:solidFill>
                  <a:srgbClr val="000000"/>
                </a:solidFill>
                <a:latin typeface="Calibri"/>
                <a:ea typeface="DejaVu Sans"/>
              </a:rPr>
              <a:t>належать </a:t>
            </a:r>
            <a:r>
              <a:rPr lang="ru-RU" sz="3200" b="1" strike="noStrike" spc="-1" dirty="0" err="1">
                <a:solidFill>
                  <a:srgbClr val="000000"/>
                </a:solidFill>
                <a:latin typeface="Calibri"/>
                <a:ea typeface="DejaVu Sans"/>
              </a:rPr>
              <a:t>опіки</a:t>
            </a:r>
            <a:r>
              <a:rPr lang="ru-RU" sz="3200" b="1" strike="noStrike" spc="-1" dirty="0">
                <a:solidFill>
                  <a:srgbClr val="000000"/>
                </a:solidFill>
                <a:latin typeface="Calibri"/>
                <a:ea typeface="DejaVu Sans"/>
              </a:rPr>
              <a:t> II, III, </a:t>
            </a:r>
            <a:r>
              <a:rPr lang="ru-RU" sz="3200" b="1" strike="noStrike" spc="-1" dirty="0" err="1">
                <a:solidFill>
                  <a:srgbClr val="000000"/>
                </a:solidFill>
                <a:latin typeface="Calibri"/>
                <a:ea typeface="DejaVu Sans"/>
              </a:rPr>
              <a:t>IVступенів</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площиною</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ушкодження</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більше</a:t>
            </a:r>
            <a:r>
              <a:rPr lang="ru-RU" sz="3200" b="1" strike="noStrike" spc="-1" dirty="0">
                <a:solidFill>
                  <a:srgbClr val="000000"/>
                </a:solidFill>
                <a:latin typeface="Calibri"/>
                <a:ea typeface="DejaVu Sans"/>
              </a:rPr>
              <a:t> 20% </a:t>
            </a:r>
            <a:r>
              <a:rPr lang="ru-RU" sz="3200" b="1" strike="noStrike" spc="-1" dirty="0" err="1">
                <a:solidFill>
                  <a:srgbClr val="000000"/>
                </a:solidFill>
                <a:latin typeface="Calibri"/>
                <a:ea typeface="DejaVu Sans"/>
              </a:rPr>
              <a:t>поверхні</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тіла</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ускладнені</a:t>
            </a:r>
            <a:r>
              <a:rPr lang="ru-RU" sz="3200" b="1" strike="noStrike" spc="-1" dirty="0">
                <a:solidFill>
                  <a:srgbClr val="000000"/>
                </a:solidFill>
                <a:latin typeface="Calibri"/>
                <a:ea typeface="DejaVu Sans"/>
              </a:rPr>
              <a:t> шоком, </a:t>
            </a:r>
            <a:r>
              <a:rPr lang="ru-RU" sz="3200" b="1" strike="noStrike" spc="-1" dirty="0" err="1">
                <a:solidFill>
                  <a:srgbClr val="000000"/>
                </a:solidFill>
                <a:latin typeface="Calibri"/>
                <a:ea typeface="DejaVu Sans"/>
              </a:rPr>
              <a:t>променевою</a:t>
            </a:r>
            <a:r>
              <a:rPr lang="ru-RU" sz="3200" b="1" strike="noStrike" spc="-1" dirty="0">
                <a:solidFill>
                  <a:srgbClr val="000000"/>
                </a:solidFill>
                <a:latin typeface="Calibri"/>
                <a:ea typeface="DejaVu Sans"/>
              </a:rPr>
              <a:t> хворобою та </a:t>
            </a:r>
            <a:r>
              <a:rPr lang="ru-RU" sz="3200" b="1" strike="noStrike" spc="-1" dirty="0" err="1">
                <a:solidFill>
                  <a:srgbClr val="000000"/>
                </a:solidFill>
                <a:latin typeface="Calibri"/>
                <a:ea typeface="DejaVu Sans"/>
              </a:rPr>
              <a:t>опіками</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дихальних</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шляхів</a:t>
            </a:r>
            <a:r>
              <a:rPr lang="ru-RU" sz="3200" b="1" strike="noStrike" spc="-1" dirty="0">
                <a:solidFill>
                  <a:srgbClr val="000000"/>
                </a:solidFill>
                <a:latin typeface="Calibri"/>
                <a:ea typeface="DejaVu Sans"/>
              </a:rPr>
              <a:t>.</a:t>
            </a:r>
            <a:endParaRPr lang="ru-RU" sz="3200" b="0" strike="noStrike" spc="-1" dirty="0">
              <a:latin typeface="Arial"/>
            </a:endParaRPr>
          </a:p>
          <a:p>
            <a:pPr marL="343080" indent="-342000" algn="just">
              <a:lnSpc>
                <a:spcPct val="100000"/>
              </a:lnSpc>
              <a:spcBef>
                <a:spcPts val="641"/>
              </a:spcBef>
              <a:buClr>
                <a:srgbClr val="000000"/>
              </a:buClr>
              <a:buFont typeface="Arial"/>
              <a:buChar char="•"/>
            </a:pPr>
            <a:r>
              <a:rPr lang="ru-RU" sz="3200" b="1" strike="noStrike" spc="-1" dirty="0" err="1">
                <a:solidFill>
                  <a:srgbClr val="000000"/>
                </a:solidFill>
                <a:latin typeface="Calibri"/>
                <a:ea typeface="DejaVu Sans"/>
              </a:rPr>
              <a:t>Опіки</a:t>
            </a:r>
            <a:r>
              <a:rPr lang="ru-RU" sz="3200" b="1" strike="noStrike" spc="-1" dirty="0">
                <a:solidFill>
                  <a:srgbClr val="000000"/>
                </a:solidFill>
                <a:latin typeface="Calibri"/>
                <a:ea typeface="DejaVu Sans"/>
              </a:rPr>
              <a:t> </a:t>
            </a:r>
            <a:r>
              <a:rPr lang="ru-RU" sz="3200" b="1" strike="noStrike" spc="-1" dirty="0" err="1">
                <a:solidFill>
                  <a:srgbClr val="FF0000"/>
                </a:solidFill>
                <a:latin typeface="Calibri"/>
                <a:ea typeface="DejaVu Sans"/>
              </a:rPr>
              <a:t>середньої</a:t>
            </a:r>
            <a:r>
              <a:rPr lang="ru-RU" sz="3200" b="1" strike="noStrike" spc="-1" dirty="0">
                <a:solidFill>
                  <a:srgbClr val="FF0000"/>
                </a:solidFill>
                <a:latin typeface="Calibri"/>
                <a:ea typeface="DejaVu Sans"/>
              </a:rPr>
              <a:t> </a:t>
            </a:r>
            <a:r>
              <a:rPr lang="ru-RU" sz="3200" b="1" strike="noStrike" spc="-1" dirty="0" err="1">
                <a:solidFill>
                  <a:srgbClr val="FF0000"/>
                </a:solidFill>
                <a:latin typeface="Calibri"/>
                <a:ea typeface="DejaVu Sans"/>
              </a:rPr>
              <a:t>важкості</a:t>
            </a:r>
            <a:r>
              <a:rPr lang="ru-RU" sz="3200" b="1" strike="noStrike" spc="-1" dirty="0">
                <a:solidFill>
                  <a:srgbClr val="FF0000"/>
                </a:solidFill>
                <a:latin typeface="Calibri"/>
                <a:ea typeface="DejaVu Sans"/>
              </a:rPr>
              <a:t> </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це</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опіки</a:t>
            </a:r>
            <a:r>
              <a:rPr lang="ru-RU" sz="3200" b="1" strike="noStrike" spc="-1" dirty="0">
                <a:solidFill>
                  <a:srgbClr val="000000"/>
                </a:solidFill>
                <a:latin typeface="Calibri"/>
                <a:ea typeface="DejaVu Sans"/>
              </a:rPr>
              <a:t> II—ІІІ </a:t>
            </a:r>
            <a:r>
              <a:rPr lang="ru-RU" sz="3200" b="1" strike="noStrike" spc="-1" dirty="0" err="1">
                <a:solidFill>
                  <a:srgbClr val="000000"/>
                </a:solidFill>
                <a:latin typeface="Calibri"/>
                <a:ea typeface="DejaVu Sans"/>
              </a:rPr>
              <a:t>ступенів</a:t>
            </a:r>
            <a:r>
              <a:rPr lang="ru-RU" sz="3200" b="1" strike="noStrike" spc="-1" dirty="0">
                <a:solidFill>
                  <a:srgbClr val="000000"/>
                </a:solidFill>
                <a:latin typeface="Calibri"/>
                <a:ea typeface="DejaVu Sans"/>
              </a:rPr>
              <a:t> з </a:t>
            </a:r>
            <a:r>
              <a:rPr lang="ru-RU" sz="3200" b="1" strike="noStrike" spc="-1" dirty="0" err="1">
                <a:solidFill>
                  <a:srgbClr val="000000"/>
                </a:solidFill>
                <a:latin typeface="Calibri"/>
                <a:ea typeface="DejaVu Sans"/>
              </a:rPr>
              <a:t>площиною</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ураження</a:t>
            </a:r>
            <a:r>
              <a:rPr lang="ru-RU" sz="3200" b="1" strike="noStrike" spc="-1" dirty="0">
                <a:solidFill>
                  <a:srgbClr val="000000"/>
                </a:solidFill>
                <a:latin typeface="Calibri"/>
                <a:ea typeface="DejaVu Sans"/>
              </a:rPr>
              <a:t> 10-20% </a:t>
            </a:r>
            <a:r>
              <a:rPr lang="ru-RU" sz="3200" b="1" strike="noStrike" spc="-1" dirty="0" err="1">
                <a:solidFill>
                  <a:srgbClr val="000000"/>
                </a:solidFill>
                <a:latin typeface="Calibri"/>
                <a:ea typeface="DejaVu Sans"/>
              </a:rPr>
              <a:t>загальної</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площі</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тіла</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опіки</a:t>
            </a:r>
            <a:r>
              <a:rPr lang="ru-RU" sz="3200" b="1" strike="noStrike" spc="-1" dirty="0">
                <a:solidFill>
                  <a:srgbClr val="000000"/>
                </a:solidFill>
                <a:latin typeface="Calibri"/>
                <a:ea typeface="DejaVu Sans"/>
              </a:rPr>
              <a:t> І </a:t>
            </a:r>
            <a:r>
              <a:rPr lang="ru-RU" sz="3200" b="1" strike="noStrike" spc="-1" dirty="0" err="1">
                <a:solidFill>
                  <a:srgbClr val="000000"/>
                </a:solidFill>
                <a:latin typeface="Calibri"/>
                <a:ea typeface="DejaVu Sans"/>
              </a:rPr>
              <a:t>ступеня</a:t>
            </a:r>
            <a:r>
              <a:rPr lang="ru-RU" sz="3200" b="1" strike="noStrike" spc="-1" dirty="0">
                <a:solidFill>
                  <a:srgbClr val="000000"/>
                </a:solidFill>
                <a:latin typeface="Calibri"/>
                <a:ea typeface="DejaVu Sans"/>
              </a:rPr>
              <a:t> з </a:t>
            </a:r>
            <a:r>
              <a:rPr lang="ru-RU" sz="3200" b="1" strike="noStrike" spc="-1" dirty="0" err="1">
                <a:solidFill>
                  <a:srgbClr val="000000"/>
                </a:solidFill>
                <a:latin typeface="Calibri"/>
                <a:ea typeface="DejaVu Sans"/>
              </a:rPr>
              <a:t>ушкодженням</a:t>
            </a:r>
            <a:r>
              <a:rPr lang="ru-RU" sz="3200" b="1" strike="noStrike" spc="-1" dirty="0">
                <a:solidFill>
                  <a:srgbClr val="000000"/>
                </a:solidFill>
                <a:latin typeface="Calibri"/>
                <a:ea typeface="DejaVu Sans"/>
              </a:rPr>
              <a:t> 50% </a:t>
            </a:r>
            <a:r>
              <a:rPr lang="ru-RU" sz="3200" b="1" strike="noStrike" spc="-1" dirty="0" err="1">
                <a:solidFill>
                  <a:srgbClr val="000000"/>
                </a:solidFill>
                <a:latin typeface="Calibri"/>
                <a:ea typeface="DejaVu Sans"/>
              </a:rPr>
              <a:t>поверхні</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тіла</a:t>
            </a:r>
            <a:r>
              <a:rPr lang="ru-RU" sz="3200" b="1" strike="noStrike" spc="-1" dirty="0">
                <a:solidFill>
                  <a:srgbClr val="000000"/>
                </a:solidFill>
                <a:latin typeface="Calibri"/>
                <a:ea typeface="DejaVu Sans"/>
              </a:rPr>
              <a:t>, але при </a:t>
            </a:r>
            <a:r>
              <a:rPr lang="ru-RU" sz="3200" b="1" strike="noStrike" spc="-1" dirty="0" err="1">
                <a:solidFill>
                  <a:srgbClr val="000000"/>
                </a:solidFill>
                <a:latin typeface="Calibri"/>
                <a:ea typeface="DejaVu Sans"/>
              </a:rPr>
              <a:t>загальному</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задовільному</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стані</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потерпілого</a:t>
            </a:r>
            <a:r>
              <a:rPr lang="ru-RU" sz="3200" b="1" strike="noStrike" spc="-1" dirty="0">
                <a:solidFill>
                  <a:srgbClr val="000000"/>
                </a:solidFill>
                <a:latin typeface="Calibri"/>
                <a:ea typeface="DejaVu Sans"/>
              </a:rPr>
              <a:t>.</a:t>
            </a:r>
            <a:endParaRPr lang="ru-RU" sz="3200" b="0" strike="noStrike" spc="-1" dirty="0">
              <a:latin typeface="Arial"/>
            </a:endParaRPr>
          </a:p>
          <a:p>
            <a:pPr marL="343080" indent="-342000" algn="just">
              <a:lnSpc>
                <a:spcPct val="100000"/>
              </a:lnSpc>
              <a:spcBef>
                <a:spcPts val="641"/>
              </a:spcBef>
              <a:buClr>
                <a:srgbClr val="000000"/>
              </a:buClr>
              <a:buFont typeface="Arial"/>
              <a:buChar char="•"/>
            </a:pPr>
            <a:r>
              <a:rPr lang="ru-RU" sz="3200" b="1" strike="noStrike" spc="-1" dirty="0">
                <a:solidFill>
                  <a:srgbClr val="000000"/>
                </a:solidFill>
                <a:latin typeface="Calibri"/>
                <a:ea typeface="DejaVu Sans"/>
              </a:rPr>
              <a:t>До </a:t>
            </a:r>
            <a:r>
              <a:rPr lang="ru-RU" sz="3200" b="1" strike="noStrike" spc="-1" dirty="0">
                <a:solidFill>
                  <a:srgbClr val="FF0000"/>
                </a:solidFill>
                <a:latin typeface="Calibri"/>
                <a:ea typeface="DejaVu Sans"/>
              </a:rPr>
              <a:t>легких </a:t>
            </a:r>
            <a:r>
              <a:rPr lang="ru-RU" sz="3200" b="1" strike="noStrike" spc="-1" dirty="0" err="1">
                <a:solidFill>
                  <a:srgbClr val="FF0000"/>
                </a:solidFill>
                <a:latin typeface="Calibri"/>
                <a:ea typeface="DejaVu Sans"/>
              </a:rPr>
              <a:t>опіків</a:t>
            </a:r>
            <a:r>
              <a:rPr lang="ru-RU" sz="3200" b="1" strike="noStrike" spc="-1" dirty="0">
                <a:solidFill>
                  <a:srgbClr val="FF0000"/>
                </a:solidFill>
                <a:latin typeface="Calibri"/>
                <a:ea typeface="DejaVu Sans"/>
              </a:rPr>
              <a:t> </a:t>
            </a:r>
            <a:r>
              <a:rPr lang="ru-RU" sz="3200" b="1" strike="noStrike" spc="-1" dirty="0">
                <a:solidFill>
                  <a:srgbClr val="000000"/>
                </a:solidFill>
                <a:latin typeface="Calibri"/>
                <a:ea typeface="DejaVu Sans"/>
              </a:rPr>
              <a:t>належать </a:t>
            </a:r>
            <a:r>
              <a:rPr lang="ru-RU" sz="3200" b="1" strike="noStrike" spc="-1" dirty="0" err="1">
                <a:solidFill>
                  <a:srgbClr val="000000"/>
                </a:solidFill>
                <a:latin typeface="Calibri"/>
                <a:ea typeface="DejaVu Sans"/>
              </a:rPr>
              <a:t>обмежені</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опіки</a:t>
            </a:r>
            <a:r>
              <a:rPr lang="ru-RU" sz="3200" b="1" strike="noStrike" spc="-1" dirty="0">
                <a:solidFill>
                  <a:srgbClr val="000000"/>
                </a:solidFill>
                <a:latin typeface="Calibri"/>
                <a:ea typeface="DejaVu Sans"/>
              </a:rPr>
              <a:t> III—IV </a:t>
            </a:r>
            <a:r>
              <a:rPr lang="ru-RU" sz="3200" b="1" strike="noStrike" spc="-1" dirty="0" err="1">
                <a:solidFill>
                  <a:srgbClr val="000000"/>
                </a:solidFill>
                <a:latin typeface="Calibri"/>
                <a:ea typeface="DejaVu Sans"/>
              </a:rPr>
              <a:t>ступенів</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опіки</a:t>
            </a:r>
            <a:r>
              <a:rPr lang="ru-RU" sz="3200" b="1" strike="noStrike" spc="-1" dirty="0">
                <a:solidFill>
                  <a:srgbClr val="000000"/>
                </a:solidFill>
                <a:latin typeface="Calibri"/>
                <a:ea typeface="DejaVu Sans"/>
              </a:rPr>
              <a:t> II </a:t>
            </a:r>
            <a:r>
              <a:rPr lang="ru-RU" sz="3200" b="1" strike="noStrike" spc="-1" dirty="0" err="1">
                <a:solidFill>
                  <a:srgbClr val="000000"/>
                </a:solidFill>
                <a:latin typeface="Calibri"/>
                <a:ea typeface="DejaVu Sans"/>
              </a:rPr>
              <a:t>ступеня</a:t>
            </a:r>
            <a:r>
              <a:rPr lang="ru-RU" sz="3200" b="1" strike="noStrike" spc="-1" dirty="0">
                <a:solidFill>
                  <a:srgbClr val="000000"/>
                </a:solidFill>
                <a:latin typeface="Calibri"/>
                <a:ea typeface="DejaVu Sans"/>
              </a:rPr>
              <a:t> з </a:t>
            </a:r>
            <a:r>
              <a:rPr lang="ru-RU" sz="3200" b="1" strike="noStrike" spc="-1" dirty="0" err="1">
                <a:solidFill>
                  <a:srgbClr val="000000"/>
                </a:solidFill>
                <a:latin typeface="Calibri"/>
                <a:ea typeface="DejaVu Sans"/>
              </a:rPr>
              <a:t>площиною</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ушкодження</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менше</a:t>
            </a:r>
            <a:r>
              <a:rPr lang="ru-RU" sz="3200" b="1" strike="noStrike" spc="-1" dirty="0">
                <a:solidFill>
                  <a:srgbClr val="000000"/>
                </a:solidFill>
                <a:latin typeface="Calibri"/>
                <a:ea typeface="DejaVu Sans"/>
              </a:rPr>
              <a:t> 10% </a:t>
            </a:r>
            <a:r>
              <a:rPr lang="ru-RU" sz="3200" b="1" strike="noStrike" spc="-1" dirty="0" err="1">
                <a:solidFill>
                  <a:srgbClr val="000000"/>
                </a:solidFill>
                <a:latin typeface="Calibri"/>
                <a:ea typeface="DejaVu Sans"/>
              </a:rPr>
              <a:t>поверхні</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тіла</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опіки</a:t>
            </a:r>
            <a:r>
              <a:rPr lang="ru-RU" sz="3200" b="1" strike="noStrike" spc="-1" dirty="0">
                <a:solidFill>
                  <a:srgbClr val="000000"/>
                </a:solidFill>
                <a:latin typeface="Calibri"/>
                <a:ea typeface="DejaVu Sans"/>
              </a:rPr>
              <a:t> І </a:t>
            </a:r>
            <a:r>
              <a:rPr lang="ru-RU" sz="3200" b="1" strike="noStrike" spc="-1" dirty="0" err="1">
                <a:solidFill>
                  <a:srgbClr val="000000"/>
                </a:solidFill>
                <a:latin typeface="Calibri"/>
                <a:ea typeface="DejaVu Sans"/>
              </a:rPr>
              <a:t>ступеня</a:t>
            </a:r>
            <a:r>
              <a:rPr lang="ru-RU" sz="3200" b="1" strike="noStrike" spc="-1" dirty="0">
                <a:solidFill>
                  <a:srgbClr val="000000"/>
                </a:solidFill>
                <a:latin typeface="Calibri"/>
                <a:ea typeface="DejaVu Sans"/>
              </a:rPr>
              <a:t> з </a:t>
            </a:r>
            <a:r>
              <a:rPr lang="ru-RU" sz="3200" b="1" strike="noStrike" spc="-1" dirty="0" err="1">
                <a:solidFill>
                  <a:srgbClr val="000000"/>
                </a:solidFill>
                <a:latin typeface="Calibri"/>
                <a:ea typeface="DejaVu Sans"/>
              </a:rPr>
              <a:t>площиною</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ушкодження</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менше</a:t>
            </a:r>
            <a:r>
              <a:rPr lang="ru-RU" sz="3200" b="1" strike="noStrike" spc="-1" dirty="0">
                <a:solidFill>
                  <a:srgbClr val="000000"/>
                </a:solidFill>
                <a:latin typeface="Calibri"/>
                <a:ea typeface="DejaVu Sans"/>
              </a:rPr>
              <a:t> 40% </a:t>
            </a:r>
            <a:r>
              <a:rPr lang="ru-RU" sz="3200" b="1" strike="noStrike" spc="-1" dirty="0" err="1">
                <a:solidFill>
                  <a:srgbClr val="000000"/>
                </a:solidFill>
                <a:latin typeface="Calibri"/>
                <a:ea typeface="DejaVu Sans"/>
              </a:rPr>
              <a:t>поверхні</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тіла</a:t>
            </a:r>
            <a:r>
              <a:rPr lang="ru-RU" sz="3200" b="1" strike="noStrike" spc="-1" dirty="0">
                <a:solidFill>
                  <a:srgbClr val="000000"/>
                </a:solidFill>
                <a:latin typeface="Calibri"/>
                <a:ea typeface="DejaVu Sans"/>
              </a:rPr>
              <a:t>.</a:t>
            </a:r>
            <a:endParaRPr lang="ru-RU" sz="3200" b="0" strike="noStrike" spc="-1" dirty="0">
              <a:latin typeface="Arial"/>
            </a:endParaRPr>
          </a:p>
          <a:p>
            <a:pPr marL="343080" indent="-342000">
              <a:lnSpc>
                <a:spcPct val="100000"/>
              </a:lnSpc>
              <a:spcBef>
                <a:spcPts val="641"/>
              </a:spcBef>
            </a:pPr>
            <a:endParaRPr lang="ru-RU" sz="32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 name="Picture 2"/>
          <p:cNvPicPr/>
          <p:nvPr/>
        </p:nvPicPr>
        <p:blipFill>
          <a:blip r:embed="rId2"/>
          <a:srcRect l="24716" t="30285" r="25887" b="27746"/>
          <a:stretch/>
        </p:blipFill>
        <p:spPr>
          <a:xfrm>
            <a:off x="357120" y="428760"/>
            <a:ext cx="8521560" cy="4070880"/>
          </a:xfrm>
          <a:prstGeom prst="rect">
            <a:avLst/>
          </a:prstGeom>
          <a:ln w="9360">
            <a:noFill/>
          </a:ln>
        </p:spPr>
      </p:pic>
      <p:pic>
        <p:nvPicPr>
          <p:cNvPr id="247" name="Picture 3"/>
          <p:cNvPicPr/>
          <p:nvPr/>
        </p:nvPicPr>
        <p:blipFill>
          <a:blip r:embed="rId3"/>
          <a:srcRect l="24716" t="31265" r="25339" b="56083"/>
          <a:stretch/>
        </p:blipFill>
        <p:spPr>
          <a:xfrm>
            <a:off x="285840" y="4643280"/>
            <a:ext cx="8642880" cy="123372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CustomShape 1"/>
          <p:cNvSpPr/>
          <p:nvPr/>
        </p:nvSpPr>
        <p:spPr>
          <a:xfrm>
            <a:off x="714240" y="2214720"/>
            <a:ext cx="7538040" cy="1443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4400" b="1" i="1" strike="noStrike" spc="-1">
                <a:solidFill>
                  <a:srgbClr val="FF0000"/>
                </a:solidFill>
                <a:latin typeface="Calibri"/>
                <a:ea typeface="DejaVu Sans"/>
              </a:rPr>
              <a:t>Дякую за увагу!</a:t>
            </a:r>
            <a:endParaRPr lang="ru-RU" sz="4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Picture 2"/>
          <p:cNvPicPr/>
          <p:nvPr/>
        </p:nvPicPr>
        <p:blipFill>
          <a:blip r:embed="rId2"/>
          <a:srcRect l="15929" t="19532" r="17102" b="10157"/>
          <a:stretch/>
        </p:blipFill>
        <p:spPr>
          <a:xfrm>
            <a:off x="141480" y="504000"/>
            <a:ext cx="8714520" cy="5142600"/>
          </a:xfrm>
          <a:prstGeom prst="rect">
            <a:avLst/>
          </a:prstGeom>
          <a:ln w="9360">
            <a:noFill/>
          </a:ln>
        </p:spPr>
      </p:pic>
      <p:sp>
        <p:nvSpPr>
          <p:cNvPr id="152" name="CustomShape 1"/>
          <p:cNvSpPr/>
          <p:nvPr/>
        </p:nvSpPr>
        <p:spPr>
          <a:xfrm>
            <a:off x="3857760" y="5929200"/>
            <a:ext cx="2427840" cy="363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800" b="1" strike="noStrike" spc="-1">
                <a:solidFill>
                  <a:srgbClr val="FF0000"/>
                </a:solidFill>
                <a:latin typeface="Calibri"/>
                <a:ea typeface="DejaVu Sans"/>
              </a:rPr>
              <a:t>ПРАВИЛО 9</a:t>
            </a:r>
            <a:endParaRPr lang="ru-RU"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Picture 2"/>
          <p:cNvPicPr/>
          <p:nvPr/>
        </p:nvPicPr>
        <p:blipFill>
          <a:blip r:embed="rId2"/>
          <a:srcRect l="12636" t="22475" r="17102" b="26772"/>
          <a:stretch/>
        </p:blipFill>
        <p:spPr>
          <a:xfrm>
            <a:off x="0" y="1080000"/>
            <a:ext cx="9121680" cy="370512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1377</TotalTime>
  <Words>6820</Words>
  <Application>Microsoft Office PowerPoint</Application>
  <PresentationFormat>Экран (4:3)</PresentationFormat>
  <Paragraphs>293</Paragraphs>
  <Slides>71</Slides>
  <Notes>2</Notes>
  <HiddenSlides>0</HiddenSlides>
  <MMClips>0</MMClips>
  <ScaleCrop>false</ScaleCrop>
  <HeadingPairs>
    <vt:vector size="6" baseType="variant">
      <vt:variant>
        <vt:lpstr>Использованные шрифты</vt:lpstr>
      </vt:variant>
      <vt:variant>
        <vt:i4>9</vt:i4>
      </vt:variant>
      <vt:variant>
        <vt:lpstr>Тема</vt:lpstr>
      </vt:variant>
      <vt:variant>
        <vt:i4>3</vt:i4>
      </vt:variant>
      <vt:variant>
        <vt:lpstr>Заголовки слайдов</vt:lpstr>
      </vt:variant>
      <vt:variant>
        <vt:i4>71</vt:i4>
      </vt:variant>
    </vt:vector>
  </HeadingPairs>
  <TitlesOfParts>
    <vt:vector size="83" baseType="lpstr">
      <vt:lpstr>Microsoft YaHei</vt:lpstr>
      <vt:lpstr>Arial</vt:lpstr>
      <vt:lpstr>Arial Black</vt:lpstr>
      <vt:lpstr>Calibri</vt:lpstr>
      <vt:lpstr>DejaVu Sans</vt:lpstr>
      <vt:lpstr>StarSymbol</vt:lpstr>
      <vt:lpstr>Symbol</vt:lpstr>
      <vt:lpstr>Times New Roman</vt:lpstr>
      <vt:lpstr>Wingdings</vt:lpstr>
      <vt:lpstr>Office Theme</vt:lpstr>
      <vt:lpstr>Office Theme</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ОСНОВИ МЕДИЧНИХ ЗНАНЬ</dc:title>
  <dc:subject/>
  <dc:creator>hp</dc:creator>
  <dc:description/>
  <cp:lastModifiedBy>User</cp:lastModifiedBy>
  <cp:revision>192</cp:revision>
  <dcterms:created xsi:type="dcterms:W3CDTF">2019-04-01T20:52:18Z</dcterms:created>
  <dcterms:modified xsi:type="dcterms:W3CDTF">2024-04-26T11:26:23Z</dcterms:modified>
  <dc:language>ru-RU</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12.0000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2</vt:i4>
  </property>
  <property fmtid="{D5CDD505-2E9C-101B-9397-08002B2CF9AE}" pid="8" name="PresentationFormat">
    <vt:lpwstr>Экран (4:3)</vt:lpwstr>
  </property>
  <property fmtid="{D5CDD505-2E9C-101B-9397-08002B2CF9AE}" pid="9" name="ScaleCrop">
    <vt:bool>false</vt:bool>
  </property>
  <property fmtid="{D5CDD505-2E9C-101B-9397-08002B2CF9AE}" pid="10" name="ShareDoc">
    <vt:bool>false</vt:bool>
  </property>
  <property fmtid="{D5CDD505-2E9C-101B-9397-08002B2CF9AE}" pid="11" name="Slides">
    <vt:i4>72</vt:i4>
  </property>
</Properties>
</file>