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0" r:id="rId3"/>
    <p:sldId id="30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01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311" r:id="rId30"/>
    <p:sldId id="276" r:id="rId31"/>
    <p:sldId id="312" r:id="rId32"/>
    <p:sldId id="277" r:id="rId33"/>
    <p:sldId id="278" r:id="rId34"/>
    <p:sldId id="314" r:id="rId35"/>
    <p:sldId id="315" r:id="rId36"/>
    <p:sldId id="316" r:id="rId37"/>
    <p:sldId id="317" r:id="rId38"/>
    <p:sldId id="279" r:id="rId39"/>
    <p:sldId id="280" r:id="rId40"/>
    <p:sldId id="282" r:id="rId41"/>
    <p:sldId id="283" r:id="rId42"/>
    <p:sldId id="284" r:id="rId43"/>
    <p:sldId id="342" r:id="rId44"/>
    <p:sldId id="343" r:id="rId45"/>
    <p:sldId id="339" r:id="rId46"/>
    <p:sldId id="340" r:id="rId47"/>
    <p:sldId id="341" r:id="rId48"/>
    <p:sldId id="285" r:id="rId49"/>
    <p:sldId id="318" r:id="rId50"/>
    <p:sldId id="281" r:id="rId51"/>
    <p:sldId id="319" r:id="rId52"/>
    <p:sldId id="320" r:id="rId53"/>
    <p:sldId id="286" r:id="rId54"/>
    <p:sldId id="321" r:id="rId55"/>
    <p:sldId id="322" r:id="rId56"/>
    <p:sldId id="287" r:id="rId57"/>
    <p:sldId id="288" r:id="rId58"/>
    <p:sldId id="289" r:id="rId59"/>
    <p:sldId id="290" r:id="rId60"/>
    <p:sldId id="323" r:id="rId61"/>
    <p:sldId id="324" r:id="rId62"/>
    <p:sldId id="291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292" r:id="rId77"/>
    <p:sldId id="293" r:id="rId78"/>
    <p:sldId id="294" r:id="rId79"/>
    <p:sldId id="295" r:id="rId80"/>
    <p:sldId id="296" r:id="rId81"/>
    <p:sldId id="297" r:id="rId82"/>
    <p:sldId id="298" r:id="rId83"/>
    <p:sldId id="338" r:id="rId84"/>
    <p:sldId id="299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97B3795-9417-470E-9B47-A9D2AAA3BE6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banis.org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banis.org/species-alerts/batrachochytrium-salamandrivorans/" TargetMode="External"/><Relationship Id="rId13" Type="http://schemas.openxmlformats.org/officeDocument/2006/relationships/hyperlink" Target="https://www.nobanis.org/species-alerts/harmonia-axyridis/" TargetMode="External"/><Relationship Id="rId3" Type="http://schemas.openxmlformats.org/officeDocument/2006/relationships/hyperlink" Target="https://www.nobanis.org/species-alerts/rangia-cuneata/" TargetMode="External"/><Relationship Id="rId7" Type="http://schemas.openxmlformats.org/officeDocument/2006/relationships/hyperlink" Target="https://www.nobanis.org/species-alerts/perccottus-glenii/" TargetMode="External"/><Relationship Id="rId12" Type="http://schemas.openxmlformats.org/officeDocument/2006/relationships/hyperlink" Target="https://www.nobanis.org/species-alerts/procyon-lotor-ireland/" TargetMode="External"/><Relationship Id="rId17" Type="http://schemas.openxmlformats.org/officeDocument/2006/relationships/hyperlink" Target="https://www.nobanis.org/species-alerts/procyon-lotor/" TargetMode="External"/><Relationship Id="rId2" Type="http://schemas.openxmlformats.org/officeDocument/2006/relationships/hyperlink" Target="https://www.nobanis.org/species-alerts/golden-jackal/" TargetMode="External"/><Relationship Id="rId16" Type="http://schemas.openxmlformats.org/officeDocument/2006/relationships/hyperlink" Target="https://www.nobanis.org/species-alerts/tamias-sibiricu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obanis.org/species-alerts/palaemon-macrodactylus/" TargetMode="External"/><Relationship Id="rId11" Type="http://schemas.openxmlformats.org/officeDocument/2006/relationships/hyperlink" Target="https://www.nobanis.org/species-alerts/anoplophora-chinensis/" TargetMode="External"/><Relationship Id="rId5" Type="http://schemas.openxmlformats.org/officeDocument/2006/relationships/hyperlink" Target="https://www.nobanis.org/species-alerts/megabalanus-coccopoma/" TargetMode="External"/><Relationship Id="rId15" Type="http://schemas.openxmlformats.org/officeDocument/2006/relationships/hyperlink" Target="https://www.nobanis.org/species-alerts/new-page/" TargetMode="External"/><Relationship Id="rId10" Type="http://schemas.openxmlformats.org/officeDocument/2006/relationships/hyperlink" Target="https://www.nobanis.org/species-alerts/palaemon-elegans/" TargetMode="External"/><Relationship Id="rId4" Type="http://schemas.openxmlformats.org/officeDocument/2006/relationships/hyperlink" Target="https://www.nobanis.org/species-alerts/laonome-sp.-estonia/" TargetMode="External"/><Relationship Id="rId9" Type="http://schemas.openxmlformats.org/officeDocument/2006/relationships/hyperlink" Target="https://www.nobanis.org/species-alerts/ichthyosaura-alpestris-found-in-finland/" TargetMode="External"/><Relationship Id="rId14" Type="http://schemas.openxmlformats.org/officeDocument/2006/relationships/hyperlink" Target="https://www.nobanis.org/species-alerts/leptoglossus-occidentalis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banis.org/globalassets/national-regulations/regulation-relevant-to-alien-species_fo.pdf" TargetMode="External"/><Relationship Id="rId13" Type="http://schemas.openxmlformats.org/officeDocument/2006/relationships/hyperlink" Target="https://www.nobanis.org/globalassets/national-regulations/regulation-relevant-to-alien-species_ie.pdf" TargetMode="External"/><Relationship Id="rId18" Type="http://schemas.openxmlformats.org/officeDocument/2006/relationships/hyperlink" Target="https://www.nobanis.org/globalassets/national-regulations/regulation-relevant-to-alien-species_pl_ws.pdf" TargetMode="External"/><Relationship Id="rId3" Type="http://schemas.openxmlformats.org/officeDocument/2006/relationships/hyperlink" Target="https://www.nobanis.org/globalassets/national-regulations/regulation-relevant-to-alien-species_be_old.pdf" TargetMode="External"/><Relationship Id="rId21" Type="http://schemas.openxmlformats.org/officeDocument/2006/relationships/hyperlink" Target="https://www.nobanis.org/globalassets/national-regulations/regulation-relevant-to-alien-species_se.pdf" TargetMode="External"/><Relationship Id="rId7" Type="http://schemas.openxmlformats.org/officeDocument/2006/relationships/hyperlink" Target="https://www.nobanis.org/globalassets/national-regulations/regulation-relevant-to-alien-species_ee_old.pdf" TargetMode="External"/><Relationship Id="rId12" Type="http://schemas.openxmlformats.org/officeDocument/2006/relationships/hyperlink" Target="https://www.nobanis.org/globalassets/national-regulations/regulation-relevant-to-alien-species_is.pdf" TargetMode="External"/><Relationship Id="rId17" Type="http://schemas.openxmlformats.org/officeDocument/2006/relationships/hyperlink" Target="https://www.nobanis.org/globalassets/national-regulations/regulation-relevant-to-alien-species_no_old.pdf" TargetMode="External"/><Relationship Id="rId2" Type="http://schemas.openxmlformats.org/officeDocument/2006/relationships/hyperlink" Target="https://www.nobanis.org/globalassets/national-regulations/regulation-relevant-to-alien-species_at_old.pdf" TargetMode="External"/><Relationship Id="rId16" Type="http://schemas.openxmlformats.org/officeDocument/2006/relationships/hyperlink" Target="https://www.nobanis.org/globalassets/national-regulations/regulation-relevant-to-alien-species_nl.pdf" TargetMode="External"/><Relationship Id="rId20" Type="http://schemas.openxmlformats.org/officeDocument/2006/relationships/hyperlink" Target="https://www.nobanis.org/globalassets/national-regulations/regulation-relevant-to-alien-species_sk_old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obanis.org/globalassets/national-regulations/regulation-relevant-to-alien-species-dk_old.pdf" TargetMode="External"/><Relationship Id="rId11" Type="http://schemas.openxmlformats.org/officeDocument/2006/relationships/hyperlink" Target="https://www.nobanis.org/globalassets/national-regulations/regulation-relevant-to-alien-species_gl.pdf" TargetMode="External"/><Relationship Id="rId5" Type="http://schemas.openxmlformats.org/officeDocument/2006/relationships/hyperlink" Target="https://www.nobanis.org/globalassets/national-regulations/regulation-relevant-to-alien-species_cz.pdf" TargetMode="External"/><Relationship Id="rId15" Type="http://schemas.openxmlformats.org/officeDocument/2006/relationships/hyperlink" Target="https://www.nobanis.org/globalassets/national-regulations/regulation_relevant_to_alien_species_lt.pdf" TargetMode="External"/><Relationship Id="rId10" Type="http://schemas.openxmlformats.org/officeDocument/2006/relationships/hyperlink" Target="https://www.nobanis.org/globalassets/national-regulations/regulation-relevant-to-alien-species_de.pdf" TargetMode="External"/><Relationship Id="rId19" Type="http://schemas.openxmlformats.org/officeDocument/2006/relationships/hyperlink" Target="https://www.nobanis.org/globalassets/national-regulations/regulation-relevant-to-alien-species-ru.pdf" TargetMode="External"/><Relationship Id="rId4" Type="http://schemas.openxmlformats.org/officeDocument/2006/relationships/hyperlink" Target="https://www.nobanis.org/globalassets/national-regulations/regulation-relevant-to-alien-species_by.pdf" TargetMode="External"/><Relationship Id="rId9" Type="http://schemas.openxmlformats.org/officeDocument/2006/relationships/hyperlink" Target="https://www.nobanis.org/globalassets/national-regulations/regulation-relevant-to-alien-species_fi012015.pdf" TargetMode="External"/><Relationship Id="rId14" Type="http://schemas.openxmlformats.org/officeDocument/2006/relationships/hyperlink" Target="https://www.nobanis.org/globalassets/national-regulations/regulation-relevant-to-alien-species_lv_new_corrections-mahca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e-aliens.org/" TargetMode="External"/><Relationship Id="rId2" Type="http://schemas.openxmlformats.org/officeDocument/2006/relationships/hyperlink" Target="https://www.gbif.org/dataset/39f36f10-559b-427f-8c86-2d28afff68ca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trias-project/daisie-checklis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bif.org/resource/search?contentType=literature" TargetMode="External"/><Relationship Id="rId3" Type="http://schemas.openxmlformats.org/officeDocument/2006/relationships/hyperlink" Target="https://www.gbif.org/nodes" TargetMode="External"/><Relationship Id="rId7" Type="http://schemas.openxmlformats.org/officeDocument/2006/relationships/hyperlink" Target="https://www.gbif.org/occurrence/search" TargetMode="External"/><Relationship Id="rId12" Type="http://schemas.openxmlformats.org/officeDocument/2006/relationships/hyperlink" Target="https://doi.org/10.35035/doc-0kkq-0t82" TargetMode="External"/><Relationship Id="rId2" Type="http://schemas.openxmlformats.org/officeDocument/2006/relationships/hyperlink" Target="https://www.gbif.org/the-gbif-networ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bif.org/darwin-core" TargetMode="External"/><Relationship Id="rId11" Type="http://schemas.openxmlformats.org/officeDocument/2006/relationships/hyperlink" Target="https://www.gbif.org/what-is-gbif" TargetMode="External"/><Relationship Id="rId5" Type="http://schemas.openxmlformats.org/officeDocument/2006/relationships/hyperlink" Target="https://www.gbif.org/standards" TargetMode="External"/><Relationship Id="rId10" Type="http://schemas.openxmlformats.org/officeDocument/2006/relationships/hyperlink" Target="https://doi.org/10.35035/doc-cvcq-rs47" TargetMode="External"/><Relationship Id="rId4" Type="http://schemas.openxmlformats.org/officeDocument/2006/relationships/hyperlink" Target="https://www.gbif.org/dna" TargetMode="External"/><Relationship Id="rId9" Type="http://schemas.openxmlformats.org/officeDocument/2006/relationships/hyperlink" Target="https://www.gbif.org/governanc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corpi.ku.lt/databases/index.php/aquanis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dp.dpss.gov.ua/diyalnist/napryami-diyalnosti/fitosanitarna-bezpeka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griis.org/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data2017202" TargetMode="External"/><Relationship Id="rId2" Type="http://schemas.openxmlformats.org/officeDocument/2006/relationships/hyperlink" Target="https://www.gbif.org/publisher/cdef28b1-db4e-4c58-aa71-3c5238c2d0b5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asivespecies.net/web/20090116213211/http:/www.gisp.org/" TargetMode="External"/><Relationship Id="rId7" Type="http://schemas.openxmlformats.org/officeDocument/2006/relationships/hyperlink" Target="https://www.invasivespecies.net/web/20090116213211/http:/www.gisinetwork.org/" TargetMode="External"/><Relationship Id="rId2" Type="http://schemas.openxmlformats.org/officeDocument/2006/relationships/hyperlink" Target="https://www.invasivespecies.net/web/20090116213211/http:/www.issg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vasivespecies.net/web/20090116213211/http:/invasivespecies.nbii.gov/celebration.html" TargetMode="External"/><Relationship Id="rId5" Type="http://schemas.openxmlformats.org/officeDocument/2006/relationships/hyperlink" Target="mailto:issg@auckland.ac.nz" TargetMode="External"/><Relationship Id="rId4" Type="http://schemas.openxmlformats.org/officeDocument/2006/relationships/hyperlink" Target="https://www.invasivespecies.net/web/20090116213211/http:/www.invasivespecies.net/database/dataentry/login.asp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invasivespecies.net/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edrr.nbii.gov/" TargetMode="External"/><Relationship Id="rId3" Type="http://schemas.openxmlformats.org/officeDocument/2006/relationships/hyperlink" Target="http://www.nbii.gov/" TargetMode="External"/><Relationship Id="rId7" Type="http://schemas.openxmlformats.org/officeDocument/2006/relationships/hyperlink" Target="http://i3n.iabin.net/" TargetMode="External"/><Relationship Id="rId2" Type="http://schemas.openxmlformats.org/officeDocument/2006/relationships/hyperlink" Target="http://invasivespecies.nbii.gov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isinetwork.org/" TargetMode="External"/><Relationship Id="rId5" Type="http://schemas.openxmlformats.org/officeDocument/2006/relationships/hyperlink" Target="http://www.iucn.org/themes/ssc/" TargetMode="External"/><Relationship Id="rId4" Type="http://schemas.openxmlformats.org/officeDocument/2006/relationships/hyperlink" Target="http://www.issg.org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ppo.int/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gd.eppo.int/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204864"/>
            <a:ext cx="8305800" cy="1981200"/>
          </a:xfrm>
        </p:spPr>
        <p:txBody>
          <a:bodyPr/>
          <a:lstStyle/>
          <a:p>
            <a:r>
              <a:rPr lang="ru-RU" dirty="0" smtClean="0"/>
              <a:t>Бази даних по інвазивних видах </a:t>
            </a:r>
            <a:r>
              <a:rPr lang="ru-RU" dirty="0" err="1" smtClean="0"/>
              <a:t>тварин</a:t>
            </a:r>
            <a:r>
              <a:rPr lang="ru-RU" dirty="0" smtClean="0"/>
              <a:t>.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177281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Лекція 3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79208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20320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Північноєвропейськ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а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і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балтійськ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мереж</a:t>
            </a:r>
            <a:r>
              <a:rPr lang="uk-UA" dirty="0" smtClean="0">
                <a:latin typeface="Agency FB" pitchFamily="34" charset="0"/>
                <a:ea typeface="Calibri" pitchFamily="34" charset="0"/>
                <a:cs typeface="TimesNewRomanPSMT"/>
              </a:rPr>
              <a:t>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інвазивним</a:t>
            </a:r>
            <a:r>
              <a:rPr lang="uk-UA" dirty="0" smtClean="0">
                <a:latin typeface="Agency FB" pitchFamily="34" charset="0"/>
                <a:ea typeface="Calibri" pitchFamily="34" charset="0"/>
                <a:cs typeface="TimesNewRomanPSMT"/>
              </a:rPr>
              <a:t>х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вид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NewRomanPSMT"/>
              </a:rPr>
              <a:t> (NOBANIS):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NewRomanPSMT"/>
                <a:cs typeface="Times New Roman" pitchFamily="18" charset="0"/>
                <a:hlinkClick r:id="rId2"/>
              </a:rPr>
              <a:t>www.nobanis.org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52736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НОБАНІС</a:t>
            </a:r>
          </a:p>
          <a:p>
            <a:pPr algn="just"/>
            <a:r>
              <a:rPr lang="ru-RU" dirty="0" err="1" smtClean="0"/>
              <a:t>Європейська</a:t>
            </a:r>
            <a:r>
              <a:rPr lang="ru-RU" dirty="0" smtClean="0"/>
              <a:t> мережа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чужорідних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(</a:t>
            </a:r>
            <a:r>
              <a:rPr lang="en-US" dirty="0" smtClean="0"/>
              <a:t>NOBANIS) </a:t>
            </a:r>
            <a:r>
              <a:rPr lang="ru-RU" dirty="0" err="1" smtClean="0"/>
              <a:t>була</a:t>
            </a:r>
            <a:r>
              <a:rPr lang="ru-RU" dirty="0" smtClean="0"/>
              <a:t> створена як мережа </a:t>
            </a:r>
            <a:r>
              <a:rPr lang="ru-RU" dirty="0" err="1" smtClean="0"/>
              <a:t>між</a:t>
            </a:r>
            <a:r>
              <a:rPr lang="ru-RU" dirty="0" smtClean="0"/>
              <a:t> органами </a:t>
            </a:r>
            <a:r>
              <a:rPr lang="ru-RU" dirty="0" err="1" smtClean="0"/>
              <a:t>влади</a:t>
            </a:r>
            <a:r>
              <a:rPr lang="ru-RU" dirty="0" smtClean="0"/>
              <a:t> </a:t>
            </a:r>
            <a:r>
              <a:rPr lang="ru-RU" dirty="0" err="1" smtClean="0"/>
              <a:t>регіону</a:t>
            </a:r>
            <a:r>
              <a:rPr lang="ru-RU" dirty="0" smtClean="0"/>
              <a:t>. Мережа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ініційована</a:t>
            </a:r>
            <a:r>
              <a:rPr lang="ru-RU" dirty="0" smtClean="0"/>
              <a:t> за </a:t>
            </a:r>
            <a:r>
              <a:rPr lang="ru-RU" dirty="0" err="1" smtClean="0"/>
              <a:t>фінансування</a:t>
            </a:r>
            <a:r>
              <a:rPr lang="ru-RU" dirty="0" smtClean="0"/>
              <a:t> Ради </a:t>
            </a:r>
            <a:r>
              <a:rPr lang="ru-RU" dirty="0" err="1" smtClean="0"/>
              <a:t>міністрів</a:t>
            </a:r>
            <a:r>
              <a:rPr lang="ru-RU" dirty="0" smtClean="0"/>
              <a:t> </a:t>
            </a:r>
            <a:r>
              <a:rPr lang="ru-RU" dirty="0" err="1" smtClean="0"/>
              <a:t>Північних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. </a:t>
            </a: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головних</a:t>
            </a:r>
            <a:r>
              <a:rPr lang="ru-RU" dirty="0" smtClean="0"/>
              <a:t> </a:t>
            </a:r>
            <a:r>
              <a:rPr lang="ru-RU" dirty="0" err="1" smtClean="0"/>
              <a:t>цілей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інструментів</a:t>
            </a:r>
            <a:r>
              <a:rPr lang="ru-RU" dirty="0" smtClean="0"/>
              <a:t> для </a:t>
            </a:r>
            <a:r>
              <a:rPr lang="ru-RU" dirty="0" err="1" smtClean="0"/>
              <a:t>впровадження</a:t>
            </a:r>
            <a:r>
              <a:rPr lang="ru-RU" dirty="0" smtClean="0"/>
              <a:t> </a:t>
            </a:r>
            <a:r>
              <a:rPr lang="ru-RU" dirty="0" err="1" smtClean="0"/>
              <a:t>запобіжного</a:t>
            </a:r>
            <a:r>
              <a:rPr lang="ru-RU" dirty="0" smtClean="0"/>
              <a:t> </a:t>
            </a:r>
            <a:r>
              <a:rPr lang="ru-RU" dirty="0" err="1" smtClean="0"/>
              <a:t>підходу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ненавмисного</a:t>
            </a:r>
            <a:r>
              <a:rPr lang="ru-RU" dirty="0" smtClean="0"/>
              <a:t>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чужорідних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встановлює</a:t>
            </a:r>
            <a:r>
              <a:rPr lang="ru-RU" dirty="0" smtClean="0"/>
              <a:t> </a:t>
            </a:r>
            <a:r>
              <a:rPr lang="ru-RU" dirty="0" err="1" smtClean="0"/>
              <a:t>регіональне</a:t>
            </a:r>
            <a:r>
              <a:rPr lang="ru-RU" dirty="0" smtClean="0"/>
              <a:t> </a:t>
            </a:r>
            <a:r>
              <a:rPr lang="ru-RU" dirty="0" err="1" smtClean="0"/>
              <a:t>співробітництво</a:t>
            </a:r>
            <a:r>
              <a:rPr lang="ru-RU" dirty="0" smtClean="0"/>
              <a:t> для </a:t>
            </a:r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допомоги</a:t>
            </a:r>
            <a:r>
              <a:rPr lang="ru-RU" dirty="0" smtClean="0"/>
              <a:t> </a:t>
            </a:r>
            <a:r>
              <a:rPr lang="ru-RU" dirty="0" err="1" smtClean="0"/>
              <a:t>країнам</a:t>
            </a:r>
            <a:r>
              <a:rPr lang="ru-RU" dirty="0" smtClean="0"/>
              <a:t> у </a:t>
            </a:r>
            <a:r>
              <a:rPr lang="ru-RU" dirty="0" err="1" smtClean="0"/>
              <a:t>викоріненні</a:t>
            </a:r>
            <a:r>
              <a:rPr lang="ru-RU" dirty="0" smtClean="0"/>
              <a:t>, </a:t>
            </a:r>
            <a:r>
              <a:rPr lang="ru-RU" dirty="0" err="1" smtClean="0"/>
              <a:t>контролі</a:t>
            </a:r>
            <a:r>
              <a:rPr lang="ru-RU" dirty="0" smtClean="0"/>
              <a:t> та </a:t>
            </a:r>
            <a:r>
              <a:rPr lang="ru-RU" dirty="0" err="1" smtClean="0"/>
              <a:t>пом’якшенні</a:t>
            </a:r>
            <a:r>
              <a:rPr lang="ru-RU" dirty="0" smtClean="0"/>
              <a:t> </a:t>
            </a:r>
            <a:r>
              <a:rPr lang="ru-RU" dirty="0" err="1" smtClean="0"/>
              <a:t>наслідків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en-US" dirty="0" smtClean="0"/>
              <a:t>NOBANIS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відповіддю</a:t>
            </a:r>
            <a:r>
              <a:rPr lang="ru-RU" dirty="0" smtClean="0"/>
              <a:t> на </a:t>
            </a:r>
            <a:r>
              <a:rPr lang="ru-RU" dirty="0" err="1" smtClean="0"/>
              <a:t>рекомендації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вийшли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6-ї </a:t>
            </a:r>
            <a:r>
              <a:rPr lang="ru-RU" dirty="0" err="1" smtClean="0"/>
              <a:t>зустрічі</a:t>
            </a:r>
            <a:r>
              <a:rPr lang="ru-RU" dirty="0" smtClean="0"/>
              <a:t> </a:t>
            </a:r>
            <a:r>
              <a:rPr lang="ru-RU" dirty="0" err="1" smtClean="0"/>
              <a:t>Конференції</a:t>
            </a:r>
            <a:r>
              <a:rPr lang="ru-RU" dirty="0" smtClean="0"/>
              <a:t> </a:t>
            </a:r>
            <a:r>
              <a:rPr lang="ru-RU" dirty="0" err="1" smtClean="0"/>
              <a:t>сторін</a:t>
            </a:r>
            <a:r>
              <a:rPr lang="ru-RU" dirty="0" smtClean="0"/>
              <a:t> </a:t>
            </a:r>
            <a:r>
              <a:rPr lang="ru-RU" dirty="0" err="1" smtClean="0"/>
              <a:t>Конвенції</a:t>
            </a:r>
            <a:r>
              <a:rPr lang="ru-RU" dirty="0" smtClean="0"/>
              <a:t> про </a:t>
            </a:r>
            <a:r>
              <a:rPr lang="ru-RU" dirty="0" err="1" smtClean="0"/>
              <a:t>біологічне</a:t>
            </a:r>
            <a:r>
              <a:rPr lang="ru-RU" dirty="0" smtClean="0"/>
              <a:t> </a:t>
            </a:r>
            <a:r>
              <a:rPr lang="ru-RU" dirty="0" err="1" smtClean="0"/>
              <a:t>різноманіття</a:t>
            </a:r>
            <a:r>
              <a:rPr lang="ru-RU" dirty="0" smtClean="0"/>
              <a:t> в 2002 </a:t>
            </a:r>
            <a:r>
              <a:rPr lang="ru-RU" dirty="0" err="1" smtClean="0"/>
              <a:t>році</a:t>
            </a:r>
            <a:r>
              <a:rPr lang="ru-RU" dirty="0" smtClean="0"/>
              <a:t>. На </a:t>
            </a:r>
            <a:r>
              <a:rPr lang="ru-RU" dirty="0" err="1" smtClean="0"/>
              <a:t>цій</a:t>
            </a:r>
            <a:r>
              <a:rPr lang="ru-RU" dirty="0" smtClean="0"/>
              <a:t> </a:t>
            </a:r>
            <a:r>
              <a:rPr lang="ru-RU" dirty="0" err="1" smtClean="0"/>
              <a:t>зустрічі</a:t>
            </a:r>
            <a:r>
              <a:rPr lang="ru-RU" dirty="0" smtClean="0"/>
              <a:t> </a:t>
            </a:r>
            <a:r>
              <a:rPr lang="ru-RU" dirty="0" err="1" smtClean="0"/>
              <a:t>інвазивні</a:t>
            </a:r>
            <a:r>
              <a:rPr lang="ru-RU" dirty="0" smtClean="0"/>
              <a:t> </a:t>
            </a:r>
            <a:r>
              <a:rPr lang="ru-RU" dirty="0" err="1" smtClean="0"/>
              <a:t>чужорідні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визнані</a:t>
            </a:r>
            <a:r>
              <a:rPr lang="ru-RU" dirty="0" smtClean="0"/>
              <a:t> </a:t>
            </a:r>
            <a:r>
              <a:rPr lang="ru-RU" dirty="0" err="1" smtClean="0"/>
              <a:t>пріоритетом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визнано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співпраця</a:t>
            </a:r>
            <a:r>
              <a:rPr lang="ru-RU" dirty="0" smtClean="0"/>
              <a:t> над </a:t>
            </a:r>
            <a:r>
              <a:rPr lang="ru-RU" dirty="0" err="1" smtClean="0"/>
              <a:t>цією</a:t>
            </a:r>
            <a:r>
              <a:rPr lang="ru-RU" dirty="0" smtClean="0"/>
              <a:t> проблемою </a:t>
            </a:r>
            <a:r>
              <a:rPr lang="ru-RU" dirty="0" err="1" smtClean="0"/>
              <a:t>потрібна</a:t>
            </a:r>
            <a:r>
              <a:rPr lang="ru-RU" dirty="0" smtClean="0"/>
              <a:t> бути як на </a:t>
            </a:r>
            <a:r>
              <a:rPr lang="ru-RU" dirty="0" err="1" smtClean="0"/>
              <a:t>національному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міжнародному</a:t>
            </a:r>
            <a:r>
              <a:rPr lang="ru-RU" dirty="0" smtClean="0"/>
              <a:t> </a:t>
            </a:r>
            <a:r>
              <a:rPr lang="ru-RU" dirty="0" err="1" smtClean="0"/>
              <a:t>рівнях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Мережа </a:t>
            </a:r>
            <a:r>
              <a:rPr lang="en-US" dirty="0" smtClean="0"/>
              <a:t>NOBANIS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координатора в </a:t>
            </a:r>
            <a:r>
              <a:rPr lang="ru-RU" dirty="0" err="1" smtClean="0"/>
              <a:t>кожній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країн-учасниць</a:t>
            </a:r>
            <a:r>
              <a:rPr lang="ru-RU" dirty="0" smtClean="0"/>
              <a:t> – </a:t>
            </a:r>
            <a:r>
              <a:rPr lang="ru-RU" dirty="0" err="1" smtClean="0"/>
              <a:t>Австрії</a:t>
            </a:r>
            <a:r>
              <a:rPr lang="ru-RU" dirty="0" smtClean="0"/>
              <a:t>, </a:t>
            </a:r>
            <a:r>
              <a:rPr lang="ru-RU" dirty="0" err="1" smtClean="0"/>
              <a:t>Білорусі</a:t>
            </a:r>
            <a:r>
              <a:rPr lang="ru-RU" dirty="0" smtClean="0"/>
              <a:t>, </a:t>
            </a:r>
            <a:r>
              <a:rPr lang="ru-RU" dirty="0" err="1" smtClean="0"/>
              <a:t>Бельгії</a:t>
            </a:r>
            <a:r>
              <a:rPr lang="ru-RU" dirty="0" smtClean="0"/>
              <a:t>, </a:t>
            </a:r>
            <a:r>
              <a:rPr lang="ru-RU" dirty="0" err="1" smtClean="0"/>
              <a:t>Чехії</a:t>
            </a:r>
            <a:r>
              <a:rPr lang="ru-RU" dirty="0" smtClean="0"/>
              <a:t>, </a:t>
            </a:r>
            <a:r>
              <a:rPr lang="ru-RU" dirty="0" err="1" smtClean="0"/>
              <a:t>Данії</a:t>
            </a:r>
            <a:r>
              <a:rPr lang="ru-RU" dirty="0" smtClean="0"/>
              <a:t>, </a:t>
            </a:r>
            <a:r>
              <a:rPr lang="ru-RU" dirty="0" err="1" smtClean="0"/>
              <a:t>Естонії</a:t>
            </a:r>
            <a:r>
              <a:rPr lang="ru-RU" dirty="0" smtClean="0"/>
              <a:t>, </a:t>
            </a:r>
            <a:r>
              <a:rPr lang="ru-RU" dirty="0" err="1" smtClean="0"/>
              <a:t>Фарерських</a:t>
            </a:r>
            <a:r>
              <a:rPr lang="ru-RU" dirty="0" smtClean="0"/>
              <a:t> островах, </a:t>
            </a:r>
            <a:r>
              <a:rPr lang="ru-RU" dirty="0" err="1" smtClean="0"/>
              <a:t>Фінляндії</a:t>
            </a:r>
            <a:r>
              <a:rPr lang="ru-RU" dirty="0" smtClean="0"/>
              <a:t>, </a:t>
            </a:r>
            <a:r>
              <a:rPr lang="ru-RU" dirty="0" err="1" smtClean="0"/>
              <a:t>Німеччині</a:t>
            </a:r>
            <a:r>
              <a:rPr lang="ru-RU" dirty="0" smtClean="0"/>
              <a:t>, </a:t>
            </a:r>
            <a:r>
              <a:rPr lang="ru-RU" dirty="0" err="1" smtClean="0"/>
              <a:t>Гренландії</a:t>
            </a:r>
            <a:r>
              <a:rPr lang="ru-RU" dirty="0" smtClean="0"/>
              <a:t>, </a:t>
            </a:r>
            <a:r>
              <a:rPr lang="ru-RU" dirty="0" err="1" smtClean="0"/>
              <a:t>Ісландії</a:t>
            </a:r>
            <a:r>
              <a:rPr lang="ru-RU" dirty="0" smtClean="0"/>
              <a:t>, </a:t>
            </a:r>
            <a:r>
              <a:rPr lang="ru-RU" dirty="0" err="1" smtClean="0"/>
              <a:t>Ірландії</a:t>
            </a:r>
            <a:r>
              <a:rPr lang="ru-RU" dirty="0" smtClean="0"/>
              <a:t>, </a:t>
            </a:r>
            <a:r>
              <a:rPr lang="ru-RU" dirty="0" err="1" smtClean="0"/>
              <a:t>Латвії</a:t>
            </a:r>
            <a:r>
              <a:rPr lang="ru-RU" dirty="0" smtClean="0"/>
              <a:t>, </a:t>
            </a:r>
            <a:r>
              <a:rPr lang="ru-RU" dirty="0" err="1" smtClean="0"/>
              <a:t>Литві</a:t>
            </a:r>
            <a:r>
              <a:rPr lang="ru-RU" dirty="0" smtClean="0"/>
              <a:t>, </a:t>
            </a:r>
            <a:r>
              <a:rPr lang="ru-RU" dirty="0" err="1" smtClean="0"/>
              <a:t>Нідерландах</a:t>
            </a:r>
            <a:r>
              <a:rPr lang="ru-RU" dirty="0" smtClean="0"/>
              <a:t>, </a:t>
            </a:r>
            <a:r>
              <a:rPr lang="ru-RU" dirty="0" err="1" smtClean="0"/>
              <a:t>Норвегії</a:t>
            </a:r>
            <a:r>
              <a:rPr lang="ru-RU" dirty="0" smtClean="0"/>
              <a:t> ( в т.ч. </a:t>
            </a:r>
            <a:r>
              <a:rPr lang="ru-RU" dirty="0" err="1" smtClean="0"/>
              <a:t>Шпіцберген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Ян-Майен</a:t>
            </a:r>
            <a:r>
              <a:rPr lang="ru-RU" dirty="0" smtClean="0"/>
              <a:t>), </a:t>
            </a:r>
            <a:r>
              <a:rPr lang="ru-RU" dirty="0" err="1" smtClean="0"/>
              <a:t>Польща</a:t>
            </a:r>
            <a:r>
              <a:rPr lang="ru-RU" dirty="0" smtClean="0"/>
              <a:t>, </a:t>
            </a:r>
            <a:r>
              <a:rPr lang="ru-RU" dirty="0" err="1" smtClean="0"/>
              <a:t>Словаччина</a:t>
            </a:r>
            <a:r>
              <a:rPr lang="ru-RU" dirty="0" smtClean="0"/>
              <a:t>, </a:t>
            </a:r>
            <a:r>
              <a:rPr lang="ru-RU" dirty="0" err="1" smtClean="0"/>
              <a:t>Швеція</a:t>
            </a:r>
            <a:r>
              <a:rPr lang="ru-RU" dirty="0" smtClean="0"/>
              <a:t> </a:t>
            </a:r>
            <a:r>
              <a:rPr lang="ru-RU" dirty="0" smtClean="0"/>
              <a:t>та </a:t>
            </a:r>
            <a:r>
              <a:rPr lang="ru-RU" dirty="0" smtClean="0"/>
              <a:t>Мережа </a:t>
            </a:r>
            <a:r>
              <a:rPr lang="ru-RU" dirty="0" err="1" smtClean="0"/>
              <a:t>з</a:t>
            </a:r>
            <a:r>
              <a:rPr lang="ru-RU" dirty="0" smtClean="0"/>
              <a:t> часом </a:t>
            </a:r>
            <a:r>
              <a:rPr lang="ru-RU" dirty="0" err="1" smtClean="0"/>
              <a:t>розширилася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очікується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 </a:t>
            </a:r>
            <a:r>
              <a:rPr lang="ru-RU" dirty="0" err="1" smtClean="0"/>
              <a:t>майбутньому</a:t>
            </a:r>
            <a:r>
              <a:rPr lang="ru-RU" dirty="0" smtClean="0"/>
              <a:t> до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приєднаються</a:t>
            </a:r>
            <a:r>
              <a:rPr lang="ru-RU" dirty="0" smtClean="0"/>
              <a:t>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298383" cy="469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Легкий доступ до </a:t>
            </a:r>
            <a:r>
              <a:rPr lang="ru-RU" b="1" dirty="0" err="1" smtClean="0"/>
              <a:t>інформації</a:t>
            </a:r>
            <a:endParaRPr lang="ru-RU" b="1" dirty="0" smtClean="0"/>
          </a:p>
          <a:p>
            <a:endParaRPr lang="ru-RU" b="1" dirty="0" smtClean="0"/>
          </a:p>
          <a:p>
            <a:pPr algn="just"/>
            <a:r>
              <a:rPr lang="ru-RU" dirty="0" smtClean="0"/>
              <a:t>Портал </a:t>
            </a:r>
            <a:r>
              <a:rPr lang="ru-RU" dirty="0" err="1" smtClean="0"/>
              <a:t>з</a:t>
            </a:r>
            <a:r>
              <a:rPr lang="ru-RU" dirty="0" smtClean="0"/>
              <a:t> доступом до </a:t>
            </a:r>
            <a:r>
              <a:rPr lang="ru-RU" dirty="0" err="1" smtClean="0"/>
              <a:t>інформації</a:t>
            </a:r>
            <a:r>
              <a:rPr lang="ru-RU" dirty="0" smtClean="0"/>
              <a:t> про </a:t>
            </a:r>
            <a:r>
              <a:rPr lang="ru-RU" dirty="0" err="1" smtClean="0"/>
              <a:t>чужорідні</a:t>
            </a:r>
            <a:r>
              <a:rPr lang="ru-RU" dirty="0" smtClean="0"/>
              <a:t> та </a:t>
            </a:r>
            <a:r>
              <a:rPr lang="ru-RU" dirty="0" err="1" smtClean="0"/>
              <a:t>інвазійні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регіону</a:t>
            </a:r>
            <a:r>
              <a:rPr lang="ru-RU" dirty="0" smtClean="0"/>
              <a:t>.  </a:t>
            </a:r>
            <a:r>
              <a:rPr lang="ru-RU" dirty="0" err="1" smtClean="0"/>
              <a:t>В</a:t>
            </a:r>
            <a:r>
              <a:rPr lang="ru-RU" dirty="0" err="1" smtClean="0"/>
              <a:t>ключає</a:t>
            </a:r>
            <a:r>
              <a:rPr lang="ru-RU" dirty="0" smtClean="0"/>
              <a:t> </a:t>
            </a:r>
            <a:r>
              <a:rPr lang="ru-RU" dirty="0" smtClean="0"/>
              <a:t>в себе </a:t>
            </a:r>
            <a:r>
              <a:rPr lang="ru-RU" dirty="0" err="1" smtClean="0"/>
              <a:t>центральну</a:t>
            </a:r>
            <a:r>
              <a:rPr lang="ru-RU" dirty="0" smtClean="0"/>
              <a:t> базу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оновленою</a:t>
            </a:r>
            <a:r>
              <a:rPr lang="ru-RU" dirty="0" smtClean="0"/>
              <a:t> </a:t>
            </a:r>
            <a:r>
              <a:rPr lang="ru-RU" dirty="0" err="1" smtClean="0"/>
              <a:t>інформацією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країн-учасниць</a:t>
            </a:r>
            <a:r>
              <a:rPr lang="ru-RU" dirty="0" smtClean="0"/>
              <a:t> </a:t>
            </a:r>
            <a:r>
              <a:rPr lang="en-US" dirty="0" smtClean="0"/>
              <a:t>NOBANIS, </a:t>
            </a:r>
            <a:r>
              <a:rPr lang="ru-RU" dirty="0" err="1" smtClean="0"/>
              <a:t>інформаційні</a:t>
            </a:r>
            <a:r>
              <a:rPr lang="ru-RU" dirty="0" smtClean="0"/>
              <a:t> </a:t>
            </a:r>
            <a:r>
              <a:rPr lang="ru-RU" dirty="0" err="1" smtClean="0"/>
              <a:t>бюлетені</a:t>
            </a:r>
            <a:r>
              <a:rPr lang="ru-RU" dirty="0" smtClean="0"/>
              <a:t> про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інвазивні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в </a:t>
            </a:r>
            <a:r>
              <a:rPr lang="ru-RU" dirty="0" err="1" smtClean="0"/>
              <a:t>регіоні</a:t>
            </a:r>
            <a:r>
              <a:rPr lang="ru-RU" dirty="0" smtClean="0"/>
              <a:t>, доступ до ключа </a:t>
            </a:r>
            <a:r>
              <a:rPr lang="ru-RU" dirty="0" err="1" smtClean="0"/>
              <a:t>ідентифікації</a:t>
            </a:r>
            <a:r>
              <a:rPr lang="ru-RU" dirty="0" smtClean="0"/>
              <a:t> </a:t>
            </a:r>
            <a:r>
              <a:rPr lang="ru-RU" dirty="0" err="1" smtClean="0"/>
              <a:t>морських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, </a:t>
            </a:r>
            <a:r>
              <a:rPr lang="ru-RU" dirty="0" err="1" smtClean="0"/>
              <a:t>інформаційні</a:t>
            </a:r>
            <a:r>
              <a:rPr lang="ru-RU" dirty="0" smtClean="0"/>
              <a:t> </a:t>
            </a:r>
            <a:r>
              <a:rPr lang="ru-RU" dirty="0" err="1" smtClean="0"/>
              <a:t>бюлетені</a:t>
            </a:r>
            <a:r>
              <a:rPr lang="ru-RU" dirty="0" smtClean="0"/>
              <a:t>, </a:t>
            </a:r>
            <a:r>
              <a:rPr lang="ru-RU" dirty="0" err="1" smtClean="0"/>
              <a:t>функцію</a:t>
            </a:r>
            <a:r>
              <a:rPr lang="ru-RU" dirty="0" smtClean="0"/>
              <a:t> </a:t>
            </a:r>
            <a:r>
              <a:rPr lang="ru-RU" dirty="0" err="1" smtClean="0"/>
              <a:t>попередження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про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інвазивні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в </a:t>
            </a:r>
            <a:r>
              <a:rPr lang="ru-RU" dirty="0" err="1" smtClean="0"/>
              <a:t>регіоні</a:t>
            </a:r>
            <a:r>
              <a:rPr lang="ru-RU" dirty="0" smtClean="0"/>
              <a:t>, </a:t>
            </a:r>
            <a:r>
              <a:rPr lang="ru-RU" dirty="0" err="1" smtClean="0"/>
              <a:t>фотобанк</a:t>
            </a:r>
            <a:r>
              <a:rPr lang="ru-RU" dirty="0" smtClean="0"/>
              <a:t> </a:t>
            </a:r>
            <a:r>
              <a:rPr lang="ru-RU" dirty="0" err="1" smtClean="0"/>
              <a:t>інвазійних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та </a:t>
            </a:r>
            <a:r>
              <a:rPr lang="ru-RU" dirty="0" err="1" smtClean="0"/>
              <a:t>інформація</a:t>
            </a:r>
            <a:r>
              <a:rPr lang="ru-RU" dirty="0" smtClean="0"/>
              <a:t> про </a:t>
            </a:r>
            <a:r>
              <a:rPr lang="ru-RU" dirty="0" err="1" smtClean="0"/>
              <a:t>національне</a:t>
            </a:r>
            <a:r>
              <a:rPr lang="ru-RU" dirty="0" smtClean="0"/>
              <a:t> </a:t>
            </a:r>
            <a:r>
              <a:rPr lang="ru-RU" dirty="0" err="1" smtClean="0"/>
              <a:t>законодавство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чужорідних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у </a:t>
            </a:r>
            <a:r>
              <a:rPr lang="ru-RU" dirty="0" err="1" smtClean="0"/>
              <a:t>регіоні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База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чужорідних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у </a:t>
            </a:r>
            <a:r>
              <a:rPr lang="en-US" dirty="0" smtClean="0"/>
              <a:t>NOBANIS </a:t>
            </a:r>
            <a:r>
              <a:rPr lang="ru-RU" dirty="0" err="1" smtClean="0"/>
              <a:t>використовуватиметься</a:t>
            </a:r>
            <a:r>
              <a:rPr lang="ru-RU" dirty="0" smtClean="0"/>
              <a:t> для </a:t>
            </a:r>
            <a:r>
              <a:rPr lang="ru-RU" dirty="0" err="1" smtClean="0"/>
              <a:t>ідентифікації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зараз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інвазивними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стати </a:t>
            </a:r>
            <a:r>
              <a:rPr lang="ru-RU" dirty="0" err="1" smtClean="0"/>
              <a:t>інвазивними</a:t>
            </a:r>
            <a:r>
              <a:rPr lang="ru-RU" dirty="0" smtClean="0"/>
              <a:t> в </a:t>
            </a:r>
            <a:r>
              <a:rPr lang="ru-RU" dirty="0" err="1" smtClean="0"/>
              <a:t>майбутньому</a:t>
            </a:r>
            <a:r>
              <a:rPr lang="ru-RU" dirty="0" smtClean="0"/>
              <a:t>. База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інформацію</a:t>
            </a:r>
            <a:r>
              <a:rPr lang="ru-RU" dirty="0" smtClean="0"/>
              <a:t> про те, як </a:t>
            </a:r>
            <a:r>
              <a:rPr lang="ru-RU" dirty="0" err="1" smtClean="0"/>
              <a:t>цей</a:t>
            </a:r>
            <a:r>
              <a:rPr lang="ru-RU" dirty="0" smtClean="0"/>
              <a:t> вид </a:t>
            </a:r>
            <a:r>
              <a:rPr lang="ru-RU" dirty="0" err="1" smtClean="0"/>
              <a:t>інтродукований</a:t>
            </a:r>
            <a:r>
              <a:rPr lang="ru-RU" dirty="0" smtClean="0"/>
              <a:t>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 в </a:t>
            </a:r>
            <a:r>
              <a:rPr lang="ru-RU" dirty="0" err="1" smtClean="0"/>
              <a:t>регіоні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населяти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екологічні</a:t>
            </a:r>
            <a:r>
              <a:rPr lang="ru-RU" dirty="0" smtClean="0"/>
              <a:t> та </a:t>
            </a:r>
            <a:r>
              <a:rPr lang="ru-RU" dirty="0" err="1" smtClean="0"/>
              <a:t>соціально-економічні</a:t>
            </a:r>
            <a:r>
              <a:rPr lang="ru-RU" dirty="0" smtClean="0"/>
              <a:t> </a:t>
            </a:r>
            <a:r>
              <a:rPr lang="ru-RU" dirty="0" err="1" smtClean="0"/>
              <a:t>наслідки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посилання</a:t>
            </a:r>
            <a:r>
              <a:rPr lang="ru-RU" dirty="0" smtClean="0"/>
              <a:t> на </a:t>
            </a:r>
            <a:r>
              <a:rPr lang="ru-RU" dirty="0" err="1" smtClean="0"/>
              <a:t>відповідну</a:t>
            </a:r>
            <a:r>
              <a:rPr lang="ru-RU" dirty="0" smtClean="0"/>
              <a:t> </a:t>
            </a:r>
            <a:r>
              <a:rPr lang="ru-RU" dirty="0" err="1" smtClean="0"/>
              <a:t>літературу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Сповіщення</a:t>
            </a:r>
            <a:r>
              <a:rPr lang="ru-RU" b="1" dirty="0" smtClean="0"/>
              <a:t> про </a:t>
            </a:r>
            <a:r>
              <a:rPr lang="ru-RU" b="1" dirty="0" err="1" smtClean="0"/>
              <a:t>види</a:t>
            </a:r>
            <a:endParaRPr lang="ru-RU" b="1" dirty="0" smtClean="0"/>
          </a:p>
          <a:p>
            <a:r>
              <a:rPr lang="ru-RU" b="1" dirty="0" err="1" smtClean="0"/>
              <a:t>Раннє</a:t>
            </a:r>
            <a:r>
              <a:rPr lang="ru-RU" b="1" dirty="0" smtClean="0"/>
              <a:t> </a:t>
            </a:r>
            <a:r>
              <a:rPr lang="ru-RU" b="1" dirty="0" err="1" smtClean="0"/>
              <a:t>попередження</a:t>
            </a:r>
            <a:r>
              <a:rPr lang="ru-RU" b="1" dirty="0" smtClean="0"/>
              <a:t> - </a:t>
            </a:r>
            <a:r>
              <a:rPr lang="ru-RU" b="1" dirty="0" err="1" smtClean="0"/>
              <a:t>сповіщення</a:t>
            </a:r>
            <a:r>
              <a:rPr lang="ru-RU" b="1" dirty="0" smtClean="0"/>
              <a:t> про </a:t>
            </a:r>
            <a:r>
              <a:rPr lang="ru-RU" b="1" dirty="0" err="1" smtClean="0"/>
              <a:t>види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мережі</a:t>
            </a:r>
            <a:r>
              <a:rPr lang="ru-RU" b="1" dirty="0" smtClean="0"/>
              <a:t> </a:t>
            </a:r>
            <a:r>
              <a:rPr lang="en-US" b="1" dirty="0" smtClean="0"/>
              <a:t>NOBANIS</a:t>
            </a:r>
          </a:p>
          <a:p>
            <a:r>
              <a:rPr lang="ru-RU" dirty="0" err="1" smtClean="0"/>
              <a:t>Травень</a:t>
            </a:r>
            <a:r>
              <a:rPr lang="ru-RU" dirty="0" smtClean="0"/>
              <a:t> 2015 </a:t>
            </a:r>
            <a:r>
              <a:rPr lang="en-US" i="1" dirty="0" err="1" smtClean="0">
                <a:hlinkClick r:id="rId2"/>
              </a:rPr>
              <a:t>Canis</a:t>
            </a:r>
            <a:r>
              <a:rPr lang="en-US" i="1" dirty="0" smtClean="0">
                <a:hlinkClick r:id="rId2"/>
              </a:rPr>
              <a:t> </a:t>
            </a:r>
            <a:r>
              <a:rPr lang="en-US" i="1" dirty="0" err="1" smtClean="0">
                <a:hlinkClick r:id="rId2"/>
              </a:rPr>
              <a:t>aureus</a:t>
            </a:r>
            <a:r>
              <a:rPr lang="en-US" dirty="0" smtClean="0"/>
              <a:t> </a:t>
            </a:r>
            <a:r>
              <a:rPr lang="ru-RU" dirty="0" err="1" smtClean="0"/>
              <a:t>знайдено</a:t>
            </a:r>
            <a:r>
              <a:rPr lang="ru-RU" dirty="0" smtClean="0"/>
              <a:t> в </a:t>
            </a:r>
            <a:r>
              <a:rPr lang="ru-RU" dirty="0" err="1" smtClean="0"/>
              <a:t>Польщі</a:t>
            </a:r>
            <a:endParaRPr lang="ru-RU" dirty="0" smtClean="0"/>
          </a:p>
          <a:p>
            <a:r>
              <a:rPr lang="ru-RU" dirty="0" err="1" smtClean="0"/>
              <a:t>Квітень</a:t>
            </a:r>
            <a:r>
              <a:rPr lang="ru-RU" dirty="0" smtClean="0"/>
              <a:t> 2015 року </a:t>
            </a:r>
            <a:r>
              <a:rPr lang="en-US" i="1" dirty="0" err="1" smtClean="0">
                <a:hlinkClick r:id="rId3"/>
              </a:rPr>
              <a:t>Rangia</a:t>
            </a:r>
            <a:r>
              <a:rPr lang="en-US" i="1" dirty="0" smtClean="0">
                <a:hlinkClick r:id="rId3"/>
              </a:rPr>
              <a:t> </a:t>
            </a:r>
            <a:r>
              <a:rPr lang="en-US" i="1" dirty="0" err="1" smtClean="0">
                <a:hlinkClick r:id="rId3"/>
              </a:rPr>
              <a:t>cuneata</a:t>
            </a:r>
            <a:r>
              <a:rPr lang="en-US" dirty="0" smtClean="0"/>
              <a:t> </a:t>
            </a:r>
            <a:r>
              <a:rPr lang="ru-RU" dirty="0" err="1" smtClean="0"/>
              <a:t>знайдена</a:t>
            </a:r>
            <a:r>
              <a:rPr lang="ru-RU" dirty="0" smtClean="0"/>
              <a:t> на </a:t>
            </a:r>
            <a:r>
              <a:rPr lang="ru-RU" dirty="0" err="1" smtClean="0"/>
              <a:t>узбережжі</a:t>
            </a:r>
            <a:r>
              <a:rPr lang="ru-RU" dirty="0" smtClean="0"/>
              <a:t> </a:t>
            </a:r>
            <a:r>
              <a:rPr lang="ru-RU" dirty="0" err="1" smtClean="0"/>
              <a:t>Балтійського</a:t>
            </a:r>
            <a:r>
              <a:rPr lang="ru-RU" dirty="0" smtClean="0"/>
              <a:t> моря в </a:t>
            </a:r>
            <a:r>
              <a:rPr lang="ru-RU" dirty="0" err="1" smtClean="0"/>
              <a:t>Естонії</a:t>
            </a:r>
            <a:endParaRPr lang="ru-RU" dirty="0" smtClean="0"/>
          </a:p>
          <a:p>
            <a:r>
              <a:rPr lang="ru-RU" dirty="0" err="1" smtClean="0"/>
              <a:t>Березень</a:t>
            </a:r>
            <a:r>
              <a:rPr lang="ru-RU" dirty="0" smtClean="0"/>
              <a:t> 2015 р. </a:t>
            </a:r>
            <a:r>
              <a:rPr lang="ru-RU" dirty="0" err="1" smtClean="0"/>
              <a:t>новий</a:t>
            </a:r>
            <a:r>
              <a:rPr lang="ru-RU" dirty="0" smtClean="0"/>
              <a:t> вид </a:t>
            </a:r>
            <a:r>
              <a:rPr lang="en-US" dirty="0" err="1" smtClean="0">
                <a:hlinkClick r:id="rId4"/>
              </a:rPr>
              <a:t>Laonome</a:t>
            </a:r>
            <a:r>
              <a:rPr lang="en-US" dirty="0" smtClean="0">
                <a:hlinkClick r:id="rId4"/>
              </a:rPr>
              <a:t> sp</a:t>
            </a:r>
            <a:r>
              <a:rPr lang="en-US" dirty="0" smtClean="0"/>
              <a:t> . </a:t>
            </a:r>
            <a:r>
              <a:rPr lang="ru-RU" dirty="0" err="1" smtClean="0"/>
              <a:t>знайдені</a:t>
            </a:r>
            <a:r>
              <a:rPr lang="ru-RU" dirty="0" smtClean="0"/>
              <a:t> в </a:t>
            </a:r>
            <a:r>
              <a:rPr lang="ru-RU" dirty="0" err="1" smtClean="0"/>
              <a:t>Балтійському</a:t>
            </a:r>
            <a:r>
              <a:rPr lang="ru-RU" dirty="0" smtClean="0"/>
              <a:t> </a:t>
            </a:r>
            <a:r>
              <a:rPr lang="ru-RU" dirty="0" err="1" smtClean="0"/>
              <a:t>морі</a:t>
            </a:r>
            <a:endParaRPr lang="ru-RU" dirty="0" smtClean="0"/>
          </a:p>
          <a:p>
            <a:r>
              <a:rPr lang="ru-RU" dirty="0" err="1" smtClean="0"/>
              <a:t>Січень</a:t>
            </a:r>
            <a:r>
              <a:rPr lang="ru-RU" dirty="0" smtClean="0"/>
              <a:t> 2015 р. </a:t>
            </a:r>
            <a:r>
              <a:rPr lang="en-US" i="1" dirty="0" err="1" smtClean="0">
                <a:hlinkClick r:id="rId5" tooltip="Попередження про вид - Megabalanus coccopoma"/>
              </a:rPr>
              <a:t>Megabalanus</a:t>
            </a:r>
            <a:r>
              <a:rPr lang="en-US" i="1" dirty="0" smtClean="0">
                <a:hlinkClick r:id="rId5" tooltip="Попередження про вид - Megabalanus coccopoma"/>
              </a:rPr>
              <a:t> </a:t>
            </a:r>
            <a:r>
              <a:rPr lang="en-US" i="1" dirty="0" err="1" smtClean="0">
                <a:hlinkClick r:id="rId5" tooltip="Попередження про вид - Megabalanus coccopoma"/>
              </a:rPr>
              <a:t>coccopoma</a:t>
            </a:r>
            <a:r>
              <a:rPr lang="en-US" dirty="0" smtClean="0"/>
              <a:t> </a:t>
            </a:r>
            <a:r>
              <a:rPr lang="ru-RU" dirty="0" smtClean="0"/>
              <a:t>в </a:t>
            </a:r>
            <a:r>
              <a:rPr lang="ru-RU" dirty="0" err="1" smtClean="0"/>
              <a:t>Балтійському</a:t>
            </a:r>
            <a:r>
              <a:rPr lang="ru-RU" dirty="0" smtClean="0"/>
              <a:t> </a:t>
            </a:r>
            <a:r>
              <a:rPr lang="ru-RU" dirty="0" err="1" smtClean="0"/>
              <a:t>морі</a:t>
            </a:r>
            <a:endParaRPr lang="ru-RU" dirty="0" smtClean="0"/>
          </a:p>
          <a:p>
            <a:r>
              <a:rPr lang="ru-RU" dirty="0" err="1" smtClean="0"/>
              <a:t>Січень</a:t>
            </a:r>
            <a:r>
              <a:rPr lang="ru-RU" dirty="0" smtClean="0"/>
              <a:t> 2015 </a:t>
            </a:r>
            <a:r>
              <a:rPr lang="en-US" i="1" dirty="0" err="1" smtClean="0">
                <a:hlinkClick r:id="rId6" tooltip="Попередження про вид - Palaemon macrodactylus"/>
              </a:rPr>
              <a:t>Palaemon</a:t>
            </a:r>
            <a:r>
              <a:rPr lang="en-US" i="1" dirty="0" smtClean="0">
                <a:hlinkClick r:id="rId6" tooltip="Попередження про вид - Palaemon macrodactylus"/>
              </a:rPr>
              <a:t> </a:t>
            </a:r>
            <a:r>
              <a:rPr lang="en-US" i="1" dirty="0" err="1" smtClean="0">
                <a:hlinkClick r:id="rId6" tooltip="Попередження про вид - Palaemon macrodactylus"/>
              </a:rPr>
              <a:t>macrodactylus</a:t>
            </a:r>
            <a:r>
              <a:rPr lang="en-US" dirty="0" smtClean="0"/>
              <a:t> </a:t>
            </a:r>
            <a:r>
              <a:rPr lang="ru-RU" dirty="0" smtClean="0"/>
              <a:t>у </a:t>
            </a:r>
            <a:r>
              <a:rPr lang="ru-RU" dirty="0" err="1" smtClean="0"/>
              <a:t>Балтійському</a:t>
            </a:r>
            <a:r>
              <a:rPr lang="ru-RU" dirty="0" smtClean="0"/>
              <a:t> </a:t>
            </a:r>
            <a:r>
              <a:rPr lang="ru-RU" dirty="0" err="1" smtClean="0"/>
              <a:t>морі</a:t>
            </a:r>
            <a:endParaRPr lang="ru-RU" dirty="0" smtClean="0"/>
          </a:p>
          <a:p>
            <a:r>
              <a:rPr lang="ru-RU" dirty="0" err="1" smtClean="0"/>
              <a:t>Грудень</a:t>
            </a:r>
            <a:r>
              <a:rPr lang="ru-RU" dirty="0" smtClean="0"/>
              <a:t> 2014 </a:t>
            </a:r>
            <a:r>
              <a:rPr lang="en-US" i="1" dirty="0" err="1" smtClean="0">
                <a:hlinkClick r:id="rId7" tooltip="Попередження про вид - Perccottus glenii"/>
              </a:rPr>
              <a:t>Perccottus</a:t>
            </a:r>
            <a:r>
              <a:rPr lang="en-US" i="1" dirty="0" smtClean="0">
                <a:hlinkClick r:id="rId7" tooltip="Попередження про вид - Perccottus glenii"/>
              </a:rPr>
              <a:t> </a:t>
            </a:r>
            <a:r>
              <a:rPr lang="en-US" i="1" dirty="0" err="1" smtClean="0">
                <a:hlinkClick r:id="rId7" tooltip="Попередження про вид - Perccottus glenii"/>
              </a:rPr>
              <a:t>glenii</a:t>
            </a:r>
            <a:r>
              <a:rPr lang="en-US" dirty="0" smtClean="0"/>
              <a:t> </a:t>
            </a:r>
            <a:r>
              <a:rPr lang="ru-RU" dirty="0" smtClean="0"/>
              <a:t>в </a:t>
            </a:r>
            <a:r>
              <a:rPr lang="ru-RU" dirty="0" err="1" smtClean="0"/>
              <a:t>Німеччині</a:t>
            </a:r>
            <a:endParaRPr lang="ru-RU" dirty="0" smtClean="0"/>
          </a:p>
          <a:p>
            <a:r>
              <a:rPr lang="ru-RU" dirty="0" smtClean="0"/>
              <a:t>Листопад 2014 р. </a:t>
            </a:r>
            <a:r>
              <a:rPr lang="en-US" i="1" dirty="0" err="1" smtClean="0">
                <a:hlinkClick r:id="rId8" tooltip="Попередження про вид - Batrachochytrium salamandrivorans"/>
              </a:rPr>
              <a:t>Batrachochytrium</a:t>
            </a:r>
            <a:r>
              <a:rPr lang="en-US" i="1" dirty="0" smtClean="0">
                <a:hlinkClick r:id="rId8" tooltip="Попередження про вид - Batrachochytrium salamandrivorans"/>
              </a:rPr>
              <a:t> </a:t>
            </a:r>
            <a:r>
              <a:rPr lang="en-US" i="1" dirty="0" err="1" smtClean="0">
                <a:hlinkClick r:id="rId8" tooltip="Попередження про вид - Batrachochytrium salamandrivorans"/>
              </a:rPr>
              <a:t>salamandrivorans</a:t>
            </a:r>
            <a:r>
              <a:rPr lang="en-US" dirty="0" smtClean="0"/>
              <a:t> </a:t>
            </a:r>
            <a:r>
              <a:rPr lang="ru-RU" dirty="0" smtClean="0"/>
              <a:t>у </a:t>
            </a:r>
            <a:r>
              <a:rPr lang="ru-RU" dirty="0" err="1" smtClean="0"/>
              <a:t>Бельгії</a:t>
            </a:r>
            <a:r>
              <a:rPr lang="ru-RU" dirty="0" smtClean="0"/>
              <a:t> та </a:t>
            </a:r>
            <a:r>
              <a:rPr lang="ru-RU" dirty="0" err="1" smtClean="0"/>
              <a:t>Нідерландах</a:t>
            </a:r>
            <a:endParaRPr lang="ru-RU" dirty="0" smtClean="0"/>
          </a:p>
          <a:p>
            <a:r>
              <a:rPr lang="ru-RU" dirty="0" smtClean="0"/>
              <a:t>Червень 2013 </a:t>
            </a:r>
            <a:r>
              <a:rPr lang="en-US" i="1" dirty="0" err="1" smtClean="0">
                <a:hlinkClick r:id="rId9"/>
              </a:rPr>
              <a:t>Ichthyosaura</a:t>
            </a:r>
            <a:r>
              <a:rPr lang="en-US" i="1" dirty="0" smtClean="0">
                <a:hlinkClick r:id="rId9"/>
              </a:rPr>
              <a:t> </a:t>
            </a:r>
            <a:r>
              <a:rPr lang="en-US" i="1" dirty="0" err="1" smtClean="0">
                <a:hlinkClick r:id="rId9"/>
              </a:rPr>
              <a:t>alpestris</a:t>
            </a:r>
            <a:r>
              <a:rPr lang="en-US" dirty="0" smtClean="0"/>
              <a:t> </a:t>
            </a:r>
            <a:r>
              <a:rPr lang="ru-RU" dirty="0" smtClean="0"/>
              <a:t>у </a:t>
            </a:r>
            <a:r>
              <a:rPr lang="ru-RU" dirty="0" err="1" smtClean="0"/>
              <a:t>Фінляндії</a:t>
            </a:r>
            <a:endParaRPr lang="ru-RU" dirty="0" smtClean="0"/>
          </a:p>
          <a:p>
            <a:r>
              <a:rPr lang="ru-RU" dirty="0" err="1" smtClean="0"/>
              <a:t>Серпень</a:t>
            </a:r>
            <a:r>
              <a:rPr lang="ru-RU" dirty="0" smtClean="0"/>
              <a:t> 2011 </a:t>
            </a:r>
            <a:r>
              <a:rPr lang="en-US" i="1" dirty="0" err="1" smtClean="0">
                <a:hlinkClick r:id="rId10" tooltip="Попередження про вид - Palaemon elegans"/>
              </a:rPr>
              <a:t>Palaemon</a:t>
            </a:r>
            <a:r>
              <a:rPr lang="en-US" i="1" dirty="0" smtClean="0">
                <a:hlinkClick r:id="rId10" tooltip="Попередження про вид - Palaemon elegans"/>
              </a:rPr>
              <a:t> </a:t>
            </a:r>
            <a:r>
              <a:rPr lang="en-US" i="1" dirty="0" err="1" smtClean="0">
                <a:hlinkClick r:id="rId10" tooltip="Попередження про вид - Palaemon elegans"/>
              </a:rPr>
              <a:t>elegans</a:t>
            </a:r>
            <a:r>
              <a:rPr lang="en-US" dirty="0" smtClean="0"/>
              <a:t> </a:t>
            </a:r>
            <a:r>
              <a:rPr lang="ru-RU" dirty="0" smtClean="0"/>
              <a:t>в </a:t>
            </a:r>
            <a:r>
              <a:rPr lang="ru-RU" dirty="0" err="1" smtClean="0"/>
              <a:t>Естонії</a:t>
            </a:r>
            <a:endParaRPr lang="ru-RU" dirty="0" smtClean="0"/>
          </a:p>
          <a:p>
            <a:r>
              <a:rPr lang="ru-RU" dirty="0" smtClean="0"/>
              <a:t>Червень 2011 </a:t>
            </a:r>
            <a:r>
              <a:rPr lang="en-US" i="1" dirty="0" err="1" smtClean="0">
                <a:hlinkClick r:id="rId11" tooltip="Попередження про вид - Anoplophora chinensis"/>
              </a:rPr>
              <a:t>Anoplophora</a:t>
            </a:r>
            <a:r>
              <a:rPr lang="en-US" i="1" dirty="0" smtClean="0">
                <a:hlinkClick r:id="rId11" tooltip="Попередження про вид - Anoplophora chinensis"/>
              </a:rPr>
              <a:t> </a:t>
            </a:r>
            <a:r>
              <a:rPr lang="en-US" i="1" dirty="0" err="1" smtClean="0">
                <a:hlinkClick r:id="rId11" tooltip="Попередження про вид - Anoplophora chinensis"/>
              </a:rPr>
              <a:t>chinensis</a:t>
            </a:r>
            <a:r>
              <a:rPr lang="en-US" dirty="0" smtClean="0"/>
              <a:t> </a:t>
            </a:r>
            <a:r>
              <a:rPr lang="ru-RU" dirty="0" err="1" smtClean="0"/>
              <a:t>знайдено</a:t>
            </a:r>
            <a:r>
              <a:rPr lang="ru-RU" dirty="0" smtClean="0"/>
              <a:t> в </a:t>
            </a:r>
            <a:r>
              <a:rPr lang="ru-RU" dirty="0" err="1" smtClean="0"/>
              <a:t>Данії</a:t>
            </a:r>
            <a:endParaRPr lang="ru-RU" dirty="0" smtClean="0"/>
          </a:p>
          <a:p>
            <a:r>
              <a:rPr lang="ru-RU" dirty="0" err="1" smtClean="0"/>
              <a:t>Травень</a:t>
            </a:r>
            <a:r>
              <a:rPr lang="ru-RU" dirty="0" smtClean="0"/>
              <a:t> 2011 </a:t>
            </a:r>
            <a:r>
              <a:rPr lang="en-US" i="1" dirty="0" err="1" smtClean="0">
                <a:hlinkClick r:id="rId12" tooltip="Попередження про вид - Procyon lotor в Ірландії"/>
              </a:rPr>
              <a:t>Procyon</a:t>
            </a:r>
            <a:r>
              <a:rPr lang="en-US" i="1" dirty="0" smtClean="0">
                <a:hlinkClick r:id="rId12" tooltip="Попередження про вид - Procyon lotor в Ірландії"/>
              </a:rPr>
              <a:t> </a:t>
            </a:r>
            <a:r>
              <a:rPr lang="en-US" i="1" dirty="0" err="1" smtClean="0">
                <a:hlinkClick r:id="rId12" tooltip="Попередження про вид - Procyon lotor в Ірландії"/>
              </a:rPr>
              <a:t>lotor</a:t>
            </a:r>
            <a:r>
              <a:rPr lang="en-US" dirty="0" smtClean="0"/>
              <a:t> </a:t>
            </a:r>
            <a:r>
              <a:rPr lang="ru-RU" dirty="0" smtClean="0"/>
              <a:t>в </a:t>
            </a:r>
            <a:r>
              <a:rPr lang="ru-RU" dirty="0" err="1" smtClean="0"/>
              <a:t>Ірландії</a:t>
            </a:r>
            <a:endParaRPr lang="ru-RU" dirty="0" smtClean="0"/>
          </a:p>
          <a:p>
            <a:r>
              <a:rPr lang="ru-RU" dirty="0" err="1" smtClean="0"/>
              <a:t>Грудень</a:t>
            </a:r>
            <a:r>
              <a:rPr lang="ru-RU" dirty="0" smtClean="0"/>
              <a:t> 2010 р. </a:t>
            </a:r>
            <a:r>
              <a:rPr lang="en-US" i="1" dirty="0" err="1" smtClean="0">
                <a:hlinkClick r:id="rId13" tooltip="Попередження про вид - Harmonia axyridis"/>
              </a:rPr>
              <a:t>Harmonia</a:t>
            </a:r>
            <a:r>
              <a:rPr lang="en-US" i="1" dirty="0" smtClean="0">
                <a:hlinkClick r:id="rId13" tooltip="Попередження про вид - Harmonia axyridis"/>
              </a:rPr>
              <a:t> </a:t>
            </a:r>
            <a:r>
              <a:rPr lang="en-US" i="1" dirty="0" err="1" smtClean="0">
                <a:hlinkClick r:id="rId13" tooltip="Попередження про вид - Harmonia axyridis"/>
              </a:rPr>
              <a:t>axyridis</a:t>
            </a:r>
            <a:r>
              <a:rPr lang="en-US" dirty="0" smtClean="0"/>
              <a:t> </a:t>
            </a:r>
            <a:r>
              <a:rPr lang="ru-RU" dirty="0" smtClean="0"/>
              <a:t>в </a:t>
            </a:r>
            <a:r>
              <a:rPr lang="ru-RU" dirty="0" err="1" smtClean="0"/>
              <a:t>Республіці</a:t>
            </a:r>
            <a:r>
              <a:rPr lang="ru-RU" dirty="0" smtClean="0"/>
              <a:t> </a:t>
            </a:r>
            <a:r>
              <a:rPr lang="ru-RU" dirty="0" err="1" smtClean="0"/>
              <a:t>Ірландія</a:t>
            </a:r>
            <a:endParaRPr lang="ru-RU" dirty="0" smtClean="0"/>
          </a:p>
          <a:p>
            <a:r>
              <a:rPr lang="ru-RU" dirty="0" smtClean="0"/>
              <a:t>8 </a:t>
            </a:r>
            <a:r>
              <a:rPr lang="ru-RU" dirty="0" err="1" smtClean="0"/>
              <a:t>вересня</a:t>
            </a:r>
            <a:r>
              <a:rPr lang="ru-RU" dirty="0" smtClean="0"/>
              <a:t> 2010 </a:t>
            </a:r>
            <a:r>
              <a:rPr lang="en-US" i="1" dirty="0" err="1" smtClean="0">
                <a:hlinkClick r:id="rId14" tooltip="Попередження про вид - Leptoglossus occidentalis"/>
              </a:rPr>
              <a:t>Leptoglossus</a:t>
            </a:r>
            <a:r>
              <a:rPr lang="en-US" i="1" dirty="0" smtClean="0">
                <a:hlinkClick r:id="rId14" tooltip="Попередження про вид - Leptoglossus occidentalis"/>
              </a:rPr>
              <a:t> </a:t>
            </a:r>
            <a:r>
              <a:rPr lang="en-US" i="1" dirty="0" err="1" smtClean="0">
                <a:hlinkClick r:id="rId14" tooltip="Попередження про вид - Leptoglossus occidentalis"/>
              </a:rPr>
              <a:t>occidentalis</a:t>
            </a:r>
            <a:r>
              <a:rPr lang="en-US" dirty="0" smtClean="0"/>
              <a:t> (</a:t>
            </a:r>
            <a:r>
              <a:rPr lang="en-US" dirty="0" err="1" smtClean="0"/>
              <a:t>Hemiptera</a:t>
            </a:r>
            <a:r>
              <a:rPr lang="en-US" dirty="0" smtClean="0"/>
              <a:t>, </a:t>
            </a:r>
            <a:r>
              <a:rPr lang="en-US" dirty="0" err="1" smtClean="0"/>
              <a:t>Coreidae</a:t>
            </a:r>
            <a:r>
              <a:rPr lang="en-US" dirty="0" smtClean="0"/>
              <a:t>) </a:t>
            </a:r>
            <a:r>
              <a:rPr lang="ru-RU" dirty="0" smtClean="0"/>
              <a:t>у </a:t>
            </a:r>
            <a:r>
              <a:rPr lang="ru-RU" dirty="0" err="1" smtClean="0"/>
              <a:t>Норвегії</a:t>
            </a:r>
            <a:endParaRPr lang="ru-RU" dirty="0" smtClean="0"/>
          </a:p>
          <a:p>
            <a:r>
              <a:rPr lang="ru-RU" dirty="0" smtClean="0"/>
              <a:t>30 </a:t>
            </a:r>
            <a:r>
              <a:rPr lang="ru-RU" dirty="0" err="1" smtClean="0"/>
              <a:t>серпня</a:t>
            </a:r>
            <a:r>
              <a:rPr lang="ru-RU" dirty="0" smtClean="0"/>
              <a:t> 2010 р. У </a:t>
            </a:r>
            <a:r>
              <a:rPr lang="ru-RU" dirty="0" err="1" smtClean="0"/>
              <a:t>голландському</a:t>
            </a:r>
            <a:r>
              <a:rPr lang="ru-RU" dirty="0" smtClean="0"/>
              <a:t> </a:t>
            </a:r>
            <a:r>
              <a:rPr lang="ru-RU" dirty="0" err="1" smtClean="0"/>
              <a:t>Ваттовому</a:t>
            </a:r>
            <a:r>
              <a:rPr lang="ru-RU" dirty="0" smtClean="0"/>
              <a:t> </a:t>
            </a:r>
            <a:r>
              <a:rPr lang="ru-RU" dirty="0" err="1" smtClean="0"/>
              <a:t>морі</a:t>
            </a:r>
            <a:r>
              <a:rPr lang="ru-RU" dirty="0" smtClean="0"/>
              <a:t> </a:t>
            </a:r>
            <a:r>
              <a:rPr lang="ru-RU" dirty="0" err="1" smtClean="0"/>
              <a:t>знайдено</a:t>
            </a:r>
            <a:r>
              <a:rPr lang="ru-RU" dirty="0" smtClean="0"/>
              <a:t> </a:t>
            </a:r>
            <a:r>
              <a:rPr lang="ru-RU" dirty="0" smtClean="0">
                <a:hlinkClick r:id="rId15" tooltip="Попередження про види - нові морські види"/>
              </a:rPr>
              <a:t>12 </a:t>
            </a:r>
            <a:r>
              <a:rPr lang="ru-RU" dirty="0" err="1" smtClean="0">
                <a:hlinkClick r:id="rId15" tooltip="Попередження про види - нові морські види"/>
              </a:rPr>
              <a:t>нових</a:t>
            </a:r>
            <a:r>
              <a:rPr lang="ru-RU" dirty="0" smtClean="0">
                <a:hlinkClick r:id="rId15" tooltip="Попередження про види - нові морські види"/>
              </a:rPr>
              <a:t> </a:t>
            </a:r>
            <a:r>
              <a:rPr lang="ru-RU" dirty="0" err="1" smtClean="0">
                <a:hlinkClick r:id="rId15" tooltip="Попередження про види - нові морські види"/>
              </a:rPr>
              <a:t>морських</a:t>
            </a:r>
            <a:r>
              <a:rPr lang="ru-RU" dirty="0" smtClean="0">
                <a:hlinkClick r:id="rId15" tooltip="Попередження про види - нові морські види"/>
              </a:rPr>
              <a:t> </a:t>
            </a:r>
            <a:r>
              <a:rPr lang="ru-RU" dirty="0" err="1" smtClean="0">
                <a:hlinkClick r:id="rId15" tooltip="Попередження про види - нові морські види"/>
              </a:rPr>
              <a:t>видів</a:t>
            </a:r>
            <a:endParaRPr lang="ru-RU" dirty="0" smtClean="0"/>
          </a:p>
          <a:p>
            <a:r>
              <a:rPr lang="ru-RU" dirty="0" smtClean="0"/>
              <a:t>30 </a:t>
            </a:r>
            <a:r>
              <a:rPr lang="ru-RU" dirty="0" err="1" smtClean="0"/>
              <a:t>червня</a:t>
            </a:r>
            <a:r>
              <a:rPr lang="ru-RU" dirty="0" smtClean="0"/>
              <a:t> 2010 </a:t>
            </a:r>
            <a:r>
              <a:rPr lang="en-US" i="1" dirty="0" err="1" smtClean="0">
                <a:hlinkClick r:id="rId16" tooltip="Попередження про вид - Tamias sibiricus"/>
              </a:rPr>
              <a:t>Tamias</a:t>
            </a:r>
            <a:r>
              <a:rPr lang="en-US" i="1" dirty="0" smtClean="0">
                <a:hlinkClick r:id="rId16" tooltip="Попередження про вид - Tamias sibiricus"/>
              </a:rPr>
              <a:t> </a:t>
            </a:r>
            <a:r>
              <a:rPr lang="en-US" i="1" dirty="0" err="1" smtClean="0">
                <a:hlinkClick r:id="rId16" tooltip="Попередження про вид - Tamias sibiricus"/>
              </a:rPr>
              <a:t>sibiricus</a:t>
            </a:r>
            <a:r>
              <a:rPr lang="en-US" dirty="0" smtClean="0"/>
              <a:t> (</a:t>
            </a:r>
            <a:r>
              <a:rPr lang="en-US" dirty="0" err="1" smtClean="0"/>
              <a:t>Laxmann</a:t>
            </a:r>
            <a:r>
              <a:rPr lang="en-US" dirty="0" smtClean="0"/>
              <a:t>, 1769) </a:t>
            </a:r>
            <a:r>
              <a:rPr lang="ru-RU" dirty="0" smtClean="0"/>
              <a:t>у </a:t>
            </a:r>
            <a:r>
              <a:rPr lang="ru-RU" dirty="0" err="1" smtClean="0"/>
              <a:t>Данії</a:t>
            </a:r>
            <a:endParaRPr lang="ru-RU" dirty="0" smtClean="0"/>
          </a:p>
          <a:p>
            <a:r>
              <a:rPr lang="ru-RU" dirty="0" smtClean="0"/>
              <a:t>8 </a:t>
            </a:r>
            <a:r>
              <a:rPr lang="ru-RU" dirty="0" err="1" smtClean="0"/>
              <a:t>червня</a:t>
            </a:r>
            <a:r>
              <a:rPr lang="ru-RU" dirty="0" smtClean="0"/>
              <a:t> 2010 </a:t>
            </a:r>
            <a:r>
              <a:rPr lang="en-US" i="1" dirty="0" err="1" smtClean="0">
                <a:hlinkClick r:id="rId17" tooltip="Попередження про вид - Procyon lotor"/>
              </a:rPr>
              <a:t>Procyon</a:t>
            </a:r>
            <a:r>
              <a:rPr lang="en-US" i="1" dirty="0" smtClean="0">
                <a:hlinkClick r:id="rId17" tooltip="Попередження про вид - Procyon lotor"/>
              </a:rPr>
              <a:t> </a:t>
            </a:r>
            <a:r>
              <a:rPr lang="en-US" i="1" dirty="0" err="1" smtClean="0">
                <a:hlinkClick r:id="rId17" tooltip="Попередження про вид - Procyon lotor"/>
              </a:rPr>
              <a:t>lotor</a:t>
            </a:r>
            <a:r>
              <a:rPr lang="en-US" dirty="0" smtClean="0"/>
              <a:t> (Linnaeus 1758) </a:t>
            </a:r>
            <a:r>
              <a:rPr lang="ru-RU" dirty="0" smtClean="0"/>
              <a:t>у </a:t>
            </a:r>
            <a:r>
              <a:rPr lang="ru-RU" dirty="0" err="1" smtClean="0"/>
              <a:t>Швеції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Національне</a:t>
            </a:r>
            <a:r>
              <a:rPr lang="ru-RU" b="1" dirty="0" smtClean="0"/>
              <a:t> </a:t>
            </a:r>
            <a:r>
              <a:rPr lang="ru-RU" b="1" dirty="0" err="1" smtClean="0"/>
              <a:t>регулювання</a:t>
            </a:r>
            <a:endParaRPr lang="ru-RU" b="1" dirty="0" smtClean="0"/>
          </a:p>
          <a:p>
            <a:r>
              <a:rPr lang="ru-RU" dirty="0" err="1" smtClean="0">
                <a:hlinkClick r:id="rId2"/>
              </a:rPr>
              <a:t>Австрія</a:t>
            </a:r>
            <a:endParaRPr lang="ru-RU" dirty="0" smtClean="0"/>
          </a:p>
          <a:p>
            <a:r>
              <a:rPr lang="ru-RU" dirty="0" err="1" smtClean="0">
                <a:hlinkClick r:id="rId3"/>
              </a:rPr>
              <a:t>Бельгія</a:t>
            </a:r>
            <a:endParaRPr lang="ru-RU" dirty="0" smtClean="0"/>
          </a:p>
          <a:p>
            <a:r>
              <a:rPr lang="ru-RU" dirty="0" err="1" smtClean="0">
                <a:hlinkClick r:id="rId4"/>
              </a:rPr>
              <a:t>Білорусь</a:t>
            </a:r>
            <a:endParaRPr lang="ru-RU" dirty="0" smtClean="0"/>
          </a:p>
          <a:p>
            <a:r>
              <a:rPr lang="ru-RU" dirty="0" err="1" smtClean="0">
                <a:hlinkClick r:id="rId5"/>
              </a:rPr>
              <a:t>Чехія</a:t>
            </a:r>
            <a:endParaRPr lang="ru-RU" dirty="0" smtClean="0"/>
          </a:p>
          <a:p>
            <a:r>
              <a:rPr lang="ru-RU" dirty="0" err="1" smtClean="0">
                <a:hlinkClick r:id="rId6"/>
              </a:rPr>
              <a:t>Данія</a:t>
            </a:r>
            <a:endParaRPr lang="ru-RU" dirty="0" smtClean="0"/>
          </a:p>
          <a:p>
            <a:r>
              <a:rPr lang="ru-RU" dirty="0" err="1" smtClean="0">
                <a:hlinkClick r:id="rId7"/>
              </a:rPr>
              <a:t>Естонія</a:t>
            </a:r>
            <a:endParaRPr lang="ru-RU" dirty="0" smtClean="0"/>
          </a:p>
          <a:p>
            <a:r>
              <a:rPr lang="ru-RU" dirty="0" err="1" smtClean="0">
                <a:hlinkClick r:id="rId8"/>
              </a:rPr>
              <a:t>Фарерські</a:t>
            </a:r>
            <a:r>
              <a:rPr lang="ru-RU" dirty="0" smtClean="0">
                <a:hlinkClick r:id="rId8"/>
              </a:rPr>
              <a:t> </a:t>
            </a:r>
            <a:r>
              <a:rPr lang="ru-RU" dirty="0" err="1" smtClean="0">
                <a:hlinkClick r:id="rId8"/>
              </a:rPr>
              <a:t>острови</a:t>
            </a:r>
            <a:endParaRPr lang="ru-RU" dirty="0" smtClean="0"/>
          </a:p>
          <a:p>
            <a:r>
              <a:rPr lang="ru-RU" dirty="0" err="1" smtClean="0">
                <a:hlinkClick r:id="rId9" tooltip="Посилання на національне законодавство Фінляндії"/>
              </a:rPr>
              <a:t>Фінляндія</a:t>
            </a:r>
            <a:endParaRPr lang="ru-RU" dirty="0" smtClean="0"/>
          </a:p>
          <a:p>
            <a:r>
              <a:rPr lang="ru-RU" dirty="0" err="1" smtClean="0">
                <a:hlinkClick r:id="rId10"/>
              </a:rPr>
              <a:t>Німеччина</a:t>
            </a:r>
            <a:endParaRPr lang="ru-RU" dirty="0" smtClean="0"/>
          </a:p>
          <a:p>
            <a:r>
              <a:rPr lang="ru-RU" dirty="0" err="1" smtClean="0">
                <a:hlinkClick r:id="rId11"/>
              </a:rPr>
              <a:t>Гренландія</a:t>
            </a:r>
            <a:endParaRPr lang="ru-RU" dirty="0" smtClean="0"/>
          </a:p>
          <a:p>
            <a:r>
              <a:rPr lang="ru-RU" dirty="0" err="1" smtClean="0">
                <a:hlinkClick r:id="rId12"/>
              </a:rPr>
              <a:t>Ісландія</a:t>
            </a:r>
            <a:endParaRPr lang="ru-RU" dirty="0" smtClean="0"/>
          </a:p>
          <a:p>
            <a:r>
              <a:rPr lang="ru-RU" dirty="0" err="1" smtClean="0">
                <a:hlinkClick r:id="rId13"/>
              </a:rPr>
              <a:t>Ірландія</a:t>
            </a:r>
            <a:endParaRPr lang="ru-RU" dirty="0" smtClean="0"/>
          </a:p>
          <a:p>
            <a:r>
              <a:rPr lang="ru-RU" dirty="0" err="1" smtClean="0">
                <a:hlinkClick r:id="rId14"/>
              </a:rPr>
              <a:t>Латвія</a:t>
            </a:r>
            <a:endParaRPr lang="ru-RU" dirty="0" smtClean="0"/>
          </a:p>
          <a:p>
            <a:r>
              <a:rPr lang="ru-RU" dirty="0" smtClean="0">
                <a:hlinkClick r:id="rId15"/>
              </a:rPr>
              <a:t>Литва</a:t>
            </a:r>
            <a:endParaRPr lang="ru-RU" dirty="0" smtClean="0"/>
          </a:p>
          <a:p>
            <a:r>
              <a:rPr lang="ru-RU" dirty="0" err="1" smtClean="0">
                <a:hlinkClick r:id="rId16"/>
              </a:rPr>
              <a:t>Нідерланди</a:t>
            </a:r>
            <a:endParaRPr lang="ru-RU" dirty="0" smtClean="0"/>
          </a:p>
          <a:p>
            <a:r>
              <a:rPr lang="ru-RU" dirty="0" err="1" smtClean="0">
                <a:hlinkClick r:id="rId17"/>
              </a:rPr>
              <a:t>Норвегія</a:t>
            </a:r>
            <a:endParaRPr lang="ru-RU" dirty="0" smtClean="0"/>
          </a:p>
          <a:p>
            <a:r>
              <a:rPr lang="ru-RU" dirty="0" err="1" smtClean="0">
                <a:hlinkClick r:id="rId18" tooltip="Посилання на національне регулювання Польщі"/>
              </a:rPr>
              <a:t>Польща</a:t>
            </a:r>
            <a:endParaRPr lang="ru-RU" dirty="0" smtClean="0"/>
          </a:p>
          <a:p>
            <a:r>
              <a:rPr lang="ru-RU" dirty="0" err="1" smtClean="0">
                <a:hlinkClick r:id="rId19"/>
              </a:rPr>
              <a:t>Росія</a:t>
            </a:r>
            <a:endParaRPr lang="ru-RU" dirty="0" smtClean="0"/>
          </a:p>
          <a:p>
            <a:r>
              <a:rPr lang="ru-RU" dirty="0" err="1" smtClean="0">
                <a:hlinkClick r:id="rId20"/>
              </a:rPr>
              <a:t>Словаччина</a:t>
            </a:r>
            <a:endParaRPr lang="ru-RU" dirty="0" smtClean="0"/>
          </a:p>
          <a:p>
            <a:r>
              <a:rPr lang="ru-RU" dirty="0" err="1" smtClean="0">
                <a:hlinkClick r:id="rId21"/>
              </a:rPr>
              <a:t>Швеція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444208" cy="362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501008"/>
            <a:ext cx="59709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1268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136" cy="32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284984"/>
            <a:ext cx="635513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300192" cy="354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0732" y="3488432"/>
            <a:ext cx="5993268" cy="336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1988840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Глобальний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рівень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GISP, GISIN, GISD, IBIS, GIASI, GRIIS;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регіональний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рівень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EEA, NOBANIS, DAISIE,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AquaNIS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EPPO;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національний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рівень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державна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фітосанітарна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служба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доповіді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про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стан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навколишнього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середовища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2068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 smtClean="0"/>
              <a:t>Мета: </a:t>
            </a:r>
            <a:r>
              <a:rPr lang="uk-UA" sz="2800" dirty="0" smtClean="0"/>
              <a:t>ознайомитися із різними </a:t>
            </a:r>
            <a:r>
              <a:rPr lang="uk-UA" sz="2800" dirty="0" smtClean="0"/>
              <a:t>базами </a:t>
            </a:r>
            <a:r>
              <a:rPr lang="uk-UA" sz="2800" dirty="0" err="1" smtClean="0"/>
              <a:t>інвазивних</a:t>
            </a:r>
            <a:r>
              <a:rPr lang="uk-UA" sz="2800" dirty="0" smtClean="0"/>
              <a:t> видів </a:t>
            </a:r>
            <a:endParaRPr lang="ru-R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6527943" cy="367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90934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8466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Helvetica"/>
                <a:ea typeface="Times New Roman" pitchFamily="18" charset="0"/>
                <a:cs typeface="Times New Roman" pitchFamily="18" charset="0"/>
              </a:rPr>
              <a:t>База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DAISIE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- Перелік чужорідних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інвазивних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видів у Європі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https://www.gbif.org/dataset/39f36f10-559b-427f-8c86-2d28afff68ca</a:t>
            </a:r>
            <a:endParaRPr kumimoji="0" lang="uk-UA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08720"/>
            <a:ext cx="9144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/>
              <a:t>DAISIE — </a:t>
            </a:r>
            <a:r>
              <a:rPr lang="ru-RU" sz="1500" dirty="0" err="1" smtClean="0"/>
              <a:t>перелік</a:t>
            </a:r>
            <a:r>
              <a:rPr lang="ru-RU" sz="1500" dirty="0" smtClean="0"/>
              <a:t> 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інвазивних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у </a:t>
            </a:r>
            <a:r>
              <a:rPr lang="ru-RU" sz="1500" dirty="0" err="1" smtClean="0"/>
              <a:t>Європі</a:t>
            </a:r>
            <a:r>
              <a:rPr lang="ru-RU" sz="1500" dirty="0" smtClean="0"/>
              <a:t> — </a:t>
            </a:r>
            <a:r>
              <a:rPr lang="ru-RU" sz="1500" dirty="0" err="1" smtClean="0"/>
              <a:t>це</a:t>
            </a:r>
            <a:r>
              <a:rPr lang="ru-RU" sz="1500" dirty="0" smtClean="0"/>
              <a:t> </a:t>
            </a:r>
            <a:r>
              <a:rPr lang="ru-RU" sz="1500" dirty="0" err="1" smtClean="0"/>
              <a:t>контрольний</a:t>
            </a:r>
            <a:r>
              <a:rPr lang="ru-RU" sz="1500" dirty="0" smtClean="0"/>
              <a:t> список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, </a:t>
            </a:r>
            <a:r>
              <a:rPr lang="ru-RU" sz="1500" dirty="0" err="1" smtClean="0"/>
              <a:t>опублікований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Науково-дослідним</a:t>
            </a:r>
            <a:r>
              <a:rPr lang="ru-RU" sz="1500" dirty="0" smtClean="0"/>
              <a:t> </a:t>
            </a:r>
            <a:r>
              <a:rPr lang="ru-RU" sz="1500" dirty="0" err="1" smtClean="0"/>
              <a:t>інститутом</a:t>
            </a:r>
            <a:r>
              <a:rPr lang="ru-RU" sz="1500" dirty="0" smtClean="0"/>
              <a:t> </a:t>
            </a:r>
            <a:r>
              <a:rPr lang="ru-RU" sz="1500" dirty="0" err="1" smtClean="0"/>
              <a:t>природи</a:t>
            </a:r>
            <a:r>
              <a:rPr lang="ru-RU" sz="1500" dirty="0" smtClean="0"/>
              <a:t> та </a:t>
            </a:r>
            <a:r>
              <a:rPr lang="ru-RU" sz="1500" dirty="0" err="1" smtClean="0"/>
              <a:t>лісу</a:t>
            </a:r>
            <a:r>
              <a:rPr lang="ru-RU" sz="1500" dirty="0" smtClean="0"/>
              <a:t> (</a:t>
            </a:r>
            <a:r>
              <a:rPr lang="en-US" sz="1500" dirty="0" smtClean="0"/>
              <a:t>INBO) </a:t>
            </a:r>
            <a:r>
              <a:rPr lang="ru-RU" sz="1500" dirty="0" err="1" smtClean="0"/>
              <a:t>і</a:t>
            </a:r>
            <a:r>
              <a:rPr lang="ru-RU" sz="1500" dirty="0" smtClean="0"/>
              <a:t> Центром </a:t>
            </a:r>
            <a:r>
              <a:rPr lang="ru-RU" sz="1500" dirty="0" err="1" smtClean="0"/>
              <a:t>екології</a:t>
            </a:r>
            <a:r>
              <a:rPr lang="ru-RU" sz="1500" dirty="0" smtClean="0"/>
              <a:t> та </a:t>
            </a:r>
            <a:r>
              <a:rPr lang="ru-RU" sz="1500" dirty="0" err="1" smtClean="0"/>
              <a:t>гідрології</a:t>
            </a:r>
            <a:r>
              <a:rPr lang="ru-RU" sz="1500" dirty="0" smtClean="0"/>
              <a:t> (</a:t>
            </a:r>
            <a:r>
              <a:rPr lang="en-US" sz="1500" dirty="0" smtClean="0"/>
              <a:t>CEH). </a:t>
            </a:r>
            <a:r>
              <a:rPr lang="ru-RU" sz="1500" dirty="0" err="1" smtClean="0"/>
              <a:t>Він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містить</a:t>
            </a:r>
            <a:r>
              <a:rPr lang="ru-RU" sz="1500" dirty="0" smtClean="0"/>
              <a:t> </a:t>
            </a:r>
            <a:r>
              <a:rPr lang="ru-RU" sz="1500" dirty="0" err="1" smtClean="0"/>
              <a:t>інформацію</a:t>
            </a:r>
            <a:r>
              <a:rPr lang="ru-RU" sz="1500" dirty="0" smtClean="0"/>
              <a:t> про 12 104 </a:t>
            </a:r>
            <a:r>
              <a:rPr lang="ru-RU" sz="1500" dirty="0" err="1" smtClean="0"/>
              <a:t>таксони</a:t>
            </a:r>
            <a:r>
              <a:rPr lang="ru-RU" sz="1500" dirty="0" smtClean="0"/>
              <a:t> (</a:t>
            </a:r>
            <a:r>
              <a:rPr lang="ru-RU" sz="1500" dirty="0" err="1" smtClean="0"/>
              <a:t>переважно</a:t>
            </a:r>
            <a:r>
              <a:rPr lang="ru-RU" sz="1500" dirty="0" smtClean="0"/>
              <a:t> </a:t>
            </a:r>
            <a:r>
              <a:rPr lang="ru-RU" sz="1500" dirty="0" err="1" smtClean="0"/>
              <a:t>види</a:t>
            </a:r>
            <a:r>
              <a:rPr lang="ru-RU" sz="1500" dirty="0" smtClean="0"/>
              <a:t> та </a:t>
            </a:r>
            <a:r>
              <a:rPr lang="ru-RU" sz="1500" dirty="0" err="1" smtClean="0"/>
              <a:t>здебільшого</a:t>
            </a:r>
            <a:r>
              <a:rPr lang="ru-RU" sz="1500" dirty="0" smtClean="0"/>
              <a:t> </a:t>
            </a:r>
            <a:r>
              <a:rPr lang="ru-RU" sz="1500" dirty="0" err="1" smtClean="0"/>
              <a:t>інтродуковані</a:t>
            </a:r>
            <a:r>
              <a:rPr lang="ru-RU" sz="1500" dirty="0" smtClean="0"/>
              <a:t>), </a:t>
            </a:r>
            <a:r>
              <a:rPr lang="ru-RU" sz="1500" dirty="0" err="1" smtClean="0"/>
              <a:t>що</a:t>
            </a:r>
            <a:r>
              <a:rPr lang="ru-RU" sz="1500" dirty="0" smtClean="0"/>
              <a:t> </a:t>
            </a:r>
            <a:r>
              <a:rPr lang="ru-RU" sz="1500" dirty="0" err="1" smtClean="0"/>
              <a:t>зустрічаються</a:t>
            </a:r>
            <a:r>
              <a:rPr lang="ru-RU" sz="1500" dirty="0" smtClean="0"/>
              <a:t> в </a:t>
            </a:r>
            <a:r>
              <a:rPr lang="ru-RU" sz="1500" dirty="0" err="1" smtClean="0"/>
              <a:t>дикій</a:t>
            </a:r>
            <a:r>
              <a:rPr lang="ru-RU" sz="1500" dirty="0" smtClean="0"/>
              <a:t> </a:t>
            </a:r>
            <a:r>
              <a:rPr lang="ru-RU" sz="1500" dirty="0" err="1" smtClean="0"/>
              <a:t>природі</a:t>
            </a:r>
            <a:r>
              <a:rPr lang="ru-RU" sz="1500" dirty="0" smtClean="0"/>
              <a:t> </a:t>
            </a:r>
            <a:r>
              <a:rPr lang="ru-RU" sz="1500" dirty="0" err="1" smtClean="0"/>
              <a:t>Європи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1500 року. </a:t>
            </a:r>
            <a:r>
              <a:rPr lang="ru-RU" sz="1500" dirty="0" err="1" smtClean="0"/>
              <a:t>Він</a:t>
            </a:r>
            <a:r>
              <a:rPr lang="ru-RU" sz="1500" dirty="0" smtClean="0"/>
              <a:t> </a:t>
            </a:r>
            <a:r>
              <a:rPr lang="ru-RU" sz="1500" dirty="0" err="1" smtClean="0"/>
              <a:t>охоплює</a:t>
            </a:r>
            <a:r>
              <a:rPr lang="ru-RU" sz="1500" dirty="0" smtClean="0"/>
              <a:t> широкий </a:t>
            </a:r>
            <a:r>
              <a:rPr lang="ru-RU" sz="1500" dirty="0" err="1" smtClean="0"/>
              <a:t>таксономічний</a:t>
            </a:r>
            <a:r>
              <a:rPr lang="ru-RU" sz="1500" dirty="0" smtClean="0"/>
              <a:t> спектр </a:t>
            </a:r>
            <a:r>
              <a:rPr lang="ru-RU" sz="1500" dirty="0" err="1" smtClean="0"/>
              <a:t>наземних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і</a:t>
            </a:r>
            <a:r>
              <a:rPr lang="ru-RU" sz="1500" dirty="0" smtClean="0"/>
              <a:t> </a:t>
            </a:r>
            <a:r>
              <a:rPr lang="ru-RU" sz="1500" dirty="0" err="1" smtClean="0"/>
              <a:t>водних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вільноживучих</a:t>
            </a:r>
            <a:r>
              <a:rPr lang="ru-RU" sz="1500" dirty="0" smtClean="0"/>
              <a:t> </a:t>
            </a:r>
            <a:r>
              <a:rPr lang="ru-RU" sz="1500" dirty="0" err="1" smtClean="0"/>
              <a:t>і</a:t>
            </a:r>
            <a:r>
              <a:rPr lang="ru-RU" sz="1500" dirty="0" smtClean="0"/>
              <a:t> </a:t>
            </a:r>
            <a:r>
              <a:rPr lang="ru-RU" sz="1500" dirty="0" err="1" smtClean="0"/>
              <a:t>паразитичних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організмів</a:t>
            </a:r>
            <a:r>
              <a:rPr lang="ru-RU" sz="1500" dirty="0" smtClean="0"/>
              <a:t>. </a:t>
            </a:r>
            <a:r>
              <a:rPr lang="ru-RU" sz="1500" dirty="0" err="1" smtClean="0"/>
              <a:t>Упорядкування</a:t>
            </a:r>
            <a:r>
              <a:rPr lang="ru-RU" sz="1500" dirty="0" smtClean="0"/>
              <a:t> списку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</a:t>
            </a:r>
            <a:r>
              <a:rPr lang="ru-RU" sz="1500" dirty="0" err="1" smtClean="0"/>
              <a:t>є</a:t>
            </a:r>
            <a:r>
              <a:rPr lang="ru-RU" sz="1500" dirty="0" smtClean="0"/>
              <a:t> результатом </a:t>
            </a:r>
            <a:r>
              <a:rPr lang="ru-RU" sz="1500" dirty="0" err="1" smtClean="0"/>
              <a:t>зусиль</a:t>
            </a:r>
            <a:r>
              <a:rPr lang="ru-RU" sz="1500" dirty="0" smtClean="0"/>
              <a:t> </a:t>
            </a:r>
            <a:r>
              <a:rPr lang="ru-RU" sz="1500" dirty="0" err="1" smtClean="0"/>
              <a:t>партнерів</a:t>
            </a:r>
            <a:r>
              <a:rPr lang="ru-RU" sz="1500" dirty="0" smtClean="0"/>
              <a:t> проекту </a:t>
            </a:r>
            <a:r>
              <a:rPr lang="en-US" sz="1500" dirty="0" smtClean="0"/>
              <a:t>DAISIE ( </a:t>
            </a:r>
            <a:r>
              <a:rPr lang="en-US" sz="1500" dirty="0" smtClean="0">
                <a:hlinkClick r:id="rId3"/>
              </a:rPr>
              <a:t>http://www.europe-aliens.org/</a:t>
            </a:r>
            <a:r>
              <a:rPr lang="en-US" sz="1500" dirty="0" smtClean="0"/>
              <a:t> ) </a:t>
            </a:r>
            <a:r>
              <a:rPr lang="ru-RU" sz="1500" dirty="0" smtClean="0"/>
              <a:t>та </a:t>
            </a:r>
            <a:r>
              <a:rPr lang="ru-RU" sz="1500" dirty="0" err="1" smtClean="0"/>
              <a:t>понад</a:t>
            </a:r>
            <a:r>
              <a:rPr lang="ru-RU" sz="1500" dirty="0" smtClean="0"/>
              <a:t> 300 </a:t>
            </a:r>
            <a:r>
              <a:rPr lang="ru-RU" sz="1500" dirty="0" err="1" smtClean="0"/>
              <a:t>співробітників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Європи</a:t>
            </a:r>
            <a:r>
              <a:rPr lang="ru-RU" sz="1500" dirty="0" smtClean="0"/>
              <a:t> та </a:t>
            </a:r>
            <a:r>
              <a:rPr lang="ru-RU" sz="1500" dirty="0" err="1" smtClean="0"/>
              <a:t>сусідніх</a:t>
            </a:r>
            <a:r>
              <a:rPr lang="ru-RU" sz="1500" dirty="0" smtClean="0"/>
              <a:t> </a:t>
            </a:r>
            <a:r>
              <a:rPr lang="ru-RU" sz="1500" dirty="0" err="1" smtClean="0"/>
              <a:t>країн</a:t>
            </a:r>
            <a:r>
              <a:rPr lang="ru-RU" sz="1500" dirty="0" smtClean="0"/>
              <a:t>, </a:t>
            </a:r>
            <a:r>
              <a:rPr lang="ru-RU" sz="1500" dirty="0" err="1" smtClean="0"/>
              <a:t>які</a:t>
            </a:r>
            <a:r>
              <a:rPr lang="ru-RU" sz="1500" dirty="0" smtClean="0"/>
              <a:t> </a:t>
            </a:r>
            <a:r>
              <a:rPr lang="ru-RU" sz="1500" dirty="0" err="1" smtClean="0"/>
              <a:t>працюють</a:t>
            </a:r>
            <a:r>
              <a:rPr lang="ru-RU" sz="1500" dirty="0" smtClean="0"/>
              <a:t> у </a:t>
            </a:r>
            <a:r>
              <a:rPr lang="ru-RU" sz="1500" dirty="0" err="1" smtClean="0"/>
              <a:t>різних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галузях</a:t>
            </a:r>
            <a:r>
              <a:rPr lang="ru-RU" sz="1500" dirty="0" smtClean="0"/>
              <a:t> </a:t>
            </a:r>
            <a:r>
              <a:rPr lang="ru-RU" sz="1500" dirty="0" err="1" smtClean="0"/>
              <a:t>знань</a:t>
            </a:r>
            <a:r>
              <a:rPr lang="ru-RU" sz="1500" dirty="0" smtClean="0"/>
              <a:t> та </a:t>
            </a:r>
            <a:r>
              <a:rPr lang="ru-RU" sz="1500" dirty="0" err="1" smtClean="0"/>
              <a:t>організації</a:t>
            </a:r>
            <a:r>
              <a:rPr lang="ru-RU" sz="1500" dirty="0" smtClean="0"/>
              <a:t>. Тут </a:t>
            </a:r>
            <a:r>
              <a:rPr lang="ru-RU" sz="1500" dirty="0" err="1" smtClean="0"/>
              <a:t>контрольний</a:t>
            </a:r>
            <a:r>
              <a:rPr lang="ru-RU" sz="1500" dirty="0" smtClean="0"/>
              <a:t> список </a:t>
            </a:r>
            <a:r>
              <a:rPr lang="en-US" sz="1500" dirty="0" smtClean="0"/>
              <a:t>DAISIE </a:t>
            </a:r>
            <a:r>
              <a:rPr lang="ru-RU" sz="1500" dirty="0" err="1" smtClean="0"/>
              <a:t>публікується</a:t>
            </a:r>
            <a:r>
              <a:rPr lang="ru-RU" sz="1500" dirty="0" smtClean="0"/>
              <a:t> як </a:t>
            </a:r>
            <a:r>
              <a:rPr lang="ru-RU" sz="1500" dirty="0" err="1" smtClean="0"/>
              <a:t>стандартизований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основний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архів</a:t>
            </a:r>
            <a:r>
              <a:rPr lang="ru-RU" sz="1500" dirty="0" smtClean="0"/>
              <a:t> </a:t>
            </a:r>
            <a:r>
              <a:rPr lang="ru-RU" sz="1500" dirty="0" err="1" smtClean="0"/>
              <a:t>Дарвіна</a:t>
            </a:r>
            <a:r>
              <a:rPr lang="ru-RU" sz="1500" dirty="0" smtClean="0"/>
              <a:t> та </a:t>
            </a:r>
            <a:r>
              <a:rPr lang="ru-RU" sz="1500" dirty="0" err="1" smtClean="0"/>
              <a:t>включає</a:t>
            </a:r>
            <a:r>
              <a:rPr lang="ru-RU" sz="1500" dirty="0" smtClean="0"/>
              <a:t> для кожного виду: </a:t>
            </a:r>
            <a:r>
              <a:rPr lang="ru-RU" sz="1500" dirty="0" err="1" smtClean="0"/>
              <a:t>наукову</a:t>
            </a:r>
            <a:r>
              <a:rPr lang="ru-RU" sz="1500" dirty="0" smtClean="0"/>
              <a:t> </a:t>
            </a:r>
            <a:r>
              <a:rPr lang="ru-RU" sz="1500" dirty="0" err="1" smtClean="0"/>
              <a:t>назву</a:t>
            </a:r>
            <a:r>
              <a:rPr lang="ru-RU" sz="1500" dirty="0" smtClean="0"/>
              <a:t>, </a:t>
            </a:r>
            <a:r>
              <a:rPr lang="ru-RU" sz="1500" dirty="0" err="1" smtClean="0"/>
              <a:t>вищу</a:t>
            </a:r>
            <a:r>
              <a:rPr lang="ru-RU" sz="1500" dirty="0" smtClean="0"/>
              <a:t> </a:t>
            </a:r>
            <a:r>
              <a:rPr lang="ru-RU" sz="1500" dirty="0" err="1" smtClean="0"/>
              <a:t>класифікацію</a:t>
            </a:r>
            <a:r>
              <a:rPr lang="ru-RU" sz="1500" dirty="0" smtClean="0"/>
              <a:t> та </a:t>
            </a:r>
            <a:r>
              <a:rPr lang="ru-RU" sz="1500" dirty="0" err="1" smtClean="0"/>
              <a:t>стабільний</a:t>
            </a:r>
            <a:r>
              <a:rPr lang="ru-RU" sz="1500" dirty="0" smtClean="0"/>
              <a:t> </a:t>
            </a:r>
            <a:r>
              <a:rPr lang="ru-RU" sz="1500" dirty="0" err="1" smtClean="0"/>
              <a:t>ідентифікатор</a:t>
            </a:r>
            <a:r>
              <a:rPr lang="ru-RU" sz="1500" dirty="0" smtClean="0"/>
              <a:t> таксона (в </a:t>
            </a:r>
            <a:r>
              <a:rPr lang="ru-RU" sz="1500" dirty="0" err="1" smtClean="0"/>
              <a:t>ядрі</a:t>
            </a:r>
            <a:r>
              <a:rPr lang="ru-RU" sz="1500" dirty="0" smtClean="0"/>
              <a:t> таксону), </a:t>
            </a:r>
            <a:r>
              <a:rPr lang="ru-RU" sz="1500" dirty="0" err="1" smtClean="0"/>
              <a:t>народні</a:t>
            </a:r>
            <a:r>
              <a:rPr lang="ru-RU" sz="1500" dirty="0" smtClean="0"/>
              <a:t> </a:t>
            </a:r>
            <a:r>
              <a:rPr lang="ru-RU" sz="1500" dirty="0" err="1" smtClean="0"/>
              <a:t>назви</a:t>
            </a:r>
            <a:r>
              <a:rPr lang="ru-RU" sz="1500" dirty="0" smtClean="0"/>
              <a:t> (у </a:t>
            </a:r>
            <a:r>
              <a:rPr lang="ru-RU" sz="1500" dirty="0" err="1" smtClean="0"/>
              <a:t>розширенні</a:t>
            </a:r>
            <a:r>
              <a:rPr lang="ru-RU" sz="1500" dirty="0" smtClean="0"/>
              <a:t> </a:t>
            </a:r>
            <a:r>
              <a:rPr lang="ru-RU" sz="1500" dirty="0" err="1" smtClean="0"/>
              <a:t>народних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назв</a:t>
            </a:r>
            <a:r>
              <a:rPr lang="ru-RU" sz="1500" dirty="0" smtClean="0"/>
              <a:t>), </a:t>
            </a:r>
            <a:r>
              <a:rPr lang="ru-RU" sz="1500" dirty="0" err="1" smtClean="0"/>
              <a:t>присутність</a:t>
            </a:r>
            <a:r>
              <a:rPr lang="ru-RU" sz="1500" dirty="0" smtClean="0"/>
              <a:t> </a:t>
            </a:r>
            <a:r>
              <a:rPr lang="ru-RU" sz="1500" dirty="0" err="1" smtClean="0"/>
              <a:t>у</a:t>
            </a:r>
            <a:r>
              <a:rPr lang="ru-RU" sz="1500" dirty="0" smtClean="0"/>
              <a:t> </a:t>
            </a:r>
            <a:r>
              <a:rPr lang="ru-RU" sz="1500" dirty="0" err="1" smtClean="0"/>
              <a:t>конкретний</a:t>
            </a:r>
            <a:r>
              <a:rPr lang="ru-RU" sz="1500" dirty="0" smtClean="0"/>
              <a:t> </a:t>
            </a:r>
            <a:r>
              <a:rPr lang="ru-RU" sz="1500" dirty="0" err="1" smtClean="0"/>
              <a:t>регіон</a:t>
            </a:r>
            <a:r>
              <a:rPr lang="ru-RU" sz="1500" dirty="0" smtClean="0"/>
              <a:t>, </a:t>
            </a:r>
            <a:r>
              <a:rPr lang="ru-RU" sz="1500" dirty="0" err="1" smtClean="0"/>
              <a:t>рік</a:t>
            </a:r>
            <a:r>
              <a:rPr lang="ru-RU" sz="1500" dirty="0" smtClean="0"/>
              <a:t> </a:t>
            </a:r>
            <a:r>
              <a:rPr lang="ru-RU" sz="1500" dirty="0" err="1" smtClean="0"/>
              <a:t>першої</a:t>
            </a:r>
            <a:r>
              <a:rPr lang="ru-RU" sz="1500" dirty="0" smtClean="0"/>
              <a:t> </a:t>
            </a:r>
            <a:r>
              <a:rPr lang="ru-RU" sz="1500" dirty="0" err="1" smtClean="0"/>
              <a:t>інтродукції</a:t>
            </a:r>
            <a:r>
              <a:rPr lang="ru-RU" sz="1500" dirty="0" smtClean="0"/>
              <a:t> (</a:t>
            </a:r>
            <a:r>
              <a:rPr lang="ru-RU" sz="1500" dirty="0" err="1" smtClean="0"/>
              <a:t>першого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збору</a:t>
            </a:r>
            <a:r>
              <a:rPr lang="ru-RU" sz="1500" dirty="0" smtClean="0"/>
              <a:t>) та/</a:t>
            </a:r>
            <a:r>
              <a:rPr lang="ru-RU" sz="1500" dirty="0" err="1" smtClean="0"/>
              <a:t>або</a:t>
            </a:r>
            <a:r>
              <a:rPr lang="ru-RU" sz="1500" dirty="0" smtClean="0"/>
              <a:t> </a:t>
            </a:r>
            <a:r>
              <a:rPr lang="ru-RU" sz="1500" dirty="0" err="1" smtClean="0"/>
              <a:t>останньої</a:t>
            </a:r>
            <a:r>
              <a:rPr lang="ru-RU" sz="1500" dirty="0" smtClean="0"/>
              <a:t> </a:t>
            </a:r>
            <a:r>
              <a:rPr lang="ru-RU" sz="1500" dirty="0" err="1" smtClean="0"/>
              <a:t>оцінки</a:t>
            </a:r>
            <a:r>
              <a:rPr lang="ru-RU" sz="1500" dirty="0" smtClean="0"/>
              <a:t>/</a:t>
            </a:r>
            <a:r>
              <a:rPr lang="ru-RU" sz="1500" dirty="0" err="1" smtClean="0"/>
              <a:t>спостереження</a:t>
            </a:r>
            <a:r>
              <a:rPr lang="ru-RU" sz="1500" dirty="0" smtClean="0"/>
              <a:t> в </a:t>
            </a:r>
            <a:r>
              <a:rPr lang="ru-RU" sz="1500" dirty="0" err="1" smtClean="0"/>
              <a:t>цьому</a:t>
            </a:r>
            <a:r>
              <a:rPr lang="ru-RU" sz="1500" dirty="0" smtClean="0"/>
              <a:t> </a:t>
            </a:r>
            <a:r>
              <a:rPr lang="ru-RU" sz="1500" dirty="0" err="1" smtClean="0"/>
              <a:t>регіоні</a:t>
            </a:r>
            <a:r>
              <a:rPr lang="ru-RU" sz="1500" dirty="0" smtClean="0"/>
              <a:t>, а </a:t>
            </a:r>
            <a:r>
              <a:rPr lang="ru-RU" sz="1500" dirty="0" err="1" smtClean="0"/>
              <a:t>також</a:t>
            </a:r>
            <a:r>
              <a:rPr lang="ru-RU" sz="1500" dirty="0" smtClean="0"/>
              <a:t> </a:t>
            </a:r>
            <a:r>
              <a:rPr lang="ru-RU" sz="1500" dirty="0" err="1" smtClean="0"/>
              <a:t>додаткову</a:t>
            </a:r>
            <a:r>
              <a:rPr lang="ru-RU" sz="1500" dirty="0" smtClean="0"/>
              <a:t> </a:t>
            </a:r>
            <a:r>
              <a:rPr lang="ru-RU" sz="1500" dirty="0" err="1" smtClean="0"/>
              <a:t>інформацію</a:t>
            </a:r>
            <a:r>
              <a:rPr lang="ru-RU" sz="1500" dirty="0" smtClean="0"/>
              <a:t> (у </a:t>
            </a:r>
            <a:r>
              <a:rPr lang="ru-RU" sz="1500" dirty="0" err="1" smtClean="0"/>
              <a:t>розповсюдженні</a:t>
            </a:r>
            <a:r>
              <a:rPr lang="ru-RU" sz="1500" dirty="0" smtClean="0"/>
              <a:t>), а </a:t>
            </a:r>
            <a:r>
              <a:rPr lang="ru-RU" sz="1500" dirty="0" err="1" smtClean="0"/>
              <a:t>також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місце</a:t>
            </a:r>
            <a:r>
              <a:rPr lang="ru-RU" sz="1500" dirty="0" smtClean="0"/>
              <a:t> </a:t>
            </a:r>
            <a:r>
              <a:rPr lang="ru-RU" sz="1500" dirty="0" err="1" smtClean="0"/>
              <a:t>існування</a:t>
            </a:r>
            <a:r>
              <a:rPr lang="ru-RU" sz="1500" dirty="0" smtClean="0"/>
              <a:t>, </a:t>
            </a:r>
            <a:r>
              <a:rPr lang="ru-RU" sz="1500" dirty="0" err="1" smtClean="0"/>
              <a:t>місцевий</a:t>
            </a:r>
            <a:r>
              <a:rPr lang="ru-RU" sz="1500" dirty="0" smtClean="0"/>
              <a:t> ареал та </a:t>
            </a:r>
            <a:r>
              <a:rPr lang="ru-RU" sz="1500" dirty="0" err="1" smtClean="0"/>
              <a:t>екофункціональну</a:t>
            </a:r>
            <a:r>
              <a:rPr lang="ru-RU" sz="1500" dirty="0" smtClean="0"/>
              <a:t> </a:t>
            </a:r>
            <a:r>
              <a:rPr lang="ru-RU" sz="1500" dirty="0" err="1" smtClean="0"/>
              <a:t>групу</a:t>
            </a:r>
            <a:r>
              <a:rPr lang="ru-RU" sz="1500" dirty="0" smtClean="0"/>
              <a:t> (у </a:t>
            </a:r>
            <a:r>
              <a:rPr lang="ru-RU" sz="1500" dirty="0" err="1" smtClean="0"/>
              <a:t>розширення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опису</a:t>
            </a:r>
            <a:r>
              <a:rPr lang="ru-RU" sz="1500" dirty="0" smtClean="0"/>
              <a:t>). </a:t>
            </a:r>
            <a:r>
              <a:rPr lang="ru-RU" sz="1500" dirty="0" err="1" smtClean="0"/>
              <a:t>Набір</a:t>
            </a:r>
            <a:r>
              <a:rPr lang="ru-RU" sz="1500" dirty="0" smtClean="0"/>
              <a:t> </a:t>
            </a:r>
            <a:r>
              <a:rPr lang="ru-RU" sz="1500" dirty="0" err="1" smtClean="0"/>
              <a:t>даних</a:t>
            </a:r>
            <a:r>
              <a:rPr lang="ru-RU" sz="1500" dirty="0" smtClean="0"/>
              <a:t> </a:t>
            </a:r>
            <a:r>
              <a:rPr lang="en-US" sz="1500" dirty="0" smtClean="0"/>
              <a:t>DAISIE </a:t>
            </a:r>
            <a:r>
              <a:rPr lang="ru-RU" sz="1500" dirty="0" err="1" smtClean="0"/>
              <a:t>більше</a:t>
            </a:r>
            <a:r>
              <a:rPr lang="ru-RU" sz="1500" dirty="0" smtClean="0"/>
              <a:t> не </a:t>
            </a:r>
            <a:r>
              <a:rPr lang="ru-RU" sz="1500" dirty="0" err="1" smtClean="0"/>
              <a:t>підтримується</a:t>
            </a:r>
            <a:r>
              <a:rPr lang="ru-RU" sz="1500" dirty="0" smtClean="0"/>
              <a:t>, </a:t>
            </a:r>
            <a:r>
              <a:rPr lang="ru-RU" sz="1500" dirty="0" err="1" smtClean="0"/>
              <a:t>але</a:t>
            </a:r>
            <a:r>
              <a:rPr lang="ru-RU" sz="1500" dirty="0" smtClean="0"/>
              <a:t> </a:t>
            </a:r>
            <a:r>
              <a:rPr lang="ru-RU" sz="1500" dirty="0" err="1" smtClean="0"/>
              <a:t>його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можна</a:t>
            </a:r>
            <a:r>
              <a:rPr lang="ru-RU" sz="1500" dirty="0" smtClean="0"/>
              <a:t> </a:t>
            </a:r>
            <a:r>
              <a:rPr lang="ru-RU" sz="1500" dirty="0" err="1" smtClean="0"/>
              <a:t>використовувати</a:t>
            </a:r>
            <a:r>
              <a:rPr lang="ru-RU" sz="1500" dirty="0" smtClean="0"/>
              <a:t> як </a:t>
            </a:r>
            <a:r>
              <a:rPr lang="ru-RU" sz="1500" dirty="0" err="1" smtClean="0"/>
              <a:t>історичний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архів</a:t>
            </a:r>
            <a:r>
              <a:rPr lang="ru-RU" sz="1500" dirty="0" smtClean="0"/>
              <a:t> для </a:t>
            </a:r>
            <a:r>
              <a:rPr lang="ru-RU" sz="1500" dirty="0" err="1" smtClean="0"/>
              <a:t>дослідження</a:t>
            </a:r>
            <a:r>
              <a:rPr lang="ru-RU" sz="1500" dirty="0" smtClean="0"/>
              <a:t> та </a:t>
            </a:r>
            <a:r>
              <a:rPr lang="ru-RU" sz="1500" dirty="0" err="1" smtClean="0"/>
              <a:t>управління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чужорідними</a:t>
            </a:r>
            <a:r>
              <a:rPr lang="ru-RU" sz="1500" dirty="0" smtClean="0"/>
              <a:t> </a:t>
            </a:r>
            <a:r>
              <a:rPr lang="ru-RU" sz="1500" dirty="0" err="1" smtClean="0"/>
              <a:t>рослинами</a:t>
            </a:r>
            <a:r>
              <a:rPr lang="ru-RU" sz="1500" dirty="0" smtClean="0"/>
              <a:t> </a:t>
            </a:r>
            <a:r>
              <a:rPr lang="ru-RU" sz="1500" dirty="0" err="1" smtClean="0"/>
              <a:t>або</a:t>
            </a:r>
            <a:r>
              <a:rPr lang="ru-RU" sz="1500" dirty="0" smtClean="0"/>
              <a:t> </a:t>
            </a:r>
            <a:r>
              <a:rPr lang="ru-RU" sz="1500" dirty="0" err="1" smtClean="0"/>
              <a:t>складання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регіональних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і</a:t>
            </a:r>
            <a:r>
              <a:rPr lang="ru-RU" sz="1500" dirty="0" smtClean="0"/>
              <a:t> </a:t>
            </a:r>
            <a:r>
              <a:rPr lang="ru-RU" sz="1500" dirty="0" err="1" smtClean="0"/>
              <a:t>національних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реєстрів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. Про </a:t>
            </a:r>
            <a:r>
              <a:rPr lang="ru-RU" sz="1500" dirty="0" err="1" smtClean="0"/>
              <a:t>проблеми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набором </a:t>
            </a:r>
            <a:r>
              <a:rPr lang="ru-RU" sz="1500" dirty="0" err="1" smtClean="0"/>
              <a:t>даних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можна</a:t>
            </a:r>
            <a:r>
              <a:rPr lang="ru-RU" sz="1500" dirty="0" smtClean="0"/>
              <a:t> </a:t>
            </a:r>
            <a:r>
              <a:rPr lang="ru-RU" sz="1500" dirty="0" err="1" smtClean="0"/>
              <a:t>повідомити</a:t>
            </a:r>
            <a:r>
              <a:rPr lang="ru-RU" sz="1500" dirty="0" smtClean="0"/>
              <a:t> за </a:t>
            </a:r>
            <a:r>
              <a:rPr lang="ru-RU" sz="1500" dirty="0" err="1" smtClean="0"/>
              <a:t>адресою</a:t>
            </a:r>
            <a:r>
              <a:rPr lang="ru-RU" sz="1500" dirty="0" smtClean="0"/>
              <a:t> </a:t>
            </a:r>
            <a:r>
              <a:rPr lang="en-US" sz="1500" dirty="0" smtClean="0">
                <a:hlinkClick r:id="rId4"/>
              </a:rPr>
              <a:t>https://github.com/trias-project/daisie-checklist</a:t>
            </a:r>
            <a:endParaRPr lang="en-US" sz="1500" dirty="0" smtClean="0"/>
          </a:p>
          <a:p>
            <a:pPr algn="just"/>
            <a:r>
              <a:rPr lang="ru-RU" sz="1500" dirty="0" err="1" smtClean="0"/>
              <a:t>Публікація</a:t>
            </a:r>
            <a:r>
              <a:rPr lang="ru-RU" sz="1500" dirty="0" smtClean="0"/>
              <a:t> </a:t>
            </a:r>
            <a:r>
              <a:rPr lang="ru-RU" sz="1500" dirty="0" smtClean="0"/>
              <a:t>контрольного списку для </a:t>
            </a:r>
            <a:r>
              <a:rPr lang="en-US" sz="1500" dirty="0" smtClean="0"/>
              <a:t>GBIF </a:t>
            </a:r>
            <a:r>
              <a:rPr lang="ru-RU" sz="1500" dirty="0" err="1" smtClean="0"/>
              <a:t>була</a:t>
            </a:r>
            <a:r>
              <a:rPr lang="ru-RU" sz="1500" dirty="0" smtClean="0"/>
              <a:t> </a:t>
            </a:r>
            <a:r>
              <a:rPr lang="ru-RU" sz="1500" dirty="0" err="1" smtClean="0"/>
              <a:t>підтримана</a:t>
            </a:r>
            <a:r>
              <a:rPr lang="ru-RU" sz="1500" dirty="0" smtClean="0"/>
              <a:t> </a:t>
            </a:r>
            <a:r>
              <a:rPr lang="ru-RU" sz="1500" dirty="0" err="1" smtClean="0"/>
              <a:t>Європейською</a:t>
            </a:r>
            <a:r>
              <a:rPr lang="ru-RU" sz="1500" dirty="0" smtClean="0"/>
              <a:t> </a:t>
            </a:r>
            <a:r>
              <a:rPr lang="ru-RU" sz="1500" dirty="0" err="1" smtClean="0"/>
              <a:t>кооперацією</a:t>
            </a:r>
            <a:r>
              <a:rPr lang="ru-RU" sz="1500" dirty="0" smtClean="0"/>
              <a:t> в </a:t>
            </a:r>
            <a:r>
              <a:rPr lang="ru-RU" sz="1500" dirty="0" err="1" smtClean="0"/>
              <a:t>науці</a:t>
            </a:r>
            <a:r>
              <a:rPr lang="ru-RU" sz="1500" dirty="0" smtClean="0"/>
              <a:t> та </a:t>
            </a:r>
            <a:r>
              <a:rPr lang="ru-RU" sz="1500" dirty="0" err="1" smtClean="0"/>
              <a:t>технологіях</a:t>
            </a:r>
            <a:r>
              <a:rPr lang="ru-RU" sz="1500" dirty="0" smtClean="0"/>
              <a:t> (</a:t>
            </a:r>
            <a:r>
              <a:rPr lang="en-US" sz="1500" dirty="0" smtClean="0"/>
              <a:t>COST) </a:t>
            </a:r>
            <a:r>
              <a:rPr lang="ru-RU" sz="1500" dirty="0" err="1" smtClean="0"/>
              <a:t>Дія</a:t>
            </a:r>
            <a:r>
              <a:rPr lang="ru-RU" sz="1500" dirty="0" smtClean="0"/>
              <a:t> </a:t>
            </a:r>
            <a:r>
              <a:rPr lang="en-US" sz="1500" dirty="0" smtClean="0"/>
              <a:t>Alien CSI «CA17122 - </a:t>
            </a:r>
            <a:r>
              <a:rPr lang="ru-RU" sz="1500" dirty="0" err="1" smtClean="0"/>
              <a:t>Покращення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розуміння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через </a:t>
            </a:r>
            <a:r>
              <a:rPr lang="ru-RU" sz="1500" dirty="0" err="1" smtClean="0"/>
              <a:t>громадянську</a:t>
            </a:r>
            <a:r>
              <a:rPr lang="ru-RU" sz="1500" dirty="0" smtClean="0"/>
              <a:t> науку» як </a:t>
            </a:r>
            <a:r>
              <a:rPr lang="ru-RU" sz="1500" dirty="0" err="1" smtClean="0"/>
              <a:t>короткострокова</a:t>
            </a:r>
            <a:r>
              <a:rPr lang="ru-RU" sz="1500" dirty="0" smtClean="0"/>
              <a:t> </a:t>
            </a:r>
            <a:r>
              <a:rPr lang="ru-RU" sz="1500" dirty="0" err="1" smtClean="0"/>
              <a:t>наукова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місія</a:t>
            </a:r>
            <a:r>
              <a:rPr lang="ru-RU" sz="1500" dirty="0" smtClean="0"/>
              <a:t> «</a:t>
            </a:r>
            <a:r>
              <a:rPr lang="ru-RU" sz="1500" dirty="0" err="1" smtClean="0"/>
              <a:t>Публікація</a:t>
            </a:r>
            <a:r>
              <a:rPr lang="ru-RU" sz="1500" dirty="0" smtClean="0"/>
              <a:t> </a:t>
            </a:r>
            <a:r>
              <a:rPr lang="ru-RU" sz="1500" dirty="0" err="1" smtClean="0"/>
              <a:t>даних</a:t>
            </a:r>
            <a:r>
              <a:rPr lang="ru-RU" sz="1500" dirty="0" smtClean="0"/>
              <a:t> контрольного списку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для </a:t>
            </a:r>
            <a:r>
              <a:rPr lang="ru-RU" sz="1500" dirty="0" err="1" smtClean="0"/>
              <a:t>Європи</a:t>
            </a:r>
            <a:r>
              <a:rPr lang="ru-RU" sz="1500" dirty="0" smtClean="0"/>
              <a:t> через </a:t>
            </a:r>
            <a:r>
              <a:rPr lang="ru-RU" sz="1500" dirty="0" err="1" smtClean="0"/>
              <a:t>повторювані</a:t>
            </a:r>
            <a:r>
              <a:rPr lang="ru-RU" sz="1500" dirty="0" smtClean="0"/>
              <a:t>, </a:t>
            </a:r>
            <a:r>
              <a:rPr lang="ru-RU" sz="1500" dirty="0" err="1" smtClean="0"/>
              <a:t>відкриті</a:t>
            </a:r>
            <a:r>
              <a:rPr lang="ru-RU" sz="1500" dirty="0" smtClean="0"/>
              <a:t> </a:t>
            </a:r>
            <a:r>
              <a:rPr lang="ru-RU" sz="1500" dirty="0" err="1" smtClean="0"/>
              <a:t>робочі</a:t>
            </a:r>
            <a:r>
              <a:rPr lang="ru-RU" sz="1500" dirty="0" smtClean="0"/>
              <a:t> </a:t>
            </a:r>
            <a:r>
              <a:rPr lang="ru-RU" sz="1500" dirty="0" err="1" smtClean="0"/>
              <a:t>процеси</a:t>
            </a:r>
            <a:r>
              <a:rPr lang="ru-RU" sz="1500" dirty="0" smtClean="0"/>
              <a:t>», за </a:t>
            </a:r>
            <a:r>
              <a:rPr lang="ru-RU" sz="1500" dirty="0" err="1" smtClean="0"/>
              <a:t>технічної</a:t>
            </a:r>
            <a:r>
              <a:rPr lang="ru-RU" sz="1500" dirty="0" smtClean="0"/>
              <a:t> </a:t>
            </a:r>
            <a:r>
              <a:rPr lang="ru-RU" sz="1500" dirty="0" err="1" smtClean="0"/>
              <a:t>підтримки</a:t>
            </a:r>
            <a:r>
              <a:rPr lang="ru-RU" sz="1500" dirty="0" smtClean="0"/>
              <a:t> </a:t>
            </a:r>
            <a:r>
              <a:rPr lang="ru-RU" sz="1500" dirty="0" err="1" smtClean="0"/>
              <a:t>Науково-дослідного</a:t>
            </a:r>
            <a:r>
              <a:rPr lang="ru-RU" sz="1500" dirty="0" smtClean="0"/>
              <a:t> </a:t>
            </a:r>
            <a:r>
              <a:rPr lang="ru-RU" sz="1500" dirty="0" err="1" smtClean="0"/>
              <a:t>інституту</a:t>
            </a:r>
            <a:r>
              <a:rPr lang="ru-RU" sz="1500" dirty="0" smtClean="0"/>
              <a:t> </a:t>
            </a:r>
            <a:r>
              <a:rPr lang="ru-RU" sz="1500" dirty="0" err="1" smtClean="0"/>
              <a:t>природи</a:t>
            </a:r>
            <a:r>
              <a:rPr lang="ru-RU" sz="1500" dirty="0" smtClean="0"/>
              <a:t> та </a:t>
            </a:r>
            <a:r>
              <a:rPr lang="ru-RU" sz="1500" dirty="0" err="1" smtClean="0"/>
              <a:t>лісу</a:t>
            </a:r>
            <a:r>
              <a:rPr lang="ru-RU" sz="1500" dirty="0" smtClean="0"/>
              <a:t> (</a:t>
            </a:r>
            <a:r>
              <a:rPr lang="en-US" sz="1500" dirty="0" smtClean="0"/>
              <a:t>INBO).</a:t>
            </a:r>
            <a:endParaRPr lang="en-US" sz="15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96952"/>
            <a:ext cx="709228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62079" cy="317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578303" cy="425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866335" cy="440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794327" cy="461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26375" cy="461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298383" cy="476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GBIF — </a:t>
            </a:r>
            <a:r>
              <a:rPr lang="ru-RU" i="1" dirty="0" err="1" smtClean="0"/>
              <a:t>Глобальний</a:t>
            </a:r>
            <a:r>
              <a:rPr lang="ru-RU" i="1" dirty="0" smtClean="0"/>
              <a:t> </a:t>
            </a:r>
            <a:r>
              <a:rPr lang="ru-RU" i="1" dirty="0" err="1" smtClean="0"/>
              <a:t>інформаційний</a:t>
            </a:r>
            <a:r>
              <a:rPr lang="ru-RU" i="1" dirty="0" smtClean="0"/>
              <a:t> фонд </a:t>
            </a:r>
            <a:r>
              <a:rPr lang="ru-RU" i="1" dirty="0" err="1" smtClean="0"/>
              <a:t>біорізноманіття</a:t>
            </a:r>
            <a:r>
              <a:rPr lang="ru-RU" i="1" dirty="0" smtClean="0"/>
              <a:t> — </a:t>
            </a:r>
            <a:r>
              <a:rPr lang="ru-RU" i="1" dirty="0" err="1" smtClean="0"/>
              <a:t>це</a:t>
            </a:r>
            <a:r>
              <a:rPr lang="ru-RU" i="1" dirty="0" smtClean="0"/>
              <a:t> </a:t>
            </a:r>
            <a:r>
              <a:rPr lang="ru-RU" i="1" dirty="0" err="1" smtClean="0"/>
              <a:t>міжнародна</a:t>
            </a:r>
            <a:r>
              <a:rPr lang="ru-RU" i="1" dirty="0" smtClean="0"/>
              <a:t> мережа та </a:t>
            </a:r>
            <a:r>
              <a:rPr lang="ru-RU" i="1" dirty="0" err="1" smtClean="0"/>
              <a:t>інфраструктура</a:t>
            </a:r>
            <a:r>
              <a:rPr lang="ru-RU" i="1" dirty="0" smtClean="0"/>
              <a:t> </a:t>
            </a:r>
            <a:r>
              <a:rPr lang="ru-RU" i="1" dirty="0" err="1" smtClean="0"/>
              <a:t>даних</a:t>
            </a:r>
            <a:r>
              <a:rPr lang="ru-RU" i="1" dirty="0" smtClean="0"/>
              <a:t>, яка </a:t>
            </a:r>
            <a:r>
              <a:rPr lang="ru-RU" i="1" dirty="0" err="1" smtClean="0"/>
              <a:t>фінансується</a:t>
            </a:r>
            <a:r>
              <a:rPr lang="ru-RU" i="1" dirty="0" smtClean="0"/>
              <a:t> урядами </a:t>
            </a:r>
            <a:r>
              <a:rPr lang="ru-RU" i="1" dirty="0" err="1" smtClean="0"/>
              <a:t>світу</a:t>
            </a:r>
            <a:r>
              <a:rPr lang="ru-RU" i="1" dirty="0" smtClean="0"/>
              <a:t> та </a:t>
            </a:r>
            <a:r>
              <a:rPr lang="ru-RU" i="1" dirty="0" err="1" smtClean="0"/>
              <a:t>спрямована</a:t>
            </a:r>
            <a:r>
              <a:rPr lang="ru-RU" i="1" dirty="0" smtClean="0"/>
              <a:t> на </a:t>
            </a:r>
            <a:r>
              <a:rPr lang="ru-RU" i="1" dirty="0" err="1" smtClean="0"/>
              <a:t>надання</a:t>
            </a:r>
            <a:r>
              <a:rPr lang="ru-RU" i="1" dirty="0" smtClean="0"/>
              <a:t> </a:t>
            </a:r>
            <a:r>
              <a:rPr lang="ru-RU" i="1" dirty="0" err="1" smtClean="0"/>
              <a:t>будь-кому</a:t>
            </a:r>
            <a:r>
              <a:rPr lang="ru-RU" i="1" dirty="0" smtClean="0"/>
              <a:t> будь-де </a:t>
            </a:r>
            <a:r>
              <a:rPr lang="ru-RU" i="1" dirty="0" err="1" smtClean="0"/>
              <a:t>відкритого</a:t>
            </a:r>
            <a:r>
              <a:rPr lang="ru-RU" i="1" dirty="0" smtClean="0"/>
              <a:t> доступу до </a:t>
            </a:r>
            <a:r>
              <a:rPr lang="ru-RU" i="1" dirty="0" err="1" smtClean="0"/>
              <a:t>даних</a:t>
            </a:r>
            <a:r>
              <a:rPr lang="ru-RU" i="1" dirty="0" smtClean="0"/>
              <a:t> про </a:t>
            </a:r>
            <a:r>
              <a:rPr lang="ru-RU" i="1" dirty="0" err="1" smtClean="0"/>
              <a:t>всі</a:t>
            </a:r>
            <a:r>
              <a:rPr lang="ru-RU" i="1" dirty="0" smtClean="0"/>
              <a:t> </a:t>
            </a:r>
            <a:r>
              <a:rPr lang="ru-RU" i="1" dirty="0" err="1" smtClean="0"/>
              <a:t>види</a:t>
            </a:r>
            <a:r>
              <a:rPr lang="ru-RU" i="1" dirty="0" smtClean="0"/>
              <a:t> </a:t>
            </a:r>
            <a:r>
              <a:rPr lang="ru-RU" i="1" dirty="0" err="1" smtClean="0"/>
              <a:t>життя</a:t>
            </a:r>
            <a:r>
              <a:rPr lang="ru-RU" i="1" dirty="0" smtClean="0"/>
              <a:t> на </a:t>
            </a:r>
            <a:r>
              <a:rPr lang="ru-RU" i="1" dirty="0" err="1" smtClean="0"/>
              <a:t>Землі</a:t>
            </a:r>
            <a:r>
              <a:rPr lang="ru-RU" i="1" dirty="0" smtClean="0"/>
              <a:t>.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GBIF — </a:t>
            </a:r>
            <a:r>
              <a:rPr lang="ru-RU" dirty="0" err="1" smtClean="0"/>
              <a:t>Глобальний</a:t>
            </a:r>
            <a:r>
              <a:rPr lang="ru-RU" dirty="0" smtClean="0"/>
              <a:t> </a:t>
            </a:r>
            <a:r>
              <a:rPr lang="ru-RU" dirty="0" err="1" smtClean="0"/>
              <a:t>інформаційний</a:t>
            </a:r>
            <a:r>
              <a:rPr lang="ru-RU" dirty="0" smtClean="0"/>
              <a:t> фонд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міжнародна</a:t>
            </a:r>
            <a:r>
              <a:rPr lang="ru-RU" dirty="0" smtClean="0"/>
              <a:t> мережа та </a:t>
            </a:r>
            <a:r>
              <a:rPr lang="ru-RU" dirty="0" err="1" smtClean="0"/>
              <a:t>інфраструктура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, яка </a:t>
            </a:r>
            <a:r>
              <a:rPr lang="ru-RU" dirty="0" err="1" smtClean="0"/>
              <a:t>фінансується</a:t>
            </a:r>
            <a:r>
              <a:rPr lang="ru-RU" dirty="0" smtClean="0"/>
              <a:t> урядами </a:t>
            </a:r>
            <a:r>
              <a:rPr lang="ru-RU" dirty="0" err="1" smtClean="0"/>
              <a:t>світу</a:t>
            </a:r>
            <a:r>
              <a:rPr lang="ru-RU" dirty="0" smtClean="0"/>
              <a:t> та </a:t>
            </a:r>
            <a:r>
              <a:rPr lang="ru-RU" dirty="0" err="1" smtClean="0"/>
              <a:t>спрямована</a:t>
            </a:r>
            <a:r>
              <a:rPr lang="ru-RU" dirty="0" smtClean="0"/>
              <a:t> на </a:t>
            </a:r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будь-кому</a:t>
            </a:r>
            <a:r>
              <a:rPr lang="ru-RU" dirty="0" smtClean="0"/>
              <a:t> будь-де </a:t>
            </a:r>
            <a:r>
              <a:rPr lang="ru-RU" dirty="0" err="1" smtClean="0"/>
              <a:t>відкритого</a:t>
            </a:r>
            <a:r>
              <a:rPr lang="ru-RU" dirty="0" smtClean="0"/>
              <a:t> доступу до </a:t>
            </a:r>
            <a:r>
              <a:rPr lang="ru-RU" dirty="0" err="1" smtClean="0"/>
              <a:t>даних</a:t>
            </a:r>
            <a:r>
              <a:rPr lang="ru-RU" dirty="0" smtClean="0"/>
              <a:t> про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на </a:t>
            </a:r>
            <a:r>
              <a:rPr lang="ru-RU" dirty="0" err="1" smtClean="0"/>
              <a:t>Землі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Координована</a:t>
            </a:r>
            <a:r>
              <a:rPr lang="ru-RU" dirty="0" smtClean="0"/>
              <a:t> через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Секретаріат</a:t>
            </a:r>
            <a:r>
              <a:rPr lang="ru-RU" dirty="0" smtClean="0"/>
              <a:t> у </a:t>
            </a:r>
            <a:r>
              <a:rPr lang="ru-RU" dirty="0" err="1" smtClean="0"/>
              <a:t>Копенгагені</a:t>
            </a:r>
            <a:r>
              <a:rPr lang="ru-RU" dirty="0" smtClean="0"/>
              <a:t>, </a:t>
            </a:r>
            <a:r>
              <a:rPr lang="ru-RU" dirty="0" smtClean="0">
                <a:hlinkClick r:id="rId2"/>
              </a:rPr>
              <a:t>мережа </a:t>
            </a:r>
            <a:r>
              <a:rPr lang="ru-RU" dirty="0" err="1" smtClean="0">
                <a:hlinkClick r:id="rId2"/>
              </a:rPr>
              <a:t>країн-учасниць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і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організацій</a:t>
            </a:r>
            <a:r>
              <a:rPr lang="ru-RU" dirty="0" smtClean="0">
                <a:hlinkClick r:id="rId2"/>
              </a:rPr>
              <a:t> </a:t>
            </a:r>
            <a:r>
              <a:rPr lang="en-US" dirty="0" smtClean="0">
                <a:hlinkClick r:id="rId2"/>
              </a:rPr>
              <a:t>GBIF</a:t>
            </a:r>
            <a:r>
              <a:rPr lang="en-US" dirty="0" smtClean="0"/>
              <a:t> , </a:t>
            </a:r>
            <a:r>
              <a:rPr lang="ru-RU" dirty="0" err="1" smtClean="0"/>
              <a:t>працюючи</a:t>
            </a:r>
            <a:r>
              <a:rPr lang="ru-RU" dirty="0" smtClean="0"/>
              <a:t> через </a:t>
            </a:r>
            <a:r>
              <a:rPr lang="ru-RU" dirty="0" err="1" smtClean="0">
                <a:hlinkClick r:id="rId3"/>
              </a:rPr>
              <a:t>вузли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учасників</a:t>
            </a:r>
            <a:r>
              <a:rPr lang="ru-RU" dirty="0" smtClean="0"/>
              <a:t> ,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установам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зберігають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, у </a:t>
            </a:r>
            <a:r>
              <a:rPr lang="ru-RU" dirty="0" err="1" smtClean="0"/>
              <a:t>всьому</a:t>
            </a:r>
            <a:r>
              <a:rPr lang="ru-RU" dirty="0" smtClean="0"/>
              <a:t>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загальні</a:t>
            </a:r>
            <a:r>
              <a:rPr lang="ru-RU" dirty="0" smtClean="0"/>
              <a:t> </a:t>
            </a:r>
            <a:r>
              <a:rPr lang="ru-RU" dirty="0" err="1" smtClean="0"/>
              <a:t>стандарти</a:t>
            </a:r>
            <a:r>
              <a:rPr lang="ru-RU" dirty="0" smtClean="0"/>
              <a:t>, </a:t>
            </a:r>
            <a:r>
              <a:rPr lang="ru-RU" dirty="0" err="1" smtClean="0"/>
              <a:t>найкращі</a:t>
            </a:r>
            <a:r>
              <a:rPr lang="ru-RU" dirty="0" smtClean="0"/>
              <a:t> практики та </a:t>
            </a:r>
            <a:r>
              <a:rPr lang="ru-RU" dirty="0" err="1" smtClean="0"/>
              <a:t>інструменти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відкритим</a:t>
            </a:r>
            <a:r>
              <a:rPr lang="ru-RU" dirty="0" smtClean="0"/>
              <a:t> кодом,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дозволяє</a:t>
            </a:r>
            <a:r>
              <a:rPr lang="ru-RU" dirty="0" smtClean="0"/>
              <a:t> </a:t>
            </a:r>
            <a:r>
              <a:rPr lang="ru-RU" dirty="0" err="1" smtClean="0"/>
              <a:t>їм</a:t>
            </a:r>
            <a:r>
              <a:rPr lang="ru-RU" dirty="0" smtClean="0"/>
              <a:t> </a:t>
            </a:r>
            <a:r>
              <a:rPr lang="ru-RU" dirty="0" err="1" smtClean="0"/>
              <a:t>обмінюватися</a:t>
            </a:r>
            <a:r>
              <a:rPr lang="ru-RU" dirty="0" smtClean="0"/>
              <a:t> </a:t>
            </a:r>
            <a:r>
              <a:rPr lang="ru-RU" dirty="0" err="1" smtClean="0"/>
              <a:t>інформацією</a:t>
            </a:r>
            <a:r>
              <a:rPr lang="ru-RU" dirty="0" smtClean="0"/>
              <a:t> про те, де </a:t>
            </a:r>
            <a:r>
              <a:rPr lang="ru-RU" dirty="0" err="1" smtClean="0"/>
              <a:t>і</a:t>
            </a:r>
            <a:r>
              <a:rPr lang="ru-RU" dirty="0" smtClean="0"/>
              <a:t> коли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зареєстровано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 </a:t>
            </a:r>
            <a:r>
              <a:rPr lang="ru-RU" dirty="0" err="1" smtClean="0"/>
              <a:t>походять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джерел</a:t>
            </a:r>
            <a:r>
              <a:rPr lang="ru-RU" dirty="0" smtClean="0"/>
              <a:t>, у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музейних</a:t>
            </a:r>
            <a:r>
              <a:rPr lang="ru-RU" dirty="0" smtClean="0"/>
              <a:t> </a:t>
            </a:r>
            <a:r>
              <a:rPr lang="ru-RU" dirty="0" err="1" smtClean="0"/>
              <a:t>зразків</a:t>
            </a:r>
            <a:r>
              <a:rPr lang="ru-RU" dirty="0" smtClean="0"/>
              <a:t>, </a:t>
            </a:r>
            <a:r>
              <a:rPr lang="ru-RU" dirty="0" err="1" smtClean="0"/>
              <a:t>зібраних</a:t>
            </a:r>
            <a:r>
              <a:rPr lang="ru-RU" dirty="0" smtClean="0"/>
              <a:t> у 18-му та 19-му </a:t>
            </a:r>
            <a:r>
              <a:rPr lang="ru-RU" dirty="0" err="1" smtClean="0"/>
              <a:t>століттях</a:t>
            </a:r>
            <a:r>
              <a:rPr lang="ru-RU" dirty="0" smtClean="0"/>
              <a:t>, до </a:t>
            </a:r>
            <a:r>
              <a:rPr lang="ru-RU" dirty="0" err="1" smtClean="0">
                <a:hlinkClick r:id="rId4"/>
              </a:rPr>
              <a:t>штрих-кодів</a:t>
            </a:r>
            <a:r>
              <a:rPr lang="ru-RU" dirty="0" smtClean="0">
                <a:hlinkClick r:id="rId4"/>
              </a:rPr>
              <a:t> ДНК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фотографій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смартфонів</a:t>
            </a:r>
            <a:r>
              <a:rPr lang="ru-RU" dirty="0" smtClean="0"/>
              <a:t>, </a:t>
            </a:r>
            <a:r>
              <a:rPr lang="ru-RU" dirty="0" err="1" smtClean="0"/>
              <a:t>зроблених</a:t>
            </a:r>
            <a:r>
              <a:rPr lang="ru-RU" dirty="0" smtClean="0"/>
              <a:t> </a:t>
            </a:r>
            <a:r>
              <a:rPr lang="ru-RU" dirty="0" err="1" smtClean="0"/>
              <a:t>останніми</a:t>
            </a:r>
            <a:r>
              <a:rPr lang="ru-RU" dirty="0" smtClean="0"/>
              <a:t> днями та </a:t>
            </a:r>
            <a:r>
              <a:rPr lang="ru-RU" dirty="0" err="1" smtClean="0"/>
              <a:t>тижнями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Мережа </a:t>
            </a:r>
            <a:r>
              <a:rPr lang="ru-RU" dirty="0" err="1" smtClean="0"/>
              <a:t>об’єднує</a:t>
            </a:r>
            <a:r>
              <a:rPr lang="ru-RU" dirty="0" smtClean="0"/>
              <a:t>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різноманітні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 </a:t>
            </a:r>
            <a:r>
              <a:rPr lang="ru-RU" dirty="0" err="1" smtClean="0">
                <a:hlinkClick r:id="rId5"/>
              </a:rPr>
              <a:t>стандартів</a:t>
            </a:r>
            <a:r>
              <a:rPr lang="ru-RU" dirty="0" smtClean="0">
                <a:hlinkClick r:id="rId5"/>
              </a:rPr>
              <a:t> </a:t>
            </a:r>
            <a:r>
              <a:rPr lang="ru-RU" dirty="0" err="1" smtClean="0">
                <a:hlinkClick r:id="rId5"/>
              </a:rPr>
              <a:t>даних</a:t>
            </a:r>
            <a:r>
              <a:rPr lang="ru-RU" dirty="0" smtClean="0"/>
              <a:t> , у тому </a:t>
            </a:r>
            <a:r>
              <a:rPr lang="ru-RU" dirty="0" err="1" smtClean="0"/>
              <a:t>числі</a:t>
            </a:r>
            <a:r>
              <a:rPr lang="ru-RU" dirty="0" smtClean="0"/>
              <a:t> </a:t>
            </a:r>
            <a:r>
              <a:rPr lang="en-US" dirty="0" smtClean="0">
                <a:hlinkClick r:id="rId6"/>
              </a:rPr>
              <a:t>Darwin Core</a:t>
            </a:r>
            <a:r>
              <a:rPr lang="en-US" dirty="0" smtClean="0"/>
              <a:t> 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основою для </a:t>
            </a:r>
            <a:r>
              <a:rPr lang="ru-RU" dirty="0" err="1" smtClean="0"/>
              <a:t>основної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</a:t>
            </a:r>
            <a:r>
              <a:rPr lang="ru-RU" dirty="0" err="1" smtClean="0"/>
              <a:t>індексу</a:t>
            </a:r>
            <a:r>
              <a:rPr lang="ru-RU" dirty="0" smtClean="0"/>
              <a:t> </a:t>
            </a:r>
            <a:r>
              <a:rPr lang="en-US" dirty="0" smtClean="0"/>
              <a:t>GBIF.org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сотень</a:t>
            </a:r>
            <a:r>
              <a:rPr lang="ru-RU" dirty="0" smtClean="0"/>
              <a:t> </a:t>
            </a:r>
            <a:r>
              <a:rPr lang="ru-RU" dirty="0" err="1" smtClean="0"/>
              <a:t>мільйонів</a:t>
            </a:r>
            <a:r>
              <a:rPr lang="ru-RU" dirty="0" smtClean="0"/>
              <a:t> </a:t>
            </a:r>
            <a:r>
              <a:rPr lang="ru-RU" dirty="0" err="1" smtClean="0">
                <a:hlinkClick r:id="rId7"/>
              </a:rPr>
              <a:t>записів</a:t>
            </a:r>
            <a:r>
              <a:rPr lang="ru-RU" dirty="0" smtClean="0">
                <a:hlinkClick r:id="rId7"/>
              </a:rPr>
              <a:t> про </a:t>
            </a:r>
            <a:r>
              <a:rPr lang="ru-RU" dirty="0" err="1" smtClean="0">
                <a:hlinkClick r:id="rId7"/>
              </a:rPr>
              <a:t>випадки</a:t>
            </a:r>
            <a:r>
              <a:rPr lang="ru-RU" dirty="0" smtClean="0">
                <a:hlinkClick r:id="rId7"/>
              </a:rPr>
              <a:t> </a:t>
            </a:r>
            <a:r>
              <a:rPr lang="ru-RU" dirty="0" err="1" smtClean="0">
                <a:hlinkClick r:id="rId7"/>
              </a:rPr>
              <a:t>появи</a:t>
            </a:r>
            <a:r>
              <a:rPr lang="ru-RU" dirty="0" smtClean="0">
                <a:hlinkClick r:id="rId7"/>
              </a:rPr>
              <a:t> </a:t>
            </a:r>
            <a:r>
              <a:rPr lang="ru-RU" dirty="0" err="1" smtClean="0">
                <a:hlinkClick r:id="rId7"/>
              </a:rPr>
              <a:t>видів</a:t>
            </a:r>
            <a:r>
              <a:rPr lang="ru-RU" dirty="0" smtClean="0"/>
              <a:t> . </a:t>
            </a:r>
            <a:r>
              <a:rPr lang="ru-RU" dirty="0" err="1" smtClean="0"/>
              <a:t>Видавці</a:t>
            </a:r>
            <a:r>
              <a:rPr lang="ru-RU" dirty="0" smtClean="0"/>
              <a:t> </a:t>
            </a:r>
            <a:r>
              <a:rPr lang="ru-RU" dirty="0" err="1" smtClean="0"/>
              <a:t>надають</a:t>
            </a:r>
            <a:r>
              <a:rPr lang="ru-RU" dirty="0" smtClean="0"/>
              <a:t> </a:t>
            </a:r>
            <a:r>
              <a:rPr lang="ru-RU" dirty="0" err="1" smtClean="0"/>
              <a:t>відкритий</a:t>
            </a:r>
            <a:r>
              <a:rPr lang="ru-RU" dirty="0" smtClean="0"/>
              <a:t> доступ до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наборів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, </a:t>
            </a:r>
            <a:r>
              <a:rPr lang="ru-RU" dirty="0" err="1" smtClean="0"/>
              <a:t>використовуючи</a:t>
            </a:r>
            <a:r>
              <a:rPr lang="ru-RU" dirty="0" smtClean="0"/>
              <a:t> </a:t>
            </a:r>
            <a:r>
              <a:rPr lang="ru-RU" dirty="0" err="1" smtClean="0"/>
              <a:t>машиночитані</a:t>
            </a:r>
            <a:r>
              <a:rPr lang="ru-RU" dirty="0" smtClean="0"/>
              <a:t> </a:t>
            </a:r>
            <a:r>
              <a:rPr lang="ru-RU" dirty="0" err="1" smtClean="0"/>
              <a:t>позначення</a:t>
            </a:r>
            <a:r>
              <a:rPr lang="ru-RU" dirty="0" smtClean="0"/>
              <a:t> </a:t>
            </a:r>
            <a:r>
              <a:rPr lang="ru-RU" dirty="0" err="1" smtClean="0"/>
              <a:t>ліцензії</a:t>
            </a:r>
            <a:r>
              <a:rPr lang="ru-RU" dirty="0" smtClean="0"/>
              <a:t> </a:t>
            </a:r>
            <a:r>
              <a:rPr lang="en-US" dirty="0" smtClean="0"/>
              <a:t>Creative Commons,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дозволяє</a:t>
            </a:r>
            <a:r>
              <a:rPr lang="ru-RU" dirty="0" smtClean="0"/>
              <a:t> </a:t>
            </a:r>
            <a:r>
              <a:rPr lang="ru-RU" dirty="0" err="1" smtClean="0"/>
              <a:t>вченим</a:t>
            </a:r>
            <a:r>
              <a:rPr lang="ru-RU" dirty="0" smtClean="0"/>
              <a:t>, </a:t>
            </a:r>
            <a:r>
              <a:rPr lang="ru-RU" dirty="0" err="1" smtClean="0"/>
              <a:t>дослідникам</a:t>
            </a:r>
            <a:r>
              <a:rPr lang="ru-RU" dirty="0" smtClean="0"/>
              <a:t> та </a:t>
            </a:r>
            <a:r>
              <a:rPr lang="ru-RU" dirty="0" err="1" smtClean="0"/>
              <a:t>іншим</a:t>
            </a:r>
            <a:r>
              <a:rPr lang="ru-RU" dirty="0" smtClean="0"/>
              <a:t> </a:t>
            </a:r>
            <a:r>
              <a:rPr lang="ru-RU" dirty="0" err="1" smtClean="0"/>
              <a:t>застосовувати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в </a:t>
            </a:r>
            <a:r>
              <a:rPr lang="ru-RU" dirty="0" err="1" smtClean="0">
                <a:hlinkClick r:id="rId8"/>
              </a:rPr>
              <a:t>п’яти</a:t>
            </a:r>
            <a:r>
              <a:rPr lang="ru-RU" dirty="0" smtClean="0">
                <a:hlinkClick r:id="rId8"/>
              </a:rPr>
              <a:t> </a:t>
            </a:r>
            <a:r>
              <a:rPr lang="ru-RU" dirty="0" err="1" smtClean="0">
                <a:hlinkClick r:id="rId8"/>
              </a:rPr>
              <a:t>рецензованих</a:t>
            </a:r>
            <a:r>
              <a:rPr lang="ru-RU" dirty="0" smtClean="0">
                <a:hlinkClick r:id="rId8"/>
              </a:rPr>
              <a:t> </a:t>
            </a:r>
            <a:r>
              <a:rPr lang="ru-RU" dirty="0" err="1" smtClean="0">
                <a:hlinkClick r:id="rId8"/>
              </a:rPr>
              <a:t>публікаціях</a:t>
            </a:r>
            <a:r>
              <a:rPr lang="ru-RU" dirty="0" smtClean="0"/>
              <a:t> </a:t>
            </a:r>
            <a:r>
              <a:rPr lang="ru-RU" dirty="0" err="1" smtClean="0"/>
              <a:t>щодня</a:t>
            </a:r>
            <a:r>
              <a:rPr lang="ru-RU" dirty="0" smtClean="0"/>
              <a:t> разом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звітами</a:t>
            </a:r>
            <a:r>
              <a:rPr lang="ru-RU" dirty="0" smtClean="0"/>
              <a:t>, </a:t>
            </a:r>
            <a:r>
              <a:rPr lang="ru-RU" dirty="0" err="1" smtClean="0"/>
              <a:t>аналізами</a:t>
            </a:r>
            <a:r>
              <a:rPr lang="ru-RU" dirty="0" smtClean="0"/>
              <a:t> та документами </a:t>
            </a:r>
            <a:r>
              <a:rPr lang="ru-RU" dirty="0" err="1" smtClean="0"/>
              <a:t>політики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Щороку</a:t>
            </a:r>
            <a:r>
              <a:rPr lang="ru-RU" dirty="0" smtClean="0"/>
              <a:t> </a:t>
            </a:r>
            <a:r>
              <a:rPr lang="ru-RU" dirty="0" err="1" smtClean="0">
                <a:hlinkClick r:id="rId9"/>
              </a:rPr>
              <a:t>Правління</a:t>
            </a:r>
            <a:r>
              <a:rPr lang="ru-RU" dirty="0" smtClean="0">
                <a:hlinkClick r:id="rId9"/>
              </a:rPr>
              <a:t> </a:t>
            </a:r>
            <a:r>
              <a:rPr lang="en-US" dirty="0" smtClean="0">
                <a:hlinkClick r:id="rId9"/>
              </a:rPr>
              <a:t>GBIF</a:t>
            </a:r>
            <a:r>
              <a:rPr lang="en-US" dirty="0" smtClean="0"/>
              <a:t> </a:t>
            </a:r>
            <a:r>
              <a:rPr lang="ru-RU" dirty="0" err="1" smtClean="0"/>
              <a:t>переглядає</a:t>
            </a:r>
            <a:r>
              <a:rPr lang="ru-RU" dirty="0" smtClean="0"/>
              <a:t> та </a:t>
            </a:r>
            <a:r>
              <a:rPr lang="ru-RU" dirty="0" err="1" smtClean="0"/>
              <a:t>затверджує</a:t>
            </a:r>
            <a:r>
              <a:rPr lang="ru-RU" dirty="0" smtClean="0"/>
              <a:t> </a:t>
            </a:r>
            <a:r>
              <a:rPr lang="ru-RU" dirty="0" err="1" smtClean="0">
                <a:hlinkClick r:id="rId10"/>
              </a:rPr>
              <a:t>річну</a:t>
            </a:r>
            <a:r>
              <a:rPr lang="ru-RU" dirty="0" smtClean="0">
                <a:hlinkClick r:id="rId10"/>
              </a:rPr>
              <a:t> </a:t>
            </a:r>
            <a:r>
              <a:rPr lang="ru-RU" dirty="0" err="1" smtClean="0">
                <a:hlinkClick r:id="rId10"/>
              </a:rPr>
              <a:t>програму</a:t>
            </a:r>
            <a:r>
              <a:rPr lang="ru-RU" dirty="0" smtClean="0">
                <a:hlinkClick r:id="rId10"/>
              </a:rPr>
              <a:t> </a:t>
            </a:r>
            <a:r>
              <a:rPr lang="ru-RU" dirty="0" err="1" smtClean="0">
                <a:hlinkClick r:id="rId10"/>
              </a:rPr>
              <a:t>роботи</a:t>
            </a:r>
            <a:r>
              <a:rPr lang="ru-RU" dirty="0" smtClean="0"/>
              <a:t> </a:t>
            </a:r>
            <a:r>
              <a:rPr lang="ru-RU" dirty="0" err="1" smtClean="0"/>
              <a:t>Секретаріату</a:t>
            </a:r>
            <a:r>
              <a:rPr lang="ru-RU" dirty="0" smtClean="0"/>
              <a:t> </a:t>
            </a:r>
            <a:r>
              <a:rPr lang="ru-RU" dirty="0" smtClean="0">
                <a:hlinkClick r:id="rId11"/>
              </a:rPr>
              <a:t>,</a:t>
            </a:r>
            <a:r>
              <a:rPr lang="ru-RU" dirty="0" smtClean="0"/>
              <a:t> яка </a:t>
            </a:r>
            <a:r>
              <a:rPr lang="ru-RU" dirty="0" err="1" smtClean="0"/>
              <a:t>обмежується</a:t>
            </a:r>
            <a:r>
              <a:rPr lang="ru-RU" dirty="0" smtClean="0"/>
              <a:t> </a:t>
            </a:r>
            <a:r>
              <a:rPr lang="ru-RU" dirty="0" err="1" smtClean="0">
                <a:hlinkClick r:id="rId12"/>
              </a:rPr>
              <a:t>п’ятирічним</a:t>
            </a:r>
            <a:r>
              <a:rPr lang="ru-RU" dirty="0" smtClean="0">
                <a:hlinkClick r:id="rId12"/>
              </a:rPr>
              <a:t> </a:t>
            </a:r>
            <a:r>
              <a:rPr lang="ru-RU" dirty="0" err="1" smtClean="0">
                <a:hlinkClick r:id="rId12"/>
              </a:rPr>
              <a:t>стратегічним</a:t>
            </a:r>
            <a:r>
              <a:rPr lang="ru-RU" dirty="0" smtClean="0">
                <a:hlinkClick r:id="rId12"/>
              </a:rPr>
              <a:t> планом</a:t>
            </a:r>
            <a:r>
              <a:rPr lang="ru-RU" dirty="0" smtClean="0"/>
              <a:t> 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1527"/>
            <a:ext cx="9144000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/>
              <a:t>Проблема </a:t>
            </a:r>
            <a:r>
              <a:rPr lang="ru-RU" sz="1500" b="1" dirty="0" err="1" smtClean="0"/>
              <a:t>інвазійних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чужорідних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видів</a:t>
            </a:r>
            <a:endParaRPr lang="ru-RU" sz="1500" b="1" dirty="0" smtClean="0"/>
          </a:p>
          <a:p>
            <a:pPr algn="just"/>
            <a:r>
              <a:rPr lang="ru-RU" sz="1500" dirty="0" err="1" smtClean="0"/>
              <a:t>Введення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інвазивних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</a:t>
            </a:r>
            <a:r>
              <a:rPr lang="ru-RU" sz="1500" dirty="0" err="1" smtClean="0"/>
              <a:t>руйнує</a:t>
            </a:r>
            <a:r>
              <a:rPr lang="ru-RU" sz="1500" dirty="0" smtClean="0"/>
              <a:t> </a:t>
            </a:r>
            <a:r>
              <a:rPr lang="ru-RU" sz="1500" dirty="0" err="1" smtClean="0"/>
              <a:t>бар’єри</a:t>
            </a:r>
            <a:r>
              <a:rPr lang="ru-RU" sz="1500" dirty="0" smtClean="0"/>
              <a:t>, </a:t>
            </a:r>
            <a:r>
              <a:rPr lang="ru-RU" sz="1500" dirty="0" err="1" smtClean="0"/>
              <a:t>створені</a:t>
            </a:r>
            <a:r>
              <a:rPr lang="ru-RU" sz="1500" dirty="0" smtClean="0"/>
              <a:t> </a:t>
            </a:r>
            <a:r>
              <a:rPr lang="ru-RU" sz="1500" dirty="0" err="1" smtClean="0"/>
              <a:t>фізичною</a:t>
            </a:r>
            <a:r>
              <a:rPr lang="ru-RU" sz="1500" dirty="0" smtClean="0"/>
              <a:t> </a:t>
            </a:r>
            <a:r>
              <a:rPr lang="ru-RU" sz="1500" dirty="0" err="1" smtClean="0"/>
              <a:t>відстанню</a:t>
            </a:r>
            <a:r>
              <a:rPr lang="ru-RU" sz="1500" dirty="0" smtClean="0"/>
              <a:t> </a:t>
            </a:r>
            <a:r>
              <a:rPr lang="ru-RU" sz="1500" dirty="0" err="1" smtClean="0"/>
              <a:t>між</a:t>
            </a:r>
            <a:r>
              <a:rPr lang="ru-RU" sz="1500" dirty="0" smtClean="0"/>
              <a:t> континентами </a:t>
            </a:r>
            <a:r>
              <a:rPr lang="ru-RU" sz="1500" dirty="0" err="1" smtClean="0"/>
              <a:t>Землі</a:t>
            </a:r>
            <a:r>
              <a:rPr lang="ru-RU" sz="1500" dirty="0" smtClean="0"/>
              <a:t>. </a:t>
            </a:r>
            <a:r>
              <a:rPr lang="ru-RU" sz="1500" dirty="0" err="1" smtClean="0"/>
              <a:t>Інтродукція</a:t>
            </a:r>
            <a:r>
              <a:rPr lang="ru-RU" sz="1500" dirty="0" smtClean="0"/>
              <a:t> </a:t>
            </a:r>
            <a:r>
              <a:rPr lang="ru-RU" sz="1500" dirty="0" err="1" smtClean="0"/>
              <a:t>інвазивних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</a:t>
            </a:r>
            <a:r>
              <a:rPr lang="ru-RU" sz="1500" dirty="0" err="1" smtClean="0"/>
              <a:t>була</a:t>
            </a:r>
            <a:r>
              <a:rPr lang="ru-RU" sz="1500" dirty="0" smtClean="0"/>
              <a:t> описана як одна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найбільших</a:t>
            </a:r>
            <a:r>
              <a:rPr lang="ru-RU" sz="1500" dirty="0" smtClean="0"/>
              <a:t> </a:t>
            </a:r>
            <a:r>
              <a:rPr lang="ru-RU" sz="1500" dirty="0" err="1" smtClean="0"/>
              <a:t>загроз</a:t>
            </a:r>
            <a:r>
              <a:rPr lang="ru-RU" sz="1500" dirty="0" smtClean="0"/>
              <a:t> </a:t>
            </a:r>
            <a:r>
              <a:rPr lang="ru-RU" sz="1500" dirty="0" err="1" smtClean="0"/>
              <a:t>підтримці</a:t>
            </a:r>
            <a:r>
              <a:rPr lang="ru-RU" sz="1500" dirty="0" smtClean="0"/>
              <a:t> </a:t>
            </a:r>
            <a:r>
              <a:rPr lang="ru-RU" sz="1500" dirty="0" err="1" smtClean="0"/>
              <a:t>сучасного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біологічного</a:t>
            </a:r>
            <a:r>
              <a:rPr lang="ru-RU" sz="1500" dirty="0" smtClean="0"/>
              <a:t> </a:t>
            </a:r>
            <a:r>
              <a:rPr lang="ru-RU" sz="1500" dirty="0" err="1" smtClean="0"/>
              <a:t>різноманіття</a:t>
            </a:r>
            <a:r>
              <a:rPr lang="ru-RU" sz="1500" dirty="0" smtClean="0"/>
              <a:t>, </a:t>
            </a:r>
            <a:r>
              <a:rPr lang="ru-RU" sz="1500" dirty="0" err="1" smtClean="0"/>
              <a:t>поступаючись</a:t>
            </a:r>
            <a:r>
              <a:rPr lang="ru-RU" sz="1500" dirty="0" smtClean="0"/>
              <a:t> </a:t>
            </a:r>
            <a:r>
              <a:rPr lang="ru-RU" sz="1500" dirty="0" err="1" smtClean="0"/>
              <a:t>лише</a:t>
            </a:r>
            <a:r>
              <a:rPr lang="ru-RU" sz="1500" dirty="0" smtClean="0"/>
              <a:t> </a:t>
            </a:r>
            <a:r>
              <a:rPr lang="ru-RU" sz="1500" dirty="0" err="1" smtClean="0"/>
              <a:t>наслідкам</a:t>
            </a:r>
            <a:r>
              <a:rPr lang="ru-RU" sz="1500" dirty="0" smtClean="0"/>
              <a:t> </a:t>
            </a:r>
            <a:r>
              <a:rPr lang="ru-RU" sz="1500" dirty="0" err="1" smtClean="0"/>
              <a:t>руйнування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середовища</a:t>
            </a:r>
            <a:r>
              <a:rPr lang="ru-RU" sz="1500" dirty="0" smtClean="0"/>
              <a:t> </a:t>
            </a:r>
            <a:r>
              <a:rPr lang="ru-RU" sz="1500" dirty="0" err="1" smtClean="0"/>
              <a:t>існування</a:t>
            </a:r>
            <a:r>
              <a:rPr lang="ru-RU" sz="1500" dirty="0" smtClean="0"/>
              <a:t> та </a:t>
            </a:r>
            <a:r>
              <a:rPr lang="ru-RU" sz="1500" dirty="0" err="1" smtClean="0"/>
              <a:t>фрагментації</a:t>
            </a:r>
            <a:r>
              <a:rPr lang="ru-RU" sz="1500" dirty="0" smtClean="0"/>
              <a:t>. Шкода, </a:t>
            </a:r>
            <a:r>
              <a:rPr lang="ru-RU" sz="1500" dirty="0" err="1" smtClean="0"/>
              <a:t>завдана</a:t>
            </a:r>
            <a:r>
              <a:rPr lang="ru-RU" sz="1500" dirty="0" smtClean="0"/>
              <a:t> </a:t>
            </a:r>
            <a:r>
              <a:rPr lang="ru-RU" sz="1500" dirty="0" err="1" smtClean="0"/>
              <a:t>інвазивними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чужорідними</a:t>
            </a:r>
            <a:r>
              <a:rPr lang="ru-RU" sz="1500" dirty="0" smtClean="0"/>
              <a:t> видами, </a:t>
            </a:r>
            <a:r>
              <a:rPr lang="ru-RU" sz="1500" dirty="0" err="1" smtClean="0"/>
              <a:t>може</a:t>
            </a:r>
            <a:r>
              <a:rPr lang="ru-RU" sz="1500" dirty="0" smtClean="0"/>
              <a:t> </a:t>
            </a:r>
            <a:r>
              <a:rPr lang="ru-RU" sz="1500" dirty="0" err="1" smtClean="0"/>
              <a:t>навіть</a:t>
            </a:r>
            <a:r>
              <a:rPr lang="ru-RU" sz="1500" dirty="0" smtClean="0"/>
              <a:t> стати основною причиною для </a:t>
            </a:r>
            <a:r>
              <a:rPr lang="ru-RU" sz="1500" dirty="0" err="1" smtClean="0"/>
              <a:t>втрати</a:t>
            </a:r>
            <a:r>
              <a:rPr lang="ru-RU" sz="1500" dirty="0" smtClean="0"/>
              <a:t> </a:t>
            </a:r>
            <a:r>
              <a:rPr lang="ru-RU" sz="1500" dirty="0" err="1" smtClean="0"/>
              <a:t>біорізноманіття</a:t>
            </a:r>
            <a:r>
              <a:rPr lang="ru-RU" sz="1500" dirty="0" smtClean="0"/>
              <a:t> в </a:t>
            </a:r>
            <a:r>
              <a:rPr lang="ru-RU" sz="1500" dirty="0" err="1" smtClean="0"/>
              <a:t>майбутньому</a:t>
            </a:r>
            <a:r>
              <a:rPr lang="ru-RU" sz="1500" dirty="0" smtClean="0"/>
              <a:t>, </a:t>
            </a:r>
            <a:r>
              <a:rPr lang="ru-RU" sz="1500" dirty="0" err="1" smtClean="0"/>
              <a:t>оскільки</a:t>
            </a:r>
            <a:r>
              <a:rPr lang="ru-RU" sz="1500" dirty="0" smtClean="0"/>
              <a:t> </a:t>
            </a:r>
            <a:r>
              <a:rPr lang="ru-RU" sz="1500" dirty="0" err="1" smtClean="0"/>
              <a:t>залишилося</a:t>
            </a:r>
            <a:r>
              <a:rPr lang="ru-RU" sz="1500" dirty="0" smtClean="0"/>
              <a:t> </a:t>
            </a:r>
            <a:r>
              <a:rPr lang="ru-RU" sz="1500" dirty="0" err="1" smtClean="0"/>
              <a:t>небагато</a:t>
            </a:r>
            <a:r>
              <a:rPr lang="ru-RU" sz="1500" dirty="0" smtClean="0"/>
              <a:t> </a:t>
            </a:r>
            <a:r>
              <a:rPr lang="ru-RU" sz="1500" dirty="0" err="1" smtClean="0"/>
              <a:t>непорушених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природних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середовищ</a:t>
            </a:r>
            <a:r>
              <a:rPr lang="ru-RU" sz="1500" dirty="0" smtClean="0"/>
              <a:t> </a:t>
            </a:r>
            <a:r>
              <a:rPr lang="ru-RU" sz="1500" dirty="0" err="1" smtClean="0"/>
              <a:t>існування</a:t>
            </a:r>
            <a:r>
              <a:rPr lang="ru-RU" sz="1500" dirty="0" smtClean="0"/>
              <a:t>, </a:t>
            </a:r>
            <a:r>
              <a:rPr lang="ru-RU" sz="1500" dirty="0" err="1" smtClean="0"/>
              <a:t>які</a:t>
            </a:r>
            <a:r>
              <a:rPr lang="ru-RU" sz="1500" dirty="0" smtClean="0"/>
              <a:t> </a:t>
            </a:r>
            <a:r>
              <a:rPr lang="ru-RU" sz="1500" dirty="0" err="1" smtClean="0"/>
              <a:t>можна</a:t>
            </a:r>
            <a:r>
              <a:rPr lang="ru-RU" sz="1500" dirty="0" smtClean="0"/>
              <a:t> </a:t>
            </a:r>
            <a:r>
              <a:rPr lang="ru-RU" sz="1500" dirty="0" err="1" smtClean="0"/>
              <a:t>знищити</a:t>
            </a:r>
            <a:r>
              <a:rPr lang="ru-RU" sz="1500" dirty="0" smtClean="0"/>
              <a:t>. Зараз люди </a:t>
            </a:r>
            <a:r>
              <a:rPr lang="ru-RU" sz="1500" dirty="0" err="1" smtClean="0"/>
              <a:t>впливають</a:t>
            </a:r>
            <a:r>
              <a:rPr lang="ru-RU" sz="1500" dirty="0" smtClean="0"/>
              <a:t> на </a:t>
            </a:r>
            <a:r>
              <a:rPr lang="ru-RU" sz="1500" dirty="0" err="1" smtClean="0"/>
              <a:t>більшість</a:t>
            </a:r>
            <a:r>
              <a:rPr lang="ru-RU" sz="1500" dirty="0" smtClean="0"/>
              <a:t> </a:t>
            </a:r>
            <a:r>
              <a:rPr lang="ru-RU" sz="1500" dirty="0" err="1" smtClean="0"/>
              <a:t>частин</a:t>
            </a:r>
            <a:r>
              <a:rPr lang="ru-RU" sz="1500" dirty="0" smtClean="0"/>
              <a:t> </a:t>
            </a:r>
            <a:r>
              <a:rPr lang="ru-RU" sz="1500" dirty="0" err="1" smtClean="0"/>
              <a:t>земної</a:t>
            </a:r>
            <a:r>
              <a:rPr lang="ru-RU" sz="1500" dirty="0" smtClean="0"/>
              <a:t> </a:t>
            </a:r>
            <a:r>
              <a:rPr lang="ru-RU" sz="1500" dirty="0" err="1" smtClean="0"/>
              <a:t>кулі</a:t>
            </a:r>
            <a:r>
              <a:rPr lang="ru-RU" sz="1500" dirty="0" smtClean="0"/>
              <a:t> </a:t>
            </a:r>
            <a:r>
              <a:rPr lang="ru-RU" sz="1500" dirty="0" err="1" smtClean="0"/>
              <a:t>екологічно</a:t>
            </a:r>
            <a:r>
              <a:rPr lang="ru-RU" sz="1500" dirty="0" smtClean="0"/>
              <a:t>, </a:t>
            </a:r>
            <a:r>
              <a:rPr lang="ru-RU" sz="1500" dirty="0" err="1" smtClean="0"/>
              <a:t>і</a:t>
            </a:r>
            <a:r>
              <a:rPr lang="ru-RU" sz="1500" dirty="0" smtClean="0"/>
              <a:t> вони </a:t>
            </a:r>
            <a:r>
              <a:rPr lang="ru-RU" sz="1500" dirty="0" err="1" smtClean="0"/>
              <a:t>піддаються</a:t>
            </a:r>
            <a:r>
              <a:rPr lang="ru-RU" sz="1500" dirty="0" smtClean="0"/>
              <a:t> </a:t>
            </a:r>
            <a:r>
              <a:rPr lang="ru-RU" sz="1500" dirty="0" err="1" smtClean="0"/>
              <a:t>вторгненню</a:t>
            </a:r>
            <a:r>
              <a:rPr lang="ru-RU" sz="1500" dirty="0" smtClean="0"/>
              <a:t> </a:t>
            </a:r>
            <a:r>
              <a:rPr lang="ru-RU" sz="1500" dirty="0" err="1" smtClean="0"/>
              <a:t>інтродукованих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. </a:t>
            </a:r>
            <a:r>
              <a:rPr lang="ru-RU" sz="1500" dirty="0" err="1" smtClean="0"/>
              <a:t>Крім</a:t>
            </a:r>
            <a:r>
              <a:rPr lang="ru-RU" sz="1500" dirty="0" smtClean="0"/>
              <a:t> того, </a:t>
            </a:r>
            <a:r>
              <a:rPr lang="ru-RU" sz="1500" dirty="0" err="1" smtClean="0"/>
              <a:t>успішне</a:t>
            </a:r>
            <a:r>
              <a:rPr lang="ru-RU" sz="1500" dirty="0" smtClean="0"/>
              <a:t> </a:t>
            </a:r>
            <a:r>
              <a:rPr lang="ru-RU" sz="1500" dirty="0" err="1" smtClean="0"/>
              <a:t>вторгнення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чужорідного</a:t>
            </a:r>
            <a:r>
              <a:rPr lang="ru-RU" sz="1500" dirty="0" smtClean="0"/>
              <a:t> виду </a:t>
            </a:r>
            <a:r>
              <a:rPr lang="ru-RU" sz="1500" dirty="0" err="1" smtClean="0"/>
              <a:t>є</a:t>
            </a:r>
            <a:r>
              <a:rPr lang="ru-RU" sz="1500" dirty="0" smtClean="0"/>
              <a:t> </a:t>
            </a:r>
            <a:r>
              <a:rPr lang="ru-RU" sz="1500" dirty="0" err="1" smtClean="0"/>
              <a:t>майже</a:t>
            </a:r>
            <a:r>
              <a:rPr lang="ru-RU" sz="1500" dirty="0" smtClean="0"/>
              <a:t> </a:t>
            </a:r>
            <a:r>
              <a:rPr lang="ru-RU" sz="1500" dirty="0" err="1" smtClean="0"/>
              <a:t>незворотнім</a:t>
            </a:r>
            <a:r>
              <a:rPr lang="ru-RU" sz="1500" dirty="0" smtClean="0"/>
              <a:t>, </a:t>
            </a:r>
            <a:r>
              <a:rPr lang="ru-RU" sz="1500" dirty="0" err="1" smtClean="0"/>
              <a:t>оскільки</a:t>
            </a:r>
            <a:r>
              <a:rPr lang="ru-RU" sz="1500" dirty="0" smtClean="0"/>
              <a:t> </a:t>
            </a:r>
            <a:r>
              <a:rPr lang="ru-RU" sz="1500" dirty="0" err="1" smtClean="0"/>
              <a:t>живі</a:t>
            </a:r>
            <a:r>
              <a:rPr lang="ru-RU" sz="1500" dirty="0" smtClean="0"/>
              <a:t> </a:t>
            </a:r>
            <a:r>
              <a:rPr lang="ru-RU" sz="1500" dirty="0" err="1" smtClean="0"/>
              <a:t>організми</a:t>
            </a:r>
            <a:r>
              <a:rPr lang="ru-RU" sz="1500" dirty="0" smtClean="0"/>
              <a:t> </a:t>
            </a:r>
            <a:r>
              <a:rPr lang="ru-RU" sz="1500" dirty="0" err="1" smtClean="0"/>
              <a:t>самовідтворюються</a:t>
            </a:r>
            <a:r>
              <a:rPr lang="ru-RU" sz="1500" dirty="0" smtClean="0"/>
              <a:t> на </a:t>
            </a:r>
            <a:r>
              <a:rPr lang="ru-RU" sz="1500" dirty="0" err="1" smtClean="0"/>
              <a:t>відміну</a:t>
            </a:r>
            <a:r>
              <a:rPr lang="ru-RU" sz="1500" dirty="0" smtClean="0"/>
              <a:t> </a:t>
            </a:r>
            <a:r>
              <a:rPr lang="ru-RU" sz="1500" dirty="0" err="1" smtClean="0"/>
              <a:t>від</a:t>
            </a:r>
            <a:r>
              <a:rPr lang="ru-RU" sz="1500" dirty="0" smtClean="0"/>
              <a:t> таких </a:t>
            </a:r>
            <a:r>
              <a:rPr lang="ru-RU" sz="1500" dirty="0" err="1" smtClean="0"/>
              <a:t>екологічних</a:t>
            </a:r>
            <a:r>
              <a:rPr lang="ru-RU" sz="1500" dirty="0" smtClean="0"/>
              <a:t> проблем, як </a:t>
            </a:r>
            <a:r>
              <a:rPr lang="ru-RU" sz="1500" dirty="0" err="1" smtClean="0"/>
              <a:t>забруднення</a:t>
            </a:r>
            <a:r>
              <a:rPr lang="ru-RU" sz="1500" dirty="0" smtClean="0"/>
              <a:t>.</a:t>
            </a:r>
          </a:p>
          <a:p>
            <a:pPr algn="just"/>
            <a:r>
              <a:rPr lang="ru-RU" sz="1500" dirty="0" err="1" smtClean="0"/>
              <a:t>Природне</a:t>
            </a:r>
            <a:r>
              <a:rPr lang="ru-RU" sz="1500" dirty="0" smtClean="0"/>
              <a:t> </a:t>
            </a:r>
            <a:r>
              <a:rPr lang="ru-RU" sz="1500" dirty="0" err="1" smtClean="0"/>
              <a:t>розширення</a:t>
            </a:r>
            <a:r>
              <a:rPr lang="ru-RU" sz="1500" dirty="0" smtClean="0"/>
              <a:t> ареалу </a:t>
            </a:r>
            <a:r>
              <a:rPr lang="ru-RU" sz="1500" dirty="0" err="1" smtClean="0"/>
              <a:t>організму</a:t>
            </a:r>
            <a:r>
              <a:rPr lang="ru-RU" sz="1500" dirty="0" smtClean="0"/>
              <a:t> </a:t>
            </a:r>
            <a:r>
              <a:rPr lang="ru-RU" sz="1500" dirty="0" err="1" smtClean="0"/>
              <a:t>відбувалося</a:t>
            </a:r>
            <a:r>
              <a:rPr lang="ru-RU" sz="1500" dirty="0" smtClean="0"/>
              <a:t> </a:t>
            </a:r>
            <a:r>
              <a:rPr lang="ru-RU" sz="1500" dirty="0" err="1" smtClean="0"/>
              <a:t>завжди</a:t>
            </a:r>
            <a:r>
              <a:rPr lang="ru-RU" sz="1500" dirty="0" smtClean="0"/>
              <a:t>, </a:t>
            </a:r>
            <a:r>
              <a:rPr lang="ru-RU" sz="1500" dirty="0" err="1" smtClean="0"/>
              <a:t>але</a:t>
            </a:r>
            <a:r>
              <a:rPr lang="ru-RU" sz="1500" dirty="0" smtClean="0"/>
              <a:t> </a:t>
            </a:r>
            <a:r>
              <a:rPr lang="ru-RU" sz="1500" dirty="0" err="1" smtClean="0"/>
              <a:t>швидкість</a:t>
            </a:r>
            <a:r>
              <a:rPr lang="ru-RU" sz="1500" dirty="0" smtClean="0"/>
              <a:t>,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якою</a:t>
            </a:r>
            <a:r>
              <a:rPr lang="ru-RU" sz="1500" dirty="0" smtClean="0"/>
              <a:t> </a:t>
            </a:r>
            <a:r>
              <a:rPr lang="ru-RU" sz="1500" dirty="0" err="1" smtClean="0"/>
              <a:t>відбуваються</a:t>
            </a:r>
            <a:r>
              <a:rPr lang="ru-RU" sz="1500" dirty="0" smtClean="0"/>
              <a:t> </a:t>
            </a:r>
            <a:r>
              <a:rPr lang="ru-RU" sz="1500" dirty="0" err="1" smtClean="0"/>
              <a:t>зміни</a:t>
            </a:r>
            <a:r>
              <a:rPr lang="ru-RU" sz="1500" dirty="0" smtClean="0"/>
              <a:t>, </a:t>
            </a:r>
            <a:r>
              <a:rPr lang="ru-RU" sz="1500" dirty="0" err="1" smtClean="0"/>
              <a:t>різко</a:t>
            </a:r>
            <a:r>
              <a:rPr lang="ru-RU" sz="1500" dirty="0" smtClean="0"/>
              <a:t> </a:t>
            </a:r>
            <a:r>
              <a:rPr lang="ru-RU" sz="1500" dirty="0" err="1" smtClean="0"/>
              <a:t>зросли</a:t>
            </a:r>
            <a:r>
              <a:rPr lang="ru-RU" sz="1500" dirty="0" smtClean="0"/>
              <a:t>. </a:t>
            </a:r>
            <a:r>
              <a:rPr lang="ru-RU" sz="1500" dirty="0" err="1" smtClean="0"/>
              <a:t>Багато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</a:t>
            </a:r>
            <a:r>
              <a:rPr lang="ru-RU" sz="1500" dirty="0" err="1" smtClean="0"/>
              <a:t>рослин</a:t>
            </a:r>
            <a:r>
              <a:rPr lang="ru-RU" sz="1500" dirty="0" smtClean="0"/>
              <a:t> </a:t>
            </a:r>
            <a:r>
              <a:rPr lang="ru-RU" sz="1500" dirty="0" err="1" smtClean="0"/>
              <a:t>і</a:t>
            </a:r>
            <a:r>
              <a:rPr lang="ru-RU" sz="1500" dirty="0" smtClean="0"/>
              <a:t> </a:t>
            </a:r>
            <a:r>
              <a:rPr lang="ru-RU" sz="1500" dirty="0" err="1" smtClean="0"/>
              <a:t>тварин</a:t>
            </a:r>
            <a:r>
              <a:rPr lang="ru-RU" sz="1500" dirty="0" smtClean="0"/>
              <a:t> </a:t>
            </a:r>
            <a:r>
              <a:rPr lang="ru-RU" sz="1500" dirty="0" err="1" smtClean="0"/>
              <a:t>є</a:t>
            </a:r>
            <a:r>
              <a:rPr lang="ru-RU" sz="1500" dirty="0" smtClean="0"/>
              <a:t> </a:t>
            </a:r>
            <a:r>
              <a:rPr lang="ru-RU" sz="1500" dirty="0" err="1" smtClean="0"/>
              <a:t>корисними</a:t>
            </a:r>
            <a:r>
              <a:rPr lang="ru-RU" sz="1500" dirty="0" smtClean="0"/>
              <a:t> для людей, </a:t>
            </a:r>
            <a:r>
              <a:rPr lang="ru-RU" sz="1500" dirty="0" err="1" smtClean="0"/>
              <a:t>оскільки</a:t>
            </a:r>
            <a:r>
              <a:rPr lang="ru-RU" sz="1500" dirty="0" smtClean="0"/>
              <a:t> вони </a:t>
            </a:r>
            <a:r>
              <a:rPr lang="ru-RU" sz="1500" dirty="0" err="1" smtClean="0"/>
              <a:t>є</a:t>
            </a:r>
            <a:r>
              <a:rPr lang="ru-RU" sz="1500" dirty="0" smtClean="0"/>
              <a:t> </a:t>
            </a:r>
            <a:r>
              <a:rPr lang="ru-RU" sz="1500" dirty="0" err="1" smtClean="0"/>
              <a:t>сільськогосподарськими</a:t>
            </a:r>
            <a:r>
              <a:rPr lang="ru-RU" sz="1500" dirty="0" smtClean="0"/>
              <a:t> </a:t>
            </a:r>
            <a:r>
              <a:rPr lang="ru-RU" sz="1500" dirty="0" err="1" smtClean="0"/>
              <a:t>або</a:t>
            </a:r>
            <a:r>
              <a:rPr lang="ru-RU" sz="1500" dirty="0" smtClean="0"/>
              <a:t> </a:t>
            </a:r>
            <a:r>
              <a:rPr lang="ru-RU" sz="1500" dirty="0" err="1" smtClean="0"/>
              <a:t>сільськогосподарськими</a:t>
            </a:r>
            <a:r>
              <a:rPr lang="ru-RU" sz="1500" dirty="0" smtClean="0"/>
              <a:t> видами, </a:t>
            </a:r>
            <a:r>
              <a:rPr lang="ru-RU" sz="1500" dirty="0" err="1" smtClean="0"/>
              <a:t>які</a:t>
            </a:r>
            <a:r>
              <a:rPr lang="ru-RU" sz="1500" dirty="0" smtClean="0"/>
              <a:t> </a:t>
            </a:r>
            <a:r>
              <a:rPr lang="ru-RU" sz="1500" dirty="0" err="1" smtClean="0"/>
              <a:t>використовуються</a:t>
            </a:r>
            <a:r>
              <a:rPr lang="ru-RU" sz="1500" dirty="0" smtClean="0"/>
              <a:t> для </a:t>
            </a:r>
            <a:r>
              <a:rPr lang="ru-RU" sz="1500" dirty="0" err="1" smtClean="0"/>
              <a:t>підтримки</a:t>
            </a:r>
            <a:r>
              <a:rPr lang="ru-RU" sz="1500" dirty="0" smtClean="0"/>
              <a:t> </a:t>
            </a:r>
            <a:r>
              <a:rPr lang="ru-RU" sz="1500" dirty="0" err="1" smtClean="0"/>
              <a:t>зростаючого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населення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світу</a:t>
            </a:r>
            <a:r>
              <a:rPr lang="ru-RU" sz="1500" dirty="0" smtClean="0"/>
              <a:t>. </a:t>
            </a:r>
            <a:r>
              <a:rPr lang="ru-RU" sz="1500" dirty="0" err="1" smtClean="0"/>
              <a:t>Однак</a:t>
            </a:r>
            <a:r>
              <a:rPr lang="ru-RU" sz="1500" dirty="0" smtClean="0"/>
              <a:t> </a:t>
            </a:r>
            <a:r>
              <a:rPr lang="ru-RU" sz="1500" dirty="0" err="1" smtClean="0"/>
              <a:t>деякі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</a:t>
            </a:r>
            <a:r>
              <a:rPr lang="ru-RU" sz="1500" dirty="0" err="1" smtClean="0"/>
              <a:t>стають</a:t>
            </a:r>
            <a:r>
              <a:rPr lang="ru-RU" sz="1500" dirty="0" smtClean="0"/>
              <a:t> </a:t>
            </a:r>
            <a:r>
              <a:rPr lang="ru-RU" sz="1500" dirty="0" err="1" smtClean="0"/>
              <a:t>інвазійними</a:t>
            </a:r>
            <a:r>
              <a:rPr lang="ru-RU" sz="1500" dirty="0" smtClean="0"/>
              <a:t> та </a:t>
            </a:r>
            <a:r>
              <a:rPr lang="ru-RU" sz="1500" dirty="0" err="1" smtClean="0"/>
              <a:t>завдають</a:t>
            </a:r>
            <a:r>
              <a:rPr lang="ru-RU" sz="1500" dirty="0" smtClean="0"/>
              <a:t> </a:t>
            </a:r>
            <a:r>
              <a:rPr lang="ru-RU" sz="1500" dirty="0" err="1" smtClean="0"/>
              <a:t>шкоди</a:t>
            </a:r>
            <a:r>
              <a:rPr lang="ru-RU" sz="1500" dirty="0" smtClean="0"/>
              <a:t> людям </a:t>
            </a:r>
            <a:r>
              <a:rPr lang="ru-RU" sz="1500" dirty="0" err="1" smtClean="0"/>
              <a:t>або</a:t>
            </a:r>
            <a:r>
              <a:rPr lang="ru-RU" sz="1500" dirty="0" smtClean="0"/>
              <a:t> негативно </a:t>
            </a:r>
            <a:r>
              <a:rPr lang="ru-RU" sz="1500" dirty="0" err="1" smtClean="0"/>
              <a:t>впливають</a:t>
            </a:r>
            <a:r>
              <a:rPr lang="ru-RU" sz="1500" dirty="0" smtClean="0"/>
              <a:t> на </a:t>
            </a:r>
            <a:r>
              <a:rPr lang="ru-RU" sz="1500" dirty="0" err="1" smtClean="0"/>
              <a:t>людську</a:t>
            </a:r>
            <a:r>
              <a:rPr lang="ru-RU" sz="1500" dirty="0" smtClean="0"/>
              <a:t> </a:t>
            </a:r>
            <a:r>
              <a:rPr lang="ru-RU" sz="1500" dirty="0" err="1" smtClean="0"/>
              <a:t>економіку</a:t>
            </a:r>
            <a:r>
              <a:rPr lang="ru-RU" sz="1500" dirty="0" smtClean="0"/>
              <a:t>, </a:t>
            </a:r>
            <a:r>
              <a:rPr lang="ru-RU" sz="1500" dirty="0" err="1" smtClean="0"/>
              <a:t>тоді</a:t>
            </a:r>
            <a:r>
              <a:rPr lang="ru-RU" sz="1500" dirty="0" smtClean="0"/>
              <a:t> як </a:t>
            </a:r>
            <a:r>
              <a:rPr lang="ru-RU" sz="1500" dirty="0" err="1" smtClean="0"/>
              <a:t>інші</a:t>
            </a:r>
            <a:r>
              <a:rPr lang="ru-RU" sz="1500" dirty="0" smtClean="0"/>
              <a:t> </a:t>
            </a:r>
            <a:r>
              <a:rPr lang="ru-RU" sz="1500" dirty="0" err="1" smtClean="0"/>
              <a:t>мають</a:t>
            </a:r>
            <a:r>
              <a:rPr lang="ru-RU" sz="1500" dirty="0" smtClean="0"/>
              <a:t> </a:t>
            </a:r>
            <a:r>
              <a:rPr lang="ru-RU" sz="1500" dirty="0" err="1" smtClean="0"/>
              <a:t>негативний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вплив</a:t>
            </a:r>
            <a:r>
              <a:rPr lang="ru-RU" sz="1500" dirty="0" smtClean="0"/>
              <a:t> на </a:t>
            </a:r>
            <a:r>
              <a:rPr lang="ru-RU" sz="1500" dirty="0" err="1" smtClean="0"/>
              <a:t>екосистеми</a:t>
            </a:r>
            <a:r>
              <a:rPr lang="ru-RU" sz="1500" dirty="0" smtClean="0"/>
              <a:t> </a:t>
            </a:r>
            <a:r>
              <a:rPr lang="ru-RU" sz="1500" dirty="0" err="1" smtClean="0"/>
              <a:t>світу</a:t>
            </a:r>
            <a:r>
              <a:rPr lang="ru-RU" sz="1500" dirty="0" smtClean="0"/>
              <a:t>.</a:t>
            </a:r>
          </a:p>
          <a:p>
            <a:pPr algn="just"/>
            <a:r>
              <a:rPr lang="ru-RU" sz="1500" dirty="0" err="1" smtClean="0"/>
              <a:t>Інвазивні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чужорідні</a:t>
            </a:r>
            <a:r>
              <a:rPr lang="ru-RU" sz="1500" dirty="0" smtClean="0"/>
              <a:t> </a:t>
            </a:r>
            <a:r>
              <a:rPr lang="ru-RU" sz="1500" dirty="0" err="1" smtClean="0"/>
              <a:t>види</a:t>
            </a:r>
            <a:r>
              <a:rPr lang="ru-RU" sz="1500" dirty="0" smtClean="0"/>
              <a:t> </a:t>
            </a:r>
            <a:r>
              <a:rPr lang="ru-RU" sz="1500" dirty="0" err="1" smtClean="0"/>
              <a:t>можуть</a:t>
            </a:r>
            <a:r>
              <a:rPr lang="ru-RU" sz="1500" dirty="0" smtClean="0"/>
              <a:t> негативно </a:t>
            </a:r>
            <a:r>
              <a:rPr lang="ru-RU" sz="1500" dirty="0" err="1" smtClean="0"/>
              <a:t>вплинути</a:t>
            </a:r>
            <a:r>
              <a:rPr lang="ru-RU" sz="1500" dirty="0" smtClean="0"/>
              <a:t> на </a:t>
            </a:r>
            <a:r>
              <a:rPr lang="ru-RU" sz="1500" dirty="0" err="1" smtClean="0"/>
              <a:t>біорізноманіття</a:t>
            </a:r>
            <a:r>
              <a:rPr lang="ru-RU" sz="1500" dirty="0" smtClean="0"/>
              <a:t> через:</a:t>
            </a:r>
          </a:p>
          <a:p>
            <a:pPr algn="just"/>
            <a:r>
              <a:rPr lang="ru-RU" sz="1500" dirty="0" err="1" smtClean="0"/>
              <a:t>Зміна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місцевої</a:t>
            </a:r>
            <a:r>
              <a:rPr lang="ru-RU" sz="1500" dirty="0" smtClean="0"/>
              <a:t> </a:t>
            </a:r>
            <a:r>
              <a:rPr lang="ru-RU" sz="1500" dirty="0" err="1" smtClean="0"/>
              <a:t>харчової</a:t>
            </a:r>
            <a:r>
              <a:rPr lang="ru-RU" sz="1500" dirty="0" smtClean="0"/>
              <a:t> </a:t>
            </a:r>
            <a:r>
              <a:rPr lang="ru-RU" sz="1500" dirty="0" err="1" smtClean="0"/>
              <a:t>мережі</a:t>
            </a:r>
            <a:r>
              <a:rPr lang="ru-RU" sz="1500" dirty="0" smtClean="0"/>
              <a:t>. </a:t>
            </a:r>
            <a:r>
              <a:rPr lang="ru-RU" sz="1500" dirty="0" err="1" smtClean="0"/>
              <a:t>Конкуруючи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іншими</a:t>
            </a:r>
            <a:r>
              <a:rPr lang="ru-RU" sz="1500" dirty="0" smtClean="0"/>
              <a:t> </a:t>
            </a:r>
            <a:r>
              <a:rPr lang="ru-RU" sz="1500" dirty="0" err="1" smtClean="0"/>
              <a:t>організмами</a:t>
            </a:r>
            <a:r>
              <a:rPr lang="ru-RU" sz="1500" dirty="0" smtClean="0"/>
              <a:t>. Будучи </a:t>
            </a:r>
            <a:r>
              <a:rPr lang="ru-RU" sz="1500" dirty="0" err="1" smtClean="0"/>
              <a:t>токсичним</a:t>
            </a:r>
            <a:r>
              <a:rPr lang="ru-RU" sz="1500" dirty="0" smtClean="0"/>
              <a:t>. Бути </a:t>
            </a:r>
            <a:r>
              <a:rPr lang="ru-RU" sz="1500" dirty="0" smtClean="0"/>
              <a:t>резервуаром для </a:t>
            </a:r>
            <a:r>
              <a:rPr lang="ru-RU" sz="1500" dirty="0" err="1" smtClean="0"/>
              <a:t>паразитів</a:t>
            </a:r>
            <a:r>
              <a:rPr lang="ru-RU" sz="1500" dirty="0" smtClean="0"/>
              <a:t> </a:t>
            </a:r>
            <a:r>
              <a:rPr lang="ru-RU" sz="1500" dirty="0" err="1" smtClean="0"/>
              <a:t>або</a:t>
            </a:r>
            <a:r>
              <a:rPr lang="ru-RU" sz="1500" dirty="0" smtClean="0"/>
              <a:t> </a:t>
            </a:r>
            <a:r>
              <a:rPr lang="ru-RU" sz="1500" dirty="0" err="1" smtClean="0"/>
              <a:t>переносником</a:t>
            </a:r>
            <a:r>
              <a:rPr lang="ru-RU" sz="1500" dirty="0" smtClean="0"/>
              <a:t> </a:t>
            </a:r>
            <a:r>
              <a:rPr lang="ru-RU" sz="1500" dirty="0" err="1" smtClean="0"/>
              <a:t>патогенів</a:t>
            </a:r>
            <a:r>
              <a:rPr lang="ru-RU" sz="1500" dirty="0" smtClean="0"/>
              <a:t>. </a:t>
            </a:r>
            <a:r>
              <a:rPr lang="ru-RU" sz="1500" dirty="0" err="1" smtClean="0"/>
              <a:t>Гібридизація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спорідненими</a:t>
            </a:r>
            <a:r>
              <a:rPr lang="ru-RU" sz="1500" dirty="0" smtClean="0"/>
              <a:t> видами </a:t>
            </a:r>
            <a:r>
              <a:rPr lang="ru-RU" sz="1500" dirty="0" err="1" smtClean="0"/>
              <a:t>або</a:t>
            </a:r>
            <a:r>
              <a:rPr lang="ru-RU" sz="1500" dirty="0" smtClean="0"/>
              <a:t> </a:t>
            </a:r>
            <a:r>
              <a:rPr lang="ru-RU" sz="1500" dirty="0" smtClean="0"/>
              <a:t>сортами. </a:t>
            </a:r>
            <a:r>
              <a:rPr lang="ru-RU" sz="1500" dirty="0" err="1" smtClean="0"/>
              <a:t>Спричиняє</a:t>
            </a:r>
            <a:r>
              <a:rPr lang="ru-RU" sz="1500" dirty="0" smtClean="0"/>
              <a:t> </a:t>
            </a:r>
            <a:r>
              <a:rPr lang="ru-RU" sz="1500" dirty="0" err="1" smtClean="0"/>
              <a:t>зникнення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місцевих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endParaRPr lang="ru-RU" sz="1500" dirty="0" smtClean="0"/>
          </a:p>
          <a:p>
            <a:pPr algn="just"/>
            <a:r>
              <a:rPr lang="ru-RU" sz="1500" dirty="0" err="1" smtClean="0"/>
              <a:t>Наслідки</a:t>
            </a:r>
            <a:r>
              <a:rPr lang="ru-RU" sz="1500" dirty="0" smtClean="0"/>
              <a:t> </a:t>
            </a:r>
            <a:r>
              <a:rPr lang="ru-RU" sz="1500" dirty="0" err="1" smtClean="0"/>
              <a:t>біологічних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вторгнень</a:t>
            </a:r>
            <a:r>
              <a:rPr lang="ru-RU" sz="1500" dirty="0" smtClean="0"/>
              <a:t> </a:t>
            </a:r>
            <a:r>
              <a:rPr lang="ru-RU" sz="1500" dirty="0" err="1" smtClean="0"/>
              <a:t>неможливо</a:t>
            </a:r>
            <a:r>
              <a:rPr lang="ru-RU" sz="1500" dirty="0" smtClean="0"/>
              <a:t> </a:t>
            </a:r>
            <a:r>
              <a:rPr lang="ru-RU" sz="1500" dirty="0" err="1" smtClean="0"/>
              <a:t>відокремити</a:t>
            </a:r>
            <a:r>
              <a:rPr lang="ru-RU" sz="1500" dirty="0" smtClean="0"/>
              <a:t> </a:t>
            </a:r>
            <a:r>
              <a:rPr lang="ru-RU" sz="1500" dirty="0" err="1" smtClean="0"/>
              <a:t>від</a:t>
            </a:r>
            <a:r>
              <a:rPr lang="ru-RU" sz="1500" dirty="0" smtClean="0"/>
              <a:t> </a:t>
            </a:r>
            <a:r>
              <a:rPr lang="ru-RU" sz="1500" dirty="0" err="1" smtClean="0"/>
              <a:t>інших</a:t>
            </a:r>
            <a:r>
              <a:rPr lang="ru-RU" sz="1500" dirty="0" smtClean="0"/>
              <a:t> </a:t>
            </a:r>
            <a:r>
              <a:rPr lang="ru-RU" sz="1500" dirty="0" err="1" smtClean="0"/>
              <a:t>глобальних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і</a:t>
            </a:r>
            <a:r>
              <a:rPr lang="ru-RU" sz="1500" dirty="0" smtClean="0"/>
              <a:t> </a:t>
            </a:r>
            <a:r>
              <a:rPr lang="ru-RU" sz="1500" dirty="0" err="1" smtClean="0"/>
              <a:t>локальних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змін</a:t>
            </a:r>
            <a:r>
              <a:rPr lang="ru-RU" sz="1500" dirty="0" smtClean="0"/>
              <a:t> </a:t>
            </a:r>
            <a:r>
              <a:rPr lang="ru-RU" sz="1500" dirty="0" err="1" smtClean="0"/>
              <a:t>навколишнього</a:t>
            </a:r>
            <a:r>
              <a:rPr lang="ru-RU" sz="1500" dirty="0" smtClean="0"/>
              <a:t> </a:t>
            </a:r>
            <a:r>
              <a:rPr lang="ru-RU" sz="1500" dirty="0" err="1" smtClean="0"/>
              <a:t>середовища</a:t>
            </a:r>
            <a:r>
              <a:rPr lang="ru-RU" sz="1500" dirty="0" smtClean="0"/>
              <a:t>, таких як </a:t>
            </a:r>
            <a:r>
              <a:rPr lang="ru-RU" sz="1500" dirty="0" err="1" smtClean="0"/>
              <a:t>зміна</a:t>
            </a:r>
            <a:r>
              <a:rPr lang="ru-RU" sz="1500" dirty="0" smtClean="0"/>
              <a:t> </a:t>
            </a:r>
            <a:r>
              <a:rPr lang="ru-RU" sz="1500" dirty="0" err="1" smtClean="0"/>
              <a:t>клімату</a:t>
            </a:r>
            <a:r>
              <a:rPr lang="ru-RU" sz="1500" dirty="0" smtClean="0"/>
              <a:t>, </a:t>
            </a:r>
            <a:r>
              <a:rPr lang="ru-RU" sz="1500" dirty="0" err="1" smtClean="0"/>
              <a:t>зміна</a:t>
            </a:r>
            <a:r>
              <a:rPr lang="ru-RU" sz="1500" dirty="0" smtClean="0"/>
              <a:t> </a:t>
            </a:r>
            <a:r>
              <a:rPr lang="ru-RU" sz="1500" dirty="0" err="1" smtClean="0"/>
              <a:t>середовища</a:t>
            </a:r>
            <a:r>
              <a:rPr lang="ru-RU" sz="1500" dirty="0" smtClean="0"/>
              <a:t> </a:t>
            </a:r>
            <a:r>
              <a:rPr lang="ru-RU" sz="1500" dirty="0" err="1" smtClean="0"/>
              <a:t>існування</a:t>
            </a:r>
            <a:r>
              <a:rPr lang="ru-RU" sz="1500" dirty="0" smtClean="0"/>
              <a:t> та </a:t>
            </a:r>
            <a:r>
              <a:rPr lang="ru-RU" sz="1500" dirty="0" err="1" smtClean="0"/>
              <a:t>забруднення</a:t>
            </a:r>
            <a:r>
              <a:rPr lang="ru-RU" sz="1500" dirty="0" smtClean="0"/>
              <a:t>, </a:t>
            </a:r>
            <a:r>
              <a:rPr lang="ru-RU" sz="1500" dirty="0" err="1" smtClean="0"/>
              <a:t>включаючи</a:t>
            </a:r>
            <a:r>
              <a:rPr lang="ru-RU" sz="1500" dirty="0" smtClean="0"/>
              <a:t> </a:t>
            </a:r>
            <a:r>
              <a:rPr lang="ru-RU" sz="1500" dirty="0" err="1" smtClean="0"/>
              <a:t>евтрофікацію</a:t>
            </a:r>
            <a:r>
              <a:rPr lang="ru-RU" sz="1500" dirty="0" smtClean="0"/>
              <a:t>. </a:t>
            </a:r>
            <a:r>
              <a:rPr lang="ru-RU" sz="1500" dirty="0" err="1" smtClean="0"/>
              <a:t>Підвищення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глобальної</a:t>
            </a:r>
            <a:r>
              <a:rPr lang="ru-RU" sz="1500" dirty="0" smtClean="0"/>
              <a:t> </a:t>
            </a:r>
            <a:r>
              <a:rPr lang="ru-RU" sz="1500" dirty="0" err="1" smtClean="0"/>
              <a:t>температури</a:t>
            </a:r>
            <a:r>
              <a:rPr lang="ru-RU" sz="1500" dirty="0" smtClean="0"/>
              <a:t> </a:t>
            </a:r>
            <a:r>
              <a:rPr lang="ru-RU" sz="1500" dirty="0" err="1" smtClean="0"/>
              <a:t>може</a:t>
            </a:r>
            <a:r>
              <a:rPr lang="ru-RU" sz="1500" dirty="0" smtClean="0"/>
              <a:t> </a:t>
            </a:r>
            <a:r>
              <a:rPr lang="ru-RU" sz="1500" dirty="0" err="1" smtClean="0"/>
              <a:t>сприяти</a:t>
            </a:r>
            <a:r>
              <a:rPr lang="ru-RU" sz="1500" dirty="0" smtClean="0"/>
              <a:t> </a:t>
            </a:r>
            <a:r>
              <a:rPr lang="ru-RU" sz="1500" dirty="0" err="1" smtClean="0"/>
              <a:t>розмноженню</a:t>
            </a:r>
            <a:r>
              <a:rPr lang="ru-RU" sz="1500" dirty="0" smtClean="0"/>
              <a:t> </a:t>
            </a:r>
            <a:r>
              <a:rPr lang="ru-RU" sz="1500" dirty="0" err="1" smtClean="0"/>
              <a:t>немісцевих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вищими</a:t>
            </a:r>
            <a:r>
              <a:rPr lang="ru-RU" sz="1500" dirty="0" smtClean="0"/>
              <a:t> </a:t>
            </a:r>
            <a:r>
              <a:rPr lang="ru-RU" sz="1500" dirty="0" err="1" smtClean="0"/>
              <a:t>вимогами</a:t>
            </a:r>
            <a:r>
              <a:rPr lang="ru-RU" sz="1500" dirty="0" smtClean="0"/>
              <a:t> до </a:t>
            </a:r>
            <a:r>
              <a:rPr lang="ru-RU" sz="1500" dirty="0" err="1" smtClean="0"/>
              <a:t>температури</a:t>
            </a:r>
            <a:r>
              <a:rPr lang="ru-RU" sz="1500" dirty="0" smtClean="0"/>
              <a:t>, </a:t>
            </a:r>
            <a:r>
              <a:rPr lang="ru-RU" sz="1500" dirty="0" err="1" smtClean="0"/>
              <a:t>тоді</a:t>
            </a:r>
            <a:r>
              <a:rPr lang="ru-RU" sz="1500" dirty="0" smtClean="0"/>
              <a:t> як </a:t>
            </a:r>
            <a:r>
              <a:rPr lang="ru-RU" sz="1500" dirty="0" err="1" smtClean="0"/>
              <a:t>інвазивні</a:t>
            </a:r>
            <a:r>
              <a:rPr lang="ru-RU" sz="1500" dirty="0" smtClean="0"/>
              <a:t> </a:t>
            </a:r>
            <a:r>
              <a:rPr lang="ru-RU" sz="1500" dirty="0" err="1" smtClean="0"/>
              <a:t>чужорідні</a:t>
            </a:r>
            <a:r>
              <a:rPr lang="ru-RU" sz="1500" dirty="0" smtClean="0"/>
              <a:t> </a:t>
            </a:r>
            <a:r>
              <a:rPr lang="ru-RU" sz="1500" dirty="0" err="1" smtClean="0"/>
              <a:t>види</a:t>
            </a:r>
            <a:r>
              <a:rPr lang="ru-RU" sz="1500" dirty="0" smtClean="0"/>
              <a:t> </a:t>
            </a:r>
            <a:r>
              <a:rPr lang="ru-RU" sz="1500" dirty="0" err="1" smtClean="0"/>
              <a:t>можуть</a:t>
            </a:r>
            <a:r>
              <a:rPr lang="ru-RU" sz="1500" dirty="0" smtClean="0"/>
              <a:t>, у свою </a:t>
            </a:r>
            <a:r>
              <a:rPr lang="ru-RU" sz="1500" dirty="0" err="1" smtClean="0"/>
              <a:t>чергу</a:t>
            </a:r>
            <a:r>
              <a:rPr lang="ru-RU" sz="1500" dirty="0" smtClean="0"/>
              <a:t>, </a:t>
            </a:r>
            <a:r>
              <a:rPr lang="ru-RU" sz="1500" dirty="0" err="1" smtClean="0"/>
              <a:t>посилити</a:t>
            </a:r>
            <a:r>
              <a:rPr lang="ru-RU" sz="1500" dirty="0" smtClean="0"/>
              <a:t> </a:t>
            </a:r>
            <a:r>
              <a:rPr lang="ru-RU" sz="1500" dirty="0" err="1" smtClean="0"/>
              <a:t>евтрофікацію</a:t>
            </a:r>
            <a:r>
              <a:rPr lang="ru-RU" sz="1500" dirty="0" smtClean="0"/>
              <a:t> </a:t>
            </a:r>
            <a:r>
              <a:rPr lang="ru-RU" sz="1500" dirty="0" err="1" smtClean="0"/>
              <a:t>або</a:t>
            </a:r>
            <a:r>
              <a:rPr lang="ru-RU" sz="1500" dirty="0" smtClean="0"/>
              <a:t> </a:t>
            </a:r>
            <a:r>
              <a:rPr lang="ru-RU" sz="1500" dirty="0" err="1" smtClean="0"/>
              <a:t>погіршення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середовища</a:t>
            </a:r>
            <a:r>
              <a:rPr lang="ru-RU" sz="1500" dirty="0" smtClean="0"/>
              <a:t> </a:t>
            </a:r>
            <a:r>
              <a:rPr lang="ru-RU" sz="1500" dirty="0" err="1" smtClean="0"/>
              <a:t>існування</a:t>
            </a:r>
            <a:r>
              <a:rPr lang="ru-RU" sz="1500" dirty="0" smtClean="0"/>
              <a:t>.</a:t>
            </a:r>
          </a:p>
          <a:p>
            <a:pPr algn="just"/>
            <a:r>
              <a:rPr lang="ru-RU" sz="1500" dirty="0" err="1" smtClean="0"/>
              <a:t>Профілактика</a:t>
            </a:r>
            <a:r>
              <a:rPr lang="ru-RU" sz="1500" dirty="0" smtClean="0"/>
              <a:t> </a:t>
            </a:r>
            <a:r>
              <a:rPr lang="ru-RU" sz="1500" dirty="0" err="1" smtClean="0"/>
              <a:t>дійсно</a:t>
            </a:r>
            <a:r>
              <a:rPr lang="ru-RU" sz="1500" dirty="0" smtClean="0"/>
              <a:t> </a:t>
            </a:r>
            <a:r>
              <a:rPr lang="ru-RU" sz="1500" dirty="0" err="1" smtClean="0"/>
              <a:t>легша</a:t>
            </a:r>
            <a:r>
              <a:rPr lang="ru-RU" sz="1500" dirty="0" smtClean="0"/>
              <a:t> </a:t>
            </a:r>
            <a:r>
              <a:rPr lang="ru-RU" sz="1500" dirty="0" err="1" smtClean="0"/>
              <a:t>і</a:t>
            </a:r>
            <a:r>
              <a:rPr lang="ru-RU" sz="1500" dirty="0" smtClean="0"/>
              <a:t> </a:t>
            </a:r>
            <a:r>
              <a:rPr lang="ru-RU" sz="1500" dirty="0" err="1" smtClean="0"/>
              <a:t>набагато</a:t>
            </a:r>
            <a:r>
              <a:rPr lang="ru-RU" sz="1500" dirty="0" smtClean="0"/>
              <a:t> </a:t>
            </a:r>
            <a:r>
              <a:rPr lang="ru-RU" sz="1500" dirty="0" err="1" smtClean="0"/>
              <a:t>дешевша</a:t>
            </a:r>
            <a:r>
              <a:rPr lang="ru-RU" sz="1500" dirty="0" smtClean="0"/>
              <a:t>, </a:t>
            </a:r>
            <a:r>
              <a:rPr lang="ru-RU" sz="1500" dirty="0" err="1" smtClean="0"/>
              <a:t>ніж</a:t>
            </a:r>
            <a:r>
              <a:rPr lang="ru-RU" sz="1500" dirty="0" smtClean="0"/>
              <a:t> </a:t>
            </a:r>
            <a:r>
              <a:rPr lang="ru-RU" sz="1500" dirty="0" err="1" smtClean="0"/>
              <a:t>лікування</a:t>
            </a:r>
            <a:r>
              <a:rPr lang="ru-RU" sz="1500" dirty="0" smtClean="0"/>
              <a:t>, </a:t>
            </a:r>
            <a:r>
              <a:rPr lang="ru-RU" sz="1500" dirty="0" err="1" smtClean="0"/>
              <a:t>оскільки</a:t>
            </a:r>
            <a:r>
              <a:rPr lang="ru-RU" sz="1500" dirty="0" smtClean="0"/>
              <a:t> </a:t>
            </a:r>
            <a:r>
              <a:rPr lang="ru-RU" sz="1500" dirty="0" err="1" smtClean="0"/>
              <a:t>майже</a:t>
            </a:r>
            <a:r>
              <a:rPr lang="ru-RU" sz="1500" dirty="0" smtClean="0"/>
              <a:t> </a:t>
            </a:r>
            <a:r>
              <a:rPr lang="ru-RU" sz="1500" dirty="0" err="1" smtClean="0"/>
              <a:t>неможливо</a:t>
            </a:r>
            <a:r>
              <a:rPr lang="ru-RU" sz="1500" dirty="0" smtClean="0"/>
              <a:t> </a:t>
            </a:r>
            <a:r>
              <a:rPr lang="ru-RU" sz="1500" dirty="0" err="1" smtClean="0"/>
              <a:t>і</a:t>
            </a:r>
            <a:r>
              <a:rPr lang="ru-RU" sz="1500" dirty="0" smtClean="0"/>
              <a:t>, </a:t>
            </a:r>
            <a:r>
              <a:rPr lang="ru-RU" sz="1500" dirty="0" err="1" smtClean="0"/>
              <a:t>звичайно</a:t>
            </a:r>
            <a:r>
              <a:rPr lang="ru-RU" sz="1500" dirty="0" smtClean="0"/>
              <a:t>, </a:t>
            </a:r>
            <a:r>
              <a:rPr lang="ru-RU" sz="1500" dirty="0" err="1" smtClean="0"/>
              <a:t>дуже</a:t>
            </a:r>
            <a:r>
              <a:rPr lang="ru-RU" sz="1500" dirty="0" smtClean="0"/>
              <a:t> дорого </a:t>
            </a:r>
            <a:r>
              <a:rPr lang="ru-RU" sz="1500" dirty="0" err="1" smtClean="0"/>
              <a:t>знищити</a:t>
            </a:r>
            <a:r>
              <a:rPr lang="ru-RU" sz="1500" dirty="0" smtClean="0"/>
              <a:t> </a:t>
            </a:r>
            <a:r>
              <a:rPr lang="ru-RU" sz="1500" dirty="0" err="1" smtClean="0"/>
              <a:t>більшість</a:t>
            </a:r>
            <a:r>
              <a:rPr lang="ru-RU" sz="1500" dirty="0" smtClean="0"/>
              <a:t> </a:t>
            </a:r>
            <a:r>
              <a:rPr lang="ru-RU" sz="1500" dirty="0" err="1" smtClean="0"/>
              <a:t>інвазивних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. </a:t>
            </a:r>
            <a:r>
              <a:rPr lang="ru-RU" sz="1500" dirty="0" err="1" smtClean="0"/>
              <a:t>Оскільки</a:t>
            </a:r>
            <a:r>
              <a:rPr lang="ru-RU" sz="1500" dirty="0" smtClean="0"/>
              <a:t> доведено, </a:t>
            </a:r>
            <a:r>
              <a:rPr lang="ru-RU" sz="1500" dirty="0" err="1" smtClean="0"/>
              <a:t>що</a:t>
            </a:r>
            <a:r>
              <a:rPr lang="ru-RU" sz="1500" dirty="0" smtClean="0"/>
              <a:t> </a:t>
            </a:r>
            <a:r>
              <a:rPr lang="ru-RU" sz="1500" dirty="0" err="1" smtClean="0"/>
              <a:t>інтродукція</a:t>
            </a:r>
            <a:r>
              <a:rPr lang="ru-RU" sz="1500" dirty="0" smtClean="0"/>
              <a:t> </a:t>
            </a:r>
            <a:r>
              <a:rPr lang="ru-RU" sz="1500" dirty="0" err="1" smtClean="0"/>
              <a:t>нових</a:t>
            </a:r>
            <a:r>
              <a:rPr lang="ru-RU" sz="1500" dirty="0" smtClean="0"/>
              <a:t> </a:t>
            </a:r>
            <a:r>
              <a:rPr lang="ru-RU" sz="1500" dirty="0" err="1" smtClean="0"/>
              <a:t>видів</a:t>
            </a:r>
            <a:r>
              <a:rPr lang="ru-RU" sz="1500" dirty="0" smtClean="0"/>
              <a:t> </a:t>
            </a:r>
            <a:r>
              <a:rPr lang="ru-RU" sz="1500" dirty="0" err="1" smtClean="0"/>
              <a:t>має</a:t>
            </a:r>
            <a:r>
              <a:rPr lang="ru-RU" sz="1500" dirty="0" smtClean="0"/>
              <a:t> </a:t>
            </a:r>
            <a:r>
              <a:rPr lang="ru-RU" sz="1500" dirty="0" err="1" smtClean="0"/>
              <a:t>багато</a:t>
            </a:r>
            <a:r>
              <a:rPr lang="ru-RU" sz="1500" dirty="0" smtClean="0"/>
              <a:t> </a:t>
            </a:r>
            <a:r>
              <a:rPr lang="ru-RU" sz="1500" dirty="0" err="1" smtClean="0"/>
              <a:t>негативних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наслідків</a:t>
            </a:r>
            <a:r>
              <a:rPr lang="ru-RU" sz="1500" dirty="0" smtClean="0"/>
              <a:t> у </a:t>
            </a:r>
            <a:r>
              <a:rPr lang="ru-RU" sz="1500" dirty="0" err="1" smtClean="0"/>
              <a:t>більшості</a:t>
            </a:r>
            <a:r>
              <a:rPr lang="ru-RU" sz="1500" dirty="0" smtClean="0"/>
              <a:t> </a:t>
            </a:r>
            <a:r>
              <a:rPr lang="ru-RU" sz="1500" dirty="0" err="1" smtClean="0"/>
              <a:t>частин</a:t>
            </a:r>
            <a:r>
              <a:rPr lang="ru-RU" sz="1500" dirty="0" smtClean="0"/>
              <a:t> </a:t>
            </a:r>
            <a:r>
              <a:rPr lang="ru-RU" sz="1500" dirty="0" err="1" smtClean="0"/>
              <a:t>світу</a:t>
            </a:r>
            <a:r>
              <a:rPr lang="ru-RU" sz="1500" dirty="0" smtClean="0"/>
              <a:t>, </a:t>
            </a:r>
            <a:r>
              <a:rPr lang="ru-RU" sz="1500" dirty="0" err="1" smtClean="0"/>
              <a:t>важливо</a:t>
            </a:r>
            <a:r>
              <a:rPr lang="ru-RU" sz="1500" dirty="0" smtClean="0"/>
              <a:t> </a:t>
            </a:r>
            <a:r>
              <a:rPr lang="ru-RU" sz="1500" dirty="0" err="1" smtClean="0"/>
              <a:t>прийняти</a:t>
            </a:r>
            <a:r>
              <a:rPr lang="ru-RU" sz="1500" dirty="0" smtClean="0"/>
              <a:t> </a:t>
            </a:r>
            <a:r>
              <a:rPr lang="ru-RU" sz="1500" dirty="0" err="1" smtClean="0"/>
              <a:t>запобіжний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підхід</a:t>
            </a:r>
            <a:r>
              <a:rPr lang="ru-RU" sz="1500" dirty="0" smtClean="0"/>
              <a:t> до </a:t>
            </a:r>
            <a:r>
              <a:rPr lang="ru-RU" sz="1500" dirty="0" err="1" smtClean="0"/>
              <a:t>майбутніх</a:t>
            </a:r>
            <a:r>
              <a:rPr lang="ru-RU" sz="1500" dirty="0" smtClean="0"/>
              <a:t> </a:t>
            </a:r>
            <a:r>
              <a:rPr lang="ru-RU" sz="1500" dirty="0" err="1" smtClean="0"/>
              <a:t>навмисних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інтродукцій</a:t>
            </a:r>
            <a:r>
              <a:rPr lang="ru-RU" sz="1500" dirty="0" smtClean="0"/>
              <a:t>.</a:t>
            </a:r>
            <a:endParaRPr lang="ru-RU" sz="15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835696" y="6237312"/>
            <a:ext cx="4976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http://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www.corpi.ku.lt/databases/index.php/aquanis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/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07" y="926955"/>
            <a:ext cx="8906586" cy="500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11760" y="4046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AquaNIS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AquaNIS</a:t>
            </a:r>
            <a:r>
              <a:rPr lang="en-US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онлайнова</a:t>
            </a:r>
            <a:r>
              <a:rPr lang="ru-RU" dirty="0" smtClean="0"/>
              <a:t> </a:t>
            </a:r>
            <a:r>
              <a:rPr lang="ru-RU" dirty="0" err="1" smtClean="0"/>
              <a:t>інформаційна</a:t>
            </a:r>
            <a:r>
              <a:rPr lang="ru-RU" dirty="0" smtClean="0"/>
              <a:t> система про </a:t>
            </a:r>
            <a:r>
              <a:rPr lang="ru-RU" dirty="0" err="1" smtClean="0"/>
              <a:t>водні</a:t>
            </a:r>
            <a:r>
              <a:rPr lang="ru-RU" dirty="0" smtClean="0"/>
              <a:t> </a:t>
            </a:r>
            <a:r>
              <a:rPr lang="ru-RU" dirty="0" err="1" smtClean="0"/>
              <a:t>некорінні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(</a:t>
            </a:r>
            <a:r>
              <a:rPr lang="en-US" dirty="0" smtClean="0"/>
              <a:t>NIS)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розглядатися</a:t>
            </a:r>
            <a:r>
              <a:rPr lang="ru-RU" dirty="0" smtClean="0"/>
              <a:t> як </a:t>
            </a:r>
            <a:r>
              <a:rPr lang="en-US" dirty="0" smtClean="0"/>
              <a:t>NIS,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криптогенні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. Система </a:t>
            </a:r>
            <a:r>
              <a:rPr lang="ru-RU" dirty="0" err="1" smtClean="0"/>
              <a:t>зберігає</a:t>
            </a:r>
            <a:r>
              <a:rPr lang="ru-RU" dirty="0" smtClean="0"/>
              <a:t> та </a:t>
            </a:r>
            <a:r>
              <a:rPr lang="ru-RU" dirty="0" err="1" smtClean="0"/>
              <a:t>розповсюджує</a:t>
            </a:r>
            <a:r>
              <a:rPr lang="ru-RU" dirty="0" smtClean="0"/>
              <a:t> </a:t>
            </a:r>
            <a:r>
              <a:rPr lang="ru-RU" dirty="0" err="1" smtClean="0"/>
              <a:t>інформацію</a:t>
            </a:r>
            <a:r>
              <a:rPr lang="ru-RU" dirty="0" smtClean="0"/>
              <a:t> про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впровадження</a:t>
            </a:r>
            <a:r>
              <a:rPr lang="ru-RU" dirty="0" smtClean="0"/>
              <a:t> </a:t>
            </a:r>
            <a:r>
              <a:rPr lang="en-US" dirty="0" smtClean="0"/>
              <a:t>NIS, </a:t>
            </a:r>
            <a:r>
              <a:rPr lang="ru-RU" dirty="0" err="1" smtClean="0"/>
              <a:t>регіони-одержувачі</a:t>
            </a:r>
            <a:r>
              <a:rPr lang="ru-RU" dirty="0" smtClean="0"/>
              <a:t>, </a:t>
            </a:r>
            <a:r>
              <a:rPr lang="ru-RU" dirty="0" err="1" smtClean="0"/>
              <a:t>таксономію</a:t>
            </a:r>
            <a:r>
              <a:rPr lang="ru-RU" dirty="0" smtClean="0"/>
              <a:t>, </a:t>
            </a:r>
            <a:r>
              <a:rPr lang="ru-RU" dirty="0" err="1" smtClean="0"/>
              <a:t>біологічні</a:t>
            </a:r>
            <a:r>
              <a:rPr lang="ru-RU" dirty="0" smtClean="0"/>
              <a:t> </a:t>
            </a:r>
            <a:r>
              <a:rPr lang="ru-RU" dirty="0" err="1" smtClean="0"/>
              <a:t>ознаки</a:t>
            </a:r>
            <a:r>
              <a:rPr lang="ru-RU" dirty="0" smtClean="0"/>
              <a:t>, </a:t>
            </a:r>
            <a:r>
              <a:rPr lang="ru-RU" dirty="0" err="1" smtClean="0"/>
              <a:t>впливи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відповідні</a:t>
            </a:r>
            <a:r>
              <a:rPr lang="ru-RU" dirty="0" smtClean="0"/>
              <a:t> </a:t>
            </a:r>
            <a:r>
              <a:rPr lang="ru-RU" dirty="0" err="1" smtClean="0"/>
              <a:t>задокументовані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. </a:t>
            </a:r>
            <a:r>
              <a:rPr lang="ru-RU" dirty="0" err="1" smtClean="0"/>
              <a:t>Наразі</a:t>
            </a:r>
            <a:r>
              <a:rPr lang="ru-RU" dirty="0" smtClean="0"/>
              <a:t> система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про </a:t>
            </a:r>
            <a:r>
              <a:rPr lang="en-US" dirty="0" smtClean="0"/>
              <a:t>NIS, </a:t>
            </a:r>
            <a:r>
              <a:rPr lang="ru-RU" dirty="0" err="1" smtClean="0"/>
              <a:t>введені</a:t>
            </a:r>
            <a:r>
              <a:rPr lang="ru-RU" dirty="0" smtClean="0"/>
              <a:t> в </a:t>
            </a:r>
            <a:r>
              <a:rPr lang="ru-RU" dirty="0" err="1" smtClean="0"/>
              <a:t>морську</a:t>
            </a:r>
            <a:r>
              <a:rPr lang="ru-RU" dirty="0" smtClean="0"/>
              <a:t>, </a:t>
            </a:r>
            <a:r>
              <a:rPr lang="ru-RU" dirty="0" err="1" smtClean="0"/>
              <a:t>солонувату</a:t>
            </a:r>
            <a:r>
              <a:rPr lang="ru-RU" dirty="0" smtClean="0"/>
              <a:t> та </a:t>
            </a:r>
            <a:r>
              <a:rPr lang="ru-RU" dirty="0" err="1" smtClean="0"/>
              <a:t>прибережну</a:t>
            </a:r>
            <a:r>
              <a:rPr lang="ru-RU" dirty="0" smtClean="0"/>
              <a:t> </a:t>
            </a:r>
            <a:r>
              <a:rPr lang="ru-RU" dirty="0" err="1" smtClean="0"/>
              <a:t>прісну</a:t>
            </a:r>
            <a:r>
              <a:rPr lang="ru-RU" dirty="0" smtClean="0"/>
              <a:t> воду </a:t>
            </a:r>
            <a:r>
              <a:rPr lang="ru-RU" dirty="0" err="1" smtClean="0"/>
              <a:t>Європи</a:t>
            </a:r>
            <a:r>
              <a:rPr lang="ru-RU" dirty="0" smtClean="0"/>
              <a:t> та </a:t>
            </a:r>
            <a:r>
              <a:rPr lang="ru-RU" dirty="0" err="1" smtClean="0"/>
              <a:t>сусідніх</a:t>
            </a:r>
            <a:r>
              <a:rPr lang="ru-RU" dirty="0" smtClean="0"/>
              <a:t> </a:t>
            </a:r>
            <a:r>
              <a:rPr lang="ru-RU" dirty="0" err="1" smtClean="0"/>
              <a:t>регіонів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поширити</a:t>
            </a:r>
            <a:r>
              <a:rPr lang="ru-RU" dirty="0" smtClean="0"/>
              <a:t> на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en-US" dirty="0" err="1" smtClean="0"/>
              <a:t>AquaNIS</a:t>
            </a:r>
            <a:r>
              <a:rPr lang="en-US" dirty="0" smtClean="0"/>
              <a:t> </a:t>
            </a:r>
            <a:r>
              <a:rPr lang="ru-RU" dirty="0" err="1" smtClean="0"/>
              <a:t>прагне</a:t>
            </a:r>
            <a:r>
              <a:rPr lang="ru-RU" dirty="0" smtClean="0"/>
              <a:t> </a:t>
            </a:r>
            <a:r>
              <a:rPr lang="ru-RU" dirty="0" err="1" smtClean="0"/>
              <a:t>забезпечити</a:t>
            </a:r>
            <a:r>
              <a:rPr lang="ru-RU" dirty="0" smtClean="0"/>
              <a:t> </a:t>
            </a:r>
            <a:r>
              <a:rPr lang="ru-RU" dirty="0" err="1" smtClean="0"/>
              <a:t>довгострокову</a:t>
            </a:r>
            <a:r>
              <a:rPr lang="ru-RU" dirty="0" smtClean="0"/>
              <a:t> </a:t>
            </a:r>
            <a:r>
              <a:rPr lang="ru-RU" dirty="0" err="1" smtClean="0"/>
              <a:t>підтримку</a:t>
            </a:r>
            <a:r>
              <a:rPr lang="ru-RU" dirty="0" smtClean="0"/>
              <a:t> та </a:t>
            </a:r>
            <a:r>
              <a:rPr lang="ru-RU" dirty="0" err="1" smtClean="0"/>
              <a:t>надійність</a:t>
            </a:r>
            <a:r>
              <a:rPr lang="ru-RU" dirty="0" smtClean="0"/>
              <a:t> </a:t>
            </a:r>
            <a:r>
              <a:rPr lang="ru-RU" dirty="0" err="1" smtClean="0"/>
              <a:t>бази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 шляхом </a:t>
            </a:r>
            <a:r>
              <a:rPr lang="ru-RU" dirty="0" err="1" smtClean="0"/>
              <a:t>постійного</a:t>
            </a:r>
            <a:r>
              <a:rPr lang="ru-RU" dirty="0" smtClean="0"/>
              <a:t> </a:t>
            </a:r>
            <a:r>
              <a:rPr lang="ru-RU" dirty="0" err="1" smtClean="0"/>
              <a:t>оновлення</a:t>
            </a:r>
            <a:r>
              <a:rPr lang="ru-RU" dirty="0" smtClean="0"/>
              <a:t> та </a:t>
            </a:r>
            <a:r>
              <a:rPr lang="ru-RU" dirty="0" err="1" smtClean="0"/>
              <a:t>наукової</a:t>
            </a:r>
            <a:r>
              <a:rPr lang="ru-RU" dirty="0" smtClean="0"/>
              <a:t> </a:t>
            </a:r>
            <a:r>
              <a:rPr lang="ru-RU" dirty="0" err="1" smtClean="0"/>
              <a:t>перевірки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робить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корисною</a:t>
            </a:r>
            <a:r>
              <a:rPr lang="ru-RU" dirty="0" smtClean="0"/>
              <a:t> для </a:t>
            </a:r>
            <a:r>
              <a:rPr lang="ru-RU" dirty="0" err="1" smtClean="0"/>
              <a:t>досліджень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практичною для </a:t>
            </a:r>
            <a:r>
              <a:rPr lang="ru-RU" dirty="0" err="1" smtClean="0"/>
              <a:t>управління</a:t>
            </a:r>
            <a:r>
              <a:rPr lang="ru-RU" dirty="0" smtClean="0"/>
              <a:t>. </a:t>
            </a:r>
            <a:r>
              <a:rPr lang="ru-RU" dirty="0" err="1" smtClean="0"/>
              <a:t>Вміст</a:t>
            </a:r>
            <a:r>
              <a:rPr lang="ru-RU" dirty="0" smtClean="0"/>
              <a:t> </a:t>
            </a:r>
            <a:r>
              <a:rPr lang="ru-RU" dirty="0" smtClean="0"/>
              <a:t>буде </a:t>
            </a:r>
            <a:r>
              <a:rPr lang="ru-RU" dirty="0" err="1" smtClean="0"/>
              <a:t>корисним</a:t>
            </a:r>
            <a:r>
              <a:rPr lang="ru-RU" dirty="0" smtClean="0"/>
              <a:t> для </a:t>
            </a:r>
            <a:r>
              <a:rPr lang="ru-RU" dirty="0" err="1" smtClean="0"/>
              <a:t>управління</a:t>
            </a:r>
            <a:r>
              <a:rPr lang="ru-RU" dirty="0" smtClean="0"/>
              <a:t> Водною </a:t>
            </a:r>
            <a:r>
              <a:rPr lang="ru-RU" dirty="0" err="1" smtClean="0"/>
              <a:t>рамковою</a:t>
            </a:r>
            <a:r>
              <a:rPr lang="ru-RU" dirty="0" smtClean="0"/>
              <a:t> директивою ЄС, </a:t>
            </a:r>
            <a:r>
              <a:rPr lang="ru-RU" dirty="0" err="1" smtClean="0"/>
              <a:t>Рамковою</a:t>
            </a:r>
            <a:r>
              <a:rPr lang="ru-RU" dirty="0" smtClean="0"/>
              <a:t> директивою </a:t>
            </a:r>
            <a:r>
              <a:rPr lang="ru-RU" dirty="0" err="1" smtClean="0"/>
              <a:t>морської</a:t>
            </a:r>
            <a:r>
              <a:rPr lang="ru-RU" dirty="0" smtClean="0"/>
              <a:t> </a:t>
            </a:r>
            <a:r>
              <a:rPr lang="ru-RU" dirty="0" err="1" smtClean="0"/>
              <a:t>стратегії</a:t>
            </a:r>
            <a:r>
              <a:rPr lang="ru-RU" dirty="0" smtClean="0"/>
              <a:t>, заходами </a:t>
            </a:r>
            <a:r>
              <a:rPr lang="ru-RU" dirty="0" err="1" smtClean="0"/>
              <a:t>оцінки</a:t>
            </a:r>
            <a:r>
              <a:rPr lang="ru-RU" dirty="0" smtClean="0"/>
              <a:t> </a:t>
            </a:r>
            <a:r>
              <a:rPr lang="ru-RU" dirty="0" err="1" smtClean="0"/>
              <a:t>ризиків</a:t>
            </a:r>
            <a:r>
              <a:rPr lang="ru-RU" dirty="0" smtClean="0"/>
              <a:t> для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шляхів</a:t>
            </a:r>
            <a:r>
              <a:rPr lang="ru-RU" dirty="0" smtClean="0"/>
              <a:t>, особливо </a:t>
            </a:r>
            <a:r>
              <a:rPr lang="ru-RU" dirty="0" err="1" smtClean="0"/>
              <a:t>судноплавства</a:t>
            </a:r>
            <a:r>
              <a:rPr lang="ru-RU" dirty="0" smtClean="0"/>
              <a:t> та </a:t>
            </a:r>
            <a:r>
              <a:rPr lang="ru-RU" dirty="0" err="1" smtClean="0"/>
              <a:t>аквакультури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en-US" dirty="0" err="1" smtClean="0"/>
              <a:t>AquaNIS</a:t>
            </a:r>
            <a:r>
              <a:rPr lang="en-US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живою базою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 smtClean="0"/>
              <a:t>поповнюється</a:t>
            </a:r>
            <a:r>
              <a:rPr lang="ru-RU" dirty="0" smtClean="0"/>
              <a:t> </a:t>
            </a:r>
            <a:r>
              <a:rPr lang="ru-RU" dirty="0" err="1" smtClean="0"/>
              <a:t>новими</a:t>
            </a:r>
            <a:r>
              <a:rPr lang="ru-RU" dirty="0" smtClean="0"/>
              <a:t> </a:t>
            </a:r>
            <a:r>
              <a:rPr lang="ru-RU" dirty="0" err="1" smtClean="0"/>
              <a:t>записами</a:t>
            </a:r>
            <a:r>
              <a:rPr lang="ru-RU" dirty="0" smtClean="0"/>
              <a:t>.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введені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</a:t>
            </a:r>
            <a:r>
              <a:rPr lang="ru-RU" dirty="0" err="1" smtClean="0"/>
              <a:t>перевіряються</a:t>
            </a:r>
            <a:r>
              <a:rPr lang="ru-RU" dirty="0" smtClean="0"/>
              <a:t>, </a:t>
            </a:r>
            <a:r>
              <a:rPr lang="ru-RU" dirty="0" err="1" smtClean="0"/>
              <a:t>наскільки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можливо</a:t>
            </a:r>
            <a:r>
              <a:rPr lang="ru-RU" dirty="0" smtClean="0"/>
              <a:t>, на </a:t>
            </a:r>
            <a:r>
              <a:rPr lang="ru-RU" dirty="0" err="1" smtClean="0"/>
              <a:t>поточний</a:t>
            </a:r>
            <a:r>
              <a:rPr lang="ru-RU" dirty="0" smtClean="0"/>
              <a:t> </a:t>
            </a:r>
            <a:r>
              <a:rPr lang="ru-RU" dirty="0" err="1" smtClean="0"/>
              <a:t>таксономічний</a:t>
            </a:r>
            <a:r>
              <a:rPr lang="ru-RU" dirty="0" smtClean="0"/>
              <a:t> статус,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надаються</a:t>
            </a:r>
            <a:r>
              <a:rPr lang="ru-RU" dirty="0" smtClean="0"/>
              <a:t> </a:t>
            </a:r>
            <a:r>
              <a:rPr lang="ru-RU" dirty="0" err="1" smtClean="0"/>
              <a:t>посилання</a:t>
            </a:r>
            <a:r>
              <a:rPr lang="ru-RU" dirty="0" smtClean="0"/>
              <a:t> для </a:t>
            </a:r>
            <a:r>
              <a:rPr lang="ru-RU" dirty="0" err="1" smtClean="0"/>
              <a:t>кваліфікації</a:t>
            </a:r>
            <a:r>
              <a:rPr lang="ru-RU" dirty="0" smtClean="0"/>
              <a:t> кожного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наборів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.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надані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точними</a:t>
            </a:r>
            <a:r>
              <a:rPr lang="ru-RU" dirty="0" smtClean="0"/>
              <a:t>, </a:t>
            </a:r>
            <a:r>
              <a:rPr lang="ru-RU" dirty="0" err="1" smtClean="0"/>
              <a:t>наскільки</a:t>
            </a:r>
            <a:r>
              <a:rPr lang="ru-RU" dirty="0" smtClean="0"/>
              <a:t> нам </a:t>
            </a:r>
            <a:r>
              <a:rPr lang="ru-RU" dirty="0" err="1" smtClean="0"/>
              <a:t>відомо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ми не </a:t>
            </a:r>
            <a:r>
              <a:rPr lang="ru-RU" dirty="0" err="1" smtClean="0"/>
              <a:t>несемо</a:t>
            </a:r>
            <a:r>
              <a:rPr lang="ru-RU" dirty="0" smtClean="0"/>
              <a:t> </a:t>
            </a:r>
            <a:r>
              <a:rPr lang="ru-RU" dirty="0" err="1" smtClean="0"/>
              <a:t>жодної</a:t>
            </a:r>
            <a:r>
              <a:rPr lang="ru-RU" dirty="0" smtClean="0"/>
              <a:t> </a:t>
            </a:r>
            <a:r>
              <a:rPr lang="ru-RU" dirty="0" err="1" smtClean="0"/>
              <a:t>юридичної</a:t>
            </a:r>
            <a:r>
              <a:rPr lang="ru-RU" dirty="0" smtClean="0"/>
              <a:t> </a:t>
            </a:r>
            <a:r>
              <a:rPr lang="ru-RU" dirty="0" err="1" smtClean="0"/>
              <a:t>відповідальності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того, як </a:t>
            </a:r>
            <a:r>
              <a:rPr lang="ru-RU" dirty="0" err="1" smtClean="0"/>
              <a:t>інформація</a:t>
            </a:r>
            <a:r>
              <a:rPr lang="ru-RU" dirty="0" smtClean="0"/>
              <a:t>, </a:t>
            </a:r>
            <a:r>
              <a:rPr lang="ru-RU" dirty="0" err="1" smtClean="0"/>
              <a:t>отримана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бази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, </a:t>
            </a:r>
            <a:r>
              <a:rPr lang="ru-RU" dirty="0" err="1" smtClean="0"/>
              <a:t>інтерпретується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База </a:t>
            </a:r>
            <a:r>
              <a:rPr lang="ru-RU" dirty="0" err="1" smtClean="0"/>
              <a:t>даних</a:t>
            </a:r>
            <a:r>
              <a:rPr lang="ru-RU" dirty="0" smtClean="0"/>
              <a:t> буде </a:t>
            </a:r>
            <a:r>
              <a:rPr lang="ru-RU" dirty="0" err="1" smtClean="0"/>
              <a:t>поступово</a:t>
            </a:r>
            <a:r>
              <a:rPr lang="ru-RU" dirty="0" smtClean="0"/>
              <a:t> </a:t>
            </a:r>
            <a:r>
              <a:rPr lang="ru-RU" dirty="0" err="1" smtClean="0"/>
              <a:t>відкриватися</a:t>
            </a:r>
            <a:r>
              <a:rPr lang="ru-RU" dirty="0" smtClean="0"/>
              <a:t> для </a:t>
            </a:r>
            <a:r>
              <a:rPr lang="ru-RU" dirty="0" err="1" smtClean="0"/>
              <a:t>вільного</a:t>
            </a:r>
            <a:r>
              <a:rPr lang="ru-RU" dirty="0" smtClean="0"/>
              <a:t> доступу по модулях </a:t>
            </a:r>
            <a:r>
              <a:rPr lang="ru-RU" dirty="0" err="1" smtClean="0"/>
              <a:t>відповідно</a:t>
            </a:r>
            <a:r>
              <a:rPr lang="ru-RU" dirty="0" smtClean="0"/>
              <a:t> до кожного </a:t>
            </a:r>
            <a:r>
              <a:rPr lang="ru-RU" dirty="0" err="1" smtClean="0"/>
              <a:t>ступеня</a:t>
            </a:r>
            <a:r>
              <a:rPr lang="ru-RU" dirty="0" smtClean="0"/>
              <a:t> </a:t>
            </a:r>
            <a:r>
              <a:rPr lang="ru-RU" dirty="0" err="1" smtClean="0"/>
              <a:t>завершеності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298" y="957626"/>
            <a:ext cx="8797404" cy="494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863086" cy="442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8192941" cy="460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136" y="1052736"/>
            <a:ext cx="8064864" cy="453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829" y="764704"/>
            <a:ext cx="8577171" cy="482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8079110" cy="454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554" y="1191496"/>
            <a:ext cx="7964891" cy="447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184" y="1003633"/>
            <a:ext cx="8633631" cy="485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Г</a:t>
            </a:r>
            <a:r>
              <a:rPr lang="en-US" dirty="0" err="1" smtClean="0"/>
              <a:t>лобальн</a:t>
            </a:r>
            <a:r>
              <a:rPr lang="uk-UA" dirty="0" smtClean="0"/>
              <a:t>а</a:t>
            </a:r>
            <a:r>
              <a:rPr lang="en-US" dirty="0" smtClean="0"/>
              <a:t> </a:t>
            </a:r>
            <a:r>
              <a:rPr lang="en-US" dirty="0" err="1" smtClean="0"/>
              <a:t>програм</a:t>
            </a:r>
            <a:r>
              <a:rPr lang="uk-UA" dirty="0" smtClean="0"/>
              <a:t>а</a:t>
            </a:r>
            <a:r>
              <a:rPr lang="en-US" dirty="0" smtClean="0"/>
              <a:t> </a:t>
            </a:r>
            <a:r>
              <a:rPr lang="en-US" dirty="0" err="1" smtClean="0"/>
              <a:t>інвазивни</a:t>
            </a:r>
            <a:r>
              <a:rPr lang="uk-UA" dirty="0" smtClean="0"/>
              <a:t>х </a:t>
            </a:r>
            <a:r>
              <a:rPr lang="en-US" dirty="0" err="1" smtClean="0"/>
              <a:t>вид</a:t>
            </a:r>
            <a:r>
              <a:rPr lang="uk-UA" dirty="0" err="1" smtClean="0"/>
              <a:t>ів</a:t>
            </a:r>
            <a:r>
              <a:rPr lang="ru-RU" dirty="0" smtClean="0"/>
              <a:t> </a:t>
            </a:r>
            <a:r>
              <a:rPr lang="ru-RU" dirty="0"/>
              <a:t>(GISP): </a:t>
            </a:r>
            <a:r>
              <a:rPr lang="ru-RU" dirty="0" err="1"/>
              <a:t>www.gisp.org</a:t>
            </a:r>
            <a:r>
              <a:rPr lang="ru-RU" dirty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36214"/>
            <a:ext cx="6941794" cy="462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6206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Місія</a:t>
            </a:r>
            <a:r>
              <a:rPr lang="ru-RU" i="1" dirty="0" smtClean="0"/>
              <a:t> </a:t>
            </a:r>
            <a:r>
              <a:rPr lang="en-US" i="1" dirty="0" smtClean="0"/>
              <a:t>GISP </a:t>
            </a:r>
            <a:r>
              <a:rPr lang="ru-RU" i="1" dirty="0" err="1" smtClean="0"/>
              <a:t>полягає</a:t>
            </a:r>
            <a:r>
              <a:rPr lang="ru-RU" i="1" dirty="0" smtClean="0"/>
              <a:t> у </a:t>
            </a:r>
            <a:r>
              <a:rPr lang="ru-RU" i="1" dirty="0" err="1" smtClean="0"/>
              <a:t>збереженні</a:t>
            </a:r>
            <a:r>
              <a:rPr lang="ru-RU" i="1" dirty="0" smtClean="0"/>
              <a:t> </a:t>
            </a:r>
            <a:r>
              <a:rPr lang="ru-RU" i="1" dirty="0" err="1" smtClean="0"/>
              <a:t>біорізноманіття</a:t>
            </a:r>
            <a:r>
              <a:rPr lang="ru-RU" i="1" dirty="0" smtClean="0"/>
              <a:t> та </a:t>
            </a:r>
            <a:r>
              <a:rPr lang="ru-RU" i="1" dirty="0" err="1" smtClean="0"/>
              <a:t>підтримці</a:t>
            </a:r>
            <a:r>
              <a:rPr lang="ru-RU" i="1" dirty="0" smtClean="0"/>
              <a:t> </a:t>
            </a:r>
            <a:r>
              <a:rPr lang="ru-RU" i="1" dirty="0" err="1" smtClean="0"/>
              <a:t>засобів</a:t>
            </a:r>
            <a:r>
              <a:rPr lang="ru-RU" i="1" dirty="0" smtClean="0"/>
              <a:t> до </a:t>
            </a:r>
            <a:r>
              <a:rPr lang="ru-RU" i="1" dirty="0" err="1" smtClean="0"/>
              <a:t>існування</a:t>
            </a:r>
            <a:r>
              <a:rPr lang="ru-RU" i="1" dirty="0" smtClean="0"/>
              <a:t> шляхом </a:t>
            </a:r>
            <a:r>
              <a:rPr lang="ru-RU" i="1" dirty="0" err="1" smtClean="0"/>
              <a:t>мінімізації</a:t>
            </a:r>
            <a:r>
              <a:rPr lang="ru-RU" i="1" dirty="0" smtClean="0"/>
              <a:t> </a:t>
            </a:r>
            <a:r>
              <a:rPr lang="ru-RU" i="1" dirty="0" err="1" smtClean="0"/>
              <a:t>поширення</a:t>
            </a:r>
            <a:r>
              <a:rPr lang="ru-RU" i="1" dirty="0" smtClean="0"/>
              <a:t> та </a:t>
            </a:r>
            <a:r>
              <a:rPr lang="ru-RU" i="1" dirty="0" err="1" smtClean="0"/>
              <a:t>впливу</a:t>
            </a:r>
            <a:r>
              <a:rPr lang="ru-RU" i="1" dirty="0" smtClean="0"/>
              <a:t> </a:t>
            </a:r>
            <a:r>
              <a:rPr lang="ru-RU" i="1" dirty="0" err="1" smtClean="0"/>
              <a:t>інвазивних</a:t>
            </a:r>
            <a:r>
              <a:rPr lang="ru-RU" i="1" dirty="0" smtClean="0"/>
              <a:t> </a:t>
            </a:r>
            <a:r>
              <a:rPr lang="ru-RU" i="1" dirty="0" err="1" smtClean="0"/>
              <a:t>чужорідних</a:t>
            </a:r>
            <a:r>
              <a:rPr lang="ru-RU" i="1" dirty="0" smtClean="0"/>
              <a:t> </a:t>
            </a:r>
            <a:r>
              <a:rPr lang="ru-RU" i="1" dirty="0" err="1" smtClean="0"/>
              <a:t>видів</a:t>
            </a:r>
            <a:r>
              <a:rPr lang="ru-RU" i="1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4076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Два </a:t>
            </a:r>
            <a:r>
              <a:rPr lang="ru-RU" dirty="0" err="1" smtClean="0"/>
              <a:t>партнери</a:t>
            </a:r>
            <a:r>
              <a:rPr lang="ru-RU" dirty="0" smtClean="0"/>
              <a:t> </a:t>
            </a:r>
            <a:r>
              <a:rPr lang="ru-RU" dirty="0" err="1" smtClean="0"/>
              <a:t>Глобальної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видів,:</a:t>
            </a:r>
            <a:r>
              <a:rPr lang="ru-RU" b="1" dirty="0" err="1" smtClean="0"/>
              <a:t>Міжнародний</a:t>
            </a:r>
            <a:r>
              <a:rPr lang="ru-RU" b="1" dirty="0" smtClean="0"/>
              <a:t> </a:t>
            </a:r>
            <a:r>
              <a:rPr lang="ru-RU" b="1" dirty="0" err="1" smtClean="0"/>
              <a:t>інститут</a:t>
            </a:r>
            <a:r>
              <a:rPr lang="ru-RU" b="1" dirty="0" smtClean="0"/>
              <a:t> океану </a:t>
            </a:r>
            <a:r>
              <a:rPr lang="ru-RU" b="1" dirty="0" err="1" smtClean="0"/>
              <a:t>Південної</a:t>
            </a:r>
            <a:r>
              <a:rPr lang="ru-RU" b="1" dirty="0" smtClean="0"/>
              <a:t> Африки</a:t>
            </a:r>
            <a:r>
              <a:rPr lang="ru-RU" dirty="0" smtClean="0"/>
              <a:t> у </a:t>
            </a:r>
            <a:r>
              <a:rPr lang="ru-RU" dirty="0" err="1" smtClean="0"/>
              <a:t>партнерстві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 </a:t>
            </a:r>
            <a:r>
              <a:rPr lang="en-US" b="1" dirty="0" smtClean="0"/>
              <a:t>CAB International (CABI)</a:t>
            </a:r>
            <a:r>
              <a:rPr lang="en-US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86" y="1084146"/>
            <a:ext cx="8347028" cy="46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45" y="965294"/>
            <a:ext cx="8770109" cy="49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359559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https://dp.dpss.gov.ua/diyalnist/napryami-diyalnosti/fitosanitarna-bezpeka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8298383" cy="469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83768" y="62068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державна</a:t>
            </a:r>
            <a:r>
              <a:rPr lang="en-US" i="1" dirty="0"/>
              <a:t> </a:t>
            </a:r>
            <a:r>
              <a:rPr lang="en-US" i="1" dirty="0" err="1"/>
              <a:t>фітосанітарна</a:t>
            </a:r>
            <a:r>
              <a:rPr lang="en-US" i="1" dirty="0"/>
              <a:t> </a:t>
            </a:r>
            <a:r>
              <a:rPr lang="en-US" i="1" dirty="0" err="1"/>
              <a:t>служба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4744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 smtClean="0"/>
              <a:t>Державний</a:t>
            </a:r>
            <a:r>
              <a:rPr lang="ru-RU" b="1" dirty="0" smtClean="0"/>
              <a:t> контроль у </a:t>
            </a:r>
            <a:r>
              <a:rPr lang="ru-RU" b="1" dirty="0" err="1" smtClean="0"/>
              <a:t>сфері</a:t>
            </a:r>
            <a:r>
              <a:rPr lang="ru-RU" b="1" dirty="0" smtClean="0"/>
              <a:t> </a:t>
            </a:r>
            <a:r>
              <a:rPr lang="ru-RU" b="1" dirty="0" err="1" smtClean="0"/>
              <a:t>фітосанітарії</a:t>
            </a:r>
            <a:endParaRPr lang="ru-RU" dirty="0" smtClean="0"/>
          </a:p>
          <a:p>
            <a:pPr fontAlgn="base"/>
            <a:r>
              <a:rPr lang="ru-RU" dirty="0" err="1" smtClean="0"/>
              <a:t>Фітосанітарна</a:t>
            </a:r>
            <a:r>
              <a:rPr lang="ru-RU" dirty="0" smtClean="0"/>
              <a:t> </a:t>
            </a:r>
            <a:r>
              <a:rPr lang="ru-RU" dirty="0" err="1" smtClean="0"/>
              <a:t>безпека</a:t>
            </a:r>
            <a:r>
              <a:rPr lang="ru-RU" dirty="0" smtClean="0"/>
              <a:t> </a:t>
            </a:r>
            <a:r>
              <a:rPr lang="ru-RU" dirty="0" err="1" smtClean="0"/>
              <a:t>будь-якої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захищеність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ризиків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виникають</a:t>
            </a:r>
            <a:r>
              <a:rPr lang="ru-RU" dirty="0" smtClean="0"/>
              <a:t> в </a:t>
            </a:r>
            <a:r>
              <a:rPr lang="ru-RU" dirty="0" err="1" smtClean="0"/>
              <a:t>разі</a:t>
            </a:r>
            <a:r>
              <a:rPr lang="ru-RU" dirty="0" smtClean="0"/>
              <a:t> </a:t>
            </a:r>
            <a:r>
              <a:rPr lang="ru-RU" dirty="0" err="1" smtClean="0"/>
              <a:t>проникнення</a:t>
            </a:r>
            <a:r>
              <a:rPr lang="ru-RU" dirty="0" smtClean="0"/>
              <a:t>,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та </a:t>
            </a:r>
            <a:r>
              <a:rPr lang="ru-RU" dirty="0" err="1" smtClean="0"/>
              <a:t>масового</a:t>
            </a:r>
            <a:r>
              <a:rPr lang="ru-RU" dirty="0" smtClean="0"/>
              <a:t> </a:t>
            </a:r>
            <a:r>
              <a:rPr lang="ru-RU" dirty="0" err="1" smtClean="0"/>
              <a:t>розмноження</a:t>
            </a:r>
            <a:r>
              <a:rPr lang="ru-RU" dirty="0" smtClean="0"/>
              <a:t> </a:t>
            </a:r>
            <a:r>
              <a:rPr lang="ru-RU" dirty="0" err="1" smtClean="0"/>
              <a:t>шкідників</a:t>
            </a:r>
            <a:r>
              <a:rPr lang="ru-RU" dirty="0" smtClean="0"/>
              <a:t>, хвороб </a:t>
            </a:r>
            <a:r>
              <a:rPr lang="ru-RU" dirty="0" err="1" smtClean="0"/>
              <a:t>рослин</a:t>
            </a:r>
            <a:r>
              <a:rPr lang="ru-RU" dirty="0" smtClean="0"/>
              <a:t> та </a:t>
            </a:r>
            <a:r>
              <a:rPr lang="ru-RU" dirty="0" err="1" smtClean="0"/>
              <a:t>бур`янів</a:t>
            </a:r>
            <a:r>
              <a:rPr lang="ru-RU" dirty="0" smtClean="0"/>
              <a:t>. </a:t>
            </a:r>
            <a:r>
              <a:rPr lang="ru-RU" dirty="0" err="1" smtClean="0"/>
              <a:t>Останні</a:t>
            </a:r>
            <a:r>
              <a:rPr lang="ru-RU" dirty="0" smtClean="0"/>
              <a:t>, </a:t>
            </a:r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 smtClean="0"/>
              <a:t>реальну</a:t>
            </a:r>
            <a:r>
              <a:rPr lang="ru-RU" dirty="0" smtClean="0"/>
              <a:t> </a:t>
            </a:r>
            <a:r>
              <a:rPr lang="ru-RU" dirty="0" err="1" smtClean="0"/>
              <a:t>небезпеку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за </a:t>
            </a:r>
            <a:r>
              <a:rPr lang="ru-RU" dirty="0" err="1" smtClean="0"/>
              <a:t>досить</a:t>
            </a:r>
            <a:r>
              <a:rPr lang="ru-RU" dirty="0" smtClean="0"/>
              <a:t> короткий </a:t>
            </a:r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завдавати</a:t>
            </a:r>
            <a:r>
              <a:rPr lang="ru-RU" dirty="0" smtClean="0"/>
              <a:t> </a:t>
            </a:r>
            <a:r>
              <a:rPr lang="ru-RU" dirty="0" err="1" smtClean="0"/>
              <a:t>значних</a:t>
            </a:r>
            <a:r>
              <a:rPr lang="ru-RU" dirty="0" smtClean="0"/>
              <a:t> </a:t>
            </a:r>
            <a:r>
              <a:rPr lang="ru-RU" dirty="0" err="1" smtClean="0"/>
              <a:t>економічних</a:t>
            </a:r>
            <a:r>
              <a:rPr lang="ru-RU" dirty="0" smtClean="0"/>
              <a:t> </a:t>
            </a:r>
            <a:r>
              <a:rPr lang="ru-RU" dirty="0" err="1" smtClean="0"/>
              <a:t>збитків</a:t>
            </a:r>
            <a:r>
              <a:rPr lang="ru-RU" dirty="0" smtClean="0"/>
              <a:t>. </a:t>
            </a:r>
            <a:r>
              <a:rPr lang="ru-RU" dirty="0" err="1" smtClean="0"/>
              <a:t>Відомо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шкідливих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 </a:t>
            </a:r>
            <a:r>
              <a:rPr lang="ru-RU" dirty="0" err="1" smtClean="0"/>
              <a:t>національні</a:t>
            </a:r>
            <a:r>
              <a:rPr lang="ru-RU" dirty="0" smtClean="0"/>
              <a:t> </a:t>
            </a:r>
            <a:r>
              <a:rPr lang="ru-RU" dirty="0" err="1" smtClean="0"/>
              <a:t>сільгоспвиробники</a:t>
            </a:r>
            <a:r>
              <a:rPr lang="ru-RU" dirty="0" smtClean="0"/>
              <a:t> </a:t>
            </a:r>
            <a:r>
              <a:rPr lang="ru-RU" dirty="0" err="1" smtClean="0"/>
              <a:t>втрачають</a:t>
            </a:r>
            <a:r>
              <a:rPr lang="ru-RU" dirty="0" smtClean="0"/>
              <a:t> </a:t>
            </a:r>
            <a:r>
              <a:rPr lang="ru-RU" dirty="0" err="1" smtClean="0"/>
              <a:t>щорічно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30% </a:t>
            </a:r>
            <a:r>
              <a:rPr lang="ru-RU" dirty="0" err="1" smtClean="0"/>
              <a:t>валових</a:t>
            </a:r>
            <a:r>
              <a:rPr lang="ru-RU" dirty="0" smtClean="0"/>
              <a:t> </a:t>
            </a:r>
            <a:r>
              <a:rPr lang="ru-RU" dirty="0" err="1" smtClean="0"/>
              <a:t>зборів</a:t>
            </a:r>
            <a:r>
              <a:rPr lang="ru-RU" dirty="0" smtClean="0"/>
              <a:t> урожаю.</a:t>
            </a:r>
          </a:p>
          <a:p>
            <a:pPr fontAlgn="base"/>
            <a:r>
              <a:rPr lang="ru-RU" dirty="0" err="1" smtClean="0"/>
              <a:t>Попередження</a:t>
            </a:r>
            <a:r>
              <a:rPr lang="ru-RU" dirty="0" smtClean="0"/>
              <a:t> </a:t>
            </a:r>
            <a:r>
              <a:rPr lang="ru-RU" dirty="0" err="1" smtClean="0"/>
              <a:t>проникнення</a:t>
            </a:r>
            <a:r>
              <a:rPr lang="ru-RU" dirty="0" smtClean="0"/>
              <a:t> та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</a:t>
            </a:r>
            <a:r>
              <a:rPr lang="ru-RU" dirty="0" err="1" smtClean="0"/>
              <a:t>регульованих</a:t>
            </a:r>
            <a:r>
              <a:rPr lang="ru-RU" dirty="0" smtClean="0"/>
              <a:t> </a:t>
            </a:r>
            <a:r>
              <a:rPr lang="ru-RU" dirty="0" err="1" smtClean="0"/>
              <a:t>шкідливих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, </a:t>
            </a:r>
            <a:r>
              <a:rPr lang="ru-RU" dirty="0" err="1" smtClean="0"/>
              <a:t>локалізація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ліквідація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вогнищ</a:t>
            </a:r>
            <a:r>
              <a:rPr lang="ru-RU" dirty="0" smtClean="0"/>
              <a:t>,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 </a:t>
            </a:r>
            <a:r>
              <a:rPr lang="ru-RU" dirty="0" err="1" smtClean="0"/>
              <a:t>управління</a:t>
            </a:r>
            <a:r>
              <a:rPr lang="ru-RU" dirty="0" smtClean="0"/>
              <a:t> </a:t>
            </a:r>
            <a:r>
              <a:rPr lang="ru-RU" dirty="0" err="1" smtClean="0"/>
              <a:t>фітосанітарними</a:t>
            </a:r>
            <a:r>
              <a:rPr lang="ru-RU" dirty="0" smtClean="0"/>
              <a:t> </a:t>
            </a:r>
            <a:r>
              <a:rPr lang="ru-RU" dirty="0" err="1" smtClean="0"/>
              <a:t>ризиками</a:t>
            </a:r>
            <a:r>
              <a:rPr lang="ru-RU" dirty="0" smtClean="0"/>
              <a:t>, </a:t>
            </a:r>
            <a:r>
              <a:rPr lang="ru-RU" dirty="0" err="1" smtClean="0"/>
              <a:t>запровадження</a:t>
            </a:r>
            <a:r>
              <a:rPr lang="ru-RU" dirty="0" smtClean="0"/>
              <a:t> </a:t>
            </a:r>
            <a:r>
              <a:rPr lang="ru-RU" dirty="0" err="1" smtClean="0"/>
              <a:t>карантинних</a:t>
            </a:r>
            <a:r>
              <a:rPr lang="ru-RU" dirty="0" smtClean="0"/>
              <a:t> </a:t>
            </a:r>
            <a:r>
              <a:rPr lang="ru-RU" dirty="0" err="1" smtClean="0"/>
              <a:t>режимів</a:t>
            </a:r>
            <a:r>
              <a:rPr lang="ru-RU" dirty="0" smtClean="0"/>
              <a:t>, </a:t>
            </a:r>
            <a:r>
              <a:rPr lang="ru-RU" dirty="0" err="1" smtClean="0"/>
              <a:t>організація</a:t>
            </a:r>
            <a:r>
              <a:rPr lang="ru-RU" dirty="0" smtClean="0"/>
              <a:t> </a:t>
            </a:r>
            <a:r>
              <a:rPr lang="ru-RU" dirty="0" err="1" smtClean="0"/>
              <a:t>захисту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при </a:t>
            </a:r>
            <a:r>
              <a:rPr lang="ru-RU" dirty="0" err="1" smtClean="0"/>
              <a:t>вирощуванні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сільськогосподарських</a:t>
            </a:r>
            <a:r>
              <a:rPr lang="ru-RU" dirty="0" smtClean="0"/>
              <a:t> культур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ї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основи</a:t>
            </a:r>
            <a:r>
              <a:rPr lang="ru-RU" dirty="0" smtClean="0"/>
              <a:t> </a:t>
            </a:r>
            <a:r>
              <a:rPr lang="ru-RU" dirty="0" err="1" smtClean="0"/>
              <a:t>успішної</a:t>
            </a:r>
            <a:r>
              <a:rPr lang="ru-RU" dirty="0" smtClean="0"/>
              <a:t> </a:t>
            </a:r>
            <a:r>
              <a:rPr lang="ru-RU" dirty="0" err="1" smtClean="0"/>
              <a:t>реалізації</a:t>
            </a:r>
            <a:r>
              <a:rPr lang="ru-RU" dirty="0" smtClean="0"/>
              <a:t> </a:t>
            </a:r>
            <a:r>
              <a:rPr lang="ru-RU" dirty="0" err="1" smtClean="0"/>
              <a:t>питань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фітосанітарної</a:t>
            </a:r>
            <a:r>
              <a:rPr lang="ru-RU" dirty="0" smtClean="0"/>
              <a:t> </a:t>
            </a:r>
            <a:r>
              <a:rPr lang="ru-RU" dirty="0" err="1" smtClean="0"/>
              <a:t>безпеки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 smtClean="0"/>
              <a:t>Державний</a:t>
            </a:r>
            <a:r>
              <a:rPr lang="ru-RU" b="1" dirty="0" smtClean="0"/>
              <a:t> контроль в </a:t>
            </a:r>
            <a:r>
              <a:rPr lang="ru-RU" b="1" dirty="0" err="1" smtClean="0"/>
              <a:t>насінництві</a:t>
            </a:r>
            <a:r>
              <a:rPr lang="ru-RU" b="1" dirty="0" smtClean="0"/>
              <a:t> та </a:t>
            </a:r>
            <a:r>
              <a:rPr lang="ru-RU" b="1" dirty="0" err="1" smtClean="0"/>
              <a:t>розсадництві</a:t>
            </a:r>
            <a:endParaRPr lang="ru-RU" dirty="0" smtClean="0"/>
          </a:p>
          <a:p>
            <a:pPr fontAlgn="base"/>
            <a:r>
              <a:rPr lang="ru-RU" dirty="0" smtClean="0"/>
              <a:t>У </a:t>
            </a:r>
            <a:r>
              <a:rPr lang="ru-RU" dirty="0" err="1" smtClean="0"/>
              <a:t>сучасному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сільськогосподарському</a:t>
            </a:r>
            <a:r>
              <a:rPr lang="ru-RU" dirty="0" smtClean="0"/>
              <a:t> </a:t>
            </a:r>
            <a:r>
              <a:rPr lang="ru-RU" dirty="0" err="1" smtClean="0"/>
              <a:t>виробництві</a:t>
            </a:r>
            <a:r>
              <a:rPr lang="ru-RU" dirty="0" smtClean="0"/>
              <a:t> </a:t>
            </a:r>
            <a:r>
              <a:rPr lang="ru-RU" dirty="0" err="1" smtClean="0"/>
              <a:t>високоякісне</a:t>
            </a:r>
            <a:r>
              <a:rPr lang="ru-RU" dirty="0" smtClean="0"/>
              <a:t> </a:t>
            </a:r>
            <a:r>
              <a:rPr lang="ru-RU" dirty="0" err="1" smtClean="0"/>
              <a:t>насіння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садивний</a:t>
            </a:r>
            <a:r>
              <a:rPr lang="ru-RU" dirty="0" smtClean="0"/>
              <a:t> </a:t>
            </a:r>
            <a:r>
              <a:rPr lang="ru-RU" dirty="0" err="1" smtClean="0"/>
              <a:t>матеріал</a:t>
            </a:r>
            <a:r>
              <a:rPr lang="ru-RU" dirty="0" smtClean="0"/>
              <a:t> </a:t>
            </a:r>
            <a:r>
              <a:rPr lang="ru-RU" dirty="0" err="1" smtClean="0"/>
              <a:t>набувають</a:t>
            </a:r>
            <a:r>
              <a:rPr lang="ru-RU" dirty="0" smtClean="0"/>
              <a:t> </a:t>
            </a:r>
            <a:r>
              <a:rPr lang="ru-RU" dirty="0" err="1" smtClean="0"/>
              <a:t>особливої</a:t>
            </a:r>
            <a:r>
              <a:rPr lang="ru-RU" dirty="0" smtClean="0"/>
              <a:t> ваги. Через </a:t>
            </a:r>
            <a:r>
              <a:rPr lang="ru-RU" dirty="0" err="1" smtClean="0"/>
              <a:t>насіння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садивний</a:t>
            </a:r>
            <a:r>
              <a:rPr lang="ru-RU" dirty="0" smtClean="0"/>
              <a:t> </a:t>
            </a:r>
            <a:r>
              <a:rPr lang="ru-RU" dirty="0" err="1" smtClean="0"/>
              <a:t>матеріал</a:t>
            </a:r>
            <a:r>
              <a:rPr lang="ru-RU" dirty="0" smtClean="0"/>
              <a:t> </a:t>
            </a:r>
            <a:r>
              <a:rPr lang="ru-RU" dirty="0" err="1" smtClean="0"/>
              <a:t>реалізуються</a:t>
            </a:r>
            <a:r>
              <a:rPr lang="ru-RU" dirty="0" smtClean="0"/>
              <a:t> </a:t>
            </a:r>
            <a:r>
              <a:rPr lang="ru-RU" dirty="0" err="1" smtClean="0"/>
              <a:t>набутки</a:t>
            </a:r>
            <a:r>
              <a:rPr lang="ru-RU" dirty="0" smtClean="0"/>
              <a:t> </a:t>
            </a:r>
            <a:r>
              <a:rPr lang="ru-RU" dirty="0" err="1" smtClean="0"/>
              <a:t>селекціонерів</a:t>
            </a:r>
            <a:r>
              <a:rPr lang="ru-RU" dirty="0" smtClean="0"/>
              <a:t>, </a:t>
            </a:r>
            <a:r>
              <a:rPr lang="ru-RU" dirty="0" err="1" smtClean="0"/>
              <a:t>утілені</a:t>
            </a:r>
            <a:r>
              <a:rPr lang="ru-RU" dirty="0" smtClean="0"/>
              <a:t> в </a:t>
            </a:r>
            <a:r>
              <a:rPr lang="ru-RU" dirty="0" err="1" smtClean="0"/>
              <a:t>нових</a:t>
            </a:r>
            <a:r>
              <a:rPr lang="ru-RU" dirty="0" smtClean="0"/>
              <a:t> сортах. 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якісний</a:t>
            </a:r>
            <a:r>
              <a:rPr lang="ru-RU" dirty="0" smtClean="0"/>
              <a:t> </a:t>
            </a:r>
            <a:r>
              <a:rPr lang="ru-RU" dirty="0" err="1" smtClean="0"/>
              <a:t>підпір</a:t>
            </a:r>
            <a:r>
              <a:rPr lang="ru-RU" dirty="0" smtClean="0"/>
              <a:t> до </a:t>
            </a:r>
            <a:r>
              <a:rPr lang="ru-RU" dirty="0" err="1" smtClean="0"/>
              <a:t>посіву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посадки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запорукою</a:t>
            </a:r>
            <a:r>
              <a:rPr lang="ru-RU" dirty="0" smtClean="0"/>
              <a:t> великих </a:t>
            </a:r>
            <a:r>
              <a:rPr lang="ru-RU" dirty="0" err="1" smtClean="0"/>
              <a:t>врожаїв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сільськогосподарських</a:t>
            </a:r>
            <a:r>
              <a:rPr lang="ru-RU" dirty="0" smtClean="0"/>
              <a:t> культур. </a:t>
            </a:r>
            <a:r>
              <a:rPr lang="ru-RU" dirty="0" err="1" smtClean="0"/>
              <a:t>Саме</a:t>
            </a:r>
            <a:r>
              <a:rPr lang="ru-RU" dirty="0" smtClean="0"/>
              <a:t> тому </a:t>
            </a:r>
            <a:r>
              <a:rPr lang="ru-RU" dirty="0" err="1" smtClean="0"/>
              <a:t>підвищується</a:t>
            </a:r>
            <a:r>
              <a:rPr lang="ru-RU" dirty="0" smtClean="0"/>
              <a:t> роль державного контролю за </a:t>
            </a:r>
            <a:r>
              <a:rPr lang="ru-RU" dirty="0" err="1" smtClean="0"/>
              <a:t>виробництвом</a:t>
            </a:r>
            <a:r>
              <a:rPr lang="ru-RU" dirty="0" smtClean="0"/>
              <a:t> та </a:t>
            </a:r>
            <a:r>
              <a:rPr lang="ru-RU" dirty="0" err="1" smtClean="0"/>
              <a:t>реалізацією</a:t>
            </a:r>
            <a:r>
              <a:rPr lang="ru-RU" dirty="0" smtClean="0"/>
              <a:t> </a:t>
            </a:r>
            <a:r>
              <a:rPr lang="ru-RU" dirty="0" err="1" smtClean="0"/>
              <a:t>насіння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садивного</a:t>
            </a:r>
            <a:r>
              <a:rPr lang="ru-RU" dirty="0" smtClean="0"/>
              <a:t> </a:t>
            </a:r>
            <a:r>
              <a:rPr lang="ru-RU" dirty="0" err="1" smtClean="0"/>
              <a:t>матеріалу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З </a:t>
            </a:r>
            <a:r>
              <a:rPr lang="ru-RU" dirty="0" err="1" smtClean="0"/>
              <a:t>огляду</a:t>
            </a:r>
            <a:r>
              <a:rPr lang="ru-RU" dirty="0" smtClean="0"/>
              <a:t> на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експорту-імпорту</a:t>
            </a:r>
            <a:r>
              <a:rPr lang="ru-RU" dirty="0" smtClean="0"/>
              <a:t> </a:t>
            </a:r>
            <a:r>
              <a:rPr lang="ru-RU" dirty="0" err="1" smtClean="0"/>
              <a:t>насіннєвого</a:t>
            </a:r>
            <a:r>
              <a:rPr lang="ru-RU" dirty="0" smtClean="0"/>
              <a:t> </a:t>
            </a:r>
            <a:r>
              <a:rPr lang="ru-RU" dirty="0" err="1" smtClean="0"/>
              <a:t>матеріалу</a:t>
            </a:r>
            <a:r>
              <a:rPr lang="ru-RU" dirty="0" smtClean="0"/>
              <a:t> </a:t>
            </a:r>
            <a:r>
              <a:rPr lang="ru-RU" dirty="0" err="1" smtClean="0"/>
              <a:t>важливе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законодавча</a:t>
            </a:r>
            <a:r>
              <a:rPr lang="ru-RU" dirty="0" smtClean="0"/>
              <a:t> база та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міжнародна</a:t>
            </a:r>
            <a:r>
              <a:rPr lang="ru-RU" dirty="0" smtClean="0"/>
              <a:t> </a:t>
            </a:r>
            <a:r>
              <a:rPr lang="ru-RU" dirty="0" err="1" smtClean="0"/>
              <a:t>гармонізація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охороною</a:t>
            </a:r>
            <a:r>
              <a:rPr lang="ru-RU" dirty="0" smtClean="0"/>
              <a:t> </a:t>
            </a:r>
            <a:r>
              <a:rPr lang="ru-RU" dirty="0" err="1" smtClean="0"/>
              <a:t>власності</a:t>
            </a:r>
            <a:r>
              <a:rPr lang="ru-RU" dirty="0" smtClean="0"/>
              <a:t> на </a:t>
            </a:r>
            <a:r>
              <a:rPr lang="ru-RU" dirty="0" err="1" smtClean="0"/>
              <a:t>сорти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вимогами</a:t>
            </a:r>
            <a:r>
              <a:rPr lang="ru-RU" dirty="0" smtClean="0"/>
              <a:t> до </a:t>
            </a:r>
            <a:r>
              <a:rPr lang="ru-RU" dirty="0" err="1" smtClean="0"/>
              <a:t>якості</a:t>
            </a:r>
            <a:r>
              <a:rPr lang="ru-RU" dirty="0" smtClean="0"/>
              <a:t> </a:t>
            </a:r>
            <a:r>
              <a:rPr lang="ru-RU" dirty="0" err="1" smtClean="0"/>
              <a:t>насіннєвого</a:t>
            </a:r>
            <a:r>
              <a:rPr lang="ru-RU" dirty="0" smtClean="0"/>
              <a:t> та </a:t>
            </a:r>
            <a:r>
              <a:rPr lang="ru-RU" dirty="0" err="1" smtClean="0"/>
              <a:t>садивного</a:t>
            </a:r>
            <a:r>
              <a:rPr lang="ru-RU" dirty="0" smtClean="0"/>
              <a:t> </a:t>
            </a:r>
            <a:r>
              <a:rPr lang="ru-RU" dirty="0" err="1" smtClean="0"/>
              <a:t>матеріалу</a:t>
            </a:r>
            <a:r>
              <a:rPr lang="ru-RU" dirty="0" smtClean="0"/>
              <a:t>. </a:t>
            </a:r>
            <a:r>
              <a:rPr lang="ru-RU" dirty="0" err="1" smtClean="0"/>
              <a:t>Адже</a:t>
            </a:r>
            <a:r>
              <a:rPr lang="ru-RU" dirty="0" smtClean="0"/>
              <a:t> </a:t>
            </a:r>
            <a:r>
              <a:rPr lang="ru-RU" dirty="0" err="1" smtClean="0"/>
              <a:t>інтеграція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європейськими</a:t>
            </a:r>
            <a:r>
              <a:rPr lang="ru-RU" dirty="0" smtClean="0"/>
              <a:t> структурами </a:t>
            </a:r>
            <a:r>
              <a:rPr lang="ru-RU" dirty="0" err="1" smtClean="0"/>
              <a:t>виступає</a:t>
            </a:r>
            <a:r>
              <a:rPr lang="ru-RU" dirty="0" smtClean="0"/>
              <a:t> 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визначальних</a:t>
            </a:r>
            <a:r>
              <a:rPr lang="ru-RU" dirty="0" smtClean="0"/>
              <a:t> </a:t>
            </a:r>
            <a:r>
              <a:rPr lang="ru-RU" dirty="0" err="1" smtClean="0"/>
              <a:t>чинників</a:t>
            </a:r>
            <a:r>
              <a:rPr lang="ru-RU" dirty="0" smtClean="0"/>
              <a:t> </a:t>
            </a:r>
            <a:r>
              <a:rPr lang="ru-RU" dirty="0" err="1" smtClean="0"/>
              <a:t>зовнішньої</a:t>
            </a:r>
            <a:r>
              <a:rPr lang="ru-RU" dirty="0" smtClean="0"/>
              <a:t> </a:t>
            </a:r>
            <a:r>
              <a:rPr lang="ru-RU" dirty="0" err="1" smtClean="0"/>
              <a:t>політики</a:t>
            </a:r>
            <a:r>
              <a:rPr lang="ru-RU" dirty="0" smtClean="0"/>
              <a:t>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. Тим паче,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зміцнення</a:t>
            </a:r>
            <a:r>
              <a:rPr lang="ru-RU" dirty="0" smtClean="0"/>
              <a:t> </a:t>
            </a:r>
            <a:r>
              <a:rPr lang="ru-RU" dirty="0" err="1" smtClean="0"/>
              <a:t>економічних</a:t>
            </a:r>
            <a:r>
              <a:rPr lang="ru-RU" dirty="0" smtClean="0"/>
              <a:t> </a:t>
            </a:r>
            <a:r>
              <a:rPr lang="ru-RU" dirty="0" err="1" smtClean="0"/>
              <a:t>відносин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країнами</a:t>
            </a:r>
            <a:r>
              <a:rPr lang="ru-RU" dirty="0" smtClean="0"/>
              <a:t>, у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у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насінництва</a:t>
            </a:r>
            <a:r>
              <a:rPr lang="ru-RU" dirty="0" smtClean="0"/>
              <a:t>, та </a:t>
            </a:r>
            <a:r>
              <a:rPr lang="ru-RU" dirty="0" err="1" smtClean="0"/>
              <a:t>вихід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як </a:t>
            </a:r>
            <a:r>
              <a:rPr lang="ru-RU" dirty="0" err="1" smtClean="0"/>
              <a:t>рівноправного</a:t>
            </a:r>
            <a:r>
              <a:rPr lang="ru-RU" dirty="0" smtClean="0"/>
              <a:t> партнера на </a:t>
            </a:r>
            <a:r>
              <a:rPr lang="ru-RU" dirty="0" err="1" smtClean="0"/>
              <a:t>міжнародний</a:t>
            </a:r>
            <a:r>
              <a:rPr lang="ru-RU" dirty="0" smtClean="0"/>
              <a:t> </a:t>
            </a:r>
            <a:r>
              <a:rPr lang="ru-RU" dirty="0" err="1" smtClean="0"/>
              <a:t>ринок</a:t>
            </a:r>
            <a:r>
              <a:rPr lang="ru-RU" dirty="0" smtClean="0"/>
              <a:t>, </a:t>
            </a:r>
            <a:r>
              <a:rPr lang="ru-RU" dirty="0" err="1" smtClean="0"/>
              <a:t>потребує</a:t>
            </a:r>
            <a:r>
              <a:rPr lang="ru-RU" dirty="0" smtClean="0"/>
              <a:t> </a:t>
            </a:r>
            <a:r>
              <a:rPr lang="ru-RU" dirty="0" err="1" smtClean="0"/>
              <a:t>постійного</a:t>
            </a:r>
            <a:r>
              <a:rPr lang="ru-RU" dirty="0" smtClean="0"/>
              <a:t> </a:t>
            </a:r>
            <a:r>
              <a:rPr lang="ru-RU" dirty="0" err="1" smtClean="0"/>
              <a:t>підтвердження</a:t>
            </a:r>
            <a:r>
              <a:rPr lang="ru-RU" dirty="0" smtClean="0"/>
              <a:t> </a:t>
            </a:r>
            <a:r>
              <a:rPr lang="ru-RU" dirty="0" err="1" smtClean="0"/>
              <a:t>відповідності</a:t>
            </a:r>
            <a:r>
              <a:rPr lang="ru-RU" dirty="0" smtClean="0"/>
              <a:t> стандартам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вимогам</a:t>
            </a:r>
            <a:r>
              <a:rPr lang="ru-RU" dirty="0" smtClean="0"/>
              <a:t> </a:t>
            </a:r>
            <a:r>
              <a:rPr lang="ru-RU" dirty="0" err="1" smtClean="0"/>
              <a:t>міжнародних</a:t>
            </a:r>
            <a:r>
              <a:rPr lang="ru-RU" dirty="0" smtClean="0"/>
              <a:t> </a:t>
            </a:r>
            <a:r>
              <a:rPr lang="ru-RU" dirty="0" err="1" smtClean="0"/>
              <a:t>організацій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err="1" smtClean="0"/>
              <a:t>Україна</a:t>
            </a:r>
            <a:r>
              <a:rPr lang="ru-RU" dirty="0" smtClean="0"/>
              <a:t> </a:t>
            </a:r>
            <a:r>
              <a:rPr lang="ru-RU" dirty="0" err="1" smtClean="0"/>
              <a:t>набула</a:t>
            </a:r>
            <a:r>
              <a:rPr lang="ru-RU" dirty="0" smtClean="0"/>
              <a:t> права </a:t>
            </a:r>
            <a:r>
              <a:rPr lang="ru-RU" dirty="0" err="1" smtClean="0"/>
              <a:t>видавати</a:t>
            </a:r>
            <a:r>
              <a:rPr lang="ru-RU" dirty="0" smtClean="0"/>
              <a:t> </a:t>
            </a:r>
            <a:r>
              <a:rPr lang="ru-RU" dirty="0" err="1" smtClean="0"/>
              <a:t>міжнародні</a:t>
            </a:r>
            <a:r>
              <a:rPr lang="ru-RU" dirty="0" smtClean="0"/>
              <a:t> </a:t>
            </a:r>
            <a:r>
              <a:rPr lang="ru-RU" dirty="0" err="1" smtClean="0"/>
              <a:t>сертифікати</a:t>
            </a:r>
            <a:r>
              <a:rPr lang="ru-RU" dirty="0" smtClean="0"/>
              <a:t> на </a:t>
            </a:r>
            <a:r>
              <a:rPr lang="ru-RU" dirty="0" err="1" smtClean="0"/>
              <a:t>партію</a:t>
            </a:r>
            <a:r>
              <a:rPr lang="ru-RU" dirty="0" smtClean="0"/>
              <a:t> </a:t>
            </a:r>
            <a:r>
              <a:rPr lang="ru-RU" dirty="0" err="1" smtClean="0"/>
              <a:t>насіння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засвідчують</a:t>
            </a:r>
            <a:r>
              <a:rPr lang="ru-RU" dirty="0" smtClean="0"/>
              <a:t> </a:t>
            </a:r>
            <a:r>
              <a:rPr lang="ru-RU" dirty="0" err="1" smtClean="0"/>
              <a:t>посівні</a:t>
            </a:r>
            <a:r>
              <a:rPr lang="ru-RU" dirty="0" smtClean="0"/>
              <a:t> та </a:t>
            </a:r>
            <a:r>
              <a:rPr lang="ru-RU" dirty="0" err="1" smtClean="0"/>
              <a:t>сортові</a:t>
            </a:r>
            <a:r>
              <a:rPr lang="ru-RU" dirty="0" smtClean="0"/>
              <a:t> </a:t>
            </a:r>
            <a:r>
              <a:rPr lang="ru-RU" dirty="0" err="1" smtClean="0"/>
              <a:t>якості</a:t>
            </a:r>
            <a:r>
              <a:rPr lang="ru-RU" dirty="0" smtClean="0"/>
              <a:t> </a:t>
            </a:r>
            <a:r>
              <a:rPr lang="ru-RU" dirty="0" err="1" smtClean="0"/>
              <a:t>насіннєвого</a:t>
            </a:r>
            <a:r>
              <a:rPr lang="ru-RU" dirty="0" smtClean="0"/>
              <a:t> </a:t>
            </a:r>
            <a:r>
              <a:rPr lang="ru-RU" dirty="0" err="1" smtClean="0"/>
              <a:t>матеріалу</a:t>
            </a:r>
            <a:r>
              <a:rPr lang="ru-RU" b="1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dirty="0" err="1" smtClean="0"/>
              <a:t>отримала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помітно</a:t>
            </a:r>
            <a:r>
              <a:rPr lang="ru-RU" dirty="0" smtClean="0"/>
              <a:t> </a:t>
            </a:r>
            <a:r>
              <a:rPr lang="ru-RU" dirty="0" err="1" smtClean="0"/>
              <a:t>розширити</a:t>
            </a:r>
            <a:r>
              <a:rPr lang="ru-RU" dirty="0" smtClean="0"/>
              <a:t> </a:t>
            </a:r>
            <a:r>
              <a:rPr lang="ru-RU" dirty="0" err="1" smtClean="0"/>
              <a:t>географію</a:t>
            </a:r>
            <a:r>
              <a:rPr lang="ru-RU" dirty="0" smtClean="0"/>
              <a:t> </a:t>
            </a:r>
            <a:r>
              <a:rPr lang="ru-RU" dirty="0" err="1" smtClean="0"/>
              <a:t>експорту</a:t>
            </a:r>
            <a:r>
              <a:rPr lang="ru-RU" dirty="0" smtClean="0"/>
              <a:t> </a:t>
            </a:r>
            <a:r>
              <a:rPr lang="ru-RU" dirty="0" err="1" smtClean="0"/>
              <a:t>насіння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поставок </a:t>
            </a:r>
            <a:r>
              <a:rPr lang="ru-RU" dirty="0" err="1" smtClean="0"/>
              <a:t>продукції</a:t>
            </a:r>
            <a:r>
              <a:rPr lang="ru-RU" dirty="0" smtClean="0"/>
              <a:t> на </a:t>
            </a:r>
            <a:r>
              <a:rPr lang="ru-RU" dirty="0" err="1" smtClean="0"/>
              <a:t>нові</a:t>
            </a:r>
            <a:r>
              <a:rPr lang="ru-RU" dirty="0" smtClean="0"/>
              <a:t> ринки </a:t>
            </a:r>
            <a:r>
              <a:rPr lang="ru-RU" dirty="0" err="1" smtClean="0"/>
              <a:t>збуту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8961401" cy="50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36266" cy="333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2401" y="2924944"/>
            <a:ext cx="6721599" cy="377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8151118" cy="458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995936" y="6596390"/>
            <a:ext cx="11400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https://griis.org/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0"/>
            <a:ext cx="1286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База </a:t>
            </a:r>
            <a:r>
              <a:rPr lang="en-US" i="1" dirty="0" smtClean="0"/>
              <a:t>GRIIS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/>
              <a:t>Глобальний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реєстр</a:t>
            </a:r>
            <a:r>
              <a:rPr lang="ru-RU" sz="1400" b="1" dirty="0" smtClean="0"/>
              <a:t> 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інтродукованих</a:t>
            </a:r>
            <a:r>
              <a:rPr lang="ru-RU" sz="1400" b="1" dirty="0" smtClean="0"/>
              <a:t> </a:t>
            </a:r>
            <a:r>
              <a:rPr lang="ru-RU" sz="1400" b="1" dirty="0" smtClean="0"/>
              <a:t>та </a:t>
            </a:r>
            <a:r>
              <a:rPr lang="ru-RU" sz="1400" b="1" dirty="0" err="1" smtClean="0"/>
              <a:t>інвазивних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видів</a:t>
            </a:r>
            <a:endParaRPr lang="ru-RU" sz="1400" b="1" dirty="0" smtClean="0"/>
          </a:p>
          <a:p>
            <a:pPr algn="just"/>
            <a:r>
              <a:rPr lang="ru-RU" sz="1400" dirty="0" err="1" smtClean="0"/>
              <a:t>Глобальний</a:t>
            </a:r>
            <a:r>
              <a:rPr lang="ru-RU" sz="1400" dirty="0" smtClean="0"/>
              <a:t> </a:t>
            </a:r>
            <a:r>
              <a:rPr lang="ru-RU" sz="1400" dirty="0" err="1" smtClean="0"/>
              <a:t>реєстр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інвазивних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 (</a:t>
            </a:r>
            <a:r>
              <a:rPr lang="en-US" sz="1400" dirty="0" smtClean="0"/>
              <a:t>GRIS) </a:t>
            </a:r>
            <a:r>
              <a:rPr lang="ru-RU" sz="1400" dirty="0" err="1" smtClean="0"/>
              <a:t>був</a:t>
            </a:r>
            <a:r>
              <a:rPr lang="ru-RU" sz="1400" dirty="0" smtClean="0"/>
              <a:t> </a:t>
            </a:r>
            <a:r>
              <a:rPr lang="ru-RU" sz="1400" dirty="0" err="1" smtClean="0"/>
              <a:t>розроблений</a:t>
            </a:r>
            <a:r>
              <a:rPr lang="ru-RU" sz="1400" dirty="0" smtClean="0"/>
              <a:t> як </a:t>
            </a:r>
            <a:r>
              <a:rPr lang="ru-RU" sz="1400" dirty="0" err="1" smtClean="0"/>
              <a:t>концепція</a:t>
            </a:r>
            <a:r>
              <a:rPr lang="ru-RU" sz="1400" dirty="0" smtClean="0"/>
              <a:t> та прототип </a:t>
            </a:r>
            <a:r>
              <a:rPr lang="ru-RU" sz="1400" dirty="0" err="1" smtClean="0"/>
              <a:t>г</a:t>
            </a:r>
            <a:r>
              <a:rPr lang="ru-RU" sz="1400" dirty="0" err="1" smtClean="0"/>
              <a:t>рупою</a:t>
            </a:r>
            <a:r>
              <a:rPr lang="ru-RU" sz="1400" dirty="0" smtClean="0"/>
              <a:t> </a:t>
            </a:r>
            <a:r>
              <a:rPr lang="ru-RU" sz="1400" dirty="0" err="1" smtClean="0"/>
              <a:t>спеціалістів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інвазивних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 </a:t>
            </a:r>
            <a:r>
              <a:rPr lang="en-US" sz="1400" dirty="0" smtClean="0"/>
              <a:t>IUCN SSC (ISSG) </a:t>
            </a:r>
            <a:r>
              <a:rPr lang="ru-RU" sz="1400" dirty="0" smtClean="0"/>
              <a:t>у 2006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 в рамках проекту, </a:t>
            </a:r>
            <a:r>
              <a:rPr lang="ru-RU" sz="1400" dirty="0" err="1" smtClean="0"/>
              <a:t>здійсненого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Захисників</a:t>
            </a:r>
            <a:r>
              <a:rPr lang="ru-RU" sz="1400" dirty="0" smtClean="0"/>
              <a:t> </a:t>
            </a:r>
            <a:r>
              <a:rPr lang="ru-RU" sz="1400" dirty="0" err="1" smtClean="0"/>
              <a:t>дикої</a:t>
            </a:r>
            <a:r>
              <a:rPr lang="ru-RU" sz="1400" dirty="0" smtClean="0"/>
              <a:t> </a:t>
            </a:r>
            <a:r>
              <a:rPr lang="ru-RU" sz="1400" dirty="0" err="1" smtClean="0"/>
              <a:t>природи</a:t>
            </a:r>
            <a:r>
              <a:rPr lang="ru-RU" sz="1400" dirty="0" smtClean="0"/>
              <a:t> </a:t>
            </a:r>
            <a:r>
              <a:rPr lang="ru-RU" sz="1400" dirty="0" err="1" smtClean="0"/>
              <a:t>щодо</a:t>
            </a:r>
            <a:r>
              <a:rPr lang="ru-RU" sz="1400" dirty="0" smtClean="0"/>
              <a:t> </a:t>
            </a:r>
            <a:r>
              <a:rPr lang="ru-RU" sz="1400" dirty="0" err="1" smtClean="0"/>
              <a:t>регулювання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імпорту</a:t>
            </a:r>
            <a:r>
              <a:rPr lang="ru-RU" sz="1400" dirty="0" smtClean="0"/>
              <a:t> </a:t>
            </a:r>
            <a:r>
              <a:rPr lang="ru-RU" sz="1400" dirty="0" err="1" smtClean="0"/>
              <a:t>живих</a:t>
            </a:r>
            <a:r>
              <a:rPr lang="ru-RU" sz="1400" dirty="0" smtClean="0"/>
              <a:t> </a:t>
            </a:r>
            <a:r>
              <a:rPr lang="ru-RU" sz="1400" dirty="0" err="1" smtClean="0"/>
              <a:t>тварин</a:t>
            </a:r>
            <a:r>
              <a:rPr lang="ru-RU" sz="1400" dirty="0" smtClean="0"/>
              <a:t> до США 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err="1" smtClean="0"/>
              <a:t>Концепція</a:t>
            </a:r>
            <a:r>
              <a:rPr lang="ru-RU" sz="1400" dirty="0" smtClean="0"/>
              <a:t> </a:t>
            </a:r>
            <a:r>
              <a:rPr lang="ru-RU" sz="1400" dirty="0" err="1" smtClean="0"/>
              <a:t>була</a:t>
            </a:r>
            <a:r>
              <a:rPr lang="ru-RU" sz="1400" dirty="0" smtClean="0"/>
              <a:t> </a:t>
            </a:r>
            <a:r>
              <a:rPr lang="ru-RU" sz="1400" dirty="0" err="1" smtClean="0"/>
              <a:t>переглянута</a:t>
            </a:r>
            <a:r>
              <a:rPr lang="ru-RU" sz="1400" dirty="0" smtClean="0"/>
              <a:t> та </a:t>
            </a:r>
            <a:r>
              <a:rPr lang="ru-RU" sz="1400" dirty="0" err="1" smtClean="0"/>
              <a:t>розширена</a:t>
            </a:r>
            <a:r>
              <a:rPr lang="ru-RU" sz="1400" dirty="0" smtClean="0"/>
              <a:t> </a:t>
            </a:r>
            <a:r>
              <a:rPr lang="en-US" sz="1400" dirty="0" smtClean="0"/>
              <a:t>ISSG </a:t>
            </a:r>
            <a:r>
              <a:rPr lang="ru-RU" sz="1400" dirty="0" smtClean="0"/>
              <a:t>для </a:t>
            </a:r>
            <a:r>
              <a:rPr lang="ru-RU" sz="1400" dirty="0" err="1" smtClean="0"/>
              <a:t>вирішення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цільової</a:t>
            </a:r>
            <a:r>
              <a:rPr lang="ru-RU" sz="1400" dirty="0" smtClean="0"/>
              <a:t> </a:t>
            </a:r>
            <a:r>
              <a:rPr lang="ru-RU" sz="1400" dirty="0" err="1" smtClean="0"/>
              <a:t>задачі</a:t>
            </a:r>
            <a:r>
              <a:rPr lang="ru-RU" sz="1400" dirty="0" smtClean="0"/>
              <a:t> </a:t>
            </a:r>
            <a:r>
              <a:rPr lang="ru-RU" sz="1400" dirty="0" err="1" smtClean="0"/>
              <a:t>щодо</a:t>
            </a:r>
            <a:r>
              <a:rPr lang="ru-RU" sz="1400" dirty="0" smtClean="0"/>
              <a:t> </a:t>
            </a:r>
            <a:r>
              <a:rPr lang="ru-RU" sz="1400" dirty="0" err="1" smtClean="0"/>
              <a:t>збереження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біорізноманіття</a:t>
            </a:r>
            <a:r>
              <a:rPr lang="ru-RU" sz="1400" dirty="0" smtClean="0"/>
              <a:t> </a:t>
            </a:r>
            <a:r>
              <a:rPr lang="ru-RU" sz="1400" dirty="0" smtClean="0"/>
              <a:t>та </a:t>
            </a:r>
            <a:r>
              <a:rPr lang="ru-RU" sz="1400" dirty="0" err="1" smtClean="0"/>
              <a:t>підтримки</a:t>
            </a:r>
            <a:r>
              <a:rPr lang="ru-RU" sz="1400" dirty="0" smtClean="0"/>
              <a:t> </a:t>
            </a:r>
            <a:r>
              <a:rPr lang="ru-RU" sz="1400" dirty="0" err="1" smtClean="0"/>
              <a:t>її</a:t>
            </a:r>
            <a:r>
              <a:rPr lang="ru-RU" sz="1400" dirty="0" smtClean="0"/>
              <a:t> </a:t>
            </a:r>
            <a:r>
              <a:rPr lang="ru-RU" sz="1400" dirty="0" err="1" smtClean="0"/>
              <a:t>досягнення</a:t>
            </a:r>
            <a:r>
              <a:rPr lang="ru-RU" sz="1400" dirty="0" smtClean="0"/>
              <a:t> – шляхом </a:t>
            </a:r>
            <a:r>
              <a:rPr lang="ru-RU" sz="1400" dirty="0" err="1" smtClean="0"/>
              <a:t>розробки</a:t>
            </a:r>
            <a:r>
              <a:rPr lang="ru-RU" sz="1400" dirty="0" smtClean="0"/>
              <a:t> Глобального </a:t>
            </a:r>
            <a:r>
              <a:rPr lang="ru-RU" sz="1400" dirty="0" err="1" smtClean="0"/>
              <a:t>реєстру</a:t>
            </a:r>
            <a:r>
              <a:rPr lang="ru-RU" sz="1400" dirty="0" smtClean="0"/>
              <a:t> </a:t>
            </a:r>
            <a:r>
              <a:rPr lang="ru-RU" sz="1400" dirty="0" err="1" smtClean="0"/>
              <a:t>інтродукованих</a:t>
            </a:r>
            <a:r>
              <a:rPr lang="ru-RU" sz="1400" dirty="0" smtClean="0"/>
              <a:t> та </a:t>
            </a:r>
            <a:r>
              <a:rPr lang="ru-RU" sz="1400" dirty="0" err="1" smtClean="0"/>
              <a:t>інвазивних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 (</a:t>
            </a:r>
            <a:r>
              <a:rPr lang="en-US" sz="1400" dirty="0" smtClean="0"/>
              <a:t>GRIIS). GRIIS, </a:t>
            </a:r>
            <a:r>
              <a:rPr lang="ru-RU" sz="1400" dirty="0" err="1" smtClean="0"/>
              <a:t>розміщений</a:t>
            </a:r>
            <a:r>
              <a:rPr lang="ru-RU" sz="1400" dirty="0" smtClean="0"/>
              <a:t> на </a:t>
            </a:r>
            <a:r>
              <a:rPr lang="ru-RU" sz="1400" dirty="0" err="1" smtClean="0"/>
              <a:t>базі</a:t>
            </a:r>
            <a:r>
              <a:rPr lang="ru-RU" sz="1400" dirty="0" smtClean="0"/>
              <a:t> </a:t>
            </a:r>
            <a:r>
              <a:rPr lang="en-US" sz="1400" dirty="0" smtClean="0"/>
              <a:t>ISSG, </a:t>
            </a:r>
            <a:r>
              <a:rPr lang="ru-RU" sz="1400" dirty="0" err="1" smtClean="0"/>
              <a:t>збирає</a:t>
            </a:r>
            <a:r>
              <a:rPr lang="ru-RU" sz="1400" dirty="0" smtClean="0"/>
              <a:t> </a:t>
            </a:r>
            <a:r>
              <a:rPr lang="ru-RU" sz="1400" dirty="0" err="1" smtClean="0"/>
              <a:t>анотовані</a:t>
            </a:r>
            <a:r>
              <a:rPr lang="ru-RU" sz="1400" dirty="0" smtClean="0"/>
              <a:t> та </a:t>
            </a:r>
            <a:r>
              <a:rPr lang="ru-RU" sz="1400" dirty="0" err="1" smtClean="0"/>
              <a:t>перевірені</a:t>
            </a:r>
            <a:r>
              <a:rPr lang="ru-RU" sz="1400" dirty="0" smtClean="0"/>
              <a:t> </a:t>
            </a:r>
            <a:r>
              <a:rPr lang="ru-RU" sz="1400" dirty="0" err="1" smtClean="0"/>
              <a:t>національні</a:t>
            </a:r>
            <a:r>
              <a:rPr lang="ru-RU" sz="1400" dirty="0" smtClean="0"/>
              <a:t> </a:t>
            </a:r>
            <a:r>
              <a:rPr lang="ru-RU" sz="1400" dirty="0" err="1" smtClean="0"/>
              <a:t>кадастри</a:t>
            </a:r>
            <a:r>
              <a:rPr lang="ru-RU" sz="1400" dirty="0" smtClean="0"/>
              <a:t> </a:t>
            </a:r>
            <a:r>
              <a:rPr lang="ru-RU" sz="1400" dirty="0" err="1" smtClean="0"/>
              <a:t>інтродукованих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та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інвазивних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. </a:t>
            </a:r>
            <a:r>
              <a:rPr lang="ru-RU" sz="1400" dirty="0" err="1" smtClean="0"/>
              <a:t>Розробка</a:t>
            </a:r>
            <a:r>
              <a:rPr lang="ru-RU" sz="1400" dirty="0" smtClean="0"/>
              <a:t> та </a:t>
            </a:r>
            <a:r>
              <a:rPr lang="ru-RU" sz="1400" dirty="0" err="1" smtClean="0"/>
              <a:t>популяція</a:t>
            </a:r>
            <a:r>
              <a:rPr lang="ru-RU" sz="1400" dirty="0" smtClean="0"/>
              <a:t> </a:t>
            </a:r>
            <a:r>
              <a:rPr lang="en-US" sz="1400" dirty="0" smtClean="0"/>
              <a:t>GRIIS </a:t>
            </a:r>
            <a:r>
              <a:rPr lang="ru-RU" sz="1400" dirty="0" err="1" smtClean="0"/>
              <a:t>була</a:t>
            </a:r>
            <a:r>
              <a:rPr lang="ru-RU" sz="1400" dirty="0" smtClean="0"/>
              <a:t> </a:t>
            </a:r>
            <a:r>
              <a:rPr lang="ru-RU" sz="1400" dirty="0" err="1" smtClean="0"/>
              <a:t>здійснена</a:t>
            </a:r>
            <a:r>
              <a:rPr lang="ru-RU" sz="1400" dirty="0" smtClean="0"/>
              <a:t> </a:t>
            </a:r>
            <a:r>
              <a:rPr lang="en-US" sz="1400" dirty="0" smtClean="0"/>
              <a:t>ISSG </a:t>
            </a:r>
            <a:r>
              <a:rPr lang="ru-RU" sz="1400" dirty="0" smtClean="0"/>
              <a:t>в рамках </a:t>
            </a:r>
            <a:r>
              <a:rPr lang="ru-RU" sz="1400" dirty="0" err="1" smtClean="0"/>
              <a:t>діяльності</a:t>
            </a:r>
            <a:r>
              <a:rPr lang="ru-RU" sz="1400" dirty="0" smtClean="0"/>
              <a:t> </a:t>
            </a:r>
            <a:r>
              <a:rPr lang="ru-RU" sz="1400" dirty="0" err="1" smtClean="0"/>
              <a:t>Робочої</a:t>
            </a:r>
            <a:r>
              <a:rPr lang="ru-RU" sz="1400" dirty="0" smtClean="0"/>
              <a:t> </a:t>
            </a:r>
            <a:r>
              <a:rPr lang="ru-RU" sz="1400" dirty="0" err="1" smtClean="0"/>
              <a:t>групи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синтезу </a:t>
            </a:r>
            <a:r>
              <a:rPr lang="ru-RU" sz="1400" dirty="0" err="1" smtClean="0"/>
              <a:t>інформації</a:t>
            </a:r>
            <a:r>
              <a:rPr lang="ru-RU" sz="1400" dirty="0" smtClean="0"/>
              <a:t> та </a:t>
            </a:r>
            <a:r>
              <a:rPr lang="ru-RU" sz="1400" dirty="0" err="1" smtClean="0"/>
              <a:t>оцінки</a:t>
            </a:r>
            <a:r>
              <a:rPr lang="ru-RU" sz="1400" dirty="0" smtClean="0"/>
              <a:t> Глобального </a:t>
            </a:r>
            <a:r>
              <a:rPr lang="ru-RU" sz="1400" dirty="0" err="1" smtClean="0"/>
              <a:t>інформаційного</a:t>
            </a:r>
            <a:r>
              <a:rPr lang="ru-RU" sz="1400" dirty="0" smtClean="0"/>
              <a:t> партнерства про </a:t>
            </a:r>
            <a:r>
              <a:rPr lang="ru-RU" sz="1400" dirty="0" err="1" smtClean="0"/>
              <a:t>інвазивні</a:t>
            </a:r>
            <a:r>
              <a:rPr lang="ru-RU" sz="1400" dirty="0" smtClean="0"/>
              <a:t> </a:t>
            </a:r>
            <a:r>
              <a:rPr lang="ru-RU" sz="1400" dirty="0" err="1" smtClean="0"/>
              <a:t>чужорідні</a:t>
            </a:r>
            <a:r>
              <a:rPr lang="ru-RU" sz="1400" dirty="0" smtClean="0"/>
              <a:t> </a:t>
            </a:r>
            <a:r>
              <a:rPr lang="ru-RU" sz="1400" dirty="0" err="1" smtClean="0"/>
              <a:t>види</a:t>
            </a:r>
            <a:r>
              <a:rPr lang="ru-RU" sz="1400" dirty="0" smtClean="0"/>
              <a:t> (</a:t>
            </a:r>
            <a:r>
              <a:rPr lang="en-US" sz="1400" dirty="0" smtClean="0"/>
              <a:t>GIASIP</a:t>
            </a:r>
            <a:r>
              <a:rPr lang="en-US" sz="1400" dirty="0" smtClean="0"/>
              <a:t>).</a:t>
            </a:r>
            <a:endParaRPr lang="uk-UA" sz="1400" dirty="0" smtClean="0"/>
          </a:p>
          <a:p>
            <a:pPr algn="just"/>
            <a:endParaRPr lang="en-US" sz="1400" dirty="0" smtClean="0"/>
          </a:p>
          <a:p>
            <a:pPr algn="just"/>
            <a:r>
              <a:rPr lang="ru-RU" sz="1400" b="1" dirty="0" smtClean="0"/>
              <a:t>Короткий </a:t>
            </a:r>
            <a:r>
              <a:rPr lang="ru-RU" sz="1400" b="1" dirty="0" err="1" smtClean="0"/>
              <a:t>опис</a:t>
            </a:r>
            <a:r>
              <a:rPr lang="ru-RU" sz="1400" b="1" dirty="0" smtClean="0"/>
              <a:t> 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процесу</a:t>
            </a:r>
            <a:endParaRPr lang="ru-RU" sz="1400" b="1" dirty="0" smtClean="0"/>
          </a:p>
          <a:p>
            <a:pPr algn="just"/>
            <a:r>
              <a:rPr lang="ru-RU" sz="1400" dirty="0" smtClean="0"/>
              <a:t>Команда </a:t>
            </a:r>
            <a:r>
              <a:rPr lang="ru-RU" sz="1400" dirty="0" err="1" smtClean="0"/>
              <a:t>укладачів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проведе</a:t>
            </a:r>
            <a:r>
              <a:rPr lang="ru-RU" sz="1400" dirty="0" smtClean="0"/>
              <a:t> </a:t>
            </a:r>
            <a:r>
              <a:rPr lang="ru-RU" sz="1400" dirty="0" err="1" smtClean="0"/>
              <a:t>комплексний</a:t>
            </a:r>
            <a:r>
              <a:rPr lang="ru-RU" sz="1400" dirty="0" smtClean="0"/>
              <a:t> </a:t>
            </a:r>
            <a:r>
              <a:rPr lang="ru-RU" sz="1400" dirty="0" err="1" smtClean="0"/>
              <a:t>інформаційний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огляд</a:t>
            </a:r>
            <a:r>
              <a:rPr lang="ru-RU" sz="1400" dirty="0" smtClean="0"/>
              <a:t> </a:t>
            </a:r>
            <a:r>
              <a:rPr lang="ru-RU" sz="1400" dirty="0" err="1" smtClean="0"/>
              <a:t>авторитетної</a:t>
            </a:r>
            <a:r>
              <a:rPr lang="ru-RU" sz="1400" dirty="0" smtClean="0"/>
              <a:t> та </a:t>
            </a:r>
            <a:r>
              <a:rPr lang="ru-RU" sz="1400" dirty="0" err="1" smtClean="0"/>
              <a:t>надійної</a:t>
            </a:r>
            <a:r>
              <a:rPr lang="ru-RU" sz="1400" dirty="0" smtClean="0"/>
              <a:t> </a:t>
            </a:r>
            <a:r>
              <a:rPr lang="ru-RU" sz="1400" dirty="0" err="1" smtClean="0"/>
              <a:t>джерельної</a:t>
            </a:r>
            <a:r>
              <a:rPr lang="ru-RU" sz="1400" dirty="0" smtClean="0"/>
              <a:t> </a:t>
            </a:r>
            <a:r>
              <a:rPr lang="ru-RU" sz="1400" dirty="0" err="1" smtClean="0"/>
              <a:t>інформації</a:t>
            </a:r>
            <a:r>
              <a:rPr lang="ru-RU" sz="1400" dirty="0" smtClean="0"/>
              <a:t> </a:t>
            </a:r>
            <a:r>
              <a:rPr lang="ru-RU" sz="1400" dirty="0" err="1" smtClean="0"/>
              <a:t>та</a:t>
            </a:r>
            <a:r>
              <a:rPr lang="ru-RU" sz="1400" dirty="0" smtClean="0"/>
              <a:t> </a:t>
            </a:r>
            <a:r>
              <a:rPr lang="ru-RU" sz="1400" dirty="0" err="1" smtClean="0"/>
              <a:t>розробить</a:t>
            </a:r>
            <a:r>
              <a:rPr lang="ru-RU" sz="1400" dirty="0" smtClean="0"/>
              <a:t> проект </a:t>
            </a:r>
            <a:r>
              <a:rPr lang="ru-RU" sz="1400" dirty="0" err="1" smtClean="0"/>
              <a:t>анотованого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національного</a:t>
            </a:r>
            <a:r>
              <a:rPr lang="ru-RU" sz="1400" dirty="0" smtClean="0"/>
              <a:t> кадастру </a:t>
            </a:r>
            <a:r>
              <a:rPr lang="ru-RU" sz="1400" dirty="0" err="1" smtClean="0"/>
              <a:t>інтродукованих</a:t>
            </a:r>
            <a:r>
              <a:rPr lang="ru-RU" sz="1400" dirty="0" smtClean="0"/>
              <a:t> та </a:t>
            </a:r>
            <a:r>
              <a:rPr lang="ru-RU" sz="1400" dirty="0" err="1" smtClean="0"/>
              <a:t>інвазивних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err="1" smtClean="0"/>
              <a:t>Анотації</a:t>
            </a:r>
            <a:r>
              <a:rPr lang="ru-RU" sz="1400" dirty="0" smtClean="0"/>
              <a:t> </a:t>
            </a:r>
            <a:r>
              <a:rPr lang="ru-RU" sz="1400" dirty="0" err="1" smtClean="0"/>
              <a:t>включають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назву</a:t>
            </a:r>
            <a:r>
              <a:rPr lang="ru-RU" sz="1400" dirty="0" smtClean="0"/>
              <a:t> виду (</a:t>
            </a:r>
            <a:r>
              <a:rPr lang="ru-RU" sz="1400" dirty="0" err="1" smtClean="0"/>
              <a:t>прийняту</a:t>
            </a:r>
            <a:r>
              <a:rPr lang="ru-RU" sz="1400" dirty="0" smtClean="0"/>
              <a:t> </a:t>
            </a:r>
            <a:r>
              <a:rPr lang="ru-RU" sz="1400" dirty="0" err="1" smtClean="0"/>
              <a:t>назву</a:t>
            </a:r>
            <a:r>
              <a:rPr lang="ru-RU" sz="1400" dirty="0" smtClean="0"/>
              <a:t> та </a:t>
            </a:r>
            <a:r>
              <a:rPr lang="ru-RU" sz="1400" dirty="0" err="1" smtClean="0"/>
              <a:t>синонім</a:t>
            </a:r>
            <a:r>
              <a:rPr lang="ru-RU" sz="1400" dirty="0" smtClean="0"/>
              <a:t>, </a:t>
            </a:r>
            <a:r>
              <a:rPr lang="ru-RU" sz="1400" dirty="0" err="1" smtClean="0"/>
              <a:t>якщо</a:t>
            </a:r>
            <a:r>
              <a:rPr lang="ru-RU" sz="1400" dirty="0" smtClean="0"/>
              <a:t> </a:t>
            </a:r>
            <a:r>
              <a:rPr lang="ru-RU" sz="1400" dirty="0" err="1" smtClean="0"/>
              <a:t>використовується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джерелом</a:t>
            </a:r>
            <a:r>
              <a:rPr lang="ru-RU" sz="1400" dirty="0" smtClean="0"/>
              <a:t>), </a:t>
            </a:r>
            <a:r>
              <a:rPr lang="ru-RU" sz="1400" dirty="0" err="1" smtClean="0"/>
              <a:t>вищу</a:t>
            </a:r>
            <a:r>
              <a:rPr lang="ru-RU" sz="1400" dirty="0" smtClean="0"/>
              <a:t> </a:t>
            </a:r>
            <a:r>
              <a:rPr lang="ru-RU" sz="1400" dirty="0" err="1" smtClean="0"/>
              <a:t>таксономію</a:t>
            </a:r>
            <a:r>
              <a:rPr lang="ru-RU" sz="1400" dirty="0" smtClean="0"/>
              <a:t>, </a:t>
            </a:r>
            <a:r>
              <a:rPr lang="ru-RU" sz="1400" dirty="0" err="1" smtClean="0"/>
              <a:t>середовище</a:t>
            </a:r>
            <a:r>
              <a:rPr lang="ru-RU" sz="1400" dirty="0" smtClean="0"/>
              <a:t>/систему, в </a:t>
            </a:r>
            <a:r>
              <a:rPr lang="ru-RU" sz="1400" dirty="0" err="1" smtClean="0"/>
              <a:t>якій</a:t>
            </a:r>
            <a:r>
              <a:rPr lang="ru-RU" sz="1400" dirty="0" smtClean="0"/>
              <a:t> </a:t>
            </a:r>
            <a:r>
              <a:rPr lang="ru-RU" sz="1400" dirty="0" err="1" smtClean="0"/>
              <a:t>зустрічається</a:t>
            </a:r>
            <a:r>
              <a:rPr lang="ru-RU" sz="1400" dirty="0" smtClean="0"/>
              <a:t> вид, </a:t>
            </a:r>
            <a:r>
              <a:rPr lang="ru-RU" sz="1400" dirty="0" err="1" smtClean="0"/>
              <a:t>біологічний</a:t>
            </a:r>
            <a:r>
              <a:rPr lang="ru-RU" sz="1400" dirty="0" smtClean="0"/>
              <a:t> статус (</a:t>
            </a:r>
            <a:r>
              <a:rPr lang="ru-RU" sz="1400" dirty="0" err="1" smtClean="0"/>
              <a:t>походження</a:t>
            </a:r>
            <a:r>
              <a:rPr lang="ru-RU" sz="1400" dirty="0" smtClean="0"/>
              <a:t> та </a:t>
            </a:r>
            <a:r>
              <a:rPr lang="ru-RU" sz="1400" dirty="0" err="1" smtClean="0"/>
              <a:t>інвазивність</a:t>
            </a:r>
            <a:r>
              <a:rPr lang="ru-RU" sz="1400" dirty="0" smtClean="0"/>
              <a:t> – </a:t>
            </a:r>
            <a:r>
              <a:rPr lang="ru-RU" sz="1400" dirty="0" err="1" smtClean="0"/>
              <a:t>докази</a:t>
            </a:r>
            <a:r>
              <a:rPr lang="ru-RU" sz="1400" dirty="0" smtClean="0"/>
              <a:t> </a:t>
            </a:r>
            <a:r>
              <a:rPr lang="ru-RU" sz="1400" dirty="0" err="1" smtClean="0"/>
              <a:t>впливу</a:t>
            </a:r>
            <a:r>
              <a:rPr lang="ru-RU" sz="1400" dirty="0" smtClean="0"/>
              <a:t>),</a:t>
            </a:r>
          </a:p>
          <a:p>
            <a:pPr algn="just"/>
            <a:r>
              <a:rPr lang="ru-RU" sz="1400" dirty="0" smtClean="0"/>
              <a:t>Редактор/</a:t>
            </a:r>
            <a:r>
              <a:rPr lang="ru-RU" sz="1400" dirty="0" err="1" smtClean="0"/>
              <a:t>редактори</a:t>
            </a:r>
            <a:r>
              <a:rPr lang="ru-RU" sz="1400" dirty="0" smtClean="0"/>
              <a:t> </a:t>
            </a:r>
            <a:r>
              <a:rPr lang="ru-RU" sz="1400" dirty="0" err="1" smtClean="0"/>
              <a:t>країни</a:t>
            </a:r>
            <a:r>
              <a:rPr lang="ru-RU" sz="1400" dirty="0" smtClean="0"/>
              <a:t> </a:t>
            </a:r>
            <a:r>
              <a:rPr lang="ru-RU" sz="1400" dirty="0" err="1" smtClean="0"/>
              <a:t>визначаються</a:t>
            </a:r>
            <a:r>
              <a:rPr lang="ru-RU" sz="1400" dirty="0" smtClean="0"/>
              <a:t> та </a:t>
            </a:r>
            <a:r>
              <a:rPr lang="ru-RU" sz="1400" dirty="0" err="1" smtClean="0"/>
              <a:t>консультуються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ними для </a:t>
            </a:r>
            <a:r>
              <a:rPr lang="ru-RU" sz="1400" dirty="0" err="1" smtClean="0"/>
              <a:t>отримання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порад</a:t>
            </a:r>
            <a:r>
              <a:rPr lang="ru-RU" sz="1400" dirty="0" smtClean="0"/>
              <a:t>, </a:t>
            </a:r>
            <a:r>
              <a:rPr lang="ru-RU" sz="1400" dirty="0" err="1" smtClean="0"/>
              <a:t>включаючи</a:t>
            </a:r>
            <a:r>
              <a:rPr lang="ru-RU" sz="1400" dirty="0" smtClean="0"/>
              <a:t> </a:t>
            </a:r>
            <a:r>
              <a:rPr lang="ru-RU" sz="1400" dirty="0" err="1" smtClean="0"/>
              <a:t>знання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будь-яких</a:t>
            </a:r>
            <a:r>
              <a:rPr lang="ru-RU" sz="1400" dirty="0" smtClean="0"/>
              <a:t> </a:t>
            </a:r>
            <a:r>
              <a:rPr lang="ru-RU" sz="1400" dirty="0" err="1" smtClean="0"/>
              <a:t>ключових</a:t>
            </a:r>
            <a:r>
              <a:rPr lang="ru-RU" sz="1400" dirty="0" smtClean="0"/>
              <a:t> </a:t>
            </a:r>
            <a:r>
              <a:rPr lang="ru-RU" sz="1400" dirty="0" err="1" smtClean="0"/>
              <a:t>ресурсів</a:t>
            </a:r>
            <a:endParaRPr lang="ru-RU" sz="1400" dirty="0" smtClean="0"/>
          </a:p>
          <a:p>
            <a:pPr algn="just"/>
            <a:r>
              <a:rPr lang="ru-RU" sz="1400" dirty="0" smtClean="0"/>
              <a:t>Проект </a:t>
            </a:r>
            <a:r>
              <a:rPr lang="ru-RU" sz="1400" dirty="0" err="1" smtClean="0"/>
              <a:t>інвентаризації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розміщено</a:t>
            </a:r>
            <a:r>
              <a:rPr lang="ru-RU" sz="1400" dirty="0" smtClean="0"/>
              <a:t> на </a:t>
            </a:r>
            <a:r>
              <a:rPr lang="ru-RU" sz="1400" dirty="0" err="1" smtClean="0"/>
              <a:t>сайті</a:t>
            </a:r>
            <a:r>
              <a:rPr lang="ru-RU" sz="1400" dirty="0" smtClean="0"/>
              <a:t> ГРІІС.</a:t>
            </a:r>
          </a:p>
          <a:p>
            <a:pPr algn="just"/>
            <a:r>
              <a:rPr lang="ru-RU" sz="1400" dirty="0" err="1" smtClean="0"/>
              <a:t>Проекти</a:t>
            </a:r>
            <a:r>
              <a:rPr lang="ru-RU" sz="1400" dirty="0" smtClean="0"/>
              <a:t> </a:t>
            </a:r>
            <a:r>
              <a:rPr lang="ru-RU" sz="1400" dirty="0" err="1" smtClean="0"/>
              <a:t>кадастрів</a:t>
            </a:r>
            <a:r>
              <a:rPr lang="ru-RU" sz="1400" dirty="0" smtClean="0"/>
              <a:t> </a:t>
            </a:r>
            <a:r>
              <a:rPr lang="ru-RU" sz="1400" dirty="0" err="1" smtClean="0"/>
              <a:t>подаються</a:t>
            </a:r>
            <a:r>
              <a:rPr lang="ru-RU" sz="1400" dirty="0" smtClean="0"/>
              <a:t> до </a:t>
            </a:r>
            <a:r>
              <a:rPr lang="ru-RU" sz="1400" dirty="0" err="1" smtClean="0"/>
              <a:t>редакції</a:t>
            </a:r>
            <a:r>
              <a:rPr lang="ru-RU" sz="1400" dirty="0" smtClean="0"/>
              <a:t> </a:t>
            </a:r>
            <a:r>
              <a:rPr lang="ru-RU" sz="1400" dirty="0" err="1" smtClean="0"/>
              <a:t>країни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перевірки</a:t>
            </a:r>
            <a:r>
              <a:rPr lang="ru-RU" sz="1400" dirty="0" smtClean="0"/>
              <a:t> як на </a:t>
            </a:r>
            <a:r>
              <a:rPr lang="ru-RU" sz="1400" dirty="0" err="1" smtClean="0"/>
              <a:t>точність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інформації</a:t>
            </a:r>
            <a:r>
              <a:rPr lang="ru-RU" sz="1400" dirty="0" smtClean="0"/>
              <a:t>, так </a:t>
            </a:r>
            <a:r>
              <a:rPr lang="ru-RU" sz="1400" dirty="0" err="1" smtClean="0"/>
              <a:t>і</a:t>
            </a:r>
            <a:r>
              <a:rPr lang="ru-RU" sz="1400" dirty="0" smtClean="0"/>
              <a:t> на </a:t>
            </a:r>
            <a:r>
              <a:rPr lang="ru-RU" sz="1400" dirty="0" err="1" smtClean="0"/>
              <a:t>будь-які</a:t>
            </a:r>
            <a:r>
              <a:rPr lang="ru-RU" sz="1400" dirty="0" smtClean="0"/>
              <a:t> </a:t>
            </a:r>
            <a:r>
              <a:rPr lang="ru-RU" sz="1400" dirty="0" err="1" smtClean="0"/>
              <a:t>значні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прогалини</a:t>
            </a:r>
            <a:r>
              <a:rPr lang="ru-RU" sz="1400" dirty="0" smtClean="0"/>
              <a:t>. Перегляди </a:t>
            </a:r>
            <a:r>
              <a:rPr lang="ru-RU" sz="1400" dirty="0" err="1" smtClean="0"/>
              <a:t>впроваджуються</a:t>
            </a:r>
            <a:r>
              <a:rPr lang="ru-RU" sz="1400" dirty="0" smtClean="0"/>
              <a:t> на </a:t>
            </a:r>
            <a:r>
              <a:rPr lang="ru-RU" sz="1400" dirty="0" err="1" smtClean="0"/>
              <a:t>основі</a:t>
            </a:r>
            <a:r>
              <a:rPr lang="ru-RU" sz="1400" dirty="0" smtClean="0"/>
              <a:t> </a:t>
            </a:r>
            <a:r>
              <a:rPr lang="ru-RU" sz="1400" dirty="0" err="1" smtClean="0"/>
              <a:t>відгуків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err="1" smtClean="0"/>
              <a:t>Кожний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запис</a:t>
            </a:r>
            <a:r>
              <a:rPr lang="ru-RU" sz="1400" dirty="0" smtClean="0"/>
              <a:t> про вид </a:t>
            </a:r>
            <a:r>
              <a:rPr lang="ru-RU" sz="1400" dirty="0" err="1" smtClean="0"/>
              <a:t>містить</a:t>
            </a:r>
            <a:r>
              <a:rPr lang="ru-RU" sz="1400" dirty="0" smtClean="0"/>
              <a:t> </a:t>
            </a:r>
            <a:r>
              <a:rPr lang="ru-RU" sz="1400" dirty="0" err="1" smtClean="0"/>
              <a:t>перевірку</a:t>
            </a:r>
            <a:r>
              <a:rPr lang="ru-RU" sz="1400" dirty="0" smtClean="0"/>
              <a:t> (</a:t>
            </a:r>
            <a:r>
              <a:rPr lang="ru-RU" sz="1400" dirty="0" err="1" smtClean="0"/>
              <a:t>вказівку</a:t>
            </a:r>
            <a:r>
              <a:rPr lang="ru-RU" sz="1400" dirty="0" smtClean="0"/>
              <a:t>), </a:t>
            </a:r>
            <a:r>
              <a:rPr lang="ru-RU" sz="1400" dirty="0" err="1" smtClean="0"/>
              <a:t>чи</a:t>
            </a:r>
            <a:r>
              <a:rPr lang="ru-RU" sz="1400" dirty="0" smtClean="0"/>
              <a:t> </a:t>
            </a:r>
            <a:r>
              <a:rPr lang="ru-RU" sz="1400" dirty="0" err="1" smtClean="0"/>
              <a:t>підтверджено</a:t>
            </a:r>
            <a:r>
              <a:rPr lang="ru-RU" sz="1400" dirty="0" smtClean="0"/>
              <a:t> статус у </a:t>
            </a:r>
            <a:r>
              <a:rPr lang="ru-RU" sz="1400" dirty="0" err="1" smtClean="0"/>
              <a:t>міру</a:t>
            </a:r>
            <a:r>
              <a:rPr lang="ru-RU" sz="1400" dirty="0" smtClean="0"/>
              <a:t> </a:t>
            </a:r>
            <a:r>
              <a:rPr lang="ru-RU" sz="1400" dirty="0" err="1" smtClean="0"/>
              <a:t>отримання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відгуку</a:t>
            </a:r>
            <a:r>
              <a:rPr lang="ru-RU" sz="1400" dirty="0" smtClean="0"/>
              <a:t>. У </a:t>
            </a:r>
            <a:r>
              <a:rPr lang="ru-RU" sz="1400" dirty="0" err="1" smtClean="0"/>
              <a:t>випадках</a:t>
            </a:r>
            <a:r>
              <a:rPr lang="ru-RU" sz="1400" dirty="0" smtClean="0"/>
              <a:t>, коли </a:t>
            </a:r>
            <a:r>
              <a:rPr lang="ru-RU" sz="1400" dirty="0" err="1" smtClean="0"/>
              <a:t>інформація</a:t>
            </a:r>
            <a:r>
              <a:rPr lang="ru-RU" sz="1400" dirty="0" smtClean="0"/>
              <a:t> про «</a:t>
            </a:r>
            <a:r>
              <a:rPr lang="ru-RU" sz="1400" dirty="0" err="1" smtClean="0"/>
              <a:t>докази</a:t>
            </a:r>
            <a:r>
              <a:rPr lang="ru-RU" sz="1400" dirty="0" smtClean="0"/>
              <a:t> </a:t>
            </a:r>
            <a:r>
              <a:rPr lang="ru-RU" sz="1400" dirty="0" err="1" smtClean="0"/>
              <a:t>впливу</a:t>
            </a:r>
            <a:r>
              <a:rPr lang="ru-RU" sz="1400" dirty="0" smtClean="0"/>
              <a:t>» </a:t>
            </a:r>
            <a:r>
              <a:rPr lang="ru-RU" sz="1400" dirty="0" err="1" smtClean="0"/>
              <a:t>збирається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рецензованої</a:t>
            </a:r>
            <a:r>
              <a:rPr lang="ru-RU" sz="1400" dirty="0" smtClean="0"/>
              <a:t> </a:t>
            </a:r>
            <a:r>
              <a:rPr lang="ru-RU" sz="1400" dirty="0" err="1" smtClean="0"/>
              <a:t>літератури</a:t>
            </a:r>
            <a:r>
              <a:rPr lang="ru-RU" sz="1400" dirty="0" smtClean="0"/>
              <a:t> </a:t>
            </a:r>
            <a:r>
              <a:rPr lang="ru-RU" sz="1400" dirty="0" err="1" smtClean="0"/>
              <a:t>або</a:t>
            </a:r>
            <a:r>
              <a:rPr lang="ru-RU" sz="1400" dirty="0" smtClean="0"/>
              <a:t> </a:t>
            </a:r>
            <a:r>
              <a:rPr lang="ru-RU" sz="1400" dirty="0" err="1" smtClean="0"/>
              <a:t>звітів</a:t>
            </a:r>
            <a:r>
              <a:rPr lang="ru-RU" sz="1400" dirty="0" smtClean="0"/>
              <a:t>; статус виду </a:t>
            </a:r>
            <a:r>
              <a:rPr lang="ru-RU" sz="1400" dirty="0" err="1" smtClean="0"/>
              <a:t>вважатиметься</a:t>
            </a:r>
            <a:r>
              <a:rPr lang="ru-RU" sz="1400" dirty="0" smtClean="0"/>
              <a:t> «</a:t>
            </a:r>
            <a:r>
              <a:rPr lang="ru-RU" sz="1400" dirty="0" err="1" smtClean="0"/>
              <a:t>перевіреним</a:t>
            </a:r>
            <a:r>
              <a:rPr lang="ru-RU" sz="1400" dirty="0" smtClean="0"/>
              <a:t>»</a:t>
            </a:r>
          </a:p>
          <a:p>
            <a:pPr algn="just"/>
            <a:r>
              <a:rPr lang="ru-RU" sz="1400" dirty="0" err="1" smtClean="0"/>
              <a:t>Імена</a:t>
            </a:r>
            <a:r>
              <a:rPr lang="ru-RU" sz="1400" dirty="0" smtClean="0"/>
              <a:t> </a:t>
            </a:r>
            <a:r>
              <a:rPr lang="ru-RU" sz="1400" dirty="0" err="1" smtClean="0"/>
              <a:t>редакторів</a:t>
            </a:r>
            <a:r>
              <a:rPr lang="ru-RU" sz="1400" dirty="0" smtClean="0"/>
              <a:t>, а </a:t>
            </a:r>
            <a:r>
              <a:rPr lang="ru-RU" sz="1400" dirty="0" err="1" smtClean="0"/>
              <a:t>також</a:t>
            </a:r>
            <a:r>
              <a:rPr lang="ru-RU" sz="1400" dirty="0" smtClean="0"/>
              <a:t> </a:t>
            </a:r>
            <a:r>
              <a:rPr lang="ru-RU" sz="1400" dirty="0" err="1" smtClean="0"/>
              <a:t>повний</a:t>
            </a:r>
            <a:r>
              <a:rPr lang="ru-RU" sz="1400" dirty="0" smtClean="0"/>
              <a:t> список </a:t>
            </a:r>
            <a:r>
              <a:rPr lang="ru-RU" sz="1400" dirty="0" err="1" smtClean="0"/>
              <a:t>посилань</a:t>
            </a:r>
            <a:r>
              <a:rPr lang="ru-RU" sz="1400" dirty="0" smtClean="0"/>
              <a:t> на </a:t>
            </a:r>
            <a:r>
              <a:rPr lang="ru-RU" sz="1400" dirty="0" err="1" smtClean="0"/>
              <a:t>використані</a:t>
            </a:r>
            <a:r>
              <a:rPr lang="ru-RU" sz="1400" dirty="0" smtClean="0"/>
              <a:t> </a:t>
            </a:r>
            <a:r>
              <a:rPr lang="ru-RU" sz="1400" dirty="0" err="1" smtClean="0"/>
              <a:t>джерела</a:t>
            </a:r>
            <a:r>
              <a:rPr lang="ru-RU" sz="1400" dirty="0" smtClean="0"/>
              <a:t> </a:t>
            </a:r>
            <a:r>
              <a:rPr lang="ru-RU" sz="1400" dirty="0" err="1" smtClean="0"/>
              <a:t>записуються</a:t>
            </a:r>
            <a:r>
              <a:rPr lang="ru-RU" sz="1400" dirty="0" smtClean="0"/>
              <a:t>. </a:t>
            </a:r>
            <a:r>
              <a:rPr lang="ru-RU" sz="1400" dirty="0" err="1" smtClean="0"/>
              <a:t>Оновлення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здійснюватимуться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кожні</a:t>
            </a:r>
            <a:r>
              <a:rPr lang="ru-RU" sz="1400" dirty="0" smtClean="0"/>
              <a:t> </a:t>
            </a:r>
            <a:r>
              <a:rPr lang="ru-RU" sz="1400" dirty="0" err="1" smtClean="0"/>
              <a:t>шість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місяців</a:t>
            </a:r>
            <a:r>
              <a:rPr lang="ru-RU" sz="1400" dirty="0" smtClean="0"/>
              <a:t>, </a:t>
            </a:r>
            <a:r>
              <a:rPr lang="ru-RU" sz="1400" dirty="0" err="1" smtClean="0"/>
              <a:t>включаючи</a:t>
            </a:r>
            <a:r>
              <a:rPr lang="ru-RU" sz="1400" dirty="0" smtClean="0"/>
              <a:t> </a:t>
            </a:r>
            <a:r>
              <a:rPr lang="ru-RU" sz="1400" dirty="0" err="1" smtClean="0"/>
              <a:t>зміну</a:t>
            </a:r>
            <a:r>
              <a:rPr lang="ru-RU" sz="1400" dirty="0" smtClean="0"/>
              <a:t> статусу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 </a:t>
            </a:r>
            <a:r>
              <a:rPr lang="ru-RU" sz="1400" dirty="0" err="1" smtClean="0"/>
              <a:t>або</a:t>
            </a:r>
            <a:r>
              <a:rPr lang="ru-RU" sz="1400" dirty="0" smtClean="0"/>
              <a:t> </a:t>
            </a:r>
            <a:r>
              <a:rPr lang="ru-RU" sz="1400" dirty="0" err="1" smtClean="0"/>
              <a:t>будь-які</a:t>
            </a:r>
            <a:r>
              <a:rPr lang="ru-RU" sz="1400" dirty="0" smtClean="0"/>
              <a:t> </a:t>
            </a:r>
            <a:r>
              <a:rPr lang="ru-RU" sz="1400" dirty="0" err="1" smtClean="0"/>
              <a:t>нові</a:t>
            </a:r>
            <a:r>
              <a:rPr lang="ru-RU" sz="1400" dirty="0" smtClean="0"/>
              <a:t> записи</a:t>
            </a:r>
            <a:endParaRPr lang="ru-RU" sz="1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err="1" smtClean="0"/>
              <a:t>Примітки</a:t>
            </a:r>
            <a:r>
              <a:rPr lang="ru-RU" sz="1300" b="1" dirty="0" smtClean="0"/>
              <a:t> до </a:t>
            </a:r>
            <a:r>
              <a:rPr lang="ru-RU" sz="1300" b="1" dirty="0" err="1" smtClean="0"/>
              <a:t>анотацій</a:t>
            </a:r>
            <a:endParaRPr lang="ru-RU" sz="1300" b="1" dirty="0" smtClean="0"/>
          </a:p>
          <a:p>
            <a:r>
              <a:rPr lang="ru-RU" sz="1300" dirty="0" err="1" smtClean="0"/>
              <a:t>Назви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, </a:t>
            </a:r>
            <a:r>
              <a:rPr lang="ru-RU" sz="1300" dirty="0" err="1" smtClean="0"/>
              <a:t>записані</a:t>
            </a:r>
            <a:r>
              <a:rPr lang="ru-RU" sz="1300" dirty="0" smtClean="0"/>
              <a:t> </a:t>
            </a:r>
            <a:r>
              <a:rPr lang="ru-RU" sz="1300" dirty="0" err="1" smtClean="0"/>
              <a:t>з</a:t>
            </a:r>
            <a:r>
              <a:rPr lang="ru-RU" sz="1300" dirty="0" smtClean="0"/>
              <a:t> </a:t>
            </a:r>
            <a:r>
              <a:rPr lang="ru-RU" sz="1300" dirty="0" err="1" smtClean="0"/>
              <a:t>вихідної</a:t>
            </a:r>
            <a:r>
              <a:rPr lang="ru-RU" sz="1300" dirty="0" smtClean="0"/>
              <a:t> </a:t>
            </a:r>
            <a:r>
              <a:rPr lang="ru-RU" sz="1300" dirty="0" err="1" smtClean="0"/>
              <a:t>інформації</a:t>
            </a:r>
            <a:r>
              <a:rPr lang="ru-RU" sz="1300" dirty="0" smtClean="0"/>
              <a:t>, </a:t>
            </a:r>
            <a:r>
              <a:rPr lang="ru-RU" sz="1300" dirty="0" err="1" smtClean="0"/>
              <a:t>направляються</a:t>
            </a:r>
            <a:r>
              <a:rPr lang="ru-RU" sz="1300" dirty="0" smtClean="0"/>
              <a:t> до </a:t>
            </a:r>
            <a:r>
              <a:rPr lang="ru-RU" sz="1300" dirty="0" err="1" smtClean="0"/>
              <a:t>таксономічного</a:t>
            </a:r>
            <a:r>
              <a:rPr lang="ru-RU" sz="1300" dirty="0" smtClean="0"/>
              <a:t> редактора </a:t>
            </a:r>
            <a:r>
              <a:rPr lang="en-US" sz="1300" dirty="0" smtClean="0"/>
              <a:t>GBIF; </a:t>
            </a:r>
            <a:r>
              <a:rPr lang="ru-RU" sz="1300" dirty="0" err="1" smtClean="0"/>
              <a:t>якщо</a:t>
            </a:r>
            <a:r>
              <a:rPr lang="ru-RU" sz="1300" dirty="0" smtClean="0"/>
              <a:t> </a:t>
            </a:r>
            <a:r>
              <a:rPr lang="ru-RU" sz="1300" dirty="0" err="1" smtClean="0"/>
              <a:t>вихідна</a:t>
            </a:r>
            <a:r>
              <a:rPr lang="ru-RU" sz="1300" dirty="0" smtClean="0"/>
              <a:t> </a:t>
            </a:r>
            <a:r>
              <a:rPr lang="ru-RU" sz="1300" dirty="0" err="1" smtClean="0"/>
              <a:t>назва</a:t>
            </a:r>
            <a:r>
              <a:rPr lang="ru-RU" sz="1300" dirty="0" smtClean="0"/>
              <a:t> виду </a:t>
            </a:r>
            <a:r>
              <a:rPr lang="ru-RU" sz="1300" dirty="0" err="1" smtClean="0"/>
              <a:t>є</a:t>
            </a:r>
            <a:r>
              <a:rPr lang="ru-RU" sz="1300" dirty="0" smtClean="0"/>
              <a:t> </a:t>
            </a:r>
            <a:r>
              <a:rPr lang="ru-RU" sz="1300" dirty="0" err="1" smtClean="0"/>
              <a:t>синонімом</a:t>
            </a:r>
            <a:r>
              <a:rPr lang="ru-RU" sz="1300" dirty="0" smtClean="0"/>
              <a:t>, </a:t>
            </a:r>
            <a:r>
              <a:rPr lang="ru-RU" sz="1300" dirty="0" err="1" smtClean="0"/>
              <a:t>прийнята</a:t>
            </a:r>
            <a:r>
              <a:rPr lang="ru-RU" sz="1300" dirty="0" smtClean="0"/>
              <a:t> </a:t>
            </a:r>
            <a:r>
              <a:rPr lang="ru-RU" sz="1300" dirty="0" err="1" smtClean="0"/>
              <a:t>назва</a:t>
            </a:r>
            <a:r>
              <a:rPr lang="ru-RU" sz="1300" dirty="0" smtClean="0"/>
              <a:t> </a:t>
            </a:r>
            <a:r>
              <a:rPr lang="ru-RU" sz="1300" dirty="0" err="1" smtClean="0"/>
              <a:t>також</a:t>
            </a:r>
            <a:r>
              <a:rPr lang="ru-RU" sz="1300" dirty="0" smtClean="0"/>
              <a:t> </a:t>
            </a:r>
            <a:r>
              <a:rPr lang="ru-RU" sz="1300" dirty="0" err="1" smtClean="0"/>
              <a:t>записується</a:t>
            </a:r>
            <a:r>
              <a:rPr lang="ru-RU" sz="1300" dirty="0" smtClean="0"/>
              <a:t>. </a:t>
            </a:r>
            <a:r>
              <a:rPr lang="ru-RU" sz="1300" dirty="0" err="1" smtClean="0"/>
              <a:t>Це</a:t>
            </a:r>
            <a:r>
              <a:rPr lang="ru-RU" sz="1300" dirty="0" smtClean="0"/>
              <a:t> </a:t>
            </a:r>
            <a:r>
              <a:rPr lang="ru-RU" sz="1300" dirty="0" err="1" smtClean="0"/>
              <a:t>допоможе</a:t>
            </a:r>
            <a:r>
              <a:rPr lang="ru-RU" sz="1300" dirty="0" smtClean="0"/>
              <a:t> нам </a:t>
            </a:r>
            <a:r>
              <a:rPr lang="ru-RU" sz="1300" dirty="0" err="1" smtClean="0"/>
              <a:t>застосовувати</a:t>
            </a:r>
            <a:r>
              <a:rPr lang="ru-RU" sz="1300" dirty="0" smtClean="0"/>
              <a:t> </a:t>
            </a:r>
            <a:r>
              <a:rPr lang="ru-RU" sz="1300" dirty="0" err="1" smtClean="0"/>
              <a:t>узгоджену</a:t>
            </a:r>
            <a:r>
              <a:rPr lang="ru-RU" sz="1300" dirty="0" smtClean="0"/>
              <a:t> </a:t>
            </a:r>
            <a:r>
              <a:rPr lang="ru-RU" sz="1300" dirty="0" err="1" smtClean="0"/>
              <a:t>таксономію</a:t>
            </a:r>
            <a:r>
              <a:rPr lang="ru-RU" sz="1300" dirty="0" smtClean="0"/>
              <a:t> для </a:t>
            </a:r>
            <a:r>
              <a:rPr lang="ru-RU" sz="1300" dirty="0" err="1" smtClean="0"/>
              <a:t>всіх</a:t>
            </a:r>
            <a:r>
              <a:rPr lang="ru-RU" sz="1300" dirty="0" smtClean="0"/>
              <a:t> </a:t>
            </a:r>
            <a:r>
              <a:rPr lang="ru-RU" sz="1300" dirty="0" err="1" smtClean="0"/>
              <a:t>інвентаризацій</a:t>
            </a:r>
            <a:endParaRPr lang="ru-RU" sz="1300" dirty="0" smtClean="0"/>
          </a:p>
          <a:p>
            <a:r>
              <a:rPr lang="ru-RU" sz="1300" dirty="0" err="1" smtClean="0"/>
              <a:t>Вища</a:t>
            </a:r>
            <a:r>
              <a:rPr lang="ru-RU" sz="1300" dirty="0" smtClean="0"/>
              <a:t> </a:t>
            </a:r>
            <a:r>
              <a:rPr lang="ru-RU" sz="1300" dirty="0" err="1" smtClean="0"/>
              <a:t>таксономія</a:t>
            </a:r>
            <a:r>
              <a:rPr lang="ru-RU" sz="1300" dirty="0" smtClean="0"/>
              <a:t> – Царство, Тип, </a:t>
            </a:r>
            <a:r>
              <a:rPr lang="ru-RU" sz="1300" dirty="0" err="1" smtClean="0"/>
              <a:t>Клас</a:t>
            </a:r>
            <a:r>
              <a:rPr lang="ru-RU" sz="1300" dirty="0" smtClean="0"/>
              <a:t>, Порядок, </a:t>
            </a:r>
            <a:r>
              <a:rPr lang="ru-RU" sz="1300" dirty="0" err="1" smtClean="0"/>
              <a:t>Рід</a:t>
            </a:r>
            <a:r>
              <a:rPr lang="ru-RU" sz="1300" dirty="0" smtClean="0"/>
              <a:t> </a:t>
            </a:r>
            <a:r>
              <a:rPr lang="ru-RU" sz="1300" dirty="0" err="1" smtClean="0"/>
              <a:t>і</a:t>
            </a:r>
            <a:r>
              <a:rPr lang="ru-RU" sz="1300" dirty="0" smtClean="0"/>
              <a:t> Вид </a:t>
            </a:r>
            <a:r>
              <a:rPr lang="ru-RU" sz="1300" dirty="0" err="1" smtClean="0"/>
              <a:t>з</a:t>
            </a:r>
            <a:r>
              <a:rPr lang="ru-RU" sz="1300" dirty="0" smtClean="0"/>
              <a:t> </a:t>
            </a:r>
            <a:r>
              <a:rPr lang="ru-RU" sz="1300" dirty="0" err="1" smtClean="0"/>
              <a:t>авторитетними</a:t>
            </a:r>
            <a:r>
              <a:rPr lang="ru-RU" sz="1300" dirty="0" smtClean="0"/>
              <a:t> видами.</a:t>
            </a:r>
          </a:p>
          <a:p>
            <a:r>
              <a:rPr lang="ru-RU" sz="1300" dirty="0" smtClean="0"/>
              <a:t>Система </a:t>
            </a:r>
            <a:r>
              <a:rPr lang="ru-RU" sz="1300" dirty="0" err="1" smtClean="0"/>
              <a:t>навколишнього</a:t>
            </a:r>
            <a:r>
              <a:rPr lang="ru-RU" sz="1300" dirty="0" smtClean="0"/>
              <a:t> </a:t>
            </a:r>
            <a:r>
              <a:rPr lang="ru-RU" sz="1300" dirty="0" err="1" smtClean="0"/>
              <a:t>середовища</a:t>
            </a:r>
            <a:r>
              <a:rPr lang="ru-RU" sz="1300" dirty="0" smtClean="0"/>
              <a:t> – </a:t>
            </a:r>
            <a:r>
              <a:rPr lang="ru-RU" sz="1300" dirty="0" err="1" smtClean="0"/>
              <a:t>наземна</a:t>
            </a:r>
            <a:r>
              <a:rPr lang="ru-RU" sz="1300" dirty="0" smtClean="0"/>
              <a:t>/</a:t>
            </a:r>
            <a:r>
              <a:rPr lang="ru-RU" sz="1300" dirty="0" err="1" smtClean="0"/>
              <a:t>прісноводна</a:t>
            </a:r>
            <a:r>
              <a:rPr lang="ru-RU" sz="1300" dirty="0" smtClean="0"/>
              <a:t>/</a:t>
            </a:r>
            <a:r>
              <a:rPr lang="ru-RU" sz="1300" dirty="0" err="1" smtClean="0"/>
              <a:t>солонувата</a:t>
            </a:r>
            <a:r>
              <a:rPr lang="ru-RU" sz="1300" dirty="0" smtClean="0"/>
              <a:t>/</a:t>
            </a:r>
            <a:r>
              <a:rPr lang="ru-RU" sz="1300" dirty="0" err="1" smtClean="0"/>
              <a:t>морська</a:t>
            </a:r>
            <a:r>
              <a:rPr lang="ru-RU" sz="1300" dirty="0" smtClean="0"/>
              <a:t>/</a:t>
            </a:r>
            <a:r>
              <a:rPr lang="ru-RU" sz="1300" dirty="0" err="1" smtClean="0"/>
              <a:t>хазяїн</a:t>
            </a:r>
            <a:r>
              <a:rPr lang="ru-RU" sz="1300" dirty="0" smtClean="0"/>
              <a:t> та </a:t>
            </a:r>
            <a:r>
              <a:rPr lang="ru-RU" sz="1300" dirty="0" err="1" smtClean="0"/>
              <a:t>комбінації</a:t>
            </a:r>
            <a:endParaRPr lang="ru-RU" sz="1300" dirty="0" smtClean="0"/>
          </a:p>
          <a:p>
            <a:r>
              <a:rPr lang="ru-RU" sz="1300" dirty="0" err="1" smtClean="0"/>
              <a:t>Походження</a:t>
            </a:r>
            <a:r>
              <a:rPr lang="ru-RU" sz="1300" dirty="0" smtClean="0"/>
              <a:t> - а) як </a:t>
            </a:r>
            <a:r>
              <a:rPr lang="ru-RU" sz="1300" dirty="0" err="1" smtClean="0"/>
              <a:t>зазначено</a:t>
            </a:r>
            <a:r>
              <a:rPr lang="ru-RU" sz="1300" dirty="0" smtClean="0"/>
              <a:t> у </a:t>
            </a:r>
            <a:r>
              <a:rPr lang="ru-RU" sz="1300" dirty="0" err="1" smtClean="0"/>
              <a:t>вихідній</a:t>
            </a:r>
            <a:r>
              <a:rPr lang="ru-RU" sz="1300" dirty="0" smtClean="0"/>
              <a:t> </a:t>
            </a:r>
            <a:r>
              <a:rPr lang="ru-RU" sz="1300" dirty="0" err="1" smtClean="0"/>
              <a:t>інформації</a:t>
            </a:r>
            <a:r>
              <a:rPr lang="ru-RU" sz="1300" dirty="0" smtClean="0"/>
              <a:t> б) як </a:t>
            </a:r>
            <a:r>
              <a:rPr lang="ru-RU" sz="1300" dirty="0" err="1" smtClean="0"/>
              <a:t>інтерпретовано</a:t>
            </a:r>
            <a:r>
              <a:rPr lang="ru-RU" sz="1300" dirty="0" smtClean="0"/>
              <a:t> </a:t>
            </a:r>
            <a:r>
              <a:rPr lang="ru-RU" sz="1300" dirty="0" err="1" smtClean="0"/>
              <a:t>компілятором</a:t>
            </a:r>
            <a:r>
              <a:rPr lang="ru-RU" sz="1300" dirty="0" smtClean="0"/>
              <a:t> - </a:t>
            </a:r>
            <a:r>
              <a:rPr lang="ru-RU" sz="1300" dirty="0" err="1" smtClean="0"/>
              <a:t>застосовуються</a:t>
            </a:r>
            <a:r>
              <a:rPr lang="ru-RU" sz="1300" dirty="0" smtClean="0"/>
              <a:t> три </a:t>
            </a:r>
            <a:r>
              <a:rPr lang="ru-RU" sz="1300" dirty="0" err="1" smtClean="0"/>
              <a:t>варіанти</a:t>
            </a:r>
            <a:r>
              <a:rPr lang="ru-RU" sz="1300" dirty="0" smtClean="0"/>
              <a:t>: </a:t>
            </a:r>
            <a:r>
              <a:rPr lang="ru-RU" sz="1300" dirty="0" err="1" smtClean="0"/>
              <a:t>чужорідний</a:t>
            </a:r>
            <a:r>
              <a:rPr lang="ru-RU" sz="1300" dirty="0" smtClean="0"/>
              <a:t>, </a:t>
            </a:r>
            <a:r>
              <a:rPr lang="ru-RU" sz="1300" dirty="0" err="1" smtClean="0"/>
              <a:t>місцевий</a:t>
            </a:r>
            <a:r>
              <a:rPr lang="ru-RU" sz="1300" dirty="0" smtClean="0"/>
              <a:t>/</a:t>
            </a:r>
            <a:r>
              <a:rPr lang="ru-RU" sz="1300" dirty="0" err="1" smtClean="0"/>
              <a:t>чужорідний</a:t>
            </a:r>
            <a:r>
              <a:rPr lang="ru-RU" sz="1300" dirty="0" smtClean="0"/>
              <a:t> (</a:t>
            </a:r>
            <a:r>
              <a:rPr lang="ru-RU" sz="1300" dirty="0" err="1" smtClean="0"/>
              <a:t>якщо</a:t>
            </a:r>
            <a:r>
              <a:rPr lang="ru-RU" sz="1300" dirty="0" smtClean="0"/>
              <a:t> вид </a:t>
            </a:r>
            <a:r>
              <a:rPr lang="ru-RU" sz="1300" dirty="0" err="1" smtClean="0"/>
              <a:t>є</a:t>
            </a:r>
            <a:r>
              <a:rPr lang="ru-RU" sz="1300" dirty="0" smtClean="0"/>
              <a:t> </a:t>
            </a:r>
            <a:r>
              <a:rPr lang="ru-RU" sz="1300" dirty="0" err="1" smtClean="0"/>
              <a:t>місцевим</a:t>
            </a:r>
            <a:r>
              <a:rPr lang="ru-RU" sz="1300" dirty="0" smtClean="0"/>
              <a:t> у </a:t>
            </a:r>
            <a:r>
              <a:rPr lang="ru-RU" sz="1300" dirty="0" err="1" smtClean="0"/>
              <a:t>частині</a:t>
            </a:r>
            <a:r>
              <a:rPr lang="ru-RU" sz="1300" dirty="0" smtClean="0"/>
              <a:t> </a:t>
            </a:r>
            <a:r>
              <a:rPr lang="ru-RU" sz="1300" dirty="0" err="1" smtClean="0"/>
              <a:t>країни</a:t>
            </a:r>
            <a:r>
              <a:rPr lang="ru-RU" sz="1300" dirty="0" smtClean="0"/>
              <a:t> та </a:t>
            </a:r>
            <a:r>
              <a:rPr lang="ru-RU" sz="1300" dirty="0" err="1" smtClean="0"/>
              <a:t>чужорідним</a:t>
            </a:r>
            <a:r>
              <a:rPr lang="ru-RU" sz="1300" dirty="0" smtClean="0"/>
              <a:t> в </a:t>
            </a:r>
            <a:r>
              <a:rPr lang="ru-RU" sz="1300" dirty="0" err="1" smtClean="0"/>
              <a:t>іншій</a:t>
            </a:r>
            <a:r>
              <a:rPr lang="ru-RU" sz="1300" dirty="0" smtClean="0"/>
              <a:t> </a:t>
            </a:r>
            <a:r>
              <a:rPr lang="ru-RU" sz="1300" dirty="0" err="1" smtClean="0"/>
              <a:t>частині</a:t>
            </a:r>
            <a:r>
              <a:rPr lang="ru-RU" sz="1300" dirty="0" smtClean="0"/>
              <a:t>), </a:t>
            </a:r>
            <a:r>
              <a:rPr lang="ru-RU" sz="1300" dirty="0" err="1" smtClean="0"/>
              <a:t>походження</a:t>
            </a:r>
            <a:r>
              <a:rPr lang="ru-RU" sz="1300" dirty="0" smtClean="0"/>
              <a:t> </a:t>
            </a:r>
            <a:r>
              <a:rPr lang="ru-RU" sz="1300" dirty="0" err="1" smtClean="0"/>
              <a:t>невизначене</a:t>
            </a:r>
            <a:r>
              <a:rPr lang="ru-RU" sz="1300" dirty="0" smtClean="0"/>
              <a:t>/</a:t>
            </a:r>
            <a:r>
              <a:rPr lang="ru-RU" sz="1300" dirty="0" err="1" smtClean="0"/>
              <a:t>криптогенне</a:t>
            </a:r>
            <a:endParaRPr lang="ru-RU" sz="1300" dirty="0" smtClean="0"/>
          </a:p>
          <a:p>
            <a:r>
              <a:rPr lang="ru-RU" sz="1300" dirty="0" err="1" smtClean="0"/>
              <a:t>Докази</a:t>
            </a:r>
            <a:r>
              <a:rPr lang="ru-RU" sz="1300" dirty="0" smtClean="0"/>
              <a:t> </a:t>
            </a:r>
            <a:r>
              <a:rPr lang="ru-RU" sz="1300" dirty="0" err="1" smtClean="0"/>
              <a:t>впливу</a:t>
            </a:r>
            <a:r>
              <a:rPr lang="ru-RU" sz="1300" dirty="0" smtClean="0"/>
              <a:t> - </a:t>
            </a:r>
            <a:r>
              <a:rPr lang="ru-RU" sz="1300" dirty="0" err="1" smtClean="0"/>
              <a:t>двійковий</a:t>
            </a:r>
            <a:r>
              <a:rPr lang="ru-RU" sz="1300" dirty="0" smtClean="0"/>
              <a:t> </a:t>
            </a:r>
            <a:r>
              <a:rPr lang="ru-RU" sz="1300" dirty="0" err="1" smtClean="0"/>
              <a:t>вибір</a:t>
            </a:r>
            <a:r>
              <a:rPr lang="ru-RU" sz="1300" dirty="0" smtClean="0"/>
              <a:t> Так/</a:t>
            </a:r>
            <a:r>
              <a:rPr lang="ru-RU" sz="1300" dirty="0" err="1" smtClean="0"/>
              <a:t>Ні</a:t>
            </a:r>
            <a:r>
              <a:rPr lang="ru-RU" sz="1300" dirty="0" smtClean="0"/>
              <a:t>;</a:t>
            </a:r>
          </a:p>
          <a:p>
            <a:r>
              <a:rPr lang="ru-RU" sz="1300" dirty="0" err="1" smtClean="0"/>
              <a:t>Інформація</a:t>
            </a:r>
            <a:r>
              <a:rPr lang="ru-RU" sz="1300" dirty="0" smtClean="0"/>
              <a:t> про </a:t>
            </a:r>
            <a:r>
              <a:rPr lang="ru-RU" sz="1300" dirty="0" err="1" smtClean="0"/>
              <a:t>джерело</a:t>
            </a:r>
            <a:r>
              <a:rPr lang="ru-RU" sz="1300" dirty="0" smtClean="0"/>
              <a:t> </a:t>
            </a:r>
            <a:r>
              <a:rPr lang="ru-RU" sz="1300" dirty="0" err="1" smtClean="0"/>
              <a:t>містить</a:t>
            </a:r>
            <a:r>
              <a:rPr lang="ru-RU" sz="1300" dirty="0" smtClean="0"/>
              <a:t> </a:t>
            </a:r>
            <a:r>
              <a:rPr lang="ru-RU" sz="1300" dirty="0" err="1" smtClean="0"/>
              <a:t>повну</a:t>
            </a:r>
            <a:r>
              <a:rPr lang="ru-RU" sz="1300" dirty="0" smtClean="0"/>
              <a:t> цитату </a:t>
            </a:r>
            <a:r>
              <a:rPr lang="ru-RU" sz="1300" dirty="0" err="1" smtClean="0"/>
              <a:t>з</a:t>
            </a:r>
            <a:r>
              <a:rPr lang="ru-RU" sz="1300" dirty="0" smtClean="0"/>
              <a:t> </a:t>
            </a:r>
            <a:r>
              <a:rPr lang="ru-RU" sz="1300" dirty="0" err="1" smtClean="0"/>
              <a:t>посиланням</a:t>
            </a:r>
            <a:r>
              <a:rPr lang="ru-RU" sz="1300" dirty="0" smtClean="0"/>
              <a:t>, </a:t>
            </a:r>
            <a:r>
              <a:rPr lang="ru-RU" sz="1300" dirty="0" err="1" smtClean="0"/>
              <a:t>якщо</a:t>
            </a:r>
            <a:r>
              <a:rPr lang="ru-RU" sz="1300" dirty="0" smtClean="0"/>
              <a:t> </a:t>
            </a:r>
            <a:r>
              <a:rPr lang="ru-RU" sz="1300" dirty="0" err="1" smtClean="0"/>
              <a:t>воно</a:t>
            </a:r>
            <a:r>
              <a:rPr lang="ru-RU" sz="1300" dirty="0" smtClean="0"/>
              <a:t> </a:t>
            </a:r>
            <a:r>
              <a:rPr lang="ru-RU" sz="1300" dirty="0" err="1" smtClean="0"/>
              <a:t>є</a:t>
            </a:r>
            <a:r>
              <a:rPr lang="ru-RU" sz="1300" dirty="0" smtClean="0"/>
              <a:t>.</a:t>
            </a:r>
          </a:p>
          <a:p>
            <a:r>
              <a:rPr lang="ru-RU" sz="1300" dirty="0" err="1" smtClean="0"/>
              <a:t>Опубліковані</a:t>
            </a:r>
            <a:r>
              <a:rPr lang="ru-RU" sz="1300" dirty="0" smtClean="0"/>
              <a:t> </a:t>
            </a:r>
            <a:r>
              <a:rPr lang="ru-RU" sz="1300" dirty="0" err="1" smtClean="0"/>
              <a:t>контрольні</a:t>
            </a:r>
            <a:r>
              <a:rPr lang="ru-RU" sz="1300" dirty="0" smtClean="0"/>
              <a:t> списки </a:t>
            </a:r>
            <a:r>
              <a:rPr lang="en-US" sz="1300" dirty="0" smtClean="0"/>
              <a:t>GRIIS </a:t>
            </a:r>
            <a:r>
              <a:rPr lang="ru-RU" sz="1300" dirty="0" err="1" smtClean="0"/>
              <a:t>можна</a:t>
            </a:r>
            <a:r>
              <a:rPr lang="ru-RU" sz="1300" dirty="0" smtClean="0"/>
              <a:t> </a:t>
            </a:r>
            <a:r>
              <a:rPr lang="ru-RU" sz="1300" dirty="0" err="1" smtClean="0"/>
              <a:t>завантажити</a:t>
            </a:r>
            <a:r>
              <a:rPr lang="ru-RU" sz="1300" dirty="0" smtClean="0"/>
              <a:t> за </a:t>
            </a:r>
            <a:r>
              <a:rPr lang="ru-RU" sz="1300" dirty="0" err="1" smtClean="0"/>
              <a:t>посиланням</a:t>
            </a:r>
            <a:r>
              <a:rPr lang="ru-RU" sz="1300" dirty="0" smtClean="0"/>
              <a:t>: </a:t>
            </a:r>
            <a:r>
              <a:rPr lang="en-US" sz="1300" dirty="0" smtClean="0">
                <a:hlinkClick r:id="rId2"/>
              </a:rPr>
              <a:t>https://www.gbif.org/publisher/cdef28b1-db4e-4c58-aa71-3c5238c2d0b5</a:t>
            </a:r>
            <a:endParaRPr lang="en-US" sz="1300" dirty="0" smtClean="0"/>
          </a:p>
          <a:p>
            <a:r>
              <a:rPr lang="ru-RU" sz="1300" dirty="0" err="1" smtClean="0"/>
              <a:t>Опубліковані</a:t>
            </a:r>
            <a:r>
              <a:rPr lang="ru-RU" sz="1300" dirty="0" smtClean="0"/>
              <a:t> </a:t>
            </a:r>
            <a:r>
              <a:rPr lang="ru-RU" sz="1300" dirty="0" err="1" smtClean="0"/>
              <a:t>методи</a:t>
            </a:r>
            <a:r>
              <a:rPr lang="ru-RU" sz="1300" dirty="0" smtClean="0"/>
              <a:t>, </a:t>
            </a:r>
            <a:r>
              <a:rPr lang="ru-RU" sz="1300" dirty="0" err="1" smtClean="0"/>
              <a:t>що</a:t>
            </a:r>
            <a:r>
              <a:rPr lang="ru-RU" sz="1300" dirty="0" smtClean="0"/>
              <a:t> лежать в </a:t>
            </a:r>
            <a:r>
              <a:rPr lang="ru-RU" sz="1300" dirty="0" err="1" smtClean="0"/>
              <a:t>основі</a:t>
            </a:r>
            <a:r>
              <a:rPr lang="ru-RU" sz="1300" dirty="0" smtClean="0"/>
              <a:t> </a:t>
            </a:r>
            <a:r>
              <a:rPr lang="en-US" sz="1300" dirty="0" smtClean="0"/>
              <a:t>GRIIS </a:t>
            </a:r>
            <a:r>
              <a:rPr lang="ru-RU" sz="1300" dirty="0" err="1" smtClean="0"/>
              <a:t>і</a:t>
            </a:r>
            <a:r>
              <a:rPr lang="ru-RU" sz="1300" dirty="0" smtClean="0"/>
              <a:t> </a:t>
            </a:r>
            <a:r>
              <a:rPr lang="ru-RU" sz="1300" dirty="0" err="1" smtClean="0"/>
              <a:t>кожен</a:t>
            </a:r>
            <a:r>
              <a:rPr lang="ru-RU" sz="1300" dirty="0" smtClean="0"/>
              <a:t> </a:t>
            </a:r>
            <a:r>
              <a:rPr lang="ru-RU" sz="1300" dirty="0" err="1" smtClean="0"/>
              <a:t>контрольний</a:t>
            </a:r>
            <a:r>
              <a:rPr lang="ru-RU" sz="1300" dirty="0" smtClean="0"/>
              <a:t> список, </a:t>
            </a:r>
            <a:r>
              <a:rPr lang="ru-RU" sz="1300" dirty="0" err="1" smtClean="0"/>
              <a:t>такі</a:t>
            </a:r>
            <a:r>
              <a:rPr lang="ru-RU" sz="1300" dirty="0" smtClean="0"/>
              <a:t>: </a:t>
            </a:r>
            <a:r>
              <a:rPr lang="ru-RU" sz="1300" dirty="0" err="1" smtClean="0"/>
              <a:t>Пагад</a:t>
            </a:r>
            <a:r>
              <a:rPr lang="ru-RU" sz="1300" dirty="0" smtClean="0"/>
              <a:t> С, </a:t>
            </a:r>
            <a:r>
              <a:rPr lang="ru-RU" sz="1300" dirty="0" err="1" smtClean="0"/>
              <a:t>Дженовезі</a:t>
            </a:r>
            <a:r>
              <a:rPr lang="ru-RU" sz="1300" dirty="0" smtClean="0"/>
              <a:t> П, </a:t>
            </a:r>
            <a:r>
              <a:rPr lang="ru-RU" sz="1300" dirty="0" err="1" smtClean="0"/>
              <a:t>Карневалі</a:t>
            </a:r>
            <a:r>
              <a:rPr lang="ru-RU" sz="1300" dirty="0" smtClean="0"/>
              <a:t> Л, </a:t>
            </a:r>
            <a:r>
              <a:rPr lang="ru-RU" sz="1300" dirty="0" err="1" smtClean="0"/>
              <a:t>Шигель</a:t>
            </a:r>
            <a:r>
              <a:rPr lang="ru-RU" sz="1300" dirty="0" smtClean="0"/>
              <a:t> Д, </a:t>
            </a:r>
            <a:r>
              <a:rPr lang="ru-RU" sz="1300" dirty="0" err="1" smtClean="0"/>
              <a:t>МакГеок</a:t>
            </a:r>
            <a:r>
              <a:rPr lang="ru-RU" sz="1300" dirty="0" smtClean="0"/>
              <a:t> М.А. (2018) </a:t>
            </a:r>
            <a:r>
              <a:rPr lang="ru-RU" sz="1300" dirty="0" err="1" smtClean="0"/>
              <a:t>Представлення</a:t>
            </a:r>
            <a:r>
              <a:rPr lang="ru-RU" sz="1300" dirty="0" smtClean="0"/>
              <a:t> Глобального </a:t>
            </a:r>
            <a:r>
              <a:rPr lang="ru-RU" sz="1300" dirty="0" err="1" smtClean="0"/>
              <a:t>реєстру</a:t>
            </a:r>
            <a:r>
              <a:rPr lang="ru-RU" sz="1300" dirty="0" smtClean="0"/>
              <a:t> </a:t>
            </a:r>
            <a:r>
              <a:rPr lang="ru-RU" sz="1300" dirty="0" err="1" smtClean="0"/>
              <a:t>інтродукованих</a:t>
            </a:r>
            <a:r>
              <a:rPr lang="ru-RU" sz="1300" dirty="0" smtClean="0"/>
              <a:t> та </a:t>
            </a:r>
            <a:r>
              <a:rPr lang="ru-RU" sz="1300" dirty="0" err="1" smtClean="0"/>
              <a:t>інвазивних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. </a:t>
            </a:r>
            <a:r>
              <a:rPr lang="ru-RU" sz="1300" dirty="0" err="1" smtClean="0"/>
              <a:t>Наукові</a:t>
            </a:r>
            <a:r>
              <a:rPr lang="ru-RU" sz="1300" dirty="0" smtClean="0"/>
              <a:t> </a:t>
            </a:r>
            <a:r>
              <a:rPr lang="ru-RU" sz="1300" dirty="0" err="1" smtClean="0"/>
              <a:t>дані</a:t>
            </a:r>
            <a:r>
              <a:rPr lang="ru-RU" sz="1300" dirty="0" smtClean="0"/>
              <a:t>, 5, 170202.</a:t>
            </a:r>
          </a:p>
          <a:p>
            <a:r>
              <a:rPr lang="en-US" sz="1300" dirty="0" smtClean="0">
                <a:hlinkClick r:id="rId3"/>
              </a:rPr>
              <a:t>https://www.nature.com/articles/sdata2017202</a:t>
            </a:r>
            <a:endParaRPr lang="en-US" sz="1300" dirty="0" smtClean="0"/>
          </a:p>
          <a:p>
            <a:pPr algn="just"/>
            <a:r>
              <a:rPr lang="ru-RU" sz="1300" dirty="0" err="1" smtClean="0"/>
              <a:t>Нещодавно</a:t>
            </a:r>
            <a:r>
              <a:rPr lang="ru-RU" sz="1300" dirty="0" smtClean="0"/>
              <a:t> </a:t>
            </a:r>
            <a:r>
              <a:rPr lang="ru-RU" sz="1300" dirty="0" err="1" smtClean="0"/>
              <a:t>було</a:t>
            </a:r>
            <a:r>
              <a:rPr lang="ru-RU" sz="1300" dirty="0" smtClean="0"/>
              <a:t> </a:t>
            </a:r>
            <a:r>
              <a:rPr lang="ru-RU" sz="1300" dirty="0" err="1" smtClean="0"/>
              <a:t>опубліковано</a:t>
            </a:r>
            <a:r>
              <a:rPr lang="ru-RU" sz="1300" dirty="0" smtClean="0"/>
              <a:t> </a:t>
            </a:r>
            <a:r>
              <a:rPr lang="ru-RU" sz="1300" dirty="0" err="1" smtClean="0"/>
              <a:t>Країновий</a:t>
            </a:r>
            <a:r>
              <a:rPr lang="ru-RU" sz="1300" dirty="0" smtClean="0"/>
              <a:t> </a:t>
            </a:r>
            <a:r>
              <a:rPr lang="ru-RU" sz="1300" dirty="0" err="1" smtClean="0"/>
              <a:t>збірник</a:t>
            </a:r>
            <a:r>
              <a:rPr lang="ru-RU" sz="1300" dirty="0" smtClean="0"/>
              <a:t> Глобального </a:t>
            </a:r>
            <a:r>
              <a:rPr lang="ru-RU" sz="1300" dirty="0" err="1" smtClean="0"/>
              <a:t>реєстру</a:t>
            </a:r>
            <a:r>
              <a:rPr lang="ru-RU" sz="1300" dirty="0" smtClean="0"/>
              <a:t> </a:t>
            </a:r>
            <a:r>
              <a:rPr lang="ru-RU" sz="1300" dirty="0" err="1" smtClean="0"/>
              <a:t>інтродукованих</a:t>
            </a:r>
            <a:r>
              <a:rPr lang="ru-RU" sz="1300" dirty="0" smtClean="0"/>
              <a:t> та </a:t>
            </a:r>
            <a:r>
              <a:rPr lang="ru-RU" sz="1300" dirty="0" err="1" smtClean="0"/>
              <a:t>інвазивних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. </a:t>
            </a:r>
            <a:r>
              <a:rPr lang="en-US" sz="1300" dirty="0" err="1" smtClean="0"/>
              <a:t>Pagad</a:t>
            </a:r>
            <a:r>
              <a:rPr lang="en-US" sz="1300" dirty="0" smtClean="0"/>
              <a:t>, S., </a:t>
            </a:r>
            <a:r>
              <a:rPr lang="en-US" sz="1300" dirty="0" err="1" smtClean="0"/>
              <a:t>Bisset</a:t>
            </a:r>
            <a:r>
              <a:rPr lang="en-US" sz="1300" dirty="0" smtClean="0"/>
              <a:t>, S., </a:t>
            </a:r>
            <a:r>
              <a:rPr lang="en-US" sz="1300" dirty="0" err="1" smtClean="0"/>
              <a:t>Genovesi</a:t>
            </a:r>
            <a:r>
              <a:rPr lang="en-US" sz="1300" dirty="0" smtClean="0"/>
              <a:t>, P. et al. </a:t>
            </a:r>
            <a:r>
              <a:rPr lang="ru-RU" sz="1300" dirty="0" err="1" smtClean="0"/>
              <a:t>Країна</a:t>
            </a:r>
            <a:r>
              <a:rPr lang="ru-RU" sz="1300" dirty="0" smtClean="0"/>
              <a:t> </a:t>
            </a:r>
            <a:r>
              <a:rPr lang="ru-RU" sz="1300" dirty="0" err="1" smtClean="0"/>
              <a:t>Компендіум</a:t>
            </a:r>
            <a:r>
              <a:rPr lang="ru-RU" sz="1300" dirty="0" smtClean="0"/>
              <a:t> Глобального </a:t>
            </a:r>
            <a:r>
              <a:rPr lang="ru-RU" sz="1300" dirty="0" err="1" smtClean="0"/>
              <a:t>реєстру</a:t>
            </a:r>
            <a:r>
              <a:rPr lang="ru-RU" sz="1300" dirty="0" smtClean="0"/>
              <a:t> </a:t>
            </a:r>
            <a:r>
              <a:rPr lang="ru-RU" sz="1300" dirty="0" err="1" smtClean="0"/>
              <a:t>інтродукованих</a:t>
            </a:r>
            <a:r>
              <a:rPr lang="ru-RU" sz="1300" dirty="0" smtClean="0"/>
              <a:t> та </a:t>
            </a:r>
            <a:r>
              <a:rPr lang="ru-RU" sz="1300" dirty="0" err="1" smtClean="0"/>
              <a:t>інвазивних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. </a:t>
            </a:r>
            <a:r>
              <a:rPr lang="en-US" sz="1300" dirty="0" err="1" smtClean="0"/>
              <a:t>Sci</a:t>
            </a:r>
            <a:r>
              <a:rPr lang="en-US" sz="1300" dirty="0" smtClean="0"/>
              <a:t> Data 9, 391 (2022). https://doi.org/10.1038/s41597-022-01514-z</a:t>
            </a:r>
          </a:p>
          <a:p>
            <a:pPr algn="just"/>
            <a:r>
              <a:rPr lang="en-US" sz="1300" dirty="0" smtClean="0"/>
              <a:t>https://www.nature.com/articles/s41597-022-01514-z</a:t>
            </a:r>
          </a:p>
          <a:p>
            <a:pPr algn="just"/>
            <a:r>
              <a:rPr lang="ru-RU" sz="1300" dirty="0" err="1" smtClean="0"/>
              <a:t>Країновий</a:t>
            </a:r>
            <a:r>
              <a:rPr lang="ru-RU" sz="1300" dirty="0" smtClean="0"/>
              <a:t> </a:t>
            </a:r>
            <a:r>
              <a:rPr lang="ru-RU" sz="1300" dirty="0" err="1" smtClean="0"/>
              <a:t>компендіум</a:t>
            </a:r>
            <a:r>
              <a:rPr lang="ru-RU" sz="1300" dirty="0" smtClean="0"/>
              <a:t> Глобального </a:t>
            </a:r>
            <a:r>
              <a:rPr lang="ru-RU" sz="1300" dirty="0" err="1" smtClean="0"/>
              <a:t>реєстру</a:t>
            </a:r>
            <a:r>
              <a:rPr lang="ru-RU" sz="1300" dirty="0" smtClean="0"/>
              <a:t> </a:t>
            </a:r>
            <a:r>
              <a:rPr lang="ru-RU" sz="1300" dirty="0" smtClean="0"/>
              <a:t> </a:t>
            </a:r>
            <a:r>
              <a:rPr lang="ru-RU" sz="1300" dirty="0" err="1" smtClean="0"/>
              <a:t>інтродукованих</a:t>
            </a:r>
            <a:r>
              <a:rPr lang="ru-RU" sz="1300" dirty="0" smtClean="0"/>
              <a:t> </a:t>
            </a:r>
            <a:r>
              <a:rPr lang="ru-RU" sz="1300" dirty="0" smtClean="0"/>
              <a:t>та </a:t>
            </a:r>
            <a:r>
              <a:rPr lang="ru-RU" sz="1300" dirty="0" err="1" smtClean="0"/>
              <a:t>інвазивних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 (</a:t>
            </a:r>
            <a:r>
              <a:rPr lang="en-US" sz="1300" dirty="0" smtClean="0"/>
              <a:t>GRIIS) — </a:t>
            </a:r>
            <a:r>
              <a:rPr lang="ru-RU" sz="1300" dirty="0" err="1" smtClean="0"/>
              <a:t>це</a:t>
            </a:r>
            <a:r>
              <a:rPr lang="ru-RU" sz="1300" dirty="0" smtClean="0"/>
              <a:t> </a:t>
            </a:r>
            <a:r>
              <a:rPr lang="ru-RU" sz="1300" dirty="0" err="1" smtClean="0"/>
              <a:t>порівняння</a:t>
            </a:r>
            <a:r>
              <a:rPr lang="ru-RU" sz="1300" dirty="0" smtClean="0"/>
              <a:t> </a:t>
            </a:r>
            <a:r>
              <a:rPr lang="ru-RU" sz="1300" dirty="0" err="1" smtClean="0"/>
              <a:t>даних</a:t>
            </a:r>
            <a:r>
              <a:rPr lang="ru-RU" sz="1300" dirty="0" smtClean="0"/>
              <a:t> </a:t>
            </a:r>
            <a:r>
              <a:rPr lang="ru-RU" sz="1300" dirty="0" err="1" smtClean="0"/>
              <a:t>із</a:t>
            </a:r>
            <a:r>
              <a:rPr lang="ru-RU" sz="1300" dirty="0" smtClean="0"/>
              <a:t> </a:t>
            </a:r>
            <a:r>
              <a:rPr lang="ru-RU" sz="1300" dirty="0" err="1" smtClean="0"/>
              <a:t>контрольних</a:t>
            </a:r>
            <a:r>
              <a:rPr lang="ru-RU" sz="1300" dirty="0" smtClean="0"/>
              <a:t> </a:t>
            </a:r>
            <a:r>
              <a:rPr lang="ru-RU" sz="1300" dirty="0" err="1" smtClean="0"/>
              <a:t>списків</a:t>
            </a:r>
            <a:r>
              <a:rPr lang="ru-RU" sz="1300" dirty="0" smtClean="0"/>
              <a:t> </a:t>
            </a:r>
            <a:r>
              <a:rPr lang="ru-RU" sz="1300" dirty="0" err="1" smtClean="0"/>
              <a:t>чужорідних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 у 196 </a:t>
            </a:r>
            <a:r>
              <a:rPr lang="ru-RU" sz="1300" dirty="0" err="1" smtClean="0"/>
              <a:t>окремих</a:t>
            </a:r>
            <a:r>
              <a:rPr lang="ru-RU" sz="1300" dirty="0" smtClean="0"/>
              <a:t> </a:t>
            </a:r>
            <a:r>
              <a:rPr lang="ru-RU" sz="1300" dirty="0" err="1" smtClean="0"/>
              <a:t>країнах</a:t>
            </a:r>
            <a:r>
              <a:rPr lang="ru-RU" sz="1300" dirty="0" smtClean="0"/>
              <a:t> разом </a:t>
            </a:r>
            <a:r>
              <a:rPr lang="ru-RU" sz="1300" dirty="0" err="1" smtClean="0"/>
              <a:t>із</a:t>
            </a:r>
            <a:r>
              <a:rPr lang="ru-RU" sz="1300" dirty="0" smtClean="0"/>
              <a:t> </a:t>
            </a:r>
            <a:r>
              <a:rPr lang="ru-RU" sz="1300" dirty="0" err="1" smtClean="0"/>
              <a:t>визначенням</a:t>
            </a:r>
            <a:r>
              <a:rPr lang="ru-RU" sz="1300" dirty="0" smtClean="0"/>
              <a:t> </a:t>
            </a:r>
            <a:r>
              <a:rPr lang="ru-RU" sz="1300" dirty="0" err="1" smtClean="0"/>
              <a:t>цих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 </a:t>
            </a:r>
            <a:r>
              <a:rPr lang="ru-RU" sz="1300" dirty="0" err="1" smtClean="0"/>
              <a:t>із</a:t>
            </a:r>
            <a:r>
              <a:rPr lang="ru-RU" sz="1300" dirty="0" smtClean="0"/>
              <a:t> </a:t>
            </a:r>
            <a:r>
              <a:rPr lang="ru-RU" sz="1300" dirty="0" err="1" smtClean="0"/>
              <a:t>доказами</a:t>
            </a:r>
            <a:r>
              <a:rPr lang="ru-RU" sz="1300" dirty="0" smtClean="0"/>
              <a:t> </a:t>
            </a:r>
            <a:r>
              <a:rPr lang="ru-RU" sz="1300" dirty="0" err="1" smtClean="0"/>
              <a:t>впливу</a:t>
            </a:r>
            <a:r>
              <a:rPr lang="ru-RU" sz="1300" dirty="0" smtClean="0"/>
              <a:t> на </a:t>
            </a:r>
            <a:r>
              <a:rPr lang="ru-RU" sz="1300" dirty="0" err="1" smtClean="0"/>
              <a:t>рівні</a:t>
            </a:r>
            <a:r>
              <a:rPr lang="ru-RU" sz="1300" dirty="0" smtClean="0"/>
              <a:t> </a:t>
            </a:r>
            <a:r>
              <a:rPr lang="ru-RU" sz="1300" dirty="0" err="1" smtClean="0"/>
              <a:t>країни</a:t>
            </a:r>
            <a:r>
              <a:rPr lang="ru-RU" sz="1300" dirty="0" smtClean="0"/>
              <a:t>. </a:t>
            </a:r>
            <a:r>
              <a:rPr lang="ru-RU" sz="1300" dirty="0" err="1" smtClean="0"/>
              <a:t>Компендіум</a:t>
            </a:r>
            <a:r>
              <a:rPr lang="ru-RU" sz="1300" dirty="0" smtClean="0"/>
              <a:t> </a:t>
            </a:r>
            <a:r>
              <a:rPr lang="ru-RU" sz="1300" dirty="0" err="1" smtClean="0"/>
              <a:t>забезпечує</a:t>
            </a:r>
            <a:r>
              <a:rPr lang="ru-RU" sz="1300" dirty="0" smtClean="0"/>
              <a:t> </a:t>
            </a:r>
            <a:r>
              <a:rPr lang="ru-RU" sz="1300" dirty="0" err="1" smtClean="0"/>
              <a:t>базову</a:t>
            </a:r>
            <a:r>
              <a:rPr lang="ru-RU" sz="1300" dirty="0" smtClean="0"/>
              <a:t> </a:t>
            </a:r>
            <a:r>
              <a:rPr lang="ru-RU" sz="1300" dirty="0" err="1" smtClean="0"/>
              <a:t>лінію</a:t>
            </a:r>
            <a:r>
              <a:rPr lang="ru-RU" sz="1300" dirty="0" smtClean="0"/>
              <a:t> для </a:t>
            </a:r>
            <a:r>
              <a:rPr lang="ru-RU" sz="1300" dirty="0" err="1" smtClean="0"/>
              <a:t>моніторингу</a:t>
            </a:r>
            <a:r>
              <a:rPr lang="ru-RU" sz="1300" dirty="0" smtClean="0"/>
              <a:t> </a:t>
            </a:r>
            <a:r>
              <a:rPr lang="ru-RU" sz="1300" dirty="0" err="1" smtClean="0"/>
              <a:t>поширення</a:t>
            </a:r>
            <a:r>
              <a:rPr lang="ru-RU" sz="1300" dirty="0" smtClean="0"/>
              <a:t> та статусу </a:t>
            </a:r>
            <a:r>
              <a:rPr lang="ru-RU" sz="1300" dirty="0" err="1" smtClean="0"/>
              <a:t>інвазії</a:t>
            </a:r>
            <a:r>
              <a:rPr lang="ru-RU" sz="1300" dirty="0" smtClean="0"/>
              <a:t> </a:t>
            </a:r>
            <a:r>
              <a:rPr lang="ru-RU" sz="1300" dirty="0" err="1" smtClean="0"/>
              <a:t>всіх</a:t>
            </a:r>
            <a:r>
              <a:rPr lang="ru-RU" sz="1300" dirty="0" smtClean="0"/>
              <a:t> </a:t>
            </a:r>
            <a:r>
              <a:rPr lang="ru-RU" sz="1300" dirty="0" err="1" smtClean="0"/>
              <a:t>основних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таксономічних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груп</a:t>
            </a:r>
            <a:r>
              <a:rPr lang="ru-RU" sz="1300" dirty="0" smtClean="0"/>
              <a:t> </a:t>
            </a:r>
            <a:r>
              <a:rPr lang="ru-RU" sz="1300" dirty="0" err="1" smtClean="0"/>
              <a:t>і</a:t>
            </a:r>
            <a:r>
              <a:rPr lang="ru-RU" sz="1300" dirty="0" smtClean="0"/>
              <a:t> </a:t>
            </a:r>
            <a:r>
              <a:rPr lang="ru-RU" sz="1300" dirty="0" err="1" smtClean="0"/>
              <a:t>може</a:t>
            </a:r>
            <a:r>
              <a:rPr lang="ru-RU" sz="1300" dirty="0" smtClean="0"/>
              <a:t> </a:t>
            </a:r>
            <a:r>
              <a:rPr lang="ru-RU" sz="1300" dirty="0" err="1" smtClean="0"/>
              <a:t>використовуватися</a:t>
            </a:r>
            <a:r>
              <a:rPr lang="ru-RU" sz="1300" dirty="0" smtClean="0"/>
              <a:t> </a:t>
            </a:r>
            <a:r>
              <a:rPr lang="ru-RU" sz="1300" dirty="0" err="1" smtClean="0"/>
              <a:t>з</a:t>
            </a:r>
            <a:r>
              <a:rPr lang="ru-RU" sz="1300" dirty="0" smtClean="0"/>
              <a:t> метою глобального </a:t>
            </a:r>
            <a:r>
              <a:rPr lang="ru-RU" sz="1300" dirty="0" err="1" smtClean="0"/>
              <a:t>аналізу</a:t>
            </a:r>
            <a:r>
              <a:rPr lang="ru-RU" sz="1300" dirty="0" smtClean="0"/>
              <a:t> </a:t>
            </a:r>
            <a:r>
              <a:rPr lang="ru-RU" sz="1300" dirty="0" err="1" smtClean="0"/>
              <a:t>інтродукованих</a:t>
            </a:r>
            <a:r>
              <a:rPr lang="ru-RU" sz="1300" dirty="0" smtClean="0"/>
              <a:t> (</a:t>
            </a:r>
            <a:r>
              <a:rPr lang="ru-RU" sz="1300" dirty="0" err="1" smtClean="0"/>
              <a:t>чужорідних</a:t>
            </a:r>
            <a:r>
              <a:rPr lang="ru-RU" sz="1300" dirty="0" smtClean="0"/>
              <a:t>, </a:t>
            </a:r>
            <a:r>
              <a:rPr lang="ru-RU" sz="1300" dirty="0" err="1" smtClean="0"/>
              <a:t>немісцевих</a:t>
            </a:r>
            <a:r>
              <a:rPr lang="ru-RU" sz="1300" dirty="0" smtClean="0"/>
              <a:t>, </a:t>
            </a:r>
            <a:r>
              <a:rPr lang="ru-RU" sz="1300" dirty="0" err="1" smtClean="0"/>
              <a:t>екзотичних</a:t>
            </a:r>
            <a:r>
              <a:rPr lang="ru-RU" sz="1300" dirty="0" smtClean="0"/>
              <a:t>) та </a:t>
            </a:r>
            <a:r>
              <a:rPr lang="ru-RU" sz="1300" dirty="0" err="1" smtClean="0"/>
              <a:t>інвазивних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 (</a:t>
            </a:r>
            <a:r>
              <a:rPr lang="ru-RU" sz="1300" dirty="0" err="1" smtClean="0"/>
              <a:t>інвазивних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чужорідних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), </a:t>
            </a:r>
            <a:r>
              <a:rPr lang="ru-RU" sz="1300" dirty="0" err="1" smtClean="0"/>
              <a:t>включаючи</a:t>
            </a:r>
            <a:r>
              <a:rPr lang="ru-RU" sz="1300" dirty="0" smtClean="0"/>
              <a:t> </a:t>
            </a:r>
            <a:r>
              <a:rPr lang="ru-RU" sz="1300" dirty="0" err="1" smtClean="0"/>
              <a:t>регіональні</a:t>
            </a:r>
            <a:r>
              <a:rPr lang="ru-RU" sz="1300" dirty="0" smtClean="0"/>
              <a:t> , </a:t>
            </a:r>
            <a:r>
              <a:rPr lang="ru-RU" sz="1300" dirty="0" err="1" smtClean="0"/>
              <a:t>оцінки</a:t>
            </a:r>
            <a:r>
              <a:rPr lang="ru-RU" sz="1300" dirty="0" smtClean="0"/>
              <a:t> </a:t>
            </a:r>
            <a:r>
              <a:rPr lang="ru-RU" sz="1300" dirty="0" err="1" smtClean="0"/>
              <a:t>та</a:t>
            </a:r>
            <a:r>
              <a:rPr lang="ru-RU" sz="1300" dirty="0" smtClean="0"/>
              <a:t> </a:t>
            </a:r>
            <a:r>
              <a:rPr lang="ru-RU" sz="1300" dirty="0" err="1" smtClean="0"/>
              <a:t>порівняння</a:t>
            </a:r>
            <a:r>
              <a:rPr lang="ru-RU" sz="1300" dirty="0" smtClean="0"/>
              <a:t> </a:t>
            </a:r>
            <a:r>
              <a:rPr lang="ru-RU" sz="1300" dirty="0" err="1" smtClean="0"/>
              <a:t>одиничних</a:t>
            </a:r>
            <a:r>
              <a:rPr lang="ru-RU" sz="1300" dirty="0" smtClean="0"/>
              <a:t> </a:t>
            </a:r>
            <a:r>
              <a:rPr lang="ru-RU" sz="1300" dirty="0" err="1" smtClean="0"/>
              <a:t>і</a:t>
            </a:r>
            <a:r>
              <a:rPr lang="ru-RU" sz="1300" dirty="0" smtClean="0"/>
              <a:t> </a:t>
            </a:r>
            <a:r>
              <a:rPr lang="ru-RU" sz="1300" dirty="0" err="1" smtClean="0"/>
              <a:t>багатовидових</a:t>
            </a:r>
            <a:r>
              <a:rPr lang="ru-RU" sz="1300" dirty="0" smtClean="0"/>
              <a:t> </a:t>
            </a:r>
            <a:r>
              <a:rPr lang="ru-RU" sz="1300" dirty="0" err="1" smtClean="0"/>
              <a:t>таксонів</a:t>
            </a:r>
            <a:r>
              <a:rPr lang="ru-RU" sz="1300" dirty="0" smtClean="0"/>
              <a:t>. </a:t>
            </a:r>
            <a:r>
              <a:rPr lang="ru-RU" sz="1300" dirty="0" err="1" smtClean="0"/>
              <a:t>Це</a:t>
            </a:r>
            <a:r>
              <a:rPr lang="ru-RU" sz="1300" dirty="0" smtClean="0"/>
              <a:t> </a:t>
            </a:r>
            <a:r>
              <a:rPr lang="ru-RU" sz="1300" dirty="0" err="1" smtClean="0"/>
              <a:t>дає</a:t>
            </a:r>
            <a:r>
              <a:rPr lang="ru-RU" sz="1300" dirty="0" smtClean="0"/>
              <a:t> </a:t>
            </a:r>
            <a:r>
              <a:rPr lang="ru-RU" sz="1300" dirty="0" err="1" smtClean="0"/>
              <a:t>змогу</a:t>
            </a:r>
            <a:r>
              <a:rPr lang="ru-RU" sz="1300" dirty="0" smtClean="0"/>
              <a:t> </a:t>
            </a:r>
            <a:r>
              <a:rPr lang="ru-RU" sz="1300" dirty="0" err="1" smtClean="0"/>
              <a:t>досліджувати</a:t>
            </a:r>
            <a:r>
              <a:rPr lang="ru-RU" sz="1300" dirty="0" smtClean="0"/>
              <a:t> </a:t>
            </a:r>
            <a:r>
              <a:rPr lang="ru-RU" sz="1300" dirty="0" err="1" smtClean="0"/>
              <a:t>прогалини</a:t>
            </a:r>
            <a:r>
              <a:rPr lang="ru-RU" sz="1300" dirty="0" smtClean="0"/>
              <a:t> та </a:t>
            </a:r>
            <a:r>
              <a:rPr lang="ru-RU" sz="1300" dirty="0" err="1" smtClean="0"/>
              <a:t>передбачувану</a:t>
            </a:r>
            <a:r>
              <a:rPr lang="ru-RU" sz="1300" dirty="0" smtClean="0"/>
              <a:t> </a:t>
            </a:r>
            <a:r>
              <a:rPr lang="ru-RU" sz="1300" dirty="0" err="1" smtClean="0"/>
              <a:t>відсутність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 у </a:t>
            </a:r>
            <a:r>
              <a:rPr lang="ru-RU" sz="1300" dirty="0" err="1" smtClean="0"/>
              <a:t>різних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країнах</a:t>
            </a:r>
            <a:r>
              <a:rPr lang="ru-RU" sz="1300" dirty="0" smtClean="0"/>
              <a:t>, а </a:t>
            </a:r>
            <a:r>
              <a:rPr lang="ru-RU" sz="1300" dirty="0" err="1" smtClean="0"/>
              <a:t>також</a:t>
            </a:r>
            <a:r>
              <a:rPr lang="ru-RU" sz="1300" dirty="0" smtClean="0"/>
              <a:t> </a:t>
            </a:r>
            <a:r>
              <a:rPr lang="ru-RU" sz="1300" dirty="0" err="1" smtClean="0"/>
              <a:t>надає</a:t>
            </a:r>
            <a:r>
              <a:rPr lang="ru-RU" sz="1300" dirty="0" smtClean="0"/>
              <a:t> один </a:t>
            </a:r>
            <a:r>
              <a:rPr lang="ru-RU" sz="1300" dirty="0" err="1" smtClean="0"/>
              <a:t>із</a:t>
            </a:r>
            <a:r>
              <a:rPr lang="ru-RU" sz="1300" dirty="0" smtClean="0"/>
              <a:t> </a:t>
            </a:r>
            <a:r>
              <a:rPr lang="ru-RU" sz="1300" dirty="0" err="1" smtClean="0"/>
              <a:t>засобів</a:t>
            </a:r>
            <a:r>
              <a:rPr lang="ru-RU" sz="1300" dirty="0" smtClean="0"/>
              <a:t> для </a:t>
            </a:r>
            <a:r>
              <a:rPr lang="ru-RU" sz="1300" dirty="0" err="1" smtClean="0"/>
              <a:t>оновлення</a:t>
            </a:r>
            <a:r>
              <a:rPr lang="ru-RU" sz="1300" dirty="0" smtClean="0"/>
              <a:t> </a:t>
            </a:r>
            <a:r>
              <a:rPr lang="ru-RU" sz="1300" dirty="0" err="1" smtClean="0"/>
              <a:t>окремих</a:t>
            </a:r>
            <a:r>
              <a:rPr lang="ru-RU" sz="1300" dirty="0" smtClean="0"/>
              <a:t> </a:t>
            </a:r>
            <a:r>
              <a:rPr lang="ru-RU" sz="1300" dirty="0" err="1" smtClean="0"/>
              <a:t>контрольних</a:t>
            </a:r>
            <a:r>
              <a:rPr lang="ru-RU" sz="1300" dirty="0" smtClean="0"/>
              <a:t> </a:t>
            </a:r>
            <a:r>
              <a:rPr lang="ru-RU" sz="1300" dirty="0" err="1" smtClean="0"/>
              <a:t>списків</a:t>
            </a:r>
            <a:r>
              <a:rPr lang="ru-RU" sz="1300" dirty="0" smtClean="0"/>
              <a:t> </a:t>
            </a:r>
            <a:r>
              <a:rPr lang="en-US" sz="1300" dirty="0" smtClean="0"/>
              <a:t>GRIIS. </a:t>
            </a:r>
            <a:r>
              <a:rPr lang="ru-RU" sz="1300" dirty="0" err="1" smtClean="0"/>
              <a:t>Наприклад</a:t>
            </a:r>
            <a:r>
              <a:rPr lang="ru-RU" sz="1300" dirty="0" smtClean="0"/>
              <a:t>, </a:t>
            </a:r>
            <a:r>
              <a:rPr lang="ru-RU" sz="1300" dirty="0" err="1" smtClean="0"/>
              <a:t>Компендіум</a:t>
            </a:r>
            <a:r>
              <a:rPr lang="ru-RU" sz="1300" dirty="0" smtClean="0"/>
              <a:t> </a:t>
            </a:r>
            <a:r>
              <a:rPr lang="ru-RU" sz="1300" dirty="0" err="1" smtClean="0"/>
              <a:t>країни</a:t>
            </a:r>
            <a:r>
              <a:rPr lang="ru-RU" sz="1300" dirty="0" smtClean="0"/>
              <a:t>, разом </a:t>
            </a:r>
            <a:r>
              <a:rPr lang="ru-RU" sz="1300" dirty="0" err="1" smtClean="0"/>
              <a:t>із</a:t>
            </a:r>
            <a:r>
              <a:rPr lang="ru-RU" sz="1300" dirty="0" smtClean="0"/>
              <a:t> </a:t>
            </a:r>
            <a:r>
              <a:rPr lang="ru-RU" sz="1300" dirty="0" err="1" smtClean="0"/>
              <a:t>даними</a:t>
            </a:r>
            <a:r>
              <a:rPr lang="ru-RU" sz="1300" dirty="0" smtClean="0"/>
              <a:t> про </a:t>
            </a:r>
            <a:r>
              <a:rPr lang="ru-RU" sz="1300" dirty="0" err="1" smtClean="0"/>
              <a:t>перші</a:t>
            </a:r>
            <a:r>
              <a:rPr lang="ru-RU" sz="1300" dirty="0" smtClean="0"/>
              <a:t> записи про </a:t>
            </a:r>
            <a:r>
              <a:rPr lang="ru-RU" sz="1300" dirty="0" err="1" smtClean="0"/>
              <a:t>інтродукцію</a:t>
            </a:r>
            <a:r>
              <a:rPr lang="ru-RU" sz="1300" dirty="0" smtClean="0"/>
              <a:t>, </a:t>
            </a:r>
            <a:r>
              <a:rPr lang="ru-RU" sz="1300" dirty="0" err="1" smtClean="0"/>
              <a:t>має</a:t>
            </a:r>
            <a:r>
              <a:rPr lang="ru-RU" sz="1300" dirty="0" smtClean="0"/>
              <a:t> </a:t>
            </a:r>
            <a:r>
              <a:rPr lang="ru-RU" sz="1300" dirty="0" err="1" smtClean="0"/>
              <a:t>важливе</a:t>
            </a:r>
            <a:r>
              <a:rPr lang="ru-RU" sz="1300" dirty="0" smtClean="0"/>
              <a:t> </a:t>
            </a:r>
            <a:r>
              <a:rPr lang="ru-RU" sz="1300" dirty="0" err="1" smtClean="0"/>
              <a:t>значення</a:t>
            </a:r>
            <a:r>
              <a:rPr lang="ru-RU" sz="1300" dirty="0" smtClean="0"/>
              <a:t> для </a:t>
            </a:r>
            <a:r>
              <a:rPr lang="ru-RU" sz="1300" dirty="0" err="1" smtClean="0"/>
              <a:t>оцінки</a:t>
            </a:r>
            <a:r>
              <a:rPr lang="ru-RU" sz="1300" dirty="0" smtClean="0"/>
              <a:t> та </a:t>
            </a:r>
            <a:r>
              <a:rPr lang="ru-RU" sz="1300" dirty="0" err="1" smtClean="0"/>
              <a:t>звітності</a:t>
            </a:r>
            <a:r>
              <a:rPr lang="ru-RU" sz="1300" dirty="0" smtClean="0"/>
              <a:t> </a:t>
            </a:r>
            <a:r>
              <a:rPr lang="ru-RU" sz="1300" dirty="0" err="1" smtClean="0"/>
              <a:t>щодо</a:t>
            </a:r>
            <a:r>
              <a:rPr lang="ru-RU" sz="1300" dirty="0" smtClean="0"/>
              <a:t> </a:t>
            </a:r>
            <a:r>
              <a:rPr lang="ru-RU" sz="1300" dirty="0" err="1" smtClean="0"/>
              <a:t>цілей</a:t>
            </a:r>
            <a:r>
              <a:rPr lang="ru-RU" sz="1300" dirty="0" smtClean="0"/>
              <a:t> </a:t>
            </a:r>
            <a:r>
              <a:rPr lang="ru-RU" sz="1300" dirty="0" err="1" smtClean="0"/>
              <a:t>інвазивних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чужорідних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, у тому </a:t>
            </a:r>
            <a:r>
              <a:rPr lang="ru-RU" sz="1300" dirty="0" err="1" smtClean="0"/>
              <a:t>числі</a:t>
            </a:r>
            <a:r>
              <a:rPr lang="ru-RU" sz="1300" dirty="0" smtClean="0"/>
              <a:t> для </a:t>
            </a:r>
            <a:r>
              <a:rPr lang="ru-RU" sz="1300" dirty="0" err="1" smtClean="0"/>
              <a:t>Конвенції</a:t>
            </a:r>
            <a:r>
              <a:rPr lang="ru-RU" sz="1300" dirty="0" smtClean="0"/>
              <a:t> про </a:t>
            </a:r>
            <a:r>
              <a:rPr lang="ru-RU" sz="1300" dirty="0" err="1" smtClean="0"/>
              <a:t>біологічне</a:t>
            </a:r>
            <a:r>
              <a:rPr lang="ru-RU" sz="1300" dirty="0" smtClean="0"/>
              <a:t> </a:t>
            </a:r>
            <a:r>
              <a:rPr lang="ru-RU" sz="1300" dirty="0" err="1" smtClean="0"/>
              <a:t>різноманіття</a:t>
            </a:r>
            <a:r>
              <a:rPr lang="ru-RU" sz="1300" dirty="0" smtClean="0"/>
              <a:t> та </a:t>
            </a:r>
            <a:r>
              <a:rPr lang="ru-RU" sz="1300" dirty="0" err="1" smtClean="0"/>
              <a:t>Цілей</a:t>
            </a:r>
            <a:r>
              <a:rPr lang="ru-RU" sz="1300" dirty="0" smtClean="0"/>
              <a:t> </a:t>
            </a:r>
            <a:r>
              <a:rPr lang="ru-RU" sz="1300" dirty="0" err="1" smtClean="0"/>
              <a:t>сталого</a:t>
            </a:r>
            <a:r>
              <a:rPr lang="ru-RU" sz="1300" dirty="0" smtClean="0"/>
              <a:t> </a:t>
            </a:r>
            <a:r>
              <a:rPr lang="ru-RU" sz="1300" dirty="0" err="1" smtClean="0"/>
              <a:t>розвитку</a:t>
            </a:r>
            <a:r>
              <a:rPr lang="ru-RU" sz="1300" dirty="0" smtClean="0"/>
              <a:t>. </a:t>
            </a:r>
            <a:r>
              <a:rPr lang="ru-RU" sz="1300" dirty="0" err="1" smtClean="0"/>
              <a:t>Країновий</a:t>
            </a:r>
            <a:r>
              <a:rPr lang="ru-RU" sz="1300" dirty="0" smtClean="0"/>
              <a:t> </a:t>
            </a:r>
            <a:r>
              <a:rPr lang="ru-RU" sz="1300" dirty="0" err="1" smtClean="0"/>
              <a:t>збірник</a:t>
            </a:r>
            <a:r>
              <a:rPr lang="ru-RU" sz="1300" dirty="0" smtClean="0"/>
              <a:t> </a:t>
            </a:r>
            <a:r>
              <a:rPr lang="en-US" sz="1300" dirty="0" smtClean="0"/>
              <a:t>GRIIS </a:t>
            </a:r>
            <a:r>
              <a:rPr lang="ru-RU" sz="1300" dirty="0" err="1" smtClean="0"/>
              <a:t>забезпечує</a:t>
            </a:r>
            <a:r>
              <a:rPr lang="ru-RU" sz="1300" dirty="0" smtClean="0"/>
              <a:t> основу та </a:t>
            </a:r>
            <a:r>
              <a:rPr lang="ru-RU" sz="1300" dirty="0" err="1" smtClean="0"/>
              <a:t>механізм</a:t>
            </a:r>
            <a:r>
              <a:rPr lang="ru-RU" sz="1300" dirty="0" smtClean="0"/>
              <a:t> для </a:t>
            </a:r>
            <a:r>
              <a:rPr lang="ru-RU" sz="1300" dirty="0" err="1" smtClean="0"/>
              <a:t>відстеження</a:t>
            </a:r>
            <a:r>
              <a:rPr lang="ru-RU" sz="1300" dirty="0" smtClean="0"/>
              <a:t> </a:t>
            </a:r>
            <a:r>
              <a:rPr lang="ru-RU" sz="1300" dirty="0" err="1" smtClean="0"/>
              <a:t>поширення</a:t>
            </a:r>
            <a:r>
              <a:rPr lang="ru-RU" sz="1300" dirty="0" smtClean="0"/>
              <a:t> </a:t>
            </a:r>
            <a:r>
              <a:rPr lang="ru-RU" sz="1300" dirty="0" err="1" smtClean="0"/>
              <a:t>інтродукованих</a:t>
            </a:r>
            <a:r>
              <a:rPr lang="ru-RU" sz="1300" dirty="0" smtClean="0"/>
              <a:t> та </a:t>
            </a:r>
            <a:r>
              <a:rPr lang="ru-RU" sz="1300" dirty="0" err="1" smtClean="0"/>
              <a:t>інвазивних</a:t>
            </a:r>
            <a:r>
              <a:rPr lang="ru-RU" sz="1300" dirty="0" smtClean="0"/>
              <a:t> </a:t>
            </a:r>
            <a:r>
              <a:rPr lang="ru-RU" sz="1300" dirty="0" err="1" smtClean="0"/>
              <a:t>чужорідних</a:t>
            </a:r>
            <a:r>
              <a:rPr lang="ru-RU" sz="1300" dirty="0" smtClean="0"/>
              <a:t> </a:t>
            </a:r>
            <a:r>
              <a:rPr lang="ru-RU" sz="1300" dirty="0" err="1" smtClean="0"/>
              <a:t>видів</a:t>
            </a:r>
            <a:r>
              <a:rPr lang="ru-RU" sz="1300" dirty="0" smtClean="0"/>
              <a:t> у </a:t>
            </a:r>
            <a:r>
              <a:rPr lang="ru-RU" sz="1300" dirty="0" err="1" smtClean="0"/>
              <a:t>країнах</a:t>
            </a:r>
            <a:r>
              <a:rPr lang="ru-RU" sz="1300" dirty="0" smtClean="0"/>
              <a:t> </a:t>
            </a:r>
            <a:r>
              <a:rPr lang="ru-RU" sz="1300" dirty="0" err="1" smtClean="0"/>
              <a:t>у</a:t>
            </a:r>
            <a:r>
              <a:rPr lang="ru-RU" sz="1300" dirty="0" smtClean="0"/>
              <a:t> </a:t>
            </a:r>
            <a:r>
              <a:rPr lang="ru-RU" sz="1300" dirty="0" err="1" smtClean="0"/>
              <a:t>всьому</a:t>
            </a:r>
            <a:r>
              <a:rPr lang="ru-RU" sz="1300" dirty="0" smtClean="0"/>
              <a:t> </a:t>
            </a:r>
            <a:r>
              <a:rPr lang="ru-RU" sz="1300" dirty="0" err="1" smtClean="0"/>
              <a:t>світі</a:t>
            </a:r>
            <a:r>
              <a:rPr lang="ru-RU" sz="1300" dirty="0" smtClean="0"/>
              <a:t>.</a:t>
            </a:r>
            <a:endParaRPr lang="ru-RU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827010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866335" cy="447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127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 smtClean="0"/>
              <a:t>Розробка</a:t>
            </a:r>
            <a:r>
              <a:rPr lang="ru-RU" i="1" dirty="0" smtClean="0"/>
              <a:t> Глобального </a:t>
            </a:r>
            <a:r>
              <a:rPr lang="ru-RU" i="1" dirty="0" err="1" smtClean="0"/>
              <a:t>реєстру</a:t>
            </a:r>
            <a:r>
              <a:rPr lang="ru-RU" i="1" dirty="0" smtClean="0"/>
              <a:t> </a:t>
            </a:r>
            <a:r>
              <a:rPr lang="ru-RU" i="1" dirty="0" err="1" smtClean="0"/>
              <a:t>інтродукованих</a:t>
            </a:r>
            <a:r>
              <a:rPr lang="ru-RU" i="1" dirty="0" smtClean="0"/>
              <a:t> та </a:t>
            </a:r>
            <a:r>
              <a:rPr lang="ru-RU" i="1" dirty="0" err="1" smtClean="0"/>
              <a:t>інвазивних</a:t>
            </a:r>
            <a:r>
              <a:rPr lang="ru-RU" i="1" dirty="0" smtClean="0"/>
              <a:t> </a:t>
            </a:r>
            <a:r>
              <a:rPr lang="ru-RU" i="1" dirty="0" err="1" smtClean="0"/>
              <a:t>видів</a:t>
            </a:r>
            <a:r>
              <a:rPr lang="ru-RU" i="1" dirty="0" smtClean="0"/>
              <a:t> (</a:t>
            </a:r>
            <a:r>
              <a:rPr lang="en-US" i="1" dirty="0" smtClean="0"/>
              <a:t>GRIIS) </a:t>
            </a:r>
            <a:r>
              <a:rPr lang="ru-RU" i="1" dirty="0" err="1" smtClean="0"/>
              <a:t>є</a:t>
            </a:r>
            <a:r>
              <a:rPr lang="ru-RU" i="1" dirty="0" smtClean="0"/>
              <a:t> </a:t>
            </a:r>
            <a:r>
              <a:rPr lang="ru-RU" i="1" dirty="0" err="1" smtClean="0"/>
              <a:t>ініціативою</a:t>
            </a:r>
            <a:r>
              <a:rPr lang="ru-RU" i="1" dirty="0" smtClean="0"/>
              <a:t>, яка </a:t>
            </a:r>
            <a:r>
              <a:rPr lang="ru-RU" i="1" dirty="0" err="1" smtClean="0"/>
              <a:t>підтримується</a:t>
            </a:r>
            <a:r>
              <a:rPr lang="ru-RU" i="1" dirty="0" smtClean="0"/>
              <a:t> </a:t>
            </a:r>
            <a:r>
              <a:rPr lang="ru-RU" i="1" dirty="0" err="1" smtClean="0"/>
              <a:t>Секретаріатом</a:t>
            </a:r>
            <a:r>
              <a:rPr lang="ru-RU" i="1" dirty="0" smtClean="0"/>
              <a:t> </a:t>
            </a:r>
            <a:r>
              <a:rPr lang="ru-RU" i="1" dirty="0" err="1" smtClean="0"/>
              <a:t>Конвенції</a:t>
            </a:r>
            <a:r>
              <a:rPr lang="ru-RU" i="1" dirty="0" smtClean="0"/>
              <a:t> про </a:t>
            </a:r>
            <a:r>
              <a:rPr lang="ru-RU" i="1" dirty="0" err="1" smtClean="0"/>
              <a:t>біологічне</a:t>
            </a:r>
            <a:r>
              <a:rPr lang="ru-RU" i="1" dirty="0" smtClean="0"/>
              <a:t> </a:t>
            </a:r>
            <a:r>
              <a:rPr lang="ru-RU" i="1" dirty="0" err="1" smtClean="0"/>
              <a:t>різноманіття</a:t>
            </a:r>
            <a:r>
              <a:rPr lang="ru-RU" i="1" dirty="0" smtClean="0"/>
              <a:t> (</a:t>
            </a:r>
            <a:r>
              <a:rPr lang="en-US" i="1" dirty="0" smtClean="0"/>
              <a:t>CBD)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реалізується</a:t>
            </a:r>
            <a:r>
              <a:rPr lang="ru-RU" i="1" dirty="0" smtClean="0"/>
              <a:t> в рамках Глобального </a:t>
            </a:r>
            <a:r>
              <a:rPr lang="ru-RU" i="1" dirty="0" err="1" smtClean="0"/>
              <a:t>інформаційного</a:t>
            </a:r>
            <a:r>
              <a:rPr lang="ru-RU" i="1" dirty="0" smtClean="0"/>
              <a:t> партнерства </a:t>
            </a:r>
            <a:r>
              <a:rPr lang="ru-RU" i="1" dirty="0" err="1" smtClean="0"/>
              <a:t>щодо</a:t>
            </a:r>
            <a:r>
              <a:rPr lang="ru-RU" i="1" dirty="0" smtClean="0"/>
              <a:t> </a:t>
            </a:r>
            <a:r>
              <a:rPr lang="ru-RU" i="1" dirty="0" err="1" smtClean="0"/>
              <a:t>інвазивних</a:t>
            </a:r>
            <a:r>
              <a:rPr lang="ru-RU" i="1" dirty="0" smtClean="0"/>
              <a:t> </a:t>
            </a:r>
            <a:r>
              <a:rPr lang="ru-RU" i="1" dirty="0" err="1" smtClean="0"/>
              <a:t>чужорідних</a:t>
            </a:r>
            <a:r>
              <a:rPr lang="ru-RU" i="1" dirty="0" smtClean="0"/>
              <a:t> </a:t>
            </a:r>
            <a:r>
              <a:rPr lang="ru-RU" i="1" dirty="0" err="1" smtClean="0"/>
              <a:t>видів</a:t>
            </a:r>
            <a:r>
              <a:rPr lang="ru-RU" i="1" dirty="0" smtClean="0"/>
              <a:t>. </a:t>
            </a:r>
            <a:r>
              <a:rPr lang="ru-RU" i="1" dirty="0" err="1" smtClean="0"/>
              <a:t>Група</a:t>
            </a:r>
            <a:r>
              <a:rPr lang="ru-RU" i="1" dirty="0" smtClean="0"/>
              <a:t> </a:t>
            </a:r>
            <a:r>
              <a:rPr lang="ru-RU" i="1" dirty="0" err="1" smtClean="0"/>
              <a:t>спеціалістів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r>
              <a:rPr lang="ru-RU" i="1" dirty="0" smtClean="0"/>
              <a:t> </a:t>
            </a:r>
            <a:r>
              <a:rPr lang="ru-RU" i="1" dirty="0" err="1" smtClean="0"/>
              <a:t>інвазивних</a:t>
            </a:r>
            <a:r>
              <a:rPr lang="ru-RU" i="1" dirty="0" smtClean="0"/>
              <a:t> </a:t>
            </a:r>
            <a:r>
              <a:rPr lang="ru-RU" i="1" dirty="0" err="1" smtClean="0"/>
              <a:t>видів</a:t>
            </a:r>
            <a:r>
              <a:rPr lang="ru-RU" i="1" dirty="0" smtClean="0"/>
              <a:t> </a:t>
            </a:r>
            <a:r>
              <a:rPr lang="en-US" i="1" dirty="0" smtClean="0"/>
              <a:t>IUCN SSC </a:t>
            </a:r>
            <a:r>
              <a:rPr lang="ru-RU" i="1" dirty="0" err="1" smtClean="0"/>
              <a:t>є</a:t>
            </a:r>
            <a:r>
              <a:rPr lang="ru-RU" i="1" dirty="0" smtClean="0"/>
              <a:t> </a:t>
            </a:r>
            <a:r>
              <a:rPr lang="ru-RU" i="1" dirty="0" err="1" smtClean="0"/>
              <a:t>керівником</a:t>
            </a:r>
            <a:r>
              <a:rPr lang="ru-RU" i="1" dirty="0" smtClean="0"/>
              <a:t> проекту. Ресурс стане </a:t>
            </a:r>
            <a:r>
              <a:rPr lang="ru-RU" i="1" dirty="0" err="1" smtClean="0"/>
              <a:t>підтримкою</a:t>
            </a:r>
            <a:r>
              <a:rPr lang="ru-RU" i="1" dirty="0" smtClean="0"/>
              <a:t> для </a:t>
            </a:r>
            <a:r>
              <a:rPr lang="ru-RU" i="1" dirty="0" err="1" smtClean="0"/>
              <a:t>сторін</a:t>
            </a:r>
            <a:r>
              <a:rPr lang="ru-RU" i="1" dirty="0" smtClean="0"/>
              <a:t> у </a:t>
            </a:r>
            <a:r>
              <a:rPr lang="ru-RU" i="1" dirty="0" err="1" smtClean="0"/>
              <a:t>досягненні</a:t>
            </a:r>
            <a:r>
              <a:rPr lang="ru-RU" i="1" dirty="0" smtClean="0"/>
              <a:t> </a:t>
            </a:r>
            <a:r>
              <a:rPr lang="ru-RU" i="1" dirty="0" err="1" smtClean="0"/>
              <a:t>прогресу</a:t>
            </a:r>
            <a:r>
              <a:rPr lang="ru-RU" i="1" dirty="0" smtClean="0"/>
              <a:t> в </a:t>
            </a:r>
            <a:r>
              <a:rPr lang="ru-RU" i="1" dirty="0" err="1" smtClean="0"/>
              <a:t>досягненні</a:t>
            </a:r>
            <a:r>
              <a:rPr lang="ru-RU" i="1" dirty="0" smtClean="0"/>
              <a:t> </a:t>
            </a:r>
            <a:r>
              <a:rPr lang="ru-RU" i="1" dirty="0" err="1" smtClean="0"/>
              <a:t>цілі</a:t>
            </a:r>
            <a:r>
              <a:rPr lang="ru-RU" i="1" dirty="0" smtClean="0"/>
              <a:t>, </a:t>
            </a:r>
            <a:r>
              <a:rPr lang="ru-RU" i="1" dirty="0" err="1" smtClean="0"/>
              <a:t>ухваленій</a:t>
            </a:r>
            <a:r>
              <a:rPr lang="ru-RU" i="1" dirty="0" smtClean="0"/>
              <a:t> </a:t>
            </a:r>
            <a:r>
              <a:rPr lang="ru-RU" i="1" dirty="0" err="1" smtClean="0"/>
              <a:t>Айті</a:t>
            </a:r>
            <a:r>
              <a:rPr lang="ru-RU" i="1" dirty="0" smtClean="0"/>
              <a:t>, – у </a:t>
            </a:r>
            <a:r>
              <a:rPr lang="ru-RU" i="1" dirty="0" err="1" smtClean="0"/>
              <a:t>розробці</a:t>
            </a:r>
            <a:r>
              <a:rPr lang="ru-RU" i="1" dirty="0" smtClean="0"/>
              <a:t> </a:t>
            </a:r>
            <a:r>
              <a:rPr lang="ru-RU" i="1" dirty="0" err="1" smtClean="0"/>
              <a:t>національної</a:t>
            </a:r>
            <a:r>
              <a:rPr lang="ru-RU" i="1" dirty="0" smtClean="0"/>
              <a:t> </a:t>
            </a:r>
            <a:r>
              <a:rPr lang="ru-RU" i="1" dirty="0" err="1" smtClean="0"/>
              <a:t>стратегії</a:t>
            </a:r>
            <a:r>
              <a:rPr lang="ru-RU" i="1" dirty="0" smtClean="0"/>
              <a:t> </a:t>
            </a:r>
            <a:r>
              <a:rPr lang="ru-RU" i="1" dirty="0" err="1" smtClean="0"/>
              <a:t>збереження</a:t>
            </a:r>
            <a:r>
              <a:rPr lang="ru-RU" i="1" dirty="0" smtClean="0"/>
              <a:t> </a:t>
            </a:r>
            <a:r>
              <a:rPr lang="ru-RU" i="1" dirty="0" err="1" smtClean="0"/>
              <a:t>біорізноманіття</a:t>
            </a:r>
            <a:r>
              <a:rPr lang="ru-RU" i="1" dirty="0" smtClean="0"/>
              <a:t> та </a:t>
            </a:r>
            <a:r>
              <a:rPr lang="ru-RU" i="1" dirty="0" err="1" smtClean="0"/>
              <a:t>планів</a:t>
            </a:r>
            <a:r>
              <a:rPr lang="ru-RU" i="1" dirty="0" smtClean="0"/>
              <a:t> </a:t>
            </a:r>
            <a:r>
              <a:rPr lang="ru-RU" i="1" dirty="0" err="1" smtClean="0"/>
              <a:t>дій</a:t>
            </a:r>
            <a:r>
              <a:rPr lang="ru-RU" i="1" dirty="0" smtClean="0"/>
              <a:t>, </a:t>
            </a:r>
            <a:r>
              <a:rPr lang="ru-RU" i="1" dirty="0" err="1" smtClean="0"/>
              <a:t>національної</a:t>
            </a:r>
            <a:r>
              <a:rPr lang="ru-RU" i="1" dirty="0" smtClean="0"/>
              <a:t> </a:t>
            </a:r>
            <a:r>
              <a:rPr lang="ru-RU" i="1" dirty="0" err="1" smtClean="0"/>
              <a:t>стратегії</a:t>
            </a:r>
            <a:r>
              <a:rPr lang="ru-RU" i="1" dirty="0" smtClean="0"/>
              <a:t> </a:t>
            </a:r>
            <a:r>
              <a:rPr lang="ru-RU" i="1" dirty="0" err="1" smtClean="0"/>
              <a:t>та</a:t>
            </a:r>
            <a:r>
              <a:rPr lang="ru-RU" i="1" dirty="0" smtClean="0"/>
              <a:t> плану </a:t>
            </a:r>
            <a:r>
              <a:rPr lang="ru-RU" i="1" dirty="0" err="1" smtClean="0"/>
              <a:t>дій</a:t>
            </a:r>
            <a:r>
              <a:rPr lang="ru-RU" i="1" dirty="0" smtClean="0"/>
              <a:t> </a:t>
            </a:r>
            <a:r>
              <a:rPr lang="ru-RU" i="1" dirty="0" err="1" smtClean="0"/>
              <a:t>щодо</a:t>
            </a:r>
            <a:r>
              <a:rPr lang="ru-RU" i="1" dirty="0" smtClean="0"/>
              <a:t> </a:t>
            </a:r>
            <a:r>
              <a:rPr lang="ru-RU" i="1" dirty="0" err="1" smtClean="0"/>
              <a:t>інвазивних</a:t>
            </a:r>
            <a:r>
              <a:rPr lang="ru-RU" i="1" dirty="0" smtClean="0"/>
              <a:t> </a:t>
            </a:r>
            <a:r>
              <a:rPr lang="ru-RU" i="1" dirty="0" err="1" smtClean="0"/>
              <a:t>чужорідних</a:t>
            </a:r>
            <a:r>
              <a:rPr lang="ru-RU" i="1" dirty="0" smtClean="0"/>
              <a:t> </a:t>
            </a:r>
            <a:r>
              <a:rPr lang="ru-RU" i="1" dirty="0" err="1" smtClean="0"/>
              <a:t>видів</a:t>
            </a:r>
            <a:r>
              <a:rPr lang="ru-RU" i="1" dirty="0" smtClean="0"/>
              <a:t>, </a:t>
            </a:r>
            <a:r>
              <a:rPr lang="ru-RU" i="1" dirty="0" err="1" smtClean="0"/>
              <a:t>встановлення</a:t>
            </a:r>
            <a:r>
              <a:rPr lang="ru-RU" i="1" dirty="0" smtClean="0"/>
              <a:t> </a:t>
            </a:r>
            <a:r>
              <a:rPr lang="ru-RU" i="1" dirty="0" err="1" smtClean="0"/>
              <a:t>цілей</a:t>
            </a:r>
            <a:r>
              <a:rPr lang="ru-RU" i="1" dirty="0" smtClean="0"/>
              <a:t> та </a:t>
            </a:r>
            <a:r>
              <a:rPr lang="ru-RU" i="1" dirty="0" err="1" smtClean="0"/>
              <a:t>моніторингу</a:t>
            </a:r>
            <a:r>
              <a:rPr lang="ru-RU" i="1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4692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Глобальна база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(</a:t>
            </a:r>
            <a:r>
              <a:rPr lang="en-US" dirty="0" smtClean="0"/>
              <a:t>GISD) </a:t>
            </a:r>
            <a:r>
              <a:rPr lang="ru-RU" dirty="0" err="1" smtClean="0"/>
              <a:t>спрямована</a:t>
            </a:r>
            <a:r>
              <a:rPr lang="ru-RU" dirty="0" smtClean="0"/>
              <a:t> на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обізнаності</a:t>
            </a:r>
            <a:r>
              <a:rPr lang="ru-RU" dirty="0" smtClean="0"/>
              <a:t> про </a:t>
            </a:r>
            <a:r>
              <a:rPr lang="ru-RU" dirty="0" err="1" smtClean="0"/>
              <a:t>інвазивні</a:t>
            </a:r>
            <a:r>
              <a:rPr lang="ru-RU" dirty="0" smtClean="0"/>
              <a:t> </a:t>
            </a:r>
            <a:r>
              <a:rPr lang="ru-RU" dirty="0" err="1" smtClean="0"/>
              <a:t>чужорідні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та </a:t>
            </a:r>
            <a:r>
              <a:rPr lang="ru-RU" dirty="0" err="1" smtClean="0"/>
              <a:t>сприяння</a:t>
            </a:r>
            <a:r>
              <a:rPr lang="ru-RU" dirty="0" smtClean="0"/>
              <a:t> </a:t>
            </a:r>
            <a:r>
              <a:rPr lang="ru-RU" dirty="0" err="1" smtClean="0"/>
              <a:t>ефективній</a:t>
            </a:r>
            <a:r>
              <a:rPr lang="ru-RU" dirty="0" smtClean="0"/>
              <a:t> </a:t>
            </a:r>
            <a:r>
              <a:rPr lang="ru-RU" dirty="0" err="1" smtClean="0"/>
              <a:t>профілактиці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боротьбі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ними. Ним </a:t>
            </a:r>
            <a:r>
              <a:rPr lang="ru-RU" dirty="0" err="1" smtClean="0"/>
              <a:t>керує</a:t>
            </a:r>
            <a:r>
              <a:rPr lang="ru-RU" dirty="0" smtClean="0"/>
              <a:t> </a:t>
            </a:r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 err="1" smtClean="0"/>
              <a:t>спеціалістів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( </a:t>
            </a:r>
            <a:r>
              <a:rPr lang="en-US" dirty="0" smtClean="0">
                <a:hlinkClick r:id="rId2"/>
              </a:rPr>
              <a:t>ISSG</a:t>
            </a:r>
            <a:r>
              <a:rPr lang="en-US" dirty="0" smtClean="0"/>
              <a:t> ) </a:t>
            </a:r>
            <a:r>
              <a:rPr lang="ru-RU" dirty="0" err="1" smtClean="0"/>
              <a:t>Комісії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виживання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МСОП-Всесвітнього</a:t>
            </a:r>
            <a:r>
              <a:rPr lang="ru-RU" dirty="0" smtClean="0"/>
              <a:t> союзу </a:t>
            </a:r>
            <a:r>
              <a:rPr lang="ru-RU" dirty="0" err="1" smtClean="0"/>
              <a:t>охорони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. </a:t>
            </a:r>
            <a:r>
              <a:rPr lang="en-US" dirty="0" smtClean="0"/>
              <a:t>GISD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розроблено</a:t>
            </a:r>
            <a:r>
              <a:rPr lang="ru-RU" dirty="0" smtClean="0"/>
              <a:t> в рамках </a:t>
            </a:r>
            <a:r>
              <a:rPr lang="ru-RU" dirty="0" err="1" smtClean="0"/>
              <a:t>глобальної</a:t>
            </a:r>
            <a:r>
              <a:rPr lang="ru-RU" dirty="0" smtClean="0"/>
              <a:t> </a:t>
            </a:r>
            <a:r>
              <a:rPr lang="ru-RU" dirty="0" err="1" smtClean="0"/>
              <a:t>ініціативи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керівництвом</a:t>
            </a:r>
            <a:r>
              <a:rPr lang="ru-RU" dirty="0" smtClean="0"/>
              <a:t> </a:t>
            </a:r>
            <a:r>
              <a:rPr lang="ru-RU" dirty="0" err="1" smtClean="0"/>
              <a:t>Глобальної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( </a:t>
            </a:r>
            <a:r>
              <a:rPr lang="en-US" dirty="0" smtClean="0">
                <a:hlinkClick r:id="rId3"/>
              </a:rPr>
              <a:t>GISP</a:t>
            </a:r>
            <a:r>
              <a:rPr lang="en-US" dirty="0" smtClean="0"/>
              <a:t> 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підтримується</a:t>
            </a:r>
            <a:r>
              <a:rPr lang="ru-RU" dirty="0" smtClean="0"/>
              <a:t> через партнерство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Національною</a:t>
            </a:r>
            <a:r>
              <a:rPr lang="ru-RU" dirty="0" smtClean="0"/>
              <a:t> </a:t>
            </a:r>
            <a:r>
              <a:rPr lang="ru-RU" dirty="0" err="1" smtClean="0"/>
              <a:t>інфраструктурою</a:t>
            </a:r>
            <a:r>
              <a:rPr lang="ru-RU" dirty="0" smtClean="0"/>
              <a:t> </a:t>
            </a:r>
            <a:r>
              <a:rPr lang="ru-RU" dirty="0" err="1" smtClean="0"/>
              <a:t>біологічної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, </a:t>
            </a:r>
            <a:r>
              <a:rPr lang="en-US" dirty="0" err="1" smtClean="0"/>
              <a:t>Manaaki</a:t>
            </a:r>
            <a:r>
              <a:rPr lang="en-US" dirty="0" smtClean="0"/>
              <a:t> </a:t>
            </a:r>
            <a:r>
              <a:rPr lang="en-US" dirty="0" err="1" smtClean="0"/>
              <a:t>Whenua-Landcare</a:t>
            </a:r>
            <a:r>
              <a:rPr lang="en-US" dirty="0" smtClean="0"/>
              <a:t> Research, </a:t>
            </a:r>
            <a:r>
              <a:rPr lang="ru-RU" dirty="0" smtClean="0"/>
              <a:t>Фондом партнерства </a:t>
            </a:r>
            <a:r>
              <a:rPr lang="ru-RU" dirty="0" err="1" smtClean="0"/>
              <a:t>критичних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, </a:t>
            </a:r>
            <a:r>
              <a:rPr lang="ru-RU" dirty="0" err="1" smtClean="0"/>
              <a:t>Університетом</a:t>
            </a:r>
            <a:r>
              <a:rPr lang="ru-RU" dirty="0" smtClean="0"/>
              <a:t> Окленд та </a:t>
            </a:r>
            <a:r>
              <a:rPr lang="ru-RU" dirty="0" err="1" smtClean="0"/>
              <a:t>приватні</a:t>
            </a:r>
            <a:r>
              <a:rPr lang="ru-RU" dirty="0" smtClean="0"/>
              <a:t> </a:t>
            </a:r>
            <a:r>
              <a:rPr lang="ru-RU" dirty="0" err="1" smtClean="0"/>
              <a:t>пожертви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Глобальна база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зосереджена</a:t>
            </a:r>
            <a:r>
              <a:rPr lang="ru-RU" dirty="0" smtClean="0"/>
              <a:t> на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чужорідних</a:t>
            </a:r>
            <a:r>
              <a:rPr lang="ru-RU" dirty="0" smtClean="0"/>
              <a:t> видах,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загрожують</a:t>
            </a:r>
            <a:r>
              <a:rPr lang="ru-RU" dirty="0" smtClean="0"/>
              <a:t> </a:t>
            </a:r>
            <a:r>
              <a:rPr lang="ru-RU" dirty="0" err="1" smtClean="0"/>
              <a:t>місцевому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біорізноманіттю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охоплює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таксономічні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мікроорганізмів</a:t>
            </a:r>
            <a:r>
              <a:rPr lang="ru-RU" dirty="0" smtClean="0"/>
              <a:t> до </a:t>
            </a:r>
            <a:r>
              <a:rPr lang="ru-RU" dirty="0" err="1" smtClean="0"/>
              <a:t>тварин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у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екосистемах</a:t>
            </a:r>
            <a:r>
              <a:rPr lang="ru-RU" dirty="0" smtClean="0"/>
              <a:t>. </a:t>
            </a:r>
            <a:r>
              <a:rPr lang="ru-RU" dirty="0" err="1" smtClean="0"/>
              <a:t>Інформація</a:t>
            </a:r>
            <a:r>
              <a:rPr lang="ru-RU" dirty="0" smtClean="0"/>
              <a:t> про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надається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перевіряється</a:t>
            </a:r>
            <a:r>
              <a:rPr lang="ru-RU" dirty="0" smtClean="0"/>
              <a:t> </a:t>
            </a:r>
            <a:r>
              <a:rPr lang="ru-RU" dirty="0" err="1" smtClean="0"/>
              <a:t>експертами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усього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 </a:t>
            </a:r>
            <a:r>
              <a:rPr lang="ru-RU" dirty="0" err="1" smtClean="0">
                <a:hlinkClick r:id="rId4"/>
              </a:rPr>
              <a:t>Адміністративний</a:t>
            </a:r>
            <a:r>
              <a:rPr lang="ru-RU" dirty="0" smtClean="0">
                <a:hlinkClick r:id="rId4"/>
              </a:rPr>
              <a:t> </a:t>
            </a:r>
            <a:r>
              <a:rPr lang="ru-RU" dirty="0" err="1" smtClean="0">
                <a:hlinkClick r:id="rId4"/>
              </a:rPr>
              <a:t>вхід</a:t>
            </a:r>
            <a:r>
              <a:rPr lang="ru-RU" dirty="0" smtClean="0"/>
              <a:t> . </a:t>
            </a:r>
            <a:r>
              <a:rPr lang="ru-RU" dirty="0" err="1" smtClean="0"/>
              <a:t>Оскільки</a:t>
            </a:r>
            <a:r>
              <a:rPr lang="ru-RU" dirty="0" smtClean="0"/>
              <a:t> база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 smtClean="0"/>
              <a:t>поповнюється</a:t>
            </a:r>
            <a:r>
              <a:rPr lang="ru-RU" dirty="0" smtClean="0"/>
              <a:t> </a:t>
            </a:r>
            <a:r>
              <a:rPr lang="ru-RU" dirty="0" err="1" smtClean="0"/>
              <a:t>інформацією</a:t>
            </a:r>
            <a:r>
              <a:rPr lang="ru-RU" dirty="0" smtClean="0"/>
              <a:t> про </a:t>
            </a:r>
            <a:r>
              <a:rPr lang="ru-RU" dirty="0" err="1" smtClean="0"/>
              <a:t>види</a:t>
            </a:r>
            <a:r>
              <a:rPr lang="ru-RU" dirty="0" smtClean="0"/>
              <a:t>, будь ласка, регулярно </a:t>
            </a:r>
            <a:r>
              <a:rPr lang="ru-RU" dirty="0" err="1" smtClean="0"/>
              <a:t>перевіряйте</a:t>
            </a:r>
            <a:r>
              <a:rPr lang="ru-RU" dirty="0" smtClean="0"/>
              <a:t> </a:t>
            </a:r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 smtClean="0"/>
              <a:t>оновлень</a:t>
            </a:r>
            <a:r>
              <a:rPr lang="ru-RU" dirty="0" smtClean="0"/>
              <a:t>. </a:t>
            </a:r>
            <a:r>
              <a:rPr lang="ru-RU" dirty="0" err="1" smtClean="0"/>
              <a:t>Дивіться</a:t>
            </a:r>
            <a:r>
              <a:rPr lang="ru-RU" dirty="0" smtClean="0"/>
              <a:t> </a:t>
            </a:r>
            <a:r>
              <a:rPr lang="ru-RU" dirty="0" err="1" smtClean="0"/>
              <a:t>покажчик</a:t>
            </a:r>
            <a:r>
              <a:rPr lang="ru-RU" dirty="0" smtClean="0"/>
              <a:t> сайту для </a:t>
            </a:r>
            <a:r>
              <a:rPr lang="ru-RU" dirty="0" err="1" smtClean="0"/>
              <a:t>отримання</a:t>
            </a:r>
            <a:r>
              <a:rPr lang="ru-RU" dirty="0" smtClean="0"/>
              <a:t> </a:t>
            </a:r>
            <a:r>
              <a:rPr lang="ru-RU" dirty="0" err="1" smtClean="0"/>
              <a:t>додаткової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. </a:t>
            </a:r>
            <a:r>
              <a:rPr lang="ru-RU" dirty="0" err="1" smtClean="0"/>
              <a:t>Якщо</a:t>
            </a:r>
            <a:r>
              <a:rPr lang="ru-RU" dirty="0" smtClean="0"/>
              <a:t> у вас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запитання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коментарі</a:t>
            </a:r>
            <a:r>
              <a:rPr lang="ru-RU" dirty="0" smtClean="0"/>
              <a:t>, </a:t>
            </a:r>
            <a:r>
              <a:rPr lang="ru-RU" dirty="0" err="1" smtClean="0">
                <a:hlinkClick r:id="rId5"/>
              </a:rPr>
              <a:t>зв'яжіться</a:t>
            </a:r>
            <a:r>
              <a:rPr lang="ru-RU" dirty="0" smtClean="0">
                <a:hlinkClick r:id="rId5"/>
              </a:rPr>
              <a:t> </a:t>
            </a:r>
            <a:r>
              <a:rPr lang="ru-RU" dirty="0" err="1" smtClean="0">
                <a:hlinkClick r:id="rId5"/>
              </a:rPr>
              <a:t>з</a:t>
            </a:r>
            <a:r>
              <a:rPr lang="ru-RU" dirty="0" smtClean="0">
                <a:hlinkClick r:id="rId5"/>
              </a:rPr>
              <a:t> нами.</a:t>
            </a:r>
            <a:endParaRPr lang="ru-RU" dirty="0" smtClean="0"/>
          </a:p>
          <a:p>
            <a:pPr algn="just"/>
            <a:r>
              <a:rPr lang="ru-RU" b="1" dirty="0" err="1" smtClean="0"/>
              <a:t>Вшановуючи</a:t>
            </a:r>
            <a:r>
              <a:rPr lang="ru-RU" b="1" dirty="0" smtClean="0"/>
              <a:t> </a:t>
            </a:r>
            <a:r>
              <a:rPr lang="ru-RU" b="1" dirty="0" err="1" smtClean="0"/>
              <a:t>минуле</a:t>
            </a:r>
            <a:r>
              <a:rPr lang="ru-RU" b="1" dirty="0" smtClean="0"/>
              <a:t> та </a:t>
            </a:r>
            <a:r>
              <a:rPr lang="ru-RU" b="1" dirty="0" err="1" smtClean="0"/>
              <a:t>дивлячись</a:t>
            </a:r>
            <a:r>
              <a:rPr lang="ru-RU" b="1" dirty="0" smtClean="0"/>
              <a:t> у </a:t>
            </a:r>
            <a:r>
              <a:rPr lang="ru-RU" b="1" dirty="0" err="1" smtClean="0"/>
              <a:t>майбутнє</a:t>
            </a:r>
            <a:r>
              <a:rPr lang="ru-RU" b="1" dirty="0" smtClean="0"/>
              <a:t>:</a:t>
            </a:r>
            <a:r>
              <a:rPr lang="ru-RU" dirty="0" smtClean="0"/>
              <a:t> </a:t>
            </a:r>
            <a:r>
              <a:rPr lang="ru-RU" dirty="0" err="1" smtClean="0"/>
              <a:t>Національна</a:t>
            </a:r>
            <a:r>
              <a:rPr lang="ru-RU" dirty="0" smtClean="0"/>
              <a:t> </a:t>
            </a:r>
            <a:r>
              <a:rPr lang="ru-RU" dirty="0" err="1" smtClean="0"/>
              <a:t>біологічна</a:t>
            </a:r>
            <a:r>
              <a:rPr lang="ru-RU" dirty="0" smtClean="0"/>
              <a:t> </a:t>
            </a:r>
            <a:r>
              <a:rPr lang="ru-RU" dirty="0" err="1" smtClean="0"/>
              <a:t>інформаційна</a:t>
            </a:r>
            <a:r>
              <a:rPr lang="ru-RU" dirty="0" smtClean="0"/>
              <a:t> </a:t>
            </a:r>
            <a:r>
              <a:rPr lang="ru-RU" dirty="0" err="1" smtClean="0"/>
              <a:t>інфраструктура</a:t>
            </a:r>
            <a:r>
              <a:rPr lang="ru-RU" dirty="0" smtClean="0"/>
              <a:t> </a:t>
            </a:r>
            <a:r>
              <a:rPr lang="ru-RU" dirty="0" err="1" smtClean="0"/>
              <a:t>Геологічної</a:t>
            </a:r>
            <a:r>
              <a:rPr lang="ru-RU" dirty="0" smtClean="0"/>
              <a:t> </a:t>
            </a:r>
            <a:r>
              <a:rPr lang="ru-RU" dirty="0" err="1" smtClean="0"/>
              <a:t>служби</a:t>
            </a:r>
            <a:r>
              <a:rPr lang="ru-RU" dirty="0" smtClean="0"/>
              <a:t> США та </a:t>
            </a:r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 err="1" smtClean="0"/>
              <a:t>спеціалістів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Комісії</a:t>
            </a:r>
            <a:r>
              <a:rPr lang="ru-RU" dirty="0" smtClean="0"/>
              <a:t> МСОП </a:t>
            </a:r>
            <a:r>
              <a:rPr lang="ru-RU" dirty="0" err="1" smtClean="0"/>
              <a:t>відзначають</a:t>
            </a:r>
            <a:r>
              <a:rPr lang="ru-RU" dirty="0" smtClean="0"/>
              <a:t> </a:t>
            </a:r>
            <a:r>
              <a:rPr lang="ru-RU" dirty="0" smtClean="0">
                <a:hlinkClick r:id="rId6"/>
              </a:rPr>
              <a:t>5 </a:t>
            </a:r>
            <a:r>
              <a:rPr lang="ru-RU" dirty="0" err="1" smtClean="0">
                <a:hlinkClick r:id="rId6"/>
              </a:rPr>
              <a:t>років</a:t>
            </a:r>
            <a:r>
              <a:rPr lang="ru-RU" dirty="0" smtClean="0">
                <a:hlinkClick r:id="rId6"/>
              </a:rPr>
              <a:t> </a:t>
            </a:r>
            <a:r>
              <a:rPr lang="ru-RU" dirty="0" err="1" smtClean="0">
                <a:hlinkClick r:id="rId6"/>
              </a:rPr>
              <a:t>успішного</a:t>
            </a:r>
            <a:r>
              <a:rPr lang="ru-RU" dirty="0" smtClean="0">
                <a:hlinkClick r:id="rId6"/>
              </a:rPr>
              <a:t> партнерства</a:t>
            </a:r>
            <a:r>
              <a:rPr lang="ru-RU" dirty="0" smtClean="0"/>
              <a:t> . Наша </a:t>
            </a:r>
            <a:r>
              <a:rPr lang="ru-RU" dirty="0" err="1" smtClean="0"/>
              <a:t>співпраця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розширила</a:t>
            </a:r>
            <a:r>
              <a:rPr lang="ru-RU" dirty="0" smtClean="0"/>
              <a:t> </a:t>
            </a:r>
            <a:r>
              <a:rPr lang="ru-RU" dirty="0" err="1" smtClean="0"/>
              <a:t>Глобальну</a:t>
            </a:r>
            <a:r>
              <a:rPr lang="ru-RU" dirty="0" smtClean="0"/>
              <a:t> базу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,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профілів</a:t>
            </a:r>
            <a:r>
              <a:rPr lang="ru-RU" dirty="0" smtClean="0"/>
              <a:t> </a:t>
            </a:r>
            <a:r>
              <a:rPr lang="ru-RU" dirty="0" err="1" smtClean="0"/>
              <a:t>інвазивних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збільшилася</a:t>
            </a:r>
            <a:r>
              <a:rPr lang="ru-RU" dirty="0" smtClean="0"/>
              <a:t> вчетверо та стала </a:t>
            </a:r>
            <a:r>
              <a:rPr lang="ru-RU" dirty="0" err="1" smtClean="0"/>
              <a:t>легшою</a:t>
            </a:r>
            <a:r>
              <a:rPr lang="ru-RU" dirty="0" smtClean="0"/>
              <a:t> у </a:t>
            </a:r>
            <a:r>
              <a:rPr lang="ru-RU" dirty="0" err="1" smtClean="0"/>
              <a:t>використанні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підтримала</a:t>
            </a:r>
            <a:r>
              <a:rPr lang="ru-RU" dirty="0" smtClean="0"/>
              <a:t> низку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проектів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 </a:t>
            </a:r>
            <a:r>
              <a:rPr lang="ru-RU" dirty="0" err="1" smtClean="0">
                <a:hlinkClick r:id="rId7"/>
              </a:rPr>
              <a:t>Глобальну</a:t>
            </a:r>
            <a:r>
              <a:rPr lang="ru-RU" dirty="0" smtClean="0">
                <a:hlinkClick r:id="rId7"/>
              </a:rPr>
              <a:t> </a:t>
            </a:r>
            <a:r>
              <a:rPr lang="ru-RU" dirty="0" err="1" smtClean="0">
                <a:hlinkClick r:id="rId7"/>
              </a:rPr>
              <a:t>інформаційну</a:t>
            </a:r>
            <a:r>
              <a:rPr lang="ru-RU" dirty="0" smtClean="0">
                <a:hlinkClick r:id="rId7"/>
              </a:rPr>
              <a:t> систему </a:t>
            </a:r>
            <a:r>
              <a:rPr lang="ru-RU" dirty="0" err="1" smtClean="0">
                <a:hlinkClick r:id="rId7"/>
              </a:rPr>
              <a:t>інвазивних</a:t>
            </a:r>
            <a:r>
              <a:rPr lang="ru-RU" dirty="0" smtClean="0">
                <a:hlinkClick r:id="rId7"/>
              </a:rPr>
              <a:t> </a:t>
            </a:r>
            <a:r>
              <a:rPr lang="ru-RU" dirty="0" err="1" smtClean="0">
                <a:hlinkClick r:id="rId7"/>
              </a:rPr>
              <a:t>видів</a:t>
            </a:r>
            <a:r>
              <a:rPr lang="ru-RU" dirty="0" smtClean="0"/>
              <a:t> .</a:t>
            </a:r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https://www.invasivespecies.net/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7218263" cy="454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43808" y="5486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База</a:t>
            </a:r>
            <a:r>
              <a:rPr lang="uk-UA" dirty="0" smtClean="0"/>
              <a:t> </a:t>
            </a:r>
            <a:r>
              <a:rPr lang="en-US" i="1" dirty="0" smtClean="0"/>
              <a:t>GISD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Цю</a:t>
            </a:r>
            <a:r>
              <a:rPr lang="ru-RU" dirty="0" smtClean="0"/>
              <a:t> базу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розміщує</a:t>
            </a:r>
            <a:r>
              <a:rPr lang="ru-RU" dirty="0" smtClean="0"/>
              <a:t> у </a:t>
            </a:r>
            <a:r>
              <a:rPr lang="ru-RU" dirty="0" err="1" smtClean="0"/>
              <a:t>Сполучених</a:t>
            </a:r>
            <a:r>
              <a:rPr lang="ru-RU" dirty="0" smtClean="0"/>
              <a:t> Штатах </a:t>
            </a:r>
            <a:r>
              <a:rPr lang="ru-RU" dirty="0" err="1" smtClean="0">
                <a:hlinkClick r:id="rId2"/>
              </a:rPr>
              <a:t>Інформаційний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вузол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інвазивних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видів</a:t>
            </a:r>
            <a:r>
              <a:rPr lang="ru-RU" dirty="0" smtClean="0"/>
              <a:t> </a:t>
            </a:r>
            <a:r>
              <a:rPr lang="ru-RU" dirty="0" err="1" smtClean="0"/>
              <a:t>Національної</a:t>
            </a:r>
            <a:r>
              <a:rPr lang="ru-RU" dirty="0" smtClean="0"/>
              <a:t> </a:t>
            </a:r>
            <a:r>
              <a:rPr lang="ru-RU" dirty="0" err="1" smtClean="0">
                <a:hlinkClick r:id="rId3"/>
              </a:rPr>
              <a:t>інфраструктури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біологічної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інформації</a:t>
            </a:r>
            <a:r>
              <a:rPr lang="ru-RU" dirty="0" smtClean="0"/>
              <a:t> (</a:t>
            </a:r>
            <a:r>
              <a:rPr lang="en-US" dirty="0" smtClean="0"/>
              <a:t>NBII), </a:t>
            </a:r>
            <a:r>
              <a:rPr lang="ru-RU" dirty="0" smtClean="0"/>
              <a:t>а в </a:t>
            </a:r>
            <a:r>
              <a:rPr lang="ru-RU" dirty="0" err="1" smtClean="0"/>
              <a:t>Новій</a:t>
            </a:r>
            <a:r>
              <a:rPr lang="ru-RU" dirty="0" smtClean="0"/>
              <a:t> </a:t>
            </a:r>
            <a:r>
              <a:rPr lang="ru-RU" dirty="0" err="1" smtClean="0"/>
              <a:t>Зеландії</a:t>
            </a:r>
            <a:r>
              <a:rPr lang="ru-RU" dirty="0" smtClean="0"/>
              <a:t> — </a:t>
            </a:r>
            <a:r>
              <a:rPr lang="ru-RU" dirty="0" err="1" smtClean="0">
                <a:hlinkClick r:id="rId4"/>
              </a:rPr>
              <a:t>Група</a:t>
            </a:r>
            <a:r>
              <a:rPr lang="ru-RU" dirty="0" smtClean="0">
                <a:hlinkClick r:id="rId4"/>
              </a:rPr>
              <a:t> </a:t>
            </a:r>
            <a:r>
              <a:rPr lang="ru-RU" dirty="0" err="1" smtClean="0">
                <a:hlinkClick r:id="rId4"/>
              </a:rPr>
              <a:t>спеціалістів</a:t>
            </a:r>
            <a:r>
              <a:rPr lang="ru-RU" dirty="0" smtClean="0">
                <a:hlinkClick r:id="rId4"/>
              </a:rPr>
              <a:t> </a:t>
            </a:r>
            <a:r>
              <a:rPr lang="ru-RU" dirty="0" err="1" smtClean="0">
                <a:hlinkClick r:id="rId4"/>
              </a:rPr>
              <a:t>з</a:t>
            </a:r>
            <a:r>
              <a:rPr lang="ru-RU" dirty="0" smtClean="0">
                <a:hlinkClick r:id="rId4"/>
              </a:rPr>
              <a:t> </a:t>
            </a:r>
            <a:r>
              <a:rPr lang="ru-RU" dirty="0" err="1" smtClean="0">
                <a:hlinkClick r:id="rId4"/>
              </a:rPr>
              <a:t>інвазивних</a:t>
            </a:r>
            <a:r>
              <a:rPr lang="ru-RU" dirty="0" smtClean="0">
                <a:hlinkClick r:id="rId4"/>
              </a:rPr>
              <a:t> </a:t>
            </a:r>
            <a:r>
              <a:rPr lang="ru-RU" dirty="0" err="1" smtClean="0">
                <a:hlinkClick r:id="rId4"/>
              </a:rPr>
              <a:t>видів</a:t>
            </a:r>
            <a:r>
              <a:rPr lang="ru-RU" dirty="0" smtClean="0"/>
              <a:t> (</a:t>
            </a:r>
            <a:r>
              <a:rPr lang="en-US" dirty="0" smtClean="0"/>
              <a:t>ISSG) </a:t>
            </a:r>
            <a:r>
              <a:rPr lang="ru-RU" dirty="0" err="1" smtClean="0">
                <a:hlinkClick r:id="rId5"/>
              </a:rPr>
              <a:t>Комісії</a:t>
            </a:r>
            <a:r>
              <a:rPr lang="ru-RU" dirty="0" smtClean="0">
                <a:hlinkClick r:id="rId5"/>
              </a:rPr>
              <a:t> </a:t>
            </a:r>
            <a:r>
              <a:rPr lang="ru-RU" dirty="0" err="1" smtClean="0">
                <a:hlinkClick r:id="rId5"/>
              </a:rPr>
              <a:t>з</a:t>
            </a:r>
            <a:r>
              <a:rPr lang="ru-RU" dirty="0" smtClean="0">
                <a:hlinkClick r:id="rId5"/>
              </a:rPr>
              <a:t> </a:t>
            </a:r>
            <a:r>
              <a:rPr lang="ru-RU" dirty="0" err="1" smtClean="0">
                <a:hlinkClick r:id="rId5"/>
              </a:rPr>
              <a:t>виживання</a:t>
            </a:r>
            <a:r>
              <a:rPr lang="ru-RU" dirty="0" smtClean="0">
                <a:hlinkClick r:id="rId5"/>
              </a:rPr>
              <a:t> </a:t>
            </a:r>
            <a:r>
              <a:rPr lang="ru-RU" dirty="0" err="1" smtClean="0">
                <a:hlinkClick r:id="rId5"/>
              </a:rPr>
              <a:t>видів</a:t>
            </a:r>
            <a:r>
              <a:rPr lang="ru-RU" dirty="0" smtClean="0">
                <a:hlinkClick r:id="rId5"/>
              </a:rPr>
              <a:t> МСОП</a:t>
            </a:r>
            <a:r>
              <a:rPr lang="ru-RU" dirty="0" smtClean="0"/>
              <a:t> .</a:t>
            </a:r>
          </a:p>
          <a:p>
            <a:r>
              <a:rPr lang="en-US" dirty="0" smtClean="0"/>
              <a:t>NBII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розміщує</a:t>
            </a:r>
            <a:r>
              <a:rPr lang="ru-RU" dirty="0" smtClean="0"/>
              <a:t> </a:t>
            </a:r>
            <a:r>
              <a:rPr lang="ru-RU" dirty="0" err="1" smtClean="0"/>
              <a:t>веб-сайти</a:t>
            </a:r>
            <a:r>
              <a:rPr lang="ru-RU" dirty="0" smtClean="0"/>
              <a:t> </a:t>
            </a:r>
            <a:r>
              <a:rPr lang="ru-RU" dirty="0" err="1" smtClean="0"/>
              <a:t>Глобальної</a:t>
            </a:r>
            <a:r>
              <a:rPr lang="ru-RU" dirty="0" smtClean="0"/>
              <a:t> </a:t>
            </a:r>
            <a:r>
              <a:rPr lang="ru-RU" dirty="0" err="1" smtClean="0">
                <a:hlinkClick r:id="rId6"/>
              </a:rPr>
              <a:t>інформаційної</a:t>
            </a:r>
            <a:r>
              <a:rPr lang="ru-RU" dirty="0" smtClean="0">
                <a:hlinkClick r:id="rId6"/>
              </a:rPr>
              <a:t> </a:t>
            </a:r>
            <a:r>
              <a:rPr lang="ru-RU" dirty="0" err="1" smtClean="0">
                <a:hlinkClick r:id="rId6"/>
              </a:rPr>
              <a:t>мережі</a:t>
            </a:r>
            <a:r>
              <a:rPr lang="ru-RU" dirty="0" smtClean="0">
                <a:hlinkClick r:id="rId6"/>
              </a:rPr>
              <a:t> </a:t>
            </a:r>
            <a:r>
              <a:rPr lang="ru-RU" dirty="0" err="1" smtClean="0">
                <a:hlinkClick r:id="rId6"/>
              </a:rPr>
              <a:t>інвазивних</a:t>
            </a:r>
            <a:r>
              <a:rPr lang="ru-RU" dirty="0" smtClean="0">
                <a:hlinkClick r:id="rId6"/>
              </a:rPr>
              <a:t> </a:t>
            </a:r>
            <a:r>
              <a:rPr lang="ru-RU" dirty="0" err="1" smtClean="0">
                <a:hlinkClick r:id="rId6"/>
              </a:rPr>
              <a:t>видів</a:t>
            </a:r>
            <a:r>
              <a:rPr lang="ru-RU" dirty="0" smtClean="0"/>
              <a:t> (</a:t>
            </a:r>
            <a:r>
              <a:rPr lang="en-US" dirty="0" smtClean="0"/>
              <a:t>GISIN) </a:t>
            </a:r>
            <a:r>
              <a:rPr lang="ru-RU" dirty="0" smtClean="0"/>
              <a:t>та </a:t>
            </a:r>
            <a:r>
              <a:rPr lang="ru-RU" dirty="0" err="1" smtClean="0">
                <a:hlinkClick r:id="rId7"/>
              </a:rPr>
              <a:t>Інформаційної</a:t>
            </a:r>
            <a:r>
              <a:rPr lang="ru-RU" dirty="0" smtClean="0">
                <a:hlinkClick r:id="rId7"/>
              </a:rPr>
              <a:t> </a:t>
            </a:r>
            <a:r>
              <a:rPr lang="ru-RU" dirty="0" err="1" smtClean="0">
                <a:hlinkClick r:id="rId7"/>
              </a:rPr>
              <a:t>мережі</a:t>
            </a:r>
            <a:r>
              <a:rPr lang="ru-RU" dirty="0" smtClean="0">
                <a:hlinkClick r:id="rId7"/>
              </a:rPr>
              <a:t> </a:t>
            </a:r>
            <a:r>
              <a:rPr lang="ru-RU" dirty="0" err="1" smtClean="0">
                <a:hlinkClick r:id="rId7"/>
              </a:rPr>
              <a:t>інвазивних</a:t>
            </a:r>
            <a:r>
              <a:rPr lang="ru-RU" dirty="0" smtClean="0">
                <a:hlinkClick r:id="rId7"/>
              </a:rPr>
              <a:t> </a:t>
            </a:r>
            <a:r>
              <a:rPr lang="ru-RU" dirty="0" err="1" smtClean="0">
                <a:hlinkClick r:id="rId7"/>
              </a:rPr>
              <a:t>видів</a:t>
            </a:r>
            <a:r>
              <a:rPr lang="ru-RU" dirty="0" smtClean="0">
                <a:hlinkClick r:id="rId7"/>
              </a:rPr>
              <a:t> </a:t>
            </a:r>
            <a:r>
              <a:rPr lang="en-US" dirty="0" smtClean="0">
                <a:hlinkClick r:id="rId7"/>
              </a:rPr>
              <a:t>IABIN</a:t>
            </a:r>
            <a:r>
              <a:rPr lang="en-US" dirty="0" smtClean="0"/>
              <a:t> (I3N);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розробляє</a:t>
            </a:r>
            <a:r>
              <a:rPr lang="ru-RU" dirty="0" smtClean="0"/>
              <a:t> </a:t>
            </a:r>
            <a:r>
              <a:rPr lang="ru-RU" dirty="0" err="1" smtClean="0">
                <a:hlinkClick r:id="rId8"/>
              </a:rPr>
              <a:t>Національну</a:t>
            </a:r>
            <a:r>
              <a:rPr lang="ru-RU" dirty="0" smtClean="0">
                <a:hlinkClick r:id="rId8"/>
              </a:rPr>
              <a:t> систему </a:t>
            </a:r>
            <a:r>
              <a:rPr lang="ru-RU" dirty="0" err="1" smtClean="0">
                <a:hlinkClick r:id="rId8"/>
              </a:rPr>
              <a:t>раннього</a:t>
            </a:r>
            <a:r>
              <a:rPr lang="ru-RU" dirty="0" smtClean="0">
                <a:hlinkClick r:id="rId8"/>
              </a:rPr>
              <a:t> </a:t>
            </a:r>
            <a:r>
              <a:rPr lang="ru-RU" dirty="0" err="1" smtClean="0">
                <a:hlinkClick r:id="rId8"/>
              </a:rPr>
              <a:t>виявлення</a:t>
            </a:r>
            <a:r>
              <a:rPr lang="ru-RU" dirty="0" smtClean="0">
                <a:hlinkClick r:id="rId8"/>
              </a:rPr>
              <a:t>, </a:t>
            </a:r>
            <a:r>
              <a:rPr lang="ru-RU" dirty="0" err="1" smtClean="0">
                <a:hlinkClick r:id="rId8"/>
              </a:rPr>
              <a:t>швидкої</a:t>
            </a:r>
            <a:r>
              <a:rPr lang="ru-RU" dirty="0" smtClean="0">
                <a:hlinkClick r:id="rId8"/>
              </a:rPr>
              <a:t> </a:t>
            </a:r>
            <a:r>
              <a:rPr lang="ru-RU" dirty="0" err="1" smtClean="0">
                <a:hlinkClick r:id="rId8"/>
              </a:rPr>
              <a:t>оцінки</a:t>
            </a:r>
            <a:r>
              <a:rPr lang="ru-RU" dirty="0" smtClean="0">
                <a:hlinkClick r:id="rId8"/>
              </a:rPr>
              <a:t> та </a:t>
            </a:r>
            <a:r>
              <a:rPr lang="ru-RU" dirty="0" err="1" smtClean="0">
                <a:hlinkClick r:id="rId8"/>
              </a:rPr>
              <a:t>швидкого</a:t>
            </a:r>
            <a:r>
              <a:rPr lang="ru-RU" dirty="0" smtClean="0">
                <a:hlinkClick r:id="rId8"/>
              </a:rPr>
              <a:t> </a:t>
            </a:r>
            <a:r>
              <a:rPr lang="ru-RU" dirty="0" err="1" smtClean="0">
                <a:hlinkClick r:id="rId8"/>
              </a:rPr>
              <a:t>реагування</a:t>
            </a:r>
            <a:r>
              <a:rPr lang="ru-RU" dirty="0" smtClean="0">
                <a:hlinkClick r:id="rId8"/>
              </a:rPr>
              <a:t> (</a:t>
            </a:r>
            <a:r>
              <a:rPr lang="en-US" dirty="0" smtClean="0">
                <a:hlinkClick r:id="rId8"/>
              </a:rPr>
              <a:t>EDRR) </a:t>
            </a:r>
            <a:r>
              <a:rPr lang="ru-RU" dirty="0" smtClean="0">
                <a:hlinkClick r:id="rId8"/>
              </a:rPr>
              <a:t>на </a:t>
            </a:r>
            <a:r>
              <a:rPr lang="ru-RU" dirty="0" err="1" smtClean="0">
                <a:hlinkClick r:id="rId8"/>
              </a:rPr>
              <a:t>інвазивні</a:t>
            </a:r>
            <a:r>
              <a:rPr lang="ru-RU" dirty="0" smtClean="0">
                <a:hlinkClick r:id="rId8"/>
              </a:rPr>
              <a:t> </a:t>
            </a:r>
            <a:r>
              <a:rPr lang="ru-RU" dirty="0" err="1" smtClean="0">
                <a:hlinkClick r:id="rId8"/>
              </a:rPr>
              <a:t>види</a:t>
            </a:r>
            <a:r>
              <a:rPr lang="ru-RU" dirty="0" smtClean="0"/>
              <a:t> .</a:t>
            </a:r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Глобальна база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en-US" i="1" dirty="0" smtClean="0"/>
              <a:t>EPPO</a:t>
            </a:r>
            <a:endParaRPr lang="ru-RU" dirty="0" smtClean="0"/>
          </a:p>
          <a:p>
            <a:pPr algn="just"/>
            <a:r>
              <a:rPr lang="ru-RU" dirty="0" smtClean="0"/>
              <a:t> </a:t>
            </a:r>
            <a:r>
              <a:rPr lang="ru-RU" dirty="0" err="1" smtClean="0"/>
              <a:t>підтримується</a:t>
            </a:r>
            <a:r>
              <a:rPr lang="ru-RU" dirty="0" smtClean="0"/>
              <a:t> </a:t>
            </a:r>
            <a:r>
              <a:rPr lang="ru-RU" dirty="0" err="1" smtClean="0"/>
              <a:t>Секретаріатом</a:t>
            </a:r>
            <a:r>
              <a:rPr lang="ru-RU" dirty="0" smtClean="0"/>
              <a:t> </a:t>
            </a:r>
            <a:r>
              <a:rPr lang="ru-RU" dirty="0" err="1" smtClean="0"/>
              <a:t>Європейської</a:t>
            </a:r>
            <a:r>
              <a:rPr lang="ru-RU" dirty="0" smtClean="0"/>
              <a:t> </a:t>
            </a:r>
            <a:r>
              <a:rPr lang="ru-RU" dirty="0" smtClean="0">
                <a:hlinkClick r:id="rId2"/>
              </a:rPr>
              <a:t>та </a:t>
            </a:r>
            <a:r>
              <a:rPr lang="ru-RU" dirty="0" err="1" smtClean="0">
                <a:hlinkClick r:id="rId2"/>
              </a:rPr>
              <a:t>Середземноморської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організації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захисту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рослин</a:t>
            </a:r>
            <a:r>
              <a:rPr lang="ru-RU" dirty="0" smtClean="0">
                <a:hlinkClick r:id="rId2"/>
              </a:rPr>
              <a:t> </a:t>
            </a:r>
            <a:r>
              <a:rPr lang="ru-RU" dirty="0" smtClean="0">
                <a:hlinkClick r:id="rId2"/>
              </a:rPr>
              <a:t>(</a:t>
            </a:r>
            <a:r>
              <a:rPr lang="en-US" i="1" dirty="0" smtClean="0"/>
              <a:t>EPPO</a:t>
            </a:r>
            <a:r>
              <a:rPr lang="ru-RU" dirty="0" smtClean="0">
                <a:hlinkClick r:id="rId2"/>
              </a:rPr>
              <a:t>)</a:t>
            </a:r>
            <a:r>
              <a:rPr lang="ru-RU" dirty="0" smtClean="0"/>
              <a:t> . Метою </a:t>
            </a:r>
            <a:r>
              <a:rPr lang="ru-RU" dirty="0" err="1" smtClean="0"/>
              <a:t>бази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всієї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 про </a:t>
            </a:r>
            <a:r>
              <a:rPr lang="ru-RU" dirty="0" err="1" smtClean="0"/>
              <a:t>шкідників</a:t>
            </a:r>
            <a:r>
              <a:rPr lang="ru-RU" dirty="0" smtClean="0"/>
              <a:t>, яка </a:t>
            </a:r>
            <a:r>
              <a:rPr lang="ru-RU" dirty="0" err="1" smtClean="0"/>
              <a:t>була</a:t>
            </a:r>
            <a:r>
              <a:rPr lang="ru-RU" dirty="0" smtClean="0"/>
              <a:t> створена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зібрана</a:t>
            </a:r>
            <a:r>
              <a:rPr lang="ru-RU" dirty="0" smtClean="0"/>
              <a:t> </a:t>
            </a:r>
            <a:r>
              <a:rPr lang="en-US" i="1" dirty="0" smtClean="0"/>
              <a:t>EPPO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Вміст</a:t>
            </a:r>
            <a:r>
              <a:rPr lang="ru-RU" dirty="0" smtClean="0"/>
              <a:t> </a:t>
            </a:r>
            <a:r>
              <a:rPr lang="ru-RU" dirty="0" err="1" smtClean="0"/>
              <a:t>бази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 smtClean="0"/>
              <a:t>оновлюється</a:t>
            </a:r>
            <a:r>
              <a:rPr lang="ru-RU" dirty="0" smtClean="0"/>
              <a:t> </a:t>
            </a:r>
            <a:r>
              <a:rPr lang="ru-RU" dirty="0" err="1" smtClean="0"/>
              <a:t>Секретаріатом</a:t>
            </a:r>
            <a:r>
              <a:rPr lang="ru-RU" dirty="0" smtClean="0"/>
              <a:t> </a:t>
            </a:r>
            <a:r>
              <a:rPr lang="en-US" i="1" dirty="0" smtClean="0"/>
              <a:t>EPPO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056686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Поточний</a:t>
            </a:r>
            <a:r>
              <a:rPr lang="ru-RU" b="1" dirty="0" smtClean="0"/>
              <a:t> </a:t>
            </a:r>
            <a:r>
              <a:rPr lang="ru-RU" b="1" dirty="0" err="1" smtClean="0"/>
              <a:t>вміст</a:t>
            </a:r>
            <a:r>
              <a:rPr lang="ru-RU" b="1" dirty="0" smtClean="0"/>
              <a:t>:</a:t>
            </a:r>
            <a:endParaRPr lang="ru-RU" dirty="0" smtClean="0"/>
          </a:p>
          <a:p>
            <a:pPr algn="just"/>
            <a:r>
              <a:rPr lang="ru-RU" b="1" dirty="0" err="1" smtClean="0"/>
              <a:t>Основна</a:t>
            </a:r>
            <a:r>
              <a:rPr lang="ru-RU" b="1" dirty="0" smtClean="0"/>
              <a:t> </a:t>
            </a:r>
            <a:r>
              <a:rPr lang="ru-RU" b="1" dirty="0" err="1" smtClean="0"/>
              <a:t>інформація</a:t>
            </a:r>
            <a:r>
              <a:rPr lang="ru-RU" b="1" dirty="0" smtClean="0"/>
              <a:t> про </a:t>
            </a:r>
            <a:r>
              <a:rPr lang="ru-RU" b="1" dirty="0" err="1" smtClean="0"/>
              <a:t>понад</a:t>
            </a:r>
            <a:r>
              <a:rPr lang="ru-RU" b="1" dirty="0" smtClean="0"/>
              <a:t> 95 000 </a:t>
            </a:r>
            <a:r>
              <a:rPr lang="ru-RU" b="1" dirty="0" err="1" smtClean="0"/>
              <a:t>видів</a:t>
            </a:r>
            <a:r>
              <a:rPr lang="ru-RU" b="1" dirty="0" smtClean="0"/>
              <a:t>,</a:t>
            </a:r>
            <a:r>
              <a:rPr lang="ru-RU" dirty="0" smtClean="0"/>
              <a:t> 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для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, </a:t>
            </a:r>
            <a:r>
              <a:rPr lang="ru-RU" dirty="0" err="1" smtClean="0"/>
              <a:t>лісівництва</a:t>
            </a:r>
            <a:r>
              <a:rPr lang="ru-RU" dirty="0" smtClean="0"/>
              <a:t> та </a:t>
            </a:r>
            <a:r>
              <a:rPr lang="ru-RU" dirty="0" err="1" smtClean="0"/>
              <a:t>захисту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: </a:t>
            </a:r>
            <a:r>
              <a:rPr lang="ru-RU" dirty="0" err="1" smtClean="0"/>
              <a:t>рослини</a:t>
            </a:r>
            <a:r>
              <a:rPr lang="ru-RU" dirty="0" smtClean="0"/>
              <a:t> (</a:t>
            </a:r>
            <a:r>
              <a:rPr lang="ru-RU" dirty="0" err="1" smtClean="0"/>
              <a:t>культурні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дикі</a:t>
            </a:r>
            <a:r>
              <a:rPr lang="ru-RU" dirty="0" smtClean="0"/>
              <a:t>)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шкідники</a:t>
            </a:r>
            <a:r>
              <a:rPr lang="ru-RU" dirty="0" smtClean="0"/>
              <a:t> (</a:t>
            </a:r>
            <a:r>
              <a:rPr lang="ru-RU" dirty="0" err="1" smtClean="0"/>
              <a:t>включаючи</a:t>
            </a:r>
            <a:r>
              <a:rPr lang="ru-RU" dirty="0" smtClean="0"/>
              <a:t> </a:t>
            </a:r>
            <a:r>
              <a:rPr lang="ru-RU" dirty="0" err="1" smtClean="0"/>
              <a:t>патогени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інвазивні</a:t>
            </a:r>
            <a:r>
              <a:rPr lang="ru-RU" dirty="0" smtClean="0"/>
              <a:t> </a:t>
            </a:r>
            <a:r>
              <a:rPr lang="ru-RU" dirty="0" err="1" smtClean="0"/>
              <a:t>чужорідні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). Для кожного виду: </a:t>
            </a:r>
            <a:r>
              <a:rPr lang="ru-RU" dirty="0" err="1" smtClean="0"/>
              <a:t>наукові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, </a:t>
            </a:r>
            <a:r>
              <a:rPr lang="ru-RU" dirty="0" err="1" smtClean="0"/>
              <a:t>синоніми</a:t>
            </a:r>
            <a:r>
              <a:rPr lang="ru-RU" dirty="0" smtClean="0"/>
              <a:t>, </a:t>
            </a:r>
            <a:r>
              <a:rPr lang="ru-RU" dirty="0" err="1" smtClean="0"/>
              <a:t>загальні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 в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мовах</a:t>
            </a:r>
            <a:r>
              <a:rPr lang="ru-RU" dirty="0" smtClean="0"/>
              <a:t>, </a:t>
            </a:r>
            <a:r>
              <a:rPr lang="ru-RU" dirty="0" err="1" smtClean="0"/>
              <a:t>таксономічне</a:t>
            </a:r>
            <a:r>
              <a:rPr lang="ru-RU" dirty="0" smtClean="0"/>
              <a:t> </a:t>
            </a:r>
            <a:r>
              <a:rPr lang="ru-RU" dirty="0" err="1" smtClean="0"/>
              <a:t>положення</a:t>
            </a:r>
            <a:r>
              <a:rPr lang="ru-RU" dirty="0" smtClean="0"/>
              <a:t> та </a:t>
            </a:r>
            <a:r>
              <a:rPr lang="ru-RU" dirty="0" err="1" smtClean="0"/>
              <a:t>коди</a:t>
            </a:r>
            <a:r>
              <a:rPr lang="ru-RU" dirty="0" smtClean="0"/>
              <a:t> </a:t>
            </a:r>
            <a:r>
              <a:rPr lang="en-US" dirty="0" smtClean="0"/>
              <a:t>EPPO.</a:t>
            </a:r>
          </a:p>
          <a:p>
            <a:pPr algn="just"/>
            <a:r>
              <a:rPr lang="ru-RU" b="1" dirty="0" smtClean="0"/>
              <a:t>Детальна </a:t>
            </a:r>
            <a:r>
              <a:rPr lang="ru-RU" b="1" dirty="0" err="1" smtClean="0"/>
              <a:t>інформація</a:t>
            </a:r>
            <a:r>
              <a:rPr lang="ru-RU" b="1" dirty="0" smtClean="0"/>
              <a:t> про </a:t>
            </a:r>
            <a:r>
              <a:rPr lang="ru-RU" b="1" dirty="0" err="1" smtClean="0"/>
              <a:t>понад</a:t>
            </a:r>
            <a:r>
              <a:rPr lang="ru-RU" b="1" dirty="0" smtClean="0"/>
              <a:t> 1800 </a:t>
            </a:r>
            <a:r>
              <a:rPr lang="ru-RU" b="1" dirty="0" err="1" smtClean="0"/>
              <a:t>видів</a:t>
            </a:r>
            <a:r>
              <a:rPr lang="ru-RU" b="1" dirty="0" smtClean="0"/>
              <a:t> </a:t>
            </a:r>
            <a:r>
              <a:rPr lang="ru-RU" b="1" dirty="0" err="1" smtClean="0"/>
              <a:t>шкідників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 smtClean="0"/>
              <a:t>регулятивний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(</a:t>
            </a:r>
            <a:r>
              <a:rPr lang="ru-RU" dirty="0" err="1" smtClean="0"/>
              <a:t>шкідники</a:t>
            </a:r>
            <a:r>
              <a:rPr lang="ru-RU" dirty="0" smtClean="0"/>
              <a:t>, </a:t>
            </a:r>
            <a:r>
              <a:rPr lang="ru-RU" dirty="0" err="1" smtClean="0"/>
              <a:t>внесені</a:t>
            </a:r>
            <a:r>
              <a:rPr lang="ru-RU" dirty="0" smtClean="0"/>
              <a:t> до списку </a:t>
            </a:r>
            <a:r>
              <a:rPr lang="en-US" dirty="0" smtClean="0"/>
              <a:t>EPPO </a:t>
            </a:r>
            <a:r>
              <a:rPr lang="ru-RU" dirty="0" smtClean="0"/>
              <a:t>та ЄС,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шкідники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регулюються</a:t>
            </a:r>
            <a:r>
              <a:rPr lang="ru-RU" dirty="0" smtClean="0"/>
              <a:t> в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частинах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). Для кожного </a:t>
            </a:r>
            <a:r>
              <a:rPr lang="ru-RU" dirty="0" err="1" smtClean="0"/>
              <a:t>шкідника</a:t>
            </a:r>
            <a:r>
              <a:rPr lang="ru-RU" dirty="0" smtClean="0"/>
              <a:t>: </a:t>
            </a:r>
            <a:r>
              <a:rPr lang="ru-RU" dirty="0" err="1" smtClean="0"/>
              <a:t>географічне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 (</a:t>
            </a:r>
            <a:r>
              <a:rPr lang="ru-RU" dirty="0" err="1" smtClean="0"/>
              <a:t>з</a:t>
            </a:r>
            <a:r>
              <a:rPr lang="ru-RU" dirty="0" smtClean="0"/>
              <a:t> картою </a:t>
            </a:r>
            <a:r>
              <a:rPr lang="ru-RU" dirty="0" err="1" smtClean="0"/>
              <a:t>світу</a:t>
            </a:r>
            <a:r>
              <a:rPr lang="ru-RU" dirty="0" smtClean="0"/>
              <a:t>), </a:t>
            </a:r>
            <a:r>
              <a:rPr lang="ru-RU" dirty="0" err="1" smtClean="0"/>
              <a:t>рослини-господарі</a:t>
            </a:r>
            <a:r>
              <a:rPr lang="ru-RU" dirty="0" smtClean="0"/>
              <a:t> та </a:t>
            </a:r>
            <a:r>
              <a:rPr lang="ru-RU" dirty="0" err="1" smtClean="0"/>
              <a:t>категоризація</a:t>
            </a:r>
            <a:r>
              <a:rPr lang="ru-RU" dirty="0" smtClean="0"/>
              <a:t> (</a:t>
            </a:r>
            <a:r>
              <a:rPr lang="ru-RU" dirty="0" err="1" smtClean="0"/>
              <a:t>карантинний</a:t>
            </a:r>
            <a:r>
              <a:rPr lang="ru-RU" dirty="0" smtClean="0"/>
              <a:t> статус). </a:t>
            </a:r>
          </a:p>
          <a:p>
            <a:pPr algn="just"/>
            <a:r>
              <a:rPr lang="ru-RU" b="1" dirty="0" err="1" smtClean="0"/>
              <a:t>Таблиці</a:t>
            </a:r>
            <a:r>
              <a:rPr lang="ru-RU" b="1" dirty="0" smtClean="0"/>
              <a:t> </a:t>
            </a:r>
            <a:r>
              <a:rPr lang="ru-RU" b="1" dirty="0" err="1" smtClean="0"/>
              <a:t>даних</a:t>
            </a:r>
            <a:r>
              <a:rPr lang="ru-RU" b="1" dirty="0" smtClean="0"/>
              <a:t> </a:t>
            </a:r>
            <a:r>
              <a:rPr lang="en-US" b="1" dirty="0" smtClean="0"/>
              <a:t>EPPO </a:t>
            </a:r>
            <a:r>
              <a:rPr lang="ru-RU" b="1" dirty="0" smtClean="0"/>
              <a:t>та </a:t>
            </a:r>
            <a:r>
              <a:rPr lang="ru-RU" b="1" dirty="0" err="1" smtClean="0"/>
              <a:t>звіти</a:t>
            </a:r>
            <a:r>
              <a:rPr lang="ru-RU" b="1" dirty="0" smtClean="0"/>
              <a:t> про </a:t>
            </a:r>
            <a:r>
              <a:rPr lang="en-US" b="1" dirty="0" smtClean="0"/>
              <a:t>PRA.</a:t>
            </a:r>
            <a:endParaRPr lang="en-US" dirty="0" smtClean="0"/>
          </a:p>
          <a:p>
            <a:pPr algn="just"/>
            <a:r>
              <a:rPr lang="ru-RU" b="1" dirty="0" err="1" smtClean="0"/>
              <a:t>Стандарти</a:t>
            </a:r>
            <a:r>
              <a:rPr lang="ru-RU" b="1" dirty="0" smtClean="0"/>
              <a:t> ЄОКЗР.</a:t>
            </a:r>
            <a:endParaRPr lang="ru-RU" dirty="0" smtClean="0"/>
          </a:p>
          <a:p>
            <a:pPr algn="just"/>
            <a:r>
              <a:rPr lang="ru-RU" b="1" dirty="0" smtClean="0"/>
              <a:t>Картинки </a:t>
            </a:r>
            <a:r>
              <a:rPr lang="ru-RU" b="1" dirty="0" err="1" smtClean="0"/>
              <a:t>рослин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шкідників</a:t>
            </a:r>
            <a:r>
              <a:rPr lang="ru-RU" b="1" dirty="0" smtClean="0"/>
              <a:t> </a:t>
            </a:r>
            <a:r>
              <a:rPr lang="ru-RU" dirty="0" smtClean="0"/>
              <a:t> (</a:t>
            </a:r>
            <a:r>
              <a:rPr lang="ru-RU" dirty="0" err="1" smtClean="0"/>
              <a:t>більше</a:t>
            </a:r>
            <a:r>
              <a:rPr lang="ru-RU" dirty="0" smtClean="0"/>
              <a:t> 13 000).</a:t>
            </a:r>
          </a:p>
          <a:p>
            <a:pPr algn="just"/>
            <a:r>
              <a:rPr lang="ru-RU" b="1" dirty="0" err="1" smtClean="0"/>
              <a:t>Статті</a:t>
            </a:r>
            <a:r>
              <a:rPr lang="ru-RU" b="1" dirty="0" smtClean="0"/>
              <a:t> </a:t>
            </a:r>
            <a:r>
              <a:rPr lang="ru-RU" b="1" dirty="0" err="1" smtClean="0"/>
              <a:t>Служби</a:t>
            </a:r>
            <a:r>
              <a:rPr lang="ru-RU" b="1" dirty="0" smtClean="0"/>
              <a:t> </a:t>
            </a:r>
            <a:r>
              <a:rPr lang="ru-RU" b="1" dirty="0" err="1" smtClean="0"/>
              <a:t>звітності</a:t>
            </a:r>
            <a:r>
              <a:rPr lang="ru-RU" b="1" dirty="0" smtClean="0"/>
              <a:t> ЄОКЗР</a:t>
            </a:r>
            <a:r>
              <a:rPr lang="ru-RU" dirty="0" smtClean="0"/>
              <a:t> (</a:t>
            </a:r>
            <a:r>
              <a:rPr lang="ru-RU" dirty="0" err="1" smtClean="0"/>
              <a:t>з</a:t>
            </a:r>
            <a:r>
              <a:rPr lang="ru-RU" dirty="0" smtClean="0"/>
              <a:t> 1974 р.).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https://gd.eppo.int/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0768"/>
            <a:ext cx="7359466" cy="44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71800" y="33265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База </a:t>
            </a:r>
            <a:r>
              <a:rPr lang="en-US" i="1" dirty="0" smtClean="0"/>
              <a:t>EPPO</a:t>
            </a:r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3164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287458" cy="44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7768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300192" cy="354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3249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6990" y="1600200"/>
            <a:ext cx="651002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577171" cy="482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846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577171" cy="482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23126" cy="462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321017" cy="46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079110" cy="454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223126" cy="462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31641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05248" cy="48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936787" cy="446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808711" cy="43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752" y="764704"/>
            <a:ext cx="8705248" cy="48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8192941" cy="460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8192941" cy="460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6048672" cy="603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48078"/>
            <a:ext cx="4968552" cy="645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4468713" cy="573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4281835" cy="592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9288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4569296" cy="58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8680"/>
            <a:ext cx="4905524" cy="5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861107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380312" cy="484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204864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Дякую за увагу</a:t>
            </a:r>
            <a:endParaRPr lang="ru-RU" sz="4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06489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135</TotalTime>
  <Words>2104</Words>
  <Application>Microsoft Office PowerPoint</Application>
  <PresentationFormat>Экран (4:3)</PresentationFormat>
  <Paragraphs>141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Бумажная</vt:lpstr>
      <vt:lpstr>Бази даних по інвазивних видах тварин.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Бази даних по інвазивних видах тварин. </dc:title>
  <dc:creator>Руслан Аминов</dc:creator>
  <cp:lastModifiedBy>Руслан Аминов</cp:lastModifiedBy>
  <cp:revision>26</cp:revision>
  <dcterms:created xsi:type="dcterms:W3CDTF">2024-09-05T19:13:39Z</dcterms:created>
  <dcterms:modified xsi:type="dcterms:W3CDTF">2024-09-26T19:01:38Z</dcterms:modified>
</cp:coreProperties>
</file>