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Курортн</a:t>
            </a:r>
            <a:r>
              <a:rPr lang="ru-RU" dirty="0"/>
              <a:t>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 smtClean="0"/>
              <a:t>Територіальна</a:t>
            </a:r>
            <a:r>
              <a:rPr lang="ru-RU" b="1" dirty="0" smtClean="0"/>
              <a:t> </a:t>
            </a:r>
            <a:r>
              <a:rPr lang="ru-RU" b="1" dirty="0" smtClean="0"/>
              <a:t>структура курортного </a:t>
            </a:r>
            <a:r>
              <a:rPr lang="ru-RU" b="1" dirty="0" smtClean="0"/>
              <a:t>комплексу </a:t>
            </a:r>
            <a:r>
              <a:rPr lang="ru-RU" b="1" dirty="0" err="1" smtClean="0"/>
              <a:t>України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33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4800" b="1" u="sng" dirty="0" err="1" smtClean="0"/>
              <a:t>Рекреаційнний</a:t>
            </a:r>
            <a:r>
              <a:rPr lang="ru-RU" sz="4800" b="1" u="sng" dirty="0" smtClean="0"/>
              <a:t> </a:t>
            </a:r>
            <a:r>
              <a:rPr lang="ru-RU" sz="4800" b="1" u="sng" dirty="0" smtClean="0"/>
              <a:t>пункт</a:t>
            </a:r>
            <a:endParaRPr lang="ru-RU" sz="48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dirty="0" err="1"/>
              <a:t>Окремо</a:t>
            </a:r>
            <a:r>
              <a:rPr lang="ru-RU" sz="4000" dirty="0"/>
              <a:t> </a:t>
            </a:r>
            <a:r>
              <a:rPr lang="ru-RU" sz="4000" dirty="0" err="1"/>
              <a:t>розміщені</a:t>
            </a:r>
            <a:r>
              <a:rPr lang="ru-RU" sz="4000" dirty="0"/>
              <a:t> </a:t>
            </a:r>
            <a:r>
              <a:rPr lang="ru-RU" sz="4000" dirty="0" err="1"/>
              <a:t>санаторії</a:t>
            </a:r>
            <a:r>
              <a:rPr lang="ru-RU" sz="4000" dirty="0"/>
              <a:t>, </a:t>
            </a:r>
            <a:r>
              <a:rPr lang="ru-RU" sz="4000" dirty="0" err="1"/>
              <a:t>пансіонати</a:t>
            </a:r>
            <a:r>
              <a:rPr lang="ru-RU" sz="4000" dirty="0"/>
              <a:t>, </a:t>
            </a:r>
            <a:r>
              <a:rPr lang="ru-RU" sz="4000" dirty="0" err="1"/>
              <a:t>будинки</a:t>
            </a:r>
            <a:r>
              <a:rPr lang="ru-RU" sz="4000" dirty="0"/>
              <a:t> та </a:t>
            </a:r>
            <a:r>
              <a:rPr lang="ru-RU" sz="4000" dirty="0" err="1"/>
              <a:t>бази</a:t>
            </a:r>
            <a:r>
              <a:rPr lang="ru-RU" sz="4000" dirty="0"/>
              <a:t> </a:t>
            </a:r>
            <a:r>
              <a:rPr lang="ru-RU" sz="4000" dirty="0" err="1"/>
              <a:t>відпочинку</a:t>
            </a:r>
            <a:r>
              <a:rPr lang="ru-RU" sz="4000" dirty="0"/>
              <a:t>, </a:t>
            </a:r>
            <a:r>
              <a:rPr lang="ru-RU" sz="4000" dirty="0" err="1"/>
              <a:t>туристичні</a:t>
            </a:r>
            <a:r>
              <a:rPr lang="ru-RU" sz="4000" dirty="0"/>
              <a:t> </a:t>
            </a:r>
            <a:r>
              <a:rPr lang="ru-RU" sz="4000" dirty="0" err="1"/>
              <a:t>бази</a:t>
            </a:r>
            <a:r>
              <a:rPr lang="ru-RU" sz="4000" dirty="0"/>
              <a:t>. </a:t>
            </a:r>
            <a:r>
              <a:rPr lang="ru-RU" sz="5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339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82154"/>
          </a:xfrm>
        </p:spPr>
        <p:txBody>
          <a:bodyPr>
            <a:noAutofit/>
          </a:bodyPr>
          <a:lstStyle/>
          <a:p>
            <a:r>
              <a:rPr lang="ru-RU" sz="8000" b="1" u="sng" dirty="0" smtClean="0"/>
              <a:t>Курорт</a:t>
            </a:r>
            <a:endParaRPr lang="ru-RU" sz="80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/>
              <a:t>Населений пункт </a:t>
            </a:r>
            <a:r>
              <a:rPr lang="ru-RU" sz="3600" dirty="0" err="1"/>
              <a:t>із</a:t>
            </a:r>
            <a:r>
              <a:rPr lang="ru-RU" sz="3600" dirty="0"/>
              <a:t> </a:t>
            </a:r>
            <a:r>
              <a:rPr lang="ru-RU" sz="3600" dirty="0" err="1"/>
              <a:t>кількома</a:t>
            </a:r>
            <a:r>
              <a:rPr lang="ru-RU" sz="3600" dirty="0"/>
              <a:t> </a:t>
            </a:r>
            <a:r>
              <a:rPr lang="ru-RU" sz="3600" dirty="0" err="1"/>
              <a:t>рекреаційними</a:t>
            </a:r>
            <a:r>
              <a:rPr lang="ru-RU" sz="3600" dirty="0"/>
              <a:t> пунктами, а </a:t>
            </a:r>
            <a:r>
              <a:rPr lang="ru-RU" sz="3600" dirty="0" err="1"/>
              <a:t>також</a:t>
            </a:r>
            <a:r>
              <a:rPr lang="ru-RU" sz="3600" dirty="0"/>
              <a:t> </a:t>
            </a:r>
            <a:r>
              <a:rPr lang="ru-RU" sz="3600" dirty="0" err="1"/>
              <a:t>частина</a:t>
            </a:r>
            <a:r>
              <a:rPr lang="ru-RU" sz="3600" dirty="0"/>
              <a:t> великого </a:t>
            </a:r>
            <a:r>
              <a:rPr lang="ru-RU" sz="3600" dirty="0" err="1"/>
              <a:t>міста</a:t>
            </a:r>
            <a:r>
              <a:rPr lang="ru-RU" sz="3600" dirty="0"/>
              <a:t>, в </a:t>
            </a:r>
            <a:r>
              <a:rPr lang="ru-RU" sz="3600" dirty="0" err="1"/>
              <a:t>якій</a:t>
            </a:r>
            <a:r>
              <a:rPr lang="ru-RU" sz="3600" dirty="0"/>
              <a:t> </a:t>
            </a:r>
            <a:r>
              <a:rPr lang="ru-RU" sz="3600" dirty="0" err="1"/>
              <a:t>сконцентровані</a:t>
            </a:r>
            <a:r>
              <a:rPr lang="ru-RU" sz="3600" dirty="0"/>
              <a:t> </a:t>
            </a:r>
            <a:r>
              <a:rPr lang="ru-RU" sz="3600" dirty="0" err="1"/>
              <a:t>рекреаційні</a:t>
            </a:r>
            <a:r>
              <a:rPr lang="ru-RU" sz="3600" dirty="0"/>
              <a:t> </a:t>
            </a:r>
            <a:r>
              <a:rPr lang="ru-RU" sz="3600" dirty="0" err="1"/>
              <a:t>пункти</a:t>
            </a:r>
            <a:r>
              <a:rPr lang="ru-RU" sz="3600" dirty="0"/>
              <a:t>: </a:t>
            </a:r>
            <a:r>
              <a:rPr lang="ru-RU" sz="3600" dirty="0" err="1"/>
              <a:t>санаторії</a:t>
            </a:r>
            <a:r>
              <a:rPr lang="ru-RU" sz="3600" dirty="0"/>
              <a:t>, </a:t>
            </a:r>
            <a:r>
              <a:rPr lang="ru-RU" sz="3600" dirty="0" err="1"/>
              <a:t>бази</a:t>
            </a:r>
            <a:r>
              <a:rPr lang="ru-RU" sz="3600" dirty="0"/>
              <a:t> </a:t>
            </a:r>
            <a:r>
              <a:rPr lang="ru-RU" sz="3600" dirty="0" err="1"/>
              <a:t>тощо</a:t>
            </a:r>
            <a:r>
              <a:rPr lang="ru-RU" sz="3600" dirty="0"/>
              <a:t> (</a:t>
            </a:r>
            <a:r>
              <a:rPr lang="ru-RU" sz="3600" dirty="0" err="1"/>
              <a:t>наприклад</a:t>
            </a:r>
            <a:r>
              <a:rPr lang="ru-RU" sz="3600" dirty="0"/>
              <a:t>, в </a:t>
            </a:r>
            <a:r>
              <a:rPr lang="ru-RU" sz="3600" dirty="0" err="1"/>
              <a:t>Одесі</a:t>
            </a:r>
            <a:r>
              <a:rPr lang="ru-RU" sz="3600" dirty="0"/>
              <a:t> – </a:t>
            </a:r>
            <a:r>
              <a:rPr lang="ru-RU" sz="3600" dirty="0" err="1"/>
              <a:t>курорти</a:t>
            </a:r>
            <a:r>
              <a:rPr lang="ru-RU" sz="3600" dirty="0"/>
              <a:t> </a:t>
            </a:r>
            <a:r>
              <a:rPr lang="ru-RU" sz="3600" dirty="0" err="1"/>
              <a:t>Аркадія</a:t>
            </a:r>
            <a:r>
              <a:rPr lang="ru-RU" sz="3600" dirty="0"/>
              <a:t>, Великий Фонтан, </a:t>
            </a:r>
            <a:r>
              <a:rPr lang="ru-RU" sz="3600" dirty="0" err="1"/>
              <a:t>Чорноморка</a:t>
            </a:r>
            <a:r>
              <a:rPr lang="ru-RU" sz="3600" dirty="0"/>
              <a:t>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38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5300" b="1" u="sng" dirty="0" err="1" smtClean="0"/>
              <a:t>Рекреаційні</a:t>
            </a:r>
            <a:r>
              <a:rPr lang="ru-RU" sz="5300" b="1" u="sng" dirty="0" smtClean="0"/>
              <a:t> </a:t>
            </a:r>
            <a:r>
              <a:rPr lang="ru-RU" sz="5300" b="1" u="sng" dirty="0" err="1" smtClean="0"/>
              <a:t>райони</a:t>
            </a:r>
            <a:endParaRPr lang="ru-RU" sz="53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dirty="0" err="1"/>
              <a:t>Сукупність</a:t>
            </a:r>
            <a:r>
              <a:rPr lang="ru-RU" sz="4000" dirty="0"/>
              <a:t> </a:t>
            </a:r>
            <a:r>
              <a:rPr lang="ru-RU" sz="4000" dirty="0" err="1"/>
              <a:t>рекреаційних</a:t>
            </a:r>
            <a:r>
              <a:rPr lang="ru-RU" sz="4000" dirty="0"/>
              <a:t> </a:t>
            </a:r>
            <a:r>
              <a:rPr lang="ru-RU" sz="4000" dirty="0" err="1"/>
              <a:t>пунктів</a:t>
            </a:r>
            <a:r>
              <a:rPr lang="ru-RU" sz="4000" dirty="0"/>
              <a:t> та </a:t>
            </a:r>
            <a:r>
              <a:rPr lang="ru-RU" sz="4000" dirty="0" err="1"/>
              <a:t>курортів</a:t>
            </a:r>
            <a:r>
              <a:rPr lang="ru-RU" sz="4000" dirty="0"/>
              <a:t>,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використовують</a:t>
            </a:r>
            <a:r>
              <a:rPr lang="ru-RU" sz="4000" dirty="0"/>
              <a:t> </a:t>
            </a:r>
            <a:r>
              <a:rPr lang="ru-RU" sz="4000" dirty="0" err="1"/>
              <a:t>зазначену</a:t>
            </a:r>
            <a:r>
              <a:rPr lang="ru-RU" sz="4000" dirty="0"/>
              <a:t> </a:t>
            </a:r>
            <a:r>
              <a:rPr lang="ru-RU" sz="4000" dirty="0" err="1"/>
              <a:t>територію</a:t>
            </a:r>
            <a:r>
              <a:rPr lang="ru-RU" sz="4000" dirty="0"/>
              <a:t> та </a:t>
            </a:r>
            <a:r>
              <a:rPr lang="ru-RU" sz="4000" dirty="0" err="1"/>
              <a:t>розміщену</a:t>
            </a:r>
            <a:r>
              <a:rPr lang="ru-RU" sz="4000" dirty="0"/>
              <a:t> на </a:t>
            </a:r>
            <a:r>
              <a:rPr lang="ru-RU" sz="4000" dirty="0" err="1"/>
              <a:t>ній</a:t>
            </a:r>
            <a:r>
              <a:rPr lang="ru-RU" sz="4000" dirty="0"/>
              <a:t> </a:t>
            </a:r>
            <a:r>
              <a:rPr lang="ru-RU" sz="4000" dirty="0" err="1"/>
              <a:t>інфраструктуру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52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u="sng" dirty="0" err="1" smtClean="0"/>
              <a:t>Рекреаційний</a:t>
            </a:r>
            <a:r>
              <a:rPr lang="ru-RU" sz="5400" b="1" u="sng" dirty="0" smtClean="0"/>
              <a:t> </a:t>
            </a:r>
            <a:r>
              <a:rPr lang="ru-RU" sz="5400" b="1" u="sng" dirty="0" err="1" smtClean="0"/>
              <a:t>регіон</a:t>
            </a:r>
            <a:endParaRPr lang="ru-RU" sz="54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err="1"/>
              <a:t>Група</a:t>
            </a:r>
            <a:r>
              <a:rPr lang="ru-RU" sz="4000" dirty="0"/>
              <a:t> </a:t>
            </a:r>
            <a:r>
              <a:rPr lang="ru-RU" sz="4000" dirty="0" err="1"/>
              <a:t>рекреаційних</a:t>
            </a:r>
            <a:r>
              <a:rPr lang="ru-RU" sz="4000" dirty="0"/>
              <a:t> </a:t>
            </a:r>
            <a:r>
              <a:rPr lang="ru-RU" sz="4000" dirty="0" err="1"/>
              <a:t>районів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7691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7300" dirty="0"/>
              <a:t/>
            </a:r>
            <a:br>
              <a:rPr lang="ru-RU" sz="7300" dirty="0"/>
            </a:br>
            <a:r>
              <a:rPr lang="ru-RU" sz="8000" dirty="0"/>
              <a:t>В </a:t>
            </a:r>
            <a:r>
              <a:rPr lang="ru-RU" sz="8000" dirty="0" err="1" smtClean="0"/>
              <a:t>Україні</a:t>
            </a:r>
            <a:endParaRPr lang="ru-RU" sz="7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400" dirty="0"/>
              <a:t>5 </a:t>
            </a:r>
            <a:r>
              <a:rPr lang="ru-RU" sz="3400" dirty="0" err="1"/>
              <a:t>курортів</a:t>
            </a:r>
            <a:r>
              <a:rPr lang="ru-RU" sz="3400" dirty="0"/>
              <a:t> </a:t>
            </a:r>
            <a:r>
              <a:rPr lang="ru-RU" sz="3400" dirty="0" err="1"/>
              <a:t>загальнодержавного</a:t>
            </a:r>
            <a:r>
              <a:rPr lang="ru-RU" sz="3400" dirty="0"/>
              <a:t> та </a:t>
            </a:r>
            <a:r>
              <a:rPr lang="ru-RU" sz="3400" dirty="0" err="1"/>
              <a:t>міжнародного</a:t>
            </a:r>
            <a:r>
              <a:rPr lang="ru-RU" sz="3400" dirty="0"/>
              <a:t> </a:t>
            </a:r>
            <a:r>
              <a:rPr lang="ru-RU" sz="3400" dirty="0" err="1"/>
              <a:t>значення</a:t>
            </a:r>
            <a:r>
              <a:rPr lang="ru-RU" sz="3400" dirty="0"/>
              <a:t> та 13 </a:t>
            </a:r>
            <a:r>
              <a:rPr lang="ru-RU" sz="3400" dirty="0" err="1"/>
              <a:t>курортів</a:t>
            </a:r>
            <a:r>
              <a:rPr lang="ru-RU" sz="3400" dirty="0"/>
              <a:t> </a:t>
            </a:r>
            <a:r>
              <a:rPr lang="ru-RU" sz="3400" dirty="0" err="1"/>
              <a:t>місцевого</a:t>
            </a:r>
            <a:r>
              <a:rPr lang="ru-RU" sz="3400" dirty="0"/>
              <a:t> </a:t>
            </a:r>
            <a:r>
              <a:rPr lang="ru-RU" sz="3400" dirty="0" err="1"/>
              <a:t>значення</a:t>
            </a:r>
            <a:r>
              <a:rPr lang="ru-RU" sz="3400" dirty="0"/>
              <a:t>. У </a:t>
            </a:r>
            <a:r>
              <a:rPr lang="ru-RU" sz="3400" dirty="0" err="1"/>
              <a:t>країні</a:t>
            </a:r>
            <a:r>
              <a:rPr lang="ru-RU" sz="3400" dirty="0"/>
              <a:t> є </a:t>
            </a:r>
            <a:r>
              <a:rPr lang="ru-RU" sz="3400" dirty="0" err="1"/>
              <a:t>понад</a:t>
            </a:r>
            <a:r>
              <a:rPr lang="ru-RU" sz="3400" dirty="0"/>
              <a:t> 400 </a:t>
            </a:r>
            <a:r>
              <a:rPr lang="ru-RU" sz="3400" dirty="0" err="1"/>
              <a:t>санаторіїв</a:t>
            </a:r>
            <a:r>
              <a:rPr lang="ru-RU" sz="3400" dirty="0"/>
              <a:t>, </a:t>
            </a:r>
            <a:r>
              <a:rPr lang="ru-RU" sz="3400" dirty="0" err="1"/>
              <a:t>які</a:t>
            </a:r>
            <a:r>
              <a:rPr lang="ru-RU" sz="3400" dirty="0"/>
              <a:t> </a:t>
            </a:r>
            <a:r>
              <a:rPr lang="ru-RU" sz="3400" dirty="0" err="1"/>
              <a:t>можуть</a:t>
            </a:r>
            <a:r>
              <a:rPr lang="ru-RU" sz="3400" dirty="0"/>
              <a:t> </a:t>
            </a:r>
            <a:r>
              <a:rPr lang="ru-RU" sz="3400" dirty="0" err="1"/>
              <a:t>прийняти</a:t>
            </a:r>
            <a:r>
              <a:rPr lang="ru-RU" sz="3400" dirty="0"/>
              <a:t> на </a:t>
            </a:r>
            <a:r>
              <a:rPr lang="ru-RU" sz="3400" dirty="0" err="1"/>
              <a:t>лікування</a:t>
            </a:r>
            <a:r>
              <a:rPr lang="ru-RU" sz="3400" dirty="0"/>
              <a:t> </a:t>
            </a:r>
            <a:r>
              <a:rPr lang="ru-RU" sz="3400" dirty="0" err="1"/>
              <a:t>понад</a:t>
            </a:r>
            <a:r>
              <a:rPr lang="ru-RU" sz="3400" dirty="0"/>
              <a:t> 600 </a:t>
            </a:r>
            <a:r>
              <a:rPr lang="ru-RU" sz="3400" dirty="0" err="1"/>
              <a:t>тисяч</a:t>
            </a:r>
            <a:r>
              <a:rPr lang="ru-RU" sz="3400" dirty="0"/>
              <a:t> </a:t>
            </a:r>
            <a:r>
              <a:rPr lang="ru-RU" sz="3400" dirty="0" err="1"/>
              <a:t>відпочиваючих</a:t>
            </a:r>
            <a:r>
              <a:rPr lang="ru-RU" sz="3400" dirty="0"/>
              <a:t>. </a:t>
            </a:r>
            <a:r>
              <a:rPr lang="ru-RU" sz="3400" dirty="0" err="1"/>
              <a:t>Існує</a:t>
            </a:r>
            <a:r>
              <a:rPr lang="ru-RU" sz="3400" dirty="0"/>
              <a:t> </a:t>
            </a:r>
            <a:r>
              <a:rPr lang="ru-RU" sz="3400" dirty="0" err="1"/>
              <a:t>перелік</a:t>
            </a:r>
            <a:r>
              <a:rPr lang="ru-RU" sz="3400" dirty="0"/>
              <a:t> </a:t>
            </a:r>
            <a:r>
              <a:rPr lang="ru-RU" sz="3400" dirty="0" err="1"/>
              <a:t>із</a:t>
            </a:r>
            <a:r>
              <a:rPr lang="ru-RU" sz="3400" dirty="0"/>
              <a:t> 265 </a:t>
            </a:r>
            <a:r>
              <a:rPr lang="ru-RU" sz="3400" dirty="0" err="1"/>
              <a:t>територій</a:t>
            </a:r>
            <a:r>
              <a:rPr lang="ru-RU" sz="3400" dirty="0"/>
              <a:t>, </a:t>
            </a:r>
            <a:r>
              <a:rPr lang="ru-RU" sz="3400" dirty="0" err="1"/>
              <a:t>які</a:t>
            </a:r>
            <a:r>
              <a:rPr lang="ru-RU" sz="3400" dirty="0"/>
              <a:t> </a:t>
            </a:r>
            <a:r>
              <a:rPr lang="ru-RU" sz="3400" dirty="0" err="1"/>
              <a:t>резервуються</a:t>
            </a:r>
            <a:r>
              <a:rPr lang="ru-RU" sz="3400" dirty="0"/>
              <a:t> для </a:t>
            </a:r>
            <a:r>
              <a:rPr lang="ru-RU" sz="3400" dirty="0" err="1"/>
              <a:t>організації</a:t>
            </a:r>
            <a:r>
              <a:rPr lang="ru-RU" sz="3400" dirty="0"/>
              <a:t> зон </a:t>
            </a:r>
            <a:r>
              <a:rPr lang="ru-RU" sz="3400" dirty="0" err="1"/>
              <a:t>лікування</a:t>
            </a:r>
            <a:r>
              <a:rPr lang="ru-RU" sz="3400" dirty="0"/>
              <a:t>, </a:t>
            </a:r>
            <a:r>
              <a:rPr lang="ru-RU" sz="3400" dirty="0" err="1"/>
              <a:t>відпочинку</a:t>
            </a:r>
            <a:r>
              <a:rPr lang="ru-RU" sz="3400" dirty="0"/>
              <a:t> та туризму. По областях вони </a:t>
            </a:r>
            <a:r>
              <a:rPr lang="ru-RU" sz="3400" dirty="0" err="1"/>
              <a:t>діляться</a:t>
            </a:r>
            <a:r>
              <a:rPr lang="ru-RU" sz="3400" dirty="0"/>
              <a:t> таким чином: у </a:t>
            </a:r>
            <a:r>
              <a:rPr lang="ru-RU" sz="3400" dirty="0" err="1"/>
              <a:t>Волинській</a:t>
            </a:r>
            <a:r>
              <a:rPr lang="ru-RU" sz="3400" dirty="0"/>
              <a:t> – 2, </a:t>
            </a:r>
            <a:r>
              <a:rPr lang="ru-RU" sz="3400" dirty="0" err="1"/>
              <a:t>Вінницькій</a:t>
            </a:r>
            <a:r>
              <a:rPr lang="ru-RU" sz="3400" dirty="0"/>
              <a:t> – 17, </a:t>
            </a:r>
            <a:r>
              <a:rPr lang="ru-RU" sz="3400" dirty="0" err="1"/>
              <a:t>Луганській</a:t>
            </a:r>
            <a:r>
              <a:rPr lang="ru-RU" sz="3400" dirty="0"/>
              <a:t> – 13, </a:t>
            </a:r>
            <a:r>
              <a:rPr lang="ru-RU" sz="3400" dirty="0" err="1"/>
              <a:t>Дніпропетровській</a:t>
            </a:r>
            <a:r>
              <a:rPr lang="ru-RU" sz="3400" dirty="0"/>
              <a:t> – 14, </a:t>
            </a:r>
            <a:r>
              <a:rPr lang="ru-RU" sz="3400" dirty="0" err="1"/>
              <a:t>Донецькій</a:t>
            </a:r>
            <a:r>
              <a:rPr lang="ru-RU" sz="3400" dirty="0"/>
              <a:t> – 9, </a:t>
            </a:r>
            <a:r>
              <a:rPr lang="ru-RU" sz="3400" dirty="0" err="1"/>
              <a:t>Житомирській</a:t>
            </a:r>
            <a:r>
              <a:rPr lang="ru-RU" sz="3400" dirty="0"/>
              <a:t> – 10, </a:t>
            </a:r>
            <a:r>
              <a:rPr lang="ru-RU" sz="3400" dirty="0" err="1"/>
              <a:t>Закарпатській</a:t>
            </a:r>
            <a:r>
              <a:rPr lang="ru-RU" sz="3400" dirty="0"/>
              <a:t> – 12, </a:t>
            </a:r>
            <a:r>
              <a:rPr lang="ru-RU" sz="3400" dirty="0" err="1"/>
              <a:t>Запорізькій</a:t>
            </a:r>
            <a:r>
              <a:rPr lang="ru-RU" sz="3400" dirty="0"/>
              <a:t> – 12, </a:t>
            </a:r>
            <a:r>
              <a:rPr lang="ru-RU" sz="3400" dirty="0" err="1"/>
              <a:t>Івано-Франківській</a:t>
            </a:r>
            <a:r>
              <a:rPr lang="ru-RU" sz="3400" dirty="0"/>
              <a:t> – 7, </a:t>
            </a:r>
            <a:r>
              <a:rPr lang="ru-RU" sz="3400" dirty="0" err="1"/>
              <a:t>Київській</a:t>
            </a:r>
            <a:r>
              <a:rPr lang="ru-RU" sz="3400" dirty="0"/>
              <a:t> – 38, </a:t>
            </a:r>
            <a:r>
              <a:rPr lang="ru-RU" sz="3400" dirty="0" err="1"/>
              <a:t>Кіровоградській</a:t>
            </a:r>
            <a:r>
              <a:rPr lang="ru-RU" sz="3400" dirty="0"/>
              <a:t> - 4, в </a:t>
            </a:r>
            <a:r>
              <a:rPr lang="ru-RU" sz="3400" dirty="0" err="1"/>
              <a:t>Автономній</a:t>
            </a:r>
            <a:r>
              <a:rPr lang="ru-RU" sz="3400" dirty="0"/>
              <a:t> </a:t>
            </a:r>
            <a:r>
              <a:rPr lang="ru-RU" sz="3400" dirty="0" err="1"/>
              <a:t>Республіці</a:t>
            </a:r>
            <a:r>
              <a:rPr lang="ru-RU" sz="3400" dirty="0"/>
              <a:t> </a:t>
            </a:r>
            <a:r>
              <a:rPr lang="ru-RU" sz="3400" dirty="0" err="1"/>
              <a:t>Крим</a:t>
            </a:r>
            <a:r>
              <a:rPr lang="ru-RU" sz="3400" dirty="0"/>
              <a:t> - 2, </a:t>
            </a:r>
            <a:r>
              <a:rPr lang="ru-RU" sz="3400" dirty="0" err="1"/>
              <a:t>Львівській</a:t>
            </a:r>
            <a:r>
              <a:rPr lang="ru-RU" sz="3400" dirty="0"/>
              <a:t> - 4, </a:t>
            </a:r>
            <a:r>
              <a:rPr lang="ru-RU" sz="3400" dirty="0" err="1"/>
              <a:t>Миколаївській</a:t>
            </a:r>
            <a:r>
              <a:rPr lang="ru-RU" sz="3400" dirty="0"/>
              <a:t> - 3, </a:t>
            </a:r>
            <a:r>
              <a:rPr lang="ru-RU" sz="3400" dirty="0" err="1"/>
              <a:t>Одеській</a:t>
            </a:r>
            <a:r>
              <a:rPr lang="ru-RU" sz="3400" dirty="0"/>
              <a:t> - 2, </a:t>
            </a:r>
            <a:r>
              <a:rPr lang="ru-RU" sz="3400" dirty="0" err="1"/>
              <a:t>Полтавській</a:t>
            </a:r>
            <a:r>
              <a:rPr lang="ru-RU" sz="3400" dirty="0"/>
              <a:t> - 15, </a:t>
            </a:r>
            <a:r>
              <a:rPr lang="ru-RU" sz="3400" dirty="0" err="1"/>
              <a:t>Тернопільській</a:t>
            </a:r>
            <a:r>
              <a:rPr lang="ru-RU" sz="3400" dirty="0"/>
              <a:t> - 5, </a:t>
            </a:r>
            <a:r>
              <a:rPr lang="ru-RU" sz="3400" dirty="0" err="1"/>
              <a:t>Рівненській</a:t>
            </a:r>
            <a:r>
              <a:rPr lang="ru-RU" sz="3400" dirty="0"/>
              <a:t> - 5, </a:t>
            </a:r>
            <a:r>
              <a:rPr lang="ru-RU" sz="3400" dirty="0" err="1"/>
              <a:t>Сумській</a:t>
            </a:r>
            <a:r>
              <a:rPr lang="ru-RU" sz="3400" dirty="0"/>
              <a:t> -13, </a:t>
            </a:r>
            <a:r>
              <a:rPr lang="ru-RU" sz="3400" dirty="0" err="1"/>
              <a:t>Харківській</a:t>
            </a:r>
            <a:r>
              <a:rPr lang="ru-RU" sz="3400" dirty="0"/>
              <a:t> - 7, </a:t>
            </a:r>
            <a:r>
              <a:rPr lang="ru-RU" sz="3400" dirty="0" err="1"/>
              <a:t>Херсонській</a:t>
            </a:r>
            <a:r>
              <a:rPr lang="ru-RU" sz="3400" dirty="0"/>
              <a:t> - 11, </a:t>
            </a:r>
            <a:r>
              <a:rPr lang="ru-RU" sz="3400" dirty="0" err="1"/>
              <a:t>Хмельницькій</a:t>
            </a:r>
            <a:r>
              <a:rPr lang="ru-RU" sz="3400" dirty="0"/>
              <a:t> - С , </a:t>
            </a:r>
            <a:r>
              <a:rPr lang="ru-RU" sz="3400" dirty="0" err="1"/>
              <a:t>Черкаській</a:t>
            </a:r>
            <a:r>
              <a:rPr lang="ru-RU" sz="3400" dirty="0"/>
              <a:t> – 17, у </a:t>
            </a:r>
            <a:r>
              <a:rPr lang="ru-RU" sz="3400" dirty="0" err="1"/>
              <a:t>Чернігівській</a:t>
            </a:r>
            <a:r>
              <a:rPr lang="ru-RU" sz="3400" dirty="0"/>
              <a:t> – 33, </a:t>
            </a:r>
            <a:r>
              <a:rPr lang="ru-RU" sz="3400" dirty="0" err="1"/>
              <a:t>Чернівецькій</a:t>
            </a:r>
            <a:r>
              <a:rPr lang="ru-RU" sz="3400" dirty="0"/>
              <a:t> – 7.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/>
              <a:t/>
            </a:r>
            <a:br>
              <a:rPr lang="ru-RU" sz="6000" dirty="0"/>
            </a:br>
            <a:r>
              <a:rPr lang="ru-RU" sz="4400" dirty="0" err="1" smtClean="0"/>
              <a:t>Виникнення</a:t>
            </a:r>
            <a:r>
              <a:rPr lang="ru-RU" sz="4400" dirty="0" smtClean="0"/>
              <a:t> </a:t>
            </a:r>
            <a:r>
              <a:rPr lang="ru-RU" sz="4400" dirty="0" err="1" smtClean="0"/>
              <a:t>курортів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на </a:t>
            </a:r>
            <a:r>
              <a:rPr lang="ru-RU" dirty="0" err="1"/>
              <a:t>мінеральних</a:t>
            </a:r>
            <a:r>
              <a:rPr lang="ru-RU" dirty="0"/>
              <a:t> водах у </a:t>
            </a:r>
            <a:r>
              <a:rPr lang="ru-RU" dirty="0" err="1"/>
              <a:t>Шкло</a:t>
            </a:r>
            <a:r>
              <a:rPr lang="ru-RU" dirty="0"/>
              <a:t> (1576 р.), у </a:t>
            </a:r>
            <a:r>
              <a:rPr lang="ru-RU" dirty="0" err="1"/>
              <a:t>Трускавці</a:t>
            </a:r>
            <a:r>
              <a:rPr lang="ru-RU" dirty="0"/>
              <a:t> (1827 р.) та у </a:t>
            </a:r>
            <a:r>
              <a:rPr lang="ru-RU" dirty="0" err="1"/>
              <a:t>Моршині</a:t>
            </a:r>
            <a:r>
              <a:rPr lang="ru-RU" dirty="0"/>
              <a:t> (1877 р.) </a:t>
            </a:r>
            <a:r>
              <a:rPr lang="ru-RU" dirty="0" err="1"/>
              <a:t>Львівської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; </a:t>
            </a:r>
            <a:r>
              <a:rPr lang="ru-RU" dirty="0" err="1"/>
              <a:t>Березівці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Харковом</a:t>
            </a:r>
            <a:r>
              <a:rPr lang="ru-RU" dirty="0"/>
              <a:t> (1862 р.) та у </a:t>
            </a:r>
            <a:r>
              <a:rPr lang="ru-RU" dirty="0" err="1"/>
              <a:t>Миргороді</a:t>
            </a:r>
            <a:r>
              <a:rPr lang="ru-RU" dirty="0"/>
              <a:t> </a:t>
            </a:r>
            <a:r>
              <a:rPr lang="ru-RU" dirty="0" err="1"/>
              <a:t>Полтавської</a:t>
            </a:r>
            <a:r>
              <a:rPr lang="ru-RU" dirty="0"/>
              <a:t> </a:t>
            </a:r>
            <a:r>
              <a:rPr lang="ru-RU" dirty="0" err="1"/>
              <a:t>губернії</a:t>
            </a:r>
            <a:r>
              <a:rPr lang="ru-RU" dirty="0"/>
              <a:t> (1917 р.); </a:t>
            </a:r>
            <a:r>
              <a:rPr lang="ru-RU" dirty="0" err="1"/>
              <a:t>грязьові</a:t>
            </a:r>
            <a:r>
              <a:rPr lang="ru-RU" dirty="0"/>
              <a:t> - на </a:t>
            </a:r>
            <a:r>
              <a:rPr lang="ru-RU" dirty="0" err="1"/>
              <a:t>Сакському</a:t>
            </a:r>
            <a:r>
              <a:rPr lang="ru-RU" dirty="0"/>
              <a:t> </a:t>
            </a:r>
            <a:r>
              <a:rPr lang="ru-RU" dirty="0" err="1"/>
              <a:t>озері</a:t>
            </a:r>
            <a:r>
              <a:rPr lang="ru-RU" dirty="0"/>
              <a:t> в </a:t>
            </a:r>
            <a:r>
              <a:rPr lang="ru-RU" dirty="0" err="1"/>
              <a:t>Криму</a:t>
            </a:r>
            <a:r>
              <a:rPr lang="ru-RU" dirty="0"/>
              <a:t> (1799 р.), на </a:t>
            </a:r>
            <a:r>
              <a:rPr lang="ru-RU" dirty="0" err="1"/>
              <a:t>Одеських</a:t>
            </a:r>
            <a:r>
              <a:rPr lang="ru-RU" dirty="0"/>
              <a:t> лиманах (1829 р.), на </a:t>
            </a:r>
            <a:r>
              <a:rPr lang="ru-RU" dirty="0" err="1"/>
              <a:t>Слов'янських</a:t>
            </a:r>
            <a:r>
              <a:rPr lang="ru-RU" dirty="0"/>
              <a:t> озерах у </a:t>
            </a:r>
            <a:r>
              <a:rPr lang="ru-RU" dirty="0" err="1"/>
              <a:t>Донбасі</a:t>
            </a:r>
            <a:r>
              <a:rPr lang="ru-RU" dirty="0"/>
              <a:t> (1832 р.), в </a:t>
            </a:r>
            <a:r>
              <a:rPr lang="ru-RU" dirty="0" err="1"/>
              <a:t>Євпаторії</a:t>
            </a:r>
            <a:r>
              <a:rPr lang="ru-RU" dirty="0"/>
              <a:t> (1890 р.) та в </a:t>
            </a:r>
            <a:r>
              <a:rPr lang="ru-RU" dirty="0" err="1"/>
              <a:t>Бердянську</a:t>
            </a:r>
            <a:r>
              <a:rPr lang="ru-RU" dirty="0"/>
              <a:t> </a:t>
            </a:r>
            <a:r>
              <a:rPr lang="ru-RU" dirty="0" err="1"/>
              <a:t>Запорізької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(1902 р.)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12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239000" cy="1143000"/>
          </a:xfrm>
        </p:spPr>
        <p:txBody>
          <a:bodyPr>
            <a:noAutofit/>
          </a:bodyPr>
          <a:lstStyle/>
          <a:p>
            <a:r>
              <a:rPr lang="ru-RU" sz="4400" dirty="0" smtClean="0"/>
              <a:t>Структура </a:t>
            </a:r>
            <a:r>
              <a:rPr lang="ru-RU" sz="4400" dirty="0" err="1" smtClean="0"/>
              <a:t>санаторіїв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структура </a:t>
            </a:r>
            <a:r>
              <a:rPr lang="ru-RU" dirty="0" err="1"/>
              <a:t>виглядає</a:t>
            </a:r>
            <a:r>
              <a:rPr lang="ru-RU" dirty="0"/>
              <a:t> так: </a:t>
            </a:r>
            <a:r>
              <a:rPr lang="ru-RU" dirty="0" err="1"/>
              <a:t>санаторії</a:t>
            </a:r>
            <a:r>
              <a:rPr lang="ru-RU" dirty="0"/>
              <a:t> на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- 22%; </a:t>
            </a:r>
            <a:r>
              <a:rPr lang="ru-RU" dirty="0" err="1"/>
              <a:t>травної</a:t>
            </a:r>
            <a:r>
              <a:rPr lang="ru-RU" dirty="0"/>
              <a:t> – 20%; </a:t>
            </a:r>
            <a:r>
              <a:rPr lang="ru-RU" dirty="0" err="1"/>
              <a:t>нервової</a:t>
            </a:r>
            <a:r>
              <a:rPr lang="ru-RU" dirty="0"/>
              <a:t> – 17%; </a:t>
            </a:r>
            <a:r>
              <a:rPr lang="ru-RU" dirty="0" err="1"/>
              <a:t>дихальної</a:t>
            </a:r>
            <a:r>
              <a:rPr lang="ru-RU" dirty="0"/>
              <a:t> – 16%,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– 17%; </a:t>
            </a:r>
            <a:r>
              <a:rPr lang="ru-RU" dirty="0" err="1"/>
              <a:t>нирок</a:t>
            </a:r>
            <a:r>
              <a:rPr lang="ru-RU" dirty="0"/>
              <a:t> та </a:t>
            </a:r>
            <a:r>
              <a:rPr lang="ru-RU" dirty="0" err="1"/>
              <a:t>сечовивідних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 – 6,5%;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</a:t>
            </a:r>
            <a:r>
              <a:rPr lang="ru-RU" dirty="0" err="1"/>
              <a:t>жіночих</a:t>
            </a:r>
            <a:r>
              <a:rPr lang="ru-RU" dirty="0"/>
              <a:t> </a:t>
            </a:r>
            <a:r>
              <a:rPr lang="ru-RU" dirty="0" err="1"/>
              <a:t>статевих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– 4,5%; </a:t>
            </a:r>
            <a:r>
              <a:rPr lang="ru-RU" dirty="0" err="1"/>
              <a:t>шкіри</a:t>
            </a:r>
            <a:r>
              <a:rPr lang="ru-RU"/>
              <a:t> – 0,2%.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835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</TotalTime>
  <Words>384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Trebuchet MS</vt:lpstr>
      <vt:lpstr>Wingdings</vt:lpstr>
      <vt:lpstr>Wingdings 2</vt:lpstr>
      <vt:lpstr>Изящная</vt:lpstr>
      <vt:lpstr>Курортні  ресурси  світу</vt:lpstr>
      <vt:lpstr>Рекреаційнний пункт</vt:lpstr>
      <vt:lpstr>Курорт</vt:lpstr>
      <vt:lpstr> Рекреаційні райони</vt:lpstr>
      <vt:lpstr>Рекреаційний регіон</vt:lpstr>
      <vt:lpstr>         В Україні</vt:lpstr>
      <vt:lpstr>   Виникнення курортів</vt:lpstr>
      <vt:lpstr>Структура санаторіїв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11</cp:revision>
  <dcterms:created xsi:type="dcterms:W3CDTF">2018-03-15T17:39:48Z</dcterms:created>
  <dcterms:modified xsi:type="dcterms:W3CDTF">2023-02-08T12:12:42Z</dcterms:modified>
</cp:coreProperties>
</file>