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62" r:id="rId10"/>
    <p:sldId id="284" r:id="rId11"/>
    <p:sldId id="282" r:id="rId12"/>
    <p:sldId id="283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6" r:id="rId25"/>
    <p:sldId id="279" r:id="rId26"/>
    <p:sldId id="280" r:id="rId27"/>
    <p:sldId id="285" r:id="rId28"/>
    <p:sldId id="281" r:id="rId2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A7835-A636-4CE3-BEBF-EBF6183F9A07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CBB24-B48F-4BB3-A99C-FCD74C87A8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2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CBB24-B48F-4BB3-A99C-FCD74C87A853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2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CBB24-B48F-4BB3-A99C-FCD74C87A853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98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643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839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623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814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7146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8073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277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053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11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533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64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201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785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02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96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965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15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27DC3CC-9F42-4202-9898-66017CA064F6}" type="datetimeFigureOut">
              <a:rPr lang="uk-UA" smtClean="0"/>
              <a:t>08.11.2020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59F79DF-7865-4528-80A8-00A70471D3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5048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81600" y="544726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РОЗВИТОК ДЕРЖАВ</a:t>
            </a:r>
          </a:p>
          <a:p>
            <a:r>
              <a:rPr lang="ru-RU" sz="3600" dirty="0"/>
              <a:t>ПОСТРАДЯНСТКОГО ПРОСТОРУ:</a:t>
            </a:r>
          </a:p>
          <a:p>
            <a:r>
              <a:rPr lang="ru-RU" sz="3600" dirty="0"/>
              <a:t>РУСПУБЛІКА </a:t>
            </a:r>
            <a:r>
              <a:rPr lang="ru-RU" sz="3600" dirty="0" smtClean="0"/>
              <a:t>АЗЕРБАЙДЖАН </a:t>
            </a:r>
            <a:endParaRPr lang="ru-RU" sz="3600" dirty="0"/>
          </a:p>
          <a:p>
            <a:r>
              <a:rPr lang="ru-RU" sz="3600" dirty="0"/>
              <a:t>РЕСПУБЛІКА </a:t>
            </a:r>
            <a:r>
              <a:rPr lang="ru-RU" sz="3600" dirty="0" smtClean="0"/>
              <a:t>МОЛДОВА</a:t>
            </a:r>
            <a:endParaRPr lang="uk-UA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7509" y="481597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Підготовили:</a:t>
            </a:r>
          </a:p>
          <a:p>
            <a:r>
              <a:rPr lang="uk-UA" dirty="0" smtClean="0"/>
              <a:t>студентки 2-го курсу магістратури</a:t>
            </a:r>
          </a:p>
          <a:p>
            <a:r>
              <a:rPr lang="uk-UA" dirty="0"/>
              <a:t>с</a:t>
            </a:r>
            <a:r>
              <a:rPr lang="uk-UA" dirty="0" smtClean="0"/>
              <a:t>пеціальність “Міжнародні відносини, суспільні</a:t>
            </a:r>
          </a:p>
          <a:p>
            <a:r>
              <a:rPr lang="uk-UA" dirty="0" smtClean="0"/>
              <a:t>комунікації та регіональні студії”</a:t>
            </a:r>
          </a:p>
          <a:p>
            <a:r>
              <a:rPr lang="uk-UA" dirty="0" smtClean="0"/>
              <a:t>Собченко Марія, Решетняк Вікторія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5634" y="6293306"/>
            <a:ext cx="238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Запоріжжя, 2020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09" y="1079511"/>
            <a:ext cx="4356412" cy="274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31" y="3243263"/>
            <a:ext cx="5170452" cy="248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51784" y="404664"/>
            <a:ext cx="3206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Гагаузька земля</a:t>
            </a:r>
            <a:endParaRPr lang="uk-U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95400" y="2361233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Російська Федерація </a:t>
            </a:r>
            <a:endParaRPr lang="uk-UA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120336" y="2240280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Туреччина</a:t>
            </a:r>
            <a:endParaRPr lang="uk-UA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308" y="2276872"/>
            <a:ext cx="3861048" cy="386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00256" y="2996952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dirty="0" smtClean="0"/>
              <a:t>Матеріальна допомога;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err="1" smtClean="0"/>
              <a:t>Відкритий</a:t>
            </a:r>
            <a:r>
              <a:rPr lang="ru-RU" dirty="0" smtClean="0"/>
              <a:t> </a:t>
            </a:r>
            <a:r>
              <a:rPr lang="ru-RU" dirty="0" err="1" smtClean="0"/>
              <a:t>Гагаузько-турецького</a:t>
            </a:r>
            <a:r>
              <a:rPr lang="ru-RU" dirty="0" smtClean="0"/>
              <a:t> </a:t>
            </a:r>
            <a:r>
              <a:rPr lang="ru-RU" dirty="0" err="1" smtClean="0"/>
              <a:t>ліцея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 smtClean="0"/>
              <a:t>Чадир-Лунзі</a:t>
            </a:r>
            <a:r>
              <a:rPr lang="ru-RU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err="1"/>
              <a:t>відкриття</a:t>
            </a:r>
            <a:r>
              <a:rPr lang="ru-RU" dirty="0"/>
              <a:t> генконсульства Туреччини в </a:t>
            </a:r>
            <a:r>
              <a:rPr lang="ru-RU" dirty="0" err="1"/>
              <a:t>Комраті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51984" y="1047268"/>
            <a:ext cx="369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ближче</a:t>
            </a:r>
            <a:r>
              <a:rPr lang="ru-RU" dirty="0"/>
              <a:t> до </a:t>
            </a:r>
            <a:r>
              <a:rPr lang="ru-RU" dirty="0" err="1"/>
              <a:t>Росії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до Молдови.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5400" y="3117474"/>
            <a:ext cx="28803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dirty="0" smtClean="0"/>
              <a:t>Головний експортер </a:t>
            </a:r>
            <a:r>
              <a:rPr lang="uk-UA" dirty="0"/>
              <a:t>сільськогосподарської </a:t>
            </a:r>
            <a:r>
              <a:rPr lang="uk-UA" dirty="0" smtClean="0"/>
              <a:t>продукції.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dirty="0" smtClean="0"/>
              <a:t>У </a:t>
            </a:r>
            <a:r>
              <a:rPr lang="uk-UA" dirty="0"/>
              <a:t>російських університетах є квоти для студентів з Гагаузії.</a:t>
            </a:r>
          </a:p>
        </p:txBody>
      </p:sp>
    </p:spTree>
    <p:extLst>
      <p:ext uri="{BB962C8B-B14F-4D97-AF65-F5344CB8AC3E}">
        <p14:creationId xmlns:p14="http://schemas.microsoft.com/office/powerpoint/2010/main" val="992755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0674" y="762685"/>
            <a:ext cx="795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Відносини Молдови з ЄС </a:t>
            </a:r>
            <a:endParaRPr lang="uk-UA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43637" y="1300118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Посередницька роль Румунії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31" y="2132856"/>
            <a:ext cx="7477125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882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0674" y="762685"/>
            <a:ext cx="795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Відносини Молдови з Росією  </a:t>
            </a:r>
            <a:endParaRPr lang="uk-UA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746" y="1628800"/>
            <a:ext cx="6100188" cy="40191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9416" y="1988840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Для </a:t>
            </a:r>
            <a:r>
              <a:rPr lang="uk-UA" dirty="0"/>
              <a:t>Молдови дуже важливі відносини з Росією, до цього дня на території країни розташовується оперативна група російських військ в Придністров'ї. </a:t>
            </a:r>
            <a:endParaRPr lang="uk-UA" dirty="0" smtClean="0"/>
          </a:p>
          <a:p>
            <a:pPr algn="just"/>
            <a:r>
              <a:rPr lang="uk-UA" dirty="0"/>
              <a:t>	</a:t>
            </a:r>
            <a:r>
              <a:rPr lang="uk-UA" dirty="0" smtClean="0"/>
              <a:t>Молдова </a:t>
            </a:r>
            <a:r>
              <a:rPr lang="uk-UA" dirty="0"/>
              <a:t>є членом Співдружності Незалежних Держав (СНД), в яке входить Росія і 9 пострадянських сусідів. У Росії працює безліч мігрантів з </a:t>
            </a:r>
            <a:r>
              <a:rPr lang="uk-UA" dirty="0" smtClean="0"/>
              <a:t>Молдови.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9346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6780" y="138294"/>
            <a:ext cx="6139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Концепція зовнішньої політики</a:t>
            </a:r>
            <a:endParaRPr lang="uk-UA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3392" y="908720"/>
            <a:ext cx="5894301" cy="50167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uk-UA" sz="2000" dirty="0" smtClean="0"/>
          </a:p>
          <a:p>
            <a:pPr algn="just"/>
            <a:r>
              <a:rPr lang="ru-RU" sz="2000" dirty="0" smtClean="0"/>
              <a:t>2020-й  рік був </a:t>
            </a:r>
            <a:r>
              <a:rPr lang="ru-RU" sz="2000" dirty="0" err="1" smtClean="0"/>
              <a:t>неофіційно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проголошений</a:t>
            </a:r>
            <a:r>
              <a:rPr lang="ru-RU" sz="2000" dirty="0" smtClean="0"/>
              <a:t> в </a:t>
            </a:r>
            <a:r>
              <a:rPr lang="ru-RU" sz="2000" dirty="0" err="1" smtClean="0"/>
              <a:t>Республіці</a:t>
            </a:r>
            <a:r>
              <a:rPr lang="ru-RU" sz="2000" dirty="0" smtClean="0"/>
              <a:t> Молдова роком «</a:t>
            </a:r>
            <a:r>
              <a:rPr lang="ru-RU" sz="2000" dirty="0" err="1" smtClean="0"/>
              <a:t>збалансованої</a:t>
            </a:r>
            <a:r>
              <a:rPr lang="ru-RU" sz="2000" dirty="0" smtClean="0"/>
              <a:t> зовнішньої політики».</a:t>
            </a:r>
          </a:p>
          <a:p>
            <a:pPr algn="just"/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Республіки Молдова, з одного боку, послідовна у проведенні зовнішньополітичного вектора європейської інтеграції та визнання важливості ролі дипломатичної участі європейських структур, і з іншого боку, непослідовна позиція в прагненні розвивати конструктивний діалог з Російською Федерацією.</a:t>
            </a:r>
            <a:endParaRPr lang="uk-UA" sz="2000" dirty="0"/>
          </a:p>
          <a:p>
            <a:pPr algn="just"/>
            <a:endParaRPr lang="uk-UA" sz="2000" dirty="0" smtClean="0"/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916832"/>
            <a:ext cx="4709345" cy="26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0674" y="762685"/>
            <a:ext cx="795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МЗС: ПОСЛИ МОЛДОВИ В УКРАЇНІ ТА РОСІЇ</a:t>
            </a:r>
            <a:endParaRPr lang="uk-UA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6334" y="2387089"/>
            <a:ext cx="6782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Надзвичайний і </a:t>
            </a:r>
            <a:r>
              <a:rPr lang="ru-RU" sz="2000" dirty="0" err="1" smtClean="0"/>
              <a:t>Повноважний</a:t>
            </a:r>
            <a:r>
              <a:rPr lang="ru-RU" sz="2000" dirty="0" smtClean="0"/>
              <a:t> Посол Молдови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.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63864" y="3134246"/>
            <a:ext cx="4996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Руслан Сергійович Болбочан з 2015 року </a:t>
            </a:r>
            <a:endParaRPr lang="uk-UA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83" y="3272740"/>
            <a:ext cx="4038532" cy="3230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83" y="482359"/>
            <a:ext cx="4038532" cy="26928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3156" y="4015695"/>
            <a:ext cx="5230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Основна співпраця в сфері культури та економічно-соціального життя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8872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90674" y="762685"/>
            <a:ext cx="795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МЗС: ПОСЛИ МОЛДОВИ В УКРАЇНІ ТА РОСІЇ</a:t>
            </a:r>
            <a:endParaRPr lang="uk-UA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07977" y="2375432"/>
            <a:ext cx="4886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Андрій </a:t>
            </a:r>
            <a:r>
              <a:rPr lang="ru-RU" sz="2000" dirty="0" err="1" smtClean="0"/>
              <a:t>Кирилович</a:t>
            </a:r>
            <a:r>
              <a:rPr lang="ru-RU" sz="2000" dirty="0" smtClean="0"/>
              <a:t> </a:t>
            </a:r>
            <a:r>
              <a:rPr lang="ru-RU" sz="2000" dirty="0" err="1" smtClean="0"/>
              <a:t>Негуца</a:t>
            </a:r>
            <a:r>
              <a:rPr lang="ru-RU" sz="2000" dirty="0" smtClean="0"/>
              <a:t> (з 2017 року).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4409" y="1480710"/>
            <a:ext cx="5607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/>
              <a:t>Надзвичайний і </a:t>
            </a:r>
            <a:r>
              <a:rPr lang="ru-RU" sz="2000" dirty="0" err="1" smtClean="0"/>
              <a:t>Повноважний</a:t>
            </a:r>
            <a:r>
              <a:rPr lang="ru-RU" sz="2000" dirty="0" smtClean="0"/>
              <a:t> Посол Молдови</a:t>
            </a:r>
          </a:p>
          <a:p>
            <a:pPr algn="ctr"/>
            <a:r>
              <a:rPr lang="ru-RU" sz="2000" dirty="0" smtClean="0"/>
              <a:t> в </a:t>
            </a:r>
            <a:r>
              <a:rPr lang="ru-RU" sz="2000" dirty="0" err="1" smtClean="0"/>
              <a:t>Російській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Федерації</a:t>
            </a:r>
            <a:r>
              <a:rPr lang="ru-RU" sz="2000" dirty="0" smtClean="0"/>
              <a:t>.</a:t>
            </a:r>
            <a:endParaRPr lang="uk-UA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07977" y="3355846"/>
            <a:ext cx="43204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Основна</a:t>
            </a:r>
            <a:r>
              <a:rPr lang="ru-RU" sz="2000" dirty="0" smtClean="0"/>
              <a:t> мета - </a:t>
            </a:r>
            <a:r>
              <a:rPr lang="ru-RU" sz="2000" dirty="0" err="1" smtClean="0"/>
              <a:t>зміцнення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стратегічного</a:t>
            </a:r>
            <a:r>
              <a:rPr lang="ru-RU" sz="2000" dirty="0" smtClean="0"/>
              <a:t> партнерства Молдови з </a:t>
            </a:r>
            <a:r>
              <a:rPr lang="ru-RU" sz="2000" dirty="0" err="1" smtClean="0"/>
              <a:t>Росією</a:t>
            </a:r>
            <a:r>
              <a:rPr lang="ru-RU" sz="2000" dirty="0" smtClean="0"/>
              <a:t>,  </a:t>
            </a:r>
            <a:r>
              <a:rPr lang="ru-RU" sz="2000" dirty="0" err="1" smtClean="0"/>
              <a:t>повернення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молдавських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експортерів</a:t>
            </a:r>
            <a:r>
              <a:rPr lang="ru-RU" sz="2000" dirty="0" smtClean="0"/>
              <a:t> на </a:t>
            </a:r>
            <a:r>
              <a:rPr lang="ru-RU" sz="2000" dirty="0" err="1" smtClean="0"/>
              <a:t>російський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ринок</a:t>
            </a:r>
            <a:r>
              <a:rPr lang="ru-RU" sz="2000" dirty="0" smtClean="0"/>
              <a:t> і  </a:t>
            </a:r>
            <a:r>
              <a:rPr lang="ru-RU" sz="2000" dirty="0" err="1" smtClean="0"/>
              <a:t>остаточне</a:t>
            </a:r>
            <a:r>
              <a:rPr lang="ru-RU" sz="2000" dirty="0" smtClean="0"/>
              <a:t> </a:t>
            </a:r>
            <a:r>
              <a:rPr lang="ru-RU" sz="2000" dirty="0" err="1" smtClean="0"/>
              <a:t>вирішення</a:t>
            </a:r>
            <a:r>
              <a:rPr lang="ru-RU" sz="2000" dirty="0" smtClean="0"/>
              <a:t> питання </a:t>
            </a:r>
            <a:r>
              <a:rPr lang="ru-RU" sz="2000" dirty="0" err="1" smtClean="0"/>
              <a:t>молдавських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трудових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мігрантів</a:t>
            </a:r>
            <a:r>
              <a:rPr lang="ru-RU" sz="2000" dirty="0" smtClean="0"/>
              <a:t>.</a:t>
            </a:r>
            <a:endParaRPr lang="uk-UA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7" y="1834653"/>
            <a:ext cx="6333222" cy="421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4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5870" y="343971"/>
            <a:ext cx="87231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/>
              <a:t> Республіка Азербайджан</a:t>
            </a:r>
          </a:p>
          <a:p>
            <a:pPr algn="ctr"/>
            <a:r>
              <a:rPr lang="uk-UA" sz="3600" dirty="0" smtClean="0"/>
              <a:t>(«земля вогнів»; «країна вічного вогню»)</a:t>
            </a:r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132856"/>
            <a:ext cx="5542998" cy="3387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95400" y="1772816"/>
            <a:ext cx="4971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Столиця </a:t>
            </a:r>
            <a:r>
              <a:rPr lang="uk-UA" dirty="0" smtClean="0"/>
              <a:t>— місто Баку.</a:t>
            </a:r>
          </a:p>
          <a:p>
            <a:pPr algn="ctr"/>
            <a:r>
              <a:rPr lang="uk-UA" dirty="0" smtClean="0"/>
              <a:t> </a:t>
            </a:r>
            <a:r>
              <a:rPr lang="uk-UA" b="1" dirty="0" smtClean="0"/>
              <a:t>Площа країни </a:t>
            </a:r>
            <a:r>
              <a:rPr lang="uk-UA" dirty="0" smtClean="0"/>
              <a:t>— 86 600 км² </a:t>
            </a:r>
          </a:p>
          <a:p>
            <a:pPr algn="ctr"/>
            <a:r>
              <a:rPr lang="uk-UA" dirty="0" smtClean="0"/>
              <a:t>(113 місце у світі).</a:t>
            </a:r>
          </a:p>
          <a:p>
            <a:pPr algn="ctr"/>
            <a:r>
              <a:rPr lang="uk-UA" dirty="0" smtClean="0"/>
              <a:t>Адміністративно поділяється на </a:t>
            </a:r>
            <a:r>
              <a:rPr lang="ru-RU" dirty="0"/>
              <a:t> 59 </a:t>
            </a:r>
            <a:r>
              <a:rPr lang="ru-RU" dirty="0" err="1" smtClean="0"/>
              <a:t>районів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11 </a:t>
            </a:r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/>
              <a:t>і 1 </a:t>
            </a:r>
            <a:r>
              <a:rPr lang="ru-RU" dirty="0" err="1"/>
              <a:t>автономну</a:t>
            </a:r>
            <a:r>
              <a:rPr lang="ru-RU" dirty="0"/>
              <a:t> </a:t>
            </a:r>
            <a:r>
              <a:rPr lang="ru-RU" dirty="0" err="1"/>
              <a:t>республіку</a:t>
            </a:r>
            <a:r>
              <a:rPr lang="ru-RU" dirty="0"/>
              <a:t> </a:t>
            </a:r>
            <a:r>
              <a:rPr lang="fr-FR" dirty="0"/>
              <a:t> </a:t>
            </a:r>
            <a:r>
              <a:rPr lang="fr-FR" dirty="0" smtClean="0"/>
              <a:t>—</a:t>
            </a:r>
            <a:endParaRPr lang="ru-RU" dirty="0" smtClean="0"/>
          </a:p>
          <a:p>
            <a:pPr algn="ctr"/>
            <a:r>
              <a:rPr lang="uk-UA" dirty="0" smtClean="0"/>
              <a:t> Нахічеванську Автономну Республіку.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/>
              <a:t>Автономія</a:t>
            </a:r>
            <a:r>
              <a:rPr lang="ru-RU" dirty="0"/>
              <a:t> </a:t>
            </a:r>
            <a:r>
              <a:rPr lang="ru-RU" dirty="0" err="1"/>
              <a:t>Нагірного</a:t>
            </a:r>
            <a:r>
              <a:rPr lang="ru-RU" dirty="0"/>
              <a:t> Карабаху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 smtClean="0"/>
              <a:t>офіційно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 err="1"/>
              <a:t>ліквідована</a:t>
            </a:r>
            <a:r>
              <a:rPr lang="ru-RU" dirty="0"/>
              <a:t> в </a:t>
            </a:r>
            <a:r>
              <a:rPr lang="ru-RU" dirty="0" smtClean="0"/>
              <a:t>1991 </a:t>
            </a:r>
            <a:r>
              <a:rPr lang="ru-RU" dirty="0" err="1" smtClean="0"/>
              <a:t>році</a:t>
            </a:r>
            <a:r>
              <a:rPr lang="ru-RU" dirty="0"/>
              <a:t>. </a:t>
            </a:r>
            <a:endParaRPr lang="uk-UA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95400" y="4318962"/>
            <a:ext cx="4611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uk-UA" b="1" dirty="0"/>
              <a:t>Іслам </a:t>
            </a:r>
            <a:r>
              <a:rPr lang="uk-UA" dirty="0"/>
              <a:t>є основною </a:t>
            </a:r>
            <a:r>
              <a:rPr lang="uk-UA" dirty="0" smtClean="0"/>
              <a:t>релігією </a:t>
            </a:r>
          </a:p>
          <a:p>
            <a:pPr indent="457200" algn="ctr"/>
            <a:r>
              <a:rPr lang="uk-UA" dirty="0" smtClean="0"/>
              <a:t>Азербайджану</a:t>
            </a:r>
            <a:r>
              <a:rPr lang="uk-UA" dirty="0"/>
              <a:t>. </a:t>
            </a:r>
            <a:r>
              <a:rPr lang="uk-UA" dirty="0" smtClean="0"/>
              <a:t>99,2</a:t>
            </a:r>
            <a:r>
              <a:rPr lang="uk-UA" dirty="0"/>
              <a:t>% </a:t>
            </a:r>
            <a:r>
              <a:rPr lang="uk-UA" dirty="0" smtClean="0"/>
              <a:t>населення</a:t>
            </a:r>
          </a:p>
          <a:p>
            <a:pPr indent="457200" algn="ctr"/>
            <a:r>
              <a:rPr lang="uk-UA" dirty="0" smtClean="0"/>
              <a:t>країни </a:t>
            </a:r>
            <a:r>
              <a:rPr lang="uk-UA" dirty="0"/>
              <a:t>- мусульмани. </a:t>
            </a:r>
            <a:r>
              <a:rPr lang="uk-UA" dirty="0" smtClean="0"/>
              <a:t>Близько </a:t>
            </a:r>
            <a:r>
              <a:rPr lang="uk-UA" dirty="0"/>
              <a:t>85</a:t>
            </a:r>
            <a:r>
              <a:rPr lang="uk-UA" dirty="0" smtClean="0"/>
              <a:t>%</a:t>
            </a:r>
          </a:p>
          <a:p>
            <a:pPr indent="457200" algn="ctr"/>
            <a:r>
              <a:rPr lang="uk-UA" dirty="0" smtClean="0"/>
              <a:t>мусульман Азербайджану</a:t>
            </a:r>
          </a:p>
          <a:p>
            <a:pPr indent="457200" algn="ctr"/>
            <a:r>
              <a:rPr lang="uk-UA" dirty="0" smtClean="0"/>
              <a:t>сповідують </a:t>
            </a:r>
            <a:r>
              <a:rPr lang="uk-UA" dirty="0"/>
              <a:t>іслам </a:t>
            </a:r>
            <a:r>
              <a:rPr lang="uk-UA" b="1" dirty="0" smtClean="0"/>
              <a:t>шиїтського</a:t>
            </a:r>
          </a:p>
          <a:p>
            <a:pPr indent="457200" algn="ctr"/>
            <a:r>
              <a:rPr lang="uk-UA" b="1" dirty="0" smtClean="0"/>
              <a:t>толку</a:t>
            </a:r>
            <a:r>
              <a:rPr lang="uk-UA" b="1" dirty="0"/>
              <a:t>,  </a:t>
            </a:r>
            <a:r>
              <a:rPr lang="uk-UA" dirty="0" smtClean="0"/>
              <a:t>а </a:t>
            </a:r>
            <a:r>
              <a:rPr lang="uk-UA" dirty="0"/>
              <a:t>15% - мусульмани-суніти.</a:t>
            </a:r>
          </a:p>
        </p:txBody>
      </p:sp>
    </p:spTree>
    <p:extLst>
      <p:ext uri="{BB962C8B-B14F-4D97-AF65-F5344CB8AC3E}">
        <p14:creationId xmlns:p14="http://schemas.microsoft.com/office/powerpoint/2010/main" val="34644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6499" y="343971"/>
            <a:ext cx="552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/>
              <a:t> Республіка Азербайджан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36" y="260648"/>
            <a:ext cx="4608512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2" y="4149080"/>
            <a:ext cx="2088232" cy="2278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4180" y="1484784"/>
            <a:ext cx="6104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/>
              <a:t>Офіційна</a:t>
            </a:r>
            <a:r>
              <a:rPr lang="ru-RU" sz="2000" dirty="0"/>
              <a:t> </a:t>
            </a:r>
            <a:r>
              <a:rPr lang="ru-RU" sz="2000" b="1" dirty="0" err="1"/>
              <a:t>мова</a:t>
            </a:r>
            <a:r>
              <a:rPr lang="ru-RU" sz="2000" dirty="0"/>
              <a:t> Азербайджану – </a:t>
            </a:r>
            <a:r>
              <a:rPr lang="ru-RU" sz="2000" dirty="0" err="1"/>
              <a:t>азербайджанська</a:t>
            </a:r>
            <a:r>
              <a:rPr lang="ru-RU" sz="2000" dirty="0"/>
              <a:t>.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/>
              <a:t>тюркська</a:t>
            </a:r>
            <a:r>
              <a:rPr lang="ru-RU" sz="2000" dirty="0"/>
              <a:t> </a:t>
            </a:r>
            <a:r>
              <a:rPr lang="ru-RU" sz="2000" dirty="0" err="1"/>
              <a:t>мова</a:t>
            </a:r>
            <a:r>
              <a:rPr lang="ru-RU" sz="2000" dirty="0"/>
              <a:t>, яка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спільного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сучасною</a:t>
            </a:r>
            <a:r>
              <a:rPr lang="ru-RU" sz="2000" dirty="0" smtClean="0"/>
              <a:t> </a:t>
            </a:r>
            <a:r>
              <a:rPr lang="ru-RU" sz="2000" dirty="0" err="1"/>
              <a:t>турецькою</a:t>
            </a:r>
            <a:r>
              <a:rPr lang="ru-RU" sz="2000" dirty="0"/>
              <a:t> </a:t>
            </a:r>
            <a:r>
              <a:rPr lang="ru-RU" sz="2000" dirty="0" err="1"/>
              <a:t>мовою</a:t>
            </a:r>
            <a:r>
              <a:rPr lang="ru-RU" sz="2000" dirty="0"/>
              <a:t>. Нею </a:t>
            </a:r>
            <a:r>
              <a:rPr lang="ru-RU" sz="2000" dirty="0" err="1"/>
              <a:t>говорять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близько</a:t>
            </a:r>
            <a:r>
              <a:rPr lang="ru-RU" sz="2000" dirty="0" smtClean="0"/>
              <a:t> </a:t>
            </a:r>
            <a:r>
              <a:rPr lang="ru-RU" sz="2000" dirty="0"/>
              <a:t>96.6% </a:t>
            </a:r>
            <a:r>
              <a:rPr lang="ru-RU" sz="2000" dirty="0" err="1"/>
              <a:t>населення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, в той же час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російська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/>
              <a:t>англійська</a:t>
            </a:r>
            <a:r>
              <a:rPr lang="ru-RU" sz="2000" dirty="0"/>
              <a:t> </a:t>
            </a:r>
            <a:r>
              <a:rPr lang="ru-RU" sz="2000" dirty="0" err="1"/>
              <a:t>відіграють</a:t>
            </a:r>
            <a:r>
              <a:rPr lang="ru-RU" sz="2000" dirty="0"/>
              <a:t> </a:t>
            </a:r>
            <a:r>
              <a:rPr lang="ru-RU" sz="2000" dirty="0" err="1"/>
              <a:t>важливу</a:t>
            </a:r>
            <a:r>
              <a:rPr lang="ru-RU" sz="2000" dirty="0"/>
              <a:t> роль </a:t>
            </a:r>
            <a:endParaRPr lang="ru-RU" sz="2000" dirty="0" smtClean="0"/>
          </a:p>
          <a:p>
            <a:pPr algn="ctr"/>
            <a:r>
              <a:rPr lang="ru-RU" sz="2000" dirty="0" smtClean="0"/>
              <a:t>як </a:t>
            </a:r>
            <a:r>
              <a:rPr lang="ru-RU" sz="2000" dirty="0" err="1"/>
              <a:t>мови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та </a:t>
            </a:r>
            <a:r>
              <a:rPr lang="ru-RU" sz="2000" dirty="0" err="1"/>
              <a:t>комунікації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60586" y="4149080"/>
            <a:ext cx="58881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Система </a:t>
            </a:r>
            <a:r>
              <a:rPr lang="ru-RU" sz="2000" b="1" dirty="0" err="1"/>
              <a:t>правління</a:t>
            </a:r>
            <a:r>
              <a:rPr lang="ru-RU" sz="2000" b="1" dirty="0"/>
              <a:t>: </a:t>
            </a:r>
            <a:r>
              <a:rPr lang="ru-RU" sz="2000" dirty="0" err="1"/>
              <a:t>Унітарна</a:t>
            </a:r>
            <a:r>
              <a:rPr lang="ru-RU" sz="2000" dirty="0"/>
              <a:t> </a:t>
            </a:r>
            <a:r>
              <a:rPr lang="ru-RU" sz="2000" dirty="0" err="1"/>
              <a:t>президентська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республіка</a:t>
            </a:r>
            <a:r>
              <a:rPr lang="ru-RU" sz="2000" dirty="0" smtClean="0"/>
              <a:t>.</a:t>
            </a:r>
            <a:r>
              <a:rPr lang="ru-RU" sz="2000" dirty="0"/>
              <a:t> З 1995 року </a:t>
            </a:r>
            <a:r>
              <a:rPr lang="ru-RU" sz="2000" dirty="0" err="1"/>
              <a:t>провідною</a:t>
            </a:r>
            <a:r>
              <a:rPr lang="ru-RU" sz="2000" dirty="0"/>
              <a:t> </a:t>
            </a:r>
            <a:r>
              <a:rPr lang="ru-RU" sz="2000" dirty="0" err="1"/>
              <a:t>політичною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силою </a:t>
            </a:r>
            <a:r>
              <a:rPr lang="ru-RU" sz="2000" dirty="0" err="1"/>
              <a:t>країни</a:t>
            </a:r>
            <a:r>
              <a:rPr lang="ru-RU" sz="2000" dirty="0"/>
              <a:t> стала </a:t>
            </a:r>
            <a:r>
              <a:rPr lang="ru-RU" sz="2000" dirty="0" err="1"/>
              <a:t>партія</a:t>
            </a:r>
            <a:r>
              <a:rPr lang="ru-RU" sz="2000" dirty="0"/>
              <a:t> </a:t>
            </a:r>
            <a:r>
              <a:rPr lang="ru-RU" sz="2000" i="1" dirty="0"/>
              <a:t>«</a:t>
            </a:r>
            <a:r>
              <a:rPr lang="ru-RU" sz="2000" i="1" dirty="0" err="1"/>
              <a:t>Новий</a:t>
            </a:r>
            <a:r>
              <a:rPr lang="ru-RU" sz="2000" i="1" dirty="0"/>
              <a:t> Азербайджан»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 err="1"/>
              <a:t>керівництвом</a:t>
            </a:r>
            <a:r>
              <a:rPr lang="ru-RU" sz="2000" dirty="0"/>
              <a:t> Гейдара </a:t>
            </a:r>
            <a:r>
              <a:rPr lang="ru-RU" sz="2000" dirty="0" err="1"/>
              <a:t>Алієва</a:t>
            </a:r>
            <a:r>
              <a:rPr lang="ru-RU" sz="2000" dirty="0"/>
              <a:t>. </a:t>
            </a:r>
            <a:r>
              <a:rPr lang="ru-RU" sz="2000" dirty="0" err="1"/>
              <a:t>Їй</a:t>
            </a:r>
            <a:r>
              <a:rPr lang="ru-RU" sz="2000" dirty="0"/>
              <a:t> </a:t>
            </a:r>
            <a:r>
              <a:rPr lang="ru-RU" sz="2000" dirty="0" err="1"/>
              <a:t>належить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більшість</a:t>
            </a:r>
            <a:r>
              <a:rPr lang="ru-RU" sz="2000" dirty="0" smtClean="0"/>
              <a:t> </a:t>
            </a:r>
            <a:r>
              <a:rPr lang="ru-RU" sz="2000" dirty="0" err="1"/>
              <a:t>місць</a:t>
            </a:r>
            <a:r>
              <a:rPr lang="ru-RU" sz="2000" dirty="0"/>
              <a:t> в </a:t>
            </a:r>
            <a:r>
              <a:rPr lang="ru-RU" sz="2000" dirty="0" err="1"/>
              <a:t>парламенті</a:t>
            </a:r>
            <a:r>
              <a:rPr lang="ru-RU" sz="2000" dirty="0"/>
              <a:t>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правоцентристська</a:t>
            </a:r>
            <a:r>
              <a:rPr lang="ru-RU" sz="2000" dirty="0" smtClean="0"/>
              <a:t> </a:t>
            </a:r>
            <a:r>
              <a:rPr lang="ru-RU" sz="2000" dirty="0" err="1"/>
              <a:t>політична</a:t>
            </a:r>
            <a:r>
              <a:rPr lang="ru-RU" sz="2000" dirty="0"/>
              <a:t> </a:t>
            </a:r>
            <a:r>
              <a:rPr lang="ru-RU" sz="2000" dirty="0" err="1"/>
              <a:t>партія</a:t>
            </a:r>
            <a:r>
              <a:rPr lang="ru-RU" sz="2000" dirty="0"/>
              <a:t>, </a:t>
            </a:r>
            <a:endParaRPr lang="ru-RU" sz="2000" dirty="0" smtClean="0"/>
          </a:p>
          <a:p>
            <a:pPr algn="ctr"/>
            <a:r>
              <a:rPr lang="uk-UA" sz="2000" dirty="0" smtClean="0"/>
              <a:t>співпрацює </a:t>
            </a:r>
            <a:r>
              <a:rPr lang="uk-UA" sz="2000" dirty="0"/>
              <a:t>з російською партією «Єдина Росія</a:t>
            </a:r>
            <a:r>
              <a:rPr lang="uk-UA" sz="2000" dirty="0" smtClean="0"/>
              <a:t>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91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6" y="404664"/>
            <a:ext cx="9298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Гейдар </a:t>
            </a:r>
            <a:r>
              <a:rPr lang="uk-UA" sz="2800" b="1" dirty="0" smtClean="0"/>
              <a:t>Алієв </a:t>
            </a:r>
            <a:r>
              <a:rPr lang="uk-UA" sz="2800" dirty="0"/>
              <a:t>— </a:t>
            </a:r>
            <a:r>
              <a:rPr lang="uk-UA" sz="2800" b="1" dirty="0"/>
              <a:t>а</a:t>
            </a:r>
            <a:r>
              <a:rPr lang="uk-UA" sz="2800" b="1" dirty="0" smtClean="0"/>
              <a:t>рхітектор </a:t>
            </a:r>
            <a:r>
              <a:rPr lang="uk-UA" sz="2800" b="1" dirty="0"/>
              <a:t>сучасного </a:t>
            </a:r>
            <a:r>
              <a:rPr lang="uk-UA" sz="2800" b="1" dirty="0" smtClean="0"/>
              <a:t>Азербайджану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75372" y="1240329"/>
            <a:ext cx="423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«Я дам вам те, що ви хочете</a:t>
            </a:r>
            <a:r>
              <a:rPr lang="uk-UA" sz="2400" dirty="0" smtClean="0"/>
              <a:t>»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09" y="1268760"/>
            <a:ext cx="3602426" cy="5122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59896" y="1240330"/>
            <a:ext cx="209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98,8% голосів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68" y="2142217"/>
            <a:ext cx="48768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64105" y="5799817"/>
            <a:ext cx="247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 smtClean="0"/>
              <a:t>Центр Гейдара Алієва</a:t>
            </a: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1143893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672" y="476672"/>
            <a:ext cx="5992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Ільхам </a:t>
            </a:r>
            <a:r>
              <a:rPr lang="uk-UA" sz="2800" b="1" dirty="0" smtClean="0"/>
              <a:t>Алієв</a:t>
            </a:r>
            <a:r>
              <a:rPr lang="uk-UA" sz="2800" dirty="0" smtClean="0"/>
              <a:t> </a:t>
            </a:r>
            <a:r>
              <a:rPr lang="ru-RU" sz="2800" dirty="0" smtClean="0"/>
              <a:t>— </a:t>
            </a:r>
            <a:r>
              <a:rPr lang="ru-RU" sz="2800" dirty="0" err="1" smtClean="0"/>
              <a:t>чинний</a:t>
            </a:r>
            <a:r>
              <a:rPr lang="ru-RU" sz="2800" dirty="0" smtClean="0"/>
              <a:t> президент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9416" y="1688764"/>
            <a:ext cx="36234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2003 р.: 76 % голосів;</a:t>
            </a:r>
          </a:p>
          <a:p>
            <a:r>
              <a:rPr lang="uk-UA" sz="2400" dirty="0" smtClean="0"/>
              <a:t>2008 р.: </a:t>
            </a:r>
            <a:r>
              <a:rPr lang="uk-UA" sz="2400" dirty="0"/>
              <a:t>88,73 </a:t>
            </a:r>
            <a:r>
              <a:rPr lang="uk-UA" sz="2400" dirty="0" smtClean="0"/>
              <a:t>%</a:t>
            </a:r>
            <a:r>
              <a:rPr lang="uk-UA" sz="2400" dirty="0"/>
              <a:t> голосів</a:t>
            </a:r>
            <a:r>
              <a:rPr lang="uk-UA" sz="2400" dirty="0" smtClean="0"/>
              <a:t>;</a:t>
            </a:r>
          </a:p>
          <a:p>
            <a:r>
              <a:rPr lang="uk-UA" sz="2400" dirty="0" smtClean="0"/>
              <a:t>2013 р.: </a:t>
            </a:r>
            <a:r>
              <a:rPr lang="uk-UA" sz="2400" dirty="0"/>
              <a:t>84,54 % голосів;</a:t>
            </a:r>
          </a:p>
          <a:p>
            <a:r>
              <a:rPr lang="uk-UA" sz="2400" dirty="0" smtClean="0"/>
              <a:t>2018 р.: </a:t>
            </a:r>
            <a:r>
              <a:rPr lang="uk-UA" sz="2400" dirty="0"/>
              <a:t>86, 02 % </a:t>
            </a:r>
            <a:r>
              <a:rPr lang="uk-UA" sz="2400" dirty="0" smtClean="0"/>
              <a:t>голосів.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839671"/>
            <a:ext cx="6666700" cy="404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1106" y="3838017"/>
            <a:ext cx="486004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/>
              <a:t>Ільхам Алієв критикується за </a:t>
            </a:r>
            <a:endParaRPr lang="uk-UA" sz="2000" dirty="0" smtClean="0"/>
          </a:p>
          <a:p>
            <a:pPr algn="ctr"/>
            <a:r>
              <a:rPr lang="uk-UA" sz="2000" dirty="0" smtClean="0"/>
              <a:t>авторитаризм</a:t>
            </a:r>
            <a:r>
              <a:rPr lang="uk-UA" sz="2000" dirty="0"/>
              <a:t>, фальсифікацію виборів, </a:t>
            </a:r>
            <a:endParaRPr lang="uk-UA" sz="2000" dirty="0" smtClean="0"/>
          </a:p>
          <a:p>
            <a:pPr algn="ctr"/>
            <a:r>
              <a:rPr lang="uk-UA" sz="2000" dirty="0" smtClean="0"/>
              <a:t>масштабні </a:t>
            </a:r>
            <a:r>
              <a:rPr lang="uk-UA" sz="2000" dirty="0"/>
              <a:t>придушення свобод, </a:t>
            </a:r>
            <a:endParaRPr lang="uk-UA" sz="2000" dirty="0" smtClean="0"/>
          </a:p>
          <a:p>
            <a:pPr algn="ctr"/>
            <a:r>
              <a:rPr lang="uk-UA" sz="2000" dirty="0" smtClean="0"/>
              <a:t>корупцію</a:t>
            </a:r>
            <a:r>
              <a:rPr lang="uk-UA" sz="2000" dirty="0"/>
              <a:t>, порушення прав людини, </a:t>
            </a:r>
            <a:endParaRPr lang="uk-UA" sz="2000" dirty="0" smtClean="0"/>
          </a:p>
          <a:p>
            <a:pPr algn="ctr"/>
            <a:r>
              <a:rPr lang="uk-UA" sz="2000" dirty="0" smtClean="0"/>
              <a:t>в </a:t>
            </a:r>
            <a:r>
              <a:rPr lang="uk-UA" sz="2000" dirty="0"/>
              <a:t>тому числі політично мотивовані </a:t>
            </a:r>
            <a:endParaRPr lang="uk-UA" sz="2000" dirty="0" smtClean="0"/>
          </a:p>
          <a:p>
            <a:pPr algn="ctr"/>
            <a:r>
              <a:rPr lang="uk-UA" sz="2000" dirty="0" smtClean="0"/>
              <a:t>арешти </a:t>
            </a:r>
            <a:r>
              <a:rPr lang="uk-UA" sz="2000" dirty="0"/>
              <a:t>і переслідування </a:t>
            </a:r>
            <a:endParaRPr lang="uk-UA" sz="2000" dirty="0" smtClean="0"/>
          </a:p>
          <a:p>
            <a:pPr algn="ctr"/>
            <a:r>
              <a:rPr lang="uk-UA" sz="2000" dirty="0" smtClean="0"/>
              <a:t>опонентів </a:t>
            </a:r>
            <a:r>
              <a:rPr lang="uk-UA" sz="2000" dirty="0"/>
              <a:t>влади</a:t>
            </a:r>
            <a:r>
              <a:rPr lang="uk-UA" sz="2000" dirty="0" smtClean="0"/>
              <a:t>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67808" y="1149765"/>
            <a:ext cx="2837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БАГАТОВЕКТОРНІСТЬ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04664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68195" y="343971"/>
            <a:ext cx="4558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/>
              <a:t> Республіка Молдова</a:t>
            </a:r>
            <a:endParaRPr lang="uk-UA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3439" y="1385798"/>
            <a:ext cx="67227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	Столиця </a:t>
            </a:r>
            <a:r>
              <a:rPr lang="uk-UA" dirty="0" smtClean="0"/>
              <a:t>— місто Кишинів. </a:t>
            </a:r>
          </a:p>
          <a:p>
            <a:pPr algn="just"/>
            <a:r>
              <a:rPr lang="uk-UA" b="1" dirty="0" smtClean="0"/>
              <a:t>	Площа країни </a:t>
            </a:r>
            <a:r>
              <a:rPr lang="uk-UA" dirty="0" smtClean="0"/>
              <a:t>— 33 843 км² (135 місце у світі), </a:t>
            </a:r>
            <a:r>
              <a:rPr lang="ru-RU" dirty="0" smtClean="0"/>
              <a:t>де-факто близько 12,3% території (невизнана Придністровська Молдавська Республіка)</a:t>
            </a:r>
            <a:endParaRPr lang="uk-UA" dirty="0" smtClean="0"/>
          </a:p>
          <a:p>
            <a:pPr algn="just"/>
            <a:r>
              <a:rPr lang="uk-UA" dirty="0" smtClean="0"/>
              <a:t>	Адміністративно поділяється на 39 одиниць першого рівня: 32 райони, 5 муніципіїв та 2 автономні утворення — Гагаузію та Придністров’я.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3426" y="3812619"/>
            <a:ext cx="6722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Найбільш поширена конфесія-</a:t>
            </a:r>
            <a:r>
              <a:rPr lang="uk-UA" dirty="0" err="1" smtClean="0"/>
              <a:t>православ</a:t>
            </a:r>
            <a:r>
              <a:rPr lang="en-US" dirty="0" smtClean="0"/>
              <a:t>’</a:t>
            </a:r>
            <a:r>
              <a:rPr lang="uk-UA" dirty="0" smtClean="0"/>
              <a:t>я, прихильники якого складають, 93,3% населення.</a:t>
            </a:r>
          </a:p>
          <a:p>
            <a:pPr algn="just"/>
            <a:r>
              <a:rPr lang="uk-UA" dirty="0" smtClean="0"/>
              <a:t>	На території Молдови діють дві паралельні (що зазвичай вважається канонічною аномалією) </a:t>
            </a:r>
            <a:r>
              <a:rPr lang="uk-UA" b="1" dirty="0" smtClean="0"/>
              <a:t>православні юрисдикції:</a:t>
            </a:r>
            <a:r>
              <a:rPr lang="uk-UA" dirty="0" smtClean="0"/>
              <a:t> Бессарабська митрополія канонічної Румунської Церкви і більш численна </a:t>
            </a:r>
            <a:r>
              <a:rPr lang="uk-UA" dirty="0" err="1"/>
              <a:t>М</a:t>
            </a:r>
            <a:r>
              <a:rPr lang="uk-UA" dirty="0" err="1" smtClean="0"/>
              <a:t>олдавсько</a:t>
            </a:r>
            <a:r>
              <a:rPr lang="uk-UA" dirty="0" smtClean="0"/>
              <a:t>-Кишинівська митрополія (Православна Церква Молдови) в юрисдикції Московського патріархату.</a:t>
            </a:r>
            <a:endParaRPr lang="uk-UA" dirty="0"/>
          </a:p>
        </p:txBody>
      </p:sp>
      <p:pic>
        <p:nvPicPr>
          <p:cNvPr id="1026" name="Picture 2" descr="https://upload.wikimedia.org/wikipedia/commons/thumb/0/09/Moldova_administrative_map_for_template_trans.svg/800px-Moldova_administrative_map_for_template_tran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224" y="1138802"/>
            <a:ext cx="4149197" cy="513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15880" y="332656"/>
            <a:ext cx="188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Економіка</a:t>
            </a:r>
            <a:endParaRPr lang="uk-UA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486629" y="840611"/>
            <a:ext cx="694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Азербайджан — </a:t>
            </a:r>
            <a:r>
              <a:rPr lang="ru-RU" sz="2400" dirty="0" err="1"/>
              <a:t>індустріально-аграрна</a:t>
            </a:r>
            <a:r>
              <a:rPr lang="ru-RU" sz="2400" dirty="0"/>
              <a:t> держава</a:t>
            </a:r>
            <a:endParaRPr lang="uk-UA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922485"/>
              </p:ext>
            </p:extLst>
          </p:nvPr>
        </p:nvGraphicFramePr>
        <p:xfrm>
          <a:off x="1631504" y="2348880"/>
          <a:ext cx="3816424" cy="403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9449">
                  <a:extLst>
                    <a:ext uri="{9D8B030D-6E8A-4147-A177-3AD203B41FA5}">
                      <a16:colId xmlns:a16="http://schemas.microsoft.com/office/drawing/2014/main" val="906069411"/>
                    </a:ext>
                  </a:extLst>
                </a:gridCol>
                <a:gridCol w="2416975">
                  <a:extLst>
                    <a:ext uri="{9D8B030D-6E8A-4147-A177-3AD203B41FA5}">
                      <a16:colId xmlns:a16="http://schemas.microsoft.com/office/drawing/2014/main" val="104367147"/>
                    </a:ext>
                  </a:extLst>
                </a:gridCol>
              </a:tblGrid>
              <a:tr h="568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Експорт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$15,69 млрд. (2017)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0945073"/>
                  </a:ext>
                </a:extLst>
              </a:tr>
              <a:tr h="14408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Експортні товари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нафта</a:t>
                      </a:r>
                      <a:r>
                        <a:rPr lang="ru-RU" sz="1800" dirty="0">
                          <a:effectLst/>
                        </a:rPr>
                        <a:t> і газ 90 %, </a:t>
                      </a:r>
                      <a:r>
                        <a:rPr lang="ru-RU" sz="1800" dirty="0" err="1">
                          <a:effectLst/>
                        </a:rPr>
                        <a:t>машини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продукти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харчування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ru-RU" sz="1800" dirty="0" err="1">
                          <a:effectLst/>
                        </a:rPr>
                        <a:t>бавовна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63007515"/>
                  </a:ext>
                </a:extLst>
              </a:tr>
              <a:tr h="20235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Партнери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Італія</a:t>
                      </a:r>
                      <a:r>
                        <a:rPr lang="ru-RU" sz="1800" dirty="0">
                          <a:effectLst/>
                        </a:rPr>
                        <a:t> 19,9 %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Німеччина</a:t>
                      </a:r>
                      <a:r>
                        <a:rPr lang="ru-RU" sz="1800" dirty="0">
                          <a:effectLst/>
                        </a:rPr>
                        <a:t> 10,5 %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Франція</a:t>
                      </a:r>
                      <a:r>
                        <a:rPr lang="ru-RU" sz="1800" dirty="0">
                          <a:effectLst/>
                        </a:rPr>
                        <a:t> 8 %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Індонезія</a:t>
                      </a:r>
                      <a:r>
                        <a:rPr lang="ru-RU" sz="1800" dirty="0">
                          <a:effectLst/>
                        </a:rPr>
                        <a:t> 5,8 %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Чехія</a:t>
                      </a:r>
                      <a:r>
                        <a:rPr lang="ru-RU" sz="1800" dirty="0">
                          <a:effectLst/>
                        </a:rPr>
                        <a:t> 5,2 % (2016)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35671004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234952"/>
              </p:ext>
            </p:extLst>
          </p:nvPr>
        </p:nvGraphicFramePr>
        <p:xfrm>
          <a:off x="6600056" y="2348880"/>
          <a:ext cx="3744416" cy="403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8116">
                  <a:extLst>
                    <a:ext uri="{9D8B030D-6E8A-4147-A177-3AD203B41FA5}">
                      <a16:colId xmlns:a16="http://schemas.microsoft.com/office/drawing/2014/main" val="911198995"/>
                    </a:ext>
                  </a:extLst>
                </a:gridCol>
                <a:gridCol w="2476300">
                  <a:extLst>
                    <a:ext uri="{9D8B030D-6E8A-4147-A177-3AD203B41FA5}">
                      <a16:colId xmlns:a16="http://schemas.microsoft.com/office/drawing/2014/main" val="531662617"/>
                    </a:ext>
                  </a:extLst>
                </a:gridCol>
              </a:tblGrid>
              <a:tr h="40324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Імпорт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$8,734 млрд. (2017)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7885791"/>
                  </a:ext>
                </a:extLst>
              </a:tr>
              <a:tr h="12097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Імпортні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товари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машини та обладнання, продукти харчування, метали, хімікати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73210068"/>
                  </a:ext>
                </a:extLst>
              </a:tr>
              <a:tr h="24194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Партнери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Росія</a:t>
                      </a:r>
                      <a:r>
                        <a:rPr lang="ru-RU" sz="1800" dirty="0">
                          <a:effectLst/>
                        </a:rPr>
                        <a:t> 19,9 %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 err="1">
                          <a:effectLst/>
                        </a:rPr>
                        <a:t>Туреччина</a:t>
                      </a:r>
                      <a:r>
                        <a:rPr lang="ru-RU" sz="1800" dirty="0">
                          <a:effectLst/>
                        </a:rPr>
                        <a:t> 16,5 % Велика </a:t>
                      </a:r>
                      <a:r>
                        <a:rPr lang="ru-RU" sz="1800" dirty="0" err="1">
                          <a:effectLst/>
                        </a:rPr>
                        <a:t>Британія</a:t>
                      </a:r>
                      <a:r>
                        <a:rPr lang="ru-RU" sz="1800" dirty="0">
                          <a:effectLst/>
                        </a:rPr>
                        <a:t> 8,6 %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Німеччина</a:t>
                      </a:r>
                      <a:r>
                        <a:rPr lang="ru-RU" sz="1800" dirty="0">
                          <a:effectLst/>
                        </a:rPr>
                        <a:t> 6,6 %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Італія</a:t>
                      </a:r>
                      <a:r>
                        <a:rPr lang="ru-RU" sz="1800" dirty="0">
                          <a:effectLst/>
                        </a:rPr>
                        <a:t> 6,3 %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 США 4,1 % (2015)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132042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69576" y="1453115"/>
            <a:ext cx="437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ВВП: $166,8 млрд (2017)</a:t>
            </a:r>
          </a:p>
          <a:p>
            <a:pPr algn="ctr"/>
            <a:r>
              <a:rPr lang="ru-RU" dirty="0" smtClean="0"/>
              <a:t>ВВП на душу </a:t>
            </a:r>
            <a:r>
              <a:rPr lang="ru-RU" dirty="0" err="1" smtClean="0"/>
              <a:t>населення</a:t>
            </a:r>
            <a:r>
              <a:rPr lang="ru-RU" dirty="0" smtClean="0"/>
              <a:t>: </a:t>
            </a:r>
            <a:r>
              <a:rPr lang="ru-RU" dirty="0"/>
              <a:t>$17,400 (2017</a:t>
            </a:r>
            <a:r>
              <a:rPr lang="ru-RU" dirty="0" smtClean="0"/>
              <a:t>)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92058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9616" y="548680"/>
            <a:ext cx="7140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Нафтопровід Баку — Тбілісі — </a:t>
            </a:r>
            <a:r>
              <a:rPr lang="uk-UA" sz="2800" b="1" dirty="0" err="1" smtClean="0"/>
              <a:t>Джейхан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74" y="2492896"/>
            <a:ext cx="8181975" cy="395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58383" y="1340768"/>
            <a:ext cx="10502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smtClean="0"/>
              <a:t>Основна мета будівництва нафтопроводу полягала у створенні незалежного від Росії </a:t>
            </a:r>
          </a:p>
          <a:p>
            <a:pPr algn="ctr"/>
            <a:r>
              <a:rPr lang="uk-UA" sz="2000" dirty="0" smtClean="0"/>
              <a:t>шляху транспортування нафти з Азербайджану на світові ринки.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759176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784" y="404664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/>
              <a:t>Нагірний</a:t>
            </a:r>
            <a:r>
              <a:rPr lang="ru-RU" sz="2800" b="1" dirty="0"/>
              <a:t> Карабах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96752"/>
            <a:ext cx="8906238" cy="50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3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6096" y="404664"/>
            <a:ext cx="69740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/>
              <a:t>Азербайджан – </a:t>
            </a:r>
            <a:r>
              <a:rPr lang="uk-UA" sz="2800" b="1" dirty="0" smtClean="0"/>
              <a:t>Туреччина</a:t>
            </a:r>
          </a:p>
          <a:p>
            <a:pPr algn="ctr"/>
            <a:r>
              <a:rPr lang="uk-UA" sz="2800" b="1" dirty="0" smtClean="0"/>
              <a:t>Концепція «дві держави — одна нація»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71" y="1916832"/>
            <a:ext cx="6084675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189" y="1875596"/>
            <a:ext cx="56850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/>
              <a:t>Після отримання Азербайджаном </a:t>
            </a:r>
            <a:endParaRPr lang="uk-UA" sz="2000" dirty="0" smtClean="0"/>
          </a:p>
          <a:p>
            <a:pPr algn="ctr"/>
            <a:r>
              <a:rPr lang="uk-UA" sz="2000" dirty="0" smtClean="0"/>
              <a:t>незалежності </a:t>
            </a:r>
            <a:r>
              <a:rPr lang="uk-UA" sz="2000" dirty="0"/>
              <a:t>у 1991 році Туреччина </a:t>
            </a:r>
            <a:endParaRPr lang="uk-UA" sz="2000" dirty="0" smtClean="0"/>
          </a:p>
          <a:p>
            <a:pPr algn="ctr"/>
            <a:r>
              <a:rPr lang="uk-UA" sz="2000" dirty="0" smtClean="0"/>
              <a:t>надавала </a:t>
            </a:r>
            <a:r>
              <a:rPr lang="uk-UA" sz="2000" dirty="0"/>
              <a:t>йому </a:t>
            </a:r>
            <a:r>
              <a:rPr lang="uk-UA" sz="2000" b="1" i="1" dirty="0"/>
              <a:t>політичну, військову та </a:t>
            </a:r>
            <a:endParaRPr lang="uk-UA" sz="2000" b="1" i="1" dirty="0" smtClean="0"/>
          </a:p>
          <a:p>
            <a:pPr algn="ctr"/>
            <a:r>
              <a:rPr lang="uk-UA" sz="2000" b="1" i="1" dirty="0" smtClean="0"/>
              <a:t>господарську </a:t>
            </a:r>
            <a:r>
              <a:rPr lang="uk-UA" sz="2000" b="1" i="1" dirty="0"/>
              <a:t>допомогу</a:t>
            </a:r>
            <a:r>
              <a:rPr lang="uk-UA" sz="2000" dirty="0"/>
              <a:t>. </a:t>
            </a:r>
            <a:endParaRPr lang="ru-RU" sz="2000" dirty="0"/>
          </a:p>
          <a:p>
            <a:pPr algn="ctr"/>
            <a:r>
              <a:rPr lang="uk-UA" sz="2000" b="1" i="1" dirty="0"/>
              <a:t>Енергетичний сектор </a:t>
            </a:r>
            <a:r>
              <a:rPr lang="uk-UA" sz="2000" dirty="0"/>
              <a:t>є важливим пунктом </a:t>
            </a:r>
            <a:endParaRPr lang="uk-UA" sz="2000" dirty="0" smtClean="0"/>
          </a:p>
          <a:p>
            <a:pPr algn="ctr"/>
            <a:r>
              <a:rPr lang="uk-UA" sz="2000" dirty="0" smtClean="0"/>
              <a:t>співпраці </a:t>
            </a:r>
            <a:r>
              <a:rPr lang="uk-UA" sz="2000" dirty="0"/>
              <a:t>між Туреччиною та Азербайджаном. </a:t>
            </a:r>
            <a:endParaRPr lang="uk-UA" sz="2000" dirty="0" smtClean="0"/>
          </a:p>
          <a:p>
            <a:pPr algn="ctr"/>
            <a:r>
              <a:rPr lang="uk-UA" sz="2000" dirty="0" smtClean="0"/>
              <a:t>У 2011 </a:t>
            </a:r>
            <a:r>
              <a:rPr lang="uk-UA" sz="2000" dirty="0"/>
              <a:t>році Туреччина та Азербайджан </a:t>
            </a:r>
            <a:endParaRPr lang="uk-UA" sz="2000" dirty="0" smtClean="0"/>
          </a:p>
          <a:p>
            <a:pPr algn="ctr"/>
            <a:r>
              <a:rPr lang="uk-UA" sz="2000" dirty="0" smtClean="0"/>
              <a:t>вирішили </a:t>
            </a:r>
            <a:r>
              <a:rPr lang="uk-UA" sz="2000" dirty="0"/>
              <a:t>спільно побудувати </a:t>
            </a:r>
            <a:endParaRPr lang="uk-UA" sz="2000" dirty="0" smtClean="0"/>
          </a:p>
          <a:p>
            <a:pPr algn="ctr"/>
            <a:r>
              <a:rPr lang="uk-UA" sz="2000" dirty="0" err="1" smtClean="0"/>
              <a:t>Трансанатолійський</a:t>
            </a:r>
            <a:r>
              <a:rPr lang="uk-UA" sz="2000" dirty="0" smtClean="0"/>
              <a:t> </a:t>
            </a:r>
            <a:r>
              <a:rPr lang="uk-UA" sz="2000" dirty="0" err="1"/>
              <a:t>газогін</a:t>
            </a:r>
            <a:r>
              <a:rPr lang="uk-UA" sz="2000" dirty="0"/>
              <a:t> (TANAP), </a:t>
            </a:r>
            <a:endParaRPr lang="uk-UA" sz="2000" dirty="0" smtClean="0"/>
          </a:p>
          <a:p>
            <a:pPr algn="ctr"/>
            <a:r>
              <a:rPr lang="uk-UA" sz="2000" dirty="0" smtClean="0"/>
              <a:t>призначений </a:t>
            </a:r>
            <a:r>
              <a:rPr lang="uk-UA" sz="2000" dirty="0"/>
              <a:t>для прокачування газу з </a:t>
            </a:r>
            <a:endParaRPr lang="uk-UA" sz="2000" dirty="0" smtClean="0"/>
          </a:p>
          <a:p>
            <a:pPr algn="ctr"/>
            <a:r>
              <a:rPr lang="uk-UA" sz="2000" dirty="0" smtClean="0"/>
              <a:t>азербайджанських </a:t>
            </a:r>
            <a:r>
              <a:rPr lang="uk-UA" sz="2000" dirty="0"/>
              <a:t>родовищ Шах-</a:t>
            </a:r>
            <a:r>
              <a:rPr lang="uk-UA" sz="2000" dirty="0" err="1"/>
              <a:t>Деніз</a:t>
            </a:r>
            <a:r>
              <a:rPr lang="uk-UA" sz="2000" dirty="0"/>
              <a:t> ІІ </a:t>
            </a:r>
            <a:endParaRPr lang="uk-UA" sz="2000" dirty="0" smtClean="0"/>
          </a:p>
          <a:p>
            <a:pPr algn="ctr"/>
            <a:r>
              <a:rPr lang="uk-UA" sz="2000" dirty="0" smtClean="0"/>
              <a:t>через </a:t>
            </a:r>
            <a:r>
              <a:rPr lang="uk-UA" sz="2000" dirty="0"/>
              <a:t>Грузію до Туреччини. </a:t>
            </a: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val="1553798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3792" y="548680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Азербайджан </a:t>
            </a:r>
            <a:r>
              <a:rPr lang="uk-UA" sz="2800" b="1" dirty="0"/>
              <a:t>– </a:t>
            </a:r>
            <a:r>
              <a:rPr lang="uk-UA" sz="2800" b="1" dirty="0" smtClean="0"/>
              <a:t>Росія</a:t>
            </a:r>
            <a:endParaRPr lang="uk-U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440697" y="2060848"/>
            <a:ext cx="56673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/>
              <a:t>Сьогодні в Росії існує чимала </a:t>
            </a:r>
            <a:r>
              <a:rPr lang="uk-UA" sz="2000" dirty="0" smtClean="0"/>
              <a:t>азербайджанська</a:t>
            </a:r>
          </a:p>
          <a:p>
            <a:pPr algn="ctr"/>
            <a:r>
              <a:rPr lang="uk-UA" sz="2000" dirty="0" smtClean="0"/>
              <a:t>діаспора </a:t>
            </a:r>
            <a:r>
              <a:rPr lang="uk-UA" sz="2000" dirty="0"/>
              <a:t>та велика кількість </a:t>
            </a:r>
            <a:r>
              <a:rPr lang="uk-UA" sz="2000" dirty="0" smtClean="0"/>
              <a:t>емігрантів-</a:t>
            </a:r>
          </a:p>
          <a:p>
            <a:pPr algn="ctr"/>
            <a:r>
              <a:rPr lang="uk-UA" sz="2000" dirty="0" smtClean="0"/>
              <a:t>заробітчан</a:t>
            </a:r>
            <a:r>
              <a:rPr lang="uk-UA" sz="2000" dirty="0"/>
              <a:t>.</a:t>
            </a:r>
            <a:endParaRPr lang="ru-RU" sz="2000" dirty="0"/>
          </a:p>
          <a:p>
            <a:pPr algn="ctr"/>
            <a:r>
              <a:rPr lang="uk-UA" sz="2000" dirty="0"/>
              <a:t>Азербайджан здійснює через територію </a:t>
            </a:r>
            <a:endParaRPr lang="uk-UA" sz="2000" dirty="0" smtClean="0"/>
          </a:p>
          <a:p>
            <a:pPr algn="ctr"/>
            <a:r>
              <a:rPr lang="uk-UA" sz="2000" dirty="0" smtClean="0"/>
              <a:t>Російської </a:t>
            </a:r>
            <a:r>
              <a:rPr lang="uk-UA" sz="2000" dirty="0"/>
              <a:t>Федерації транспортування нафти </a:t>
            </a:r>
            <a:endParaRPr lang="uk-UA" sz="2000" dirty="0" smtClean="0"/>
          </a:p>
          <a:p>
            <a:pPr algn="ctr"/>
            <a:r>
              <a:rPr lang="uk-UA" sz="2000" dirty="0" smtClean="0"/>
              <a:t>за </a:t>
            </a:r>
            <a:r>
              <a:rPr lang="uk-UA" sz="2000" dirty="0"/>
              <a:t>маршрутом Баку-Новоросійськ</a:t>
            </a:r>
            <a:r>
              <a:rPr lang="uk-UA" sz="2000" dirty="0" smtClean="0"/>
              <a:t>.</a:t>
            </a:r>
          </a:p>
          <a:p>
            <a:pPr algn="ctr"/>
            <a:r>
              <a:rPr lang="uk-UA" sz="2000" dirty="0"/>
              <a:t>Розвивається військово-технічне </a:t>
            </a:r>
            <a:endParaRPr lang="uk-UA" sz="2000" dirty="0" smtClean="0"/>
          </a:p>
          <a:p>
            <a:pPr algn="ctr"/>
            <a:r>
              <a:rPr lang="uk-UA" sz="2000" dirty="0" smtClean="0"/>
              <a:t>співробітництво.</a:t>
            </a:r>
          </a:p>
          <a:p>
            <a:pPr algn="ctr"/>
            <a:r>
              <a:rPr lang="uk-UA" sz="2000" dirty="0"/>
              <a:t>На території Азербайджану проживає </a:t>
            </a:r>
            <a:endParaRPr lang="uk-UA" sz="2000" dirty="0" smtClean="0"/>
          </a:p>
          <a:p>
            <a:pPr algn="ctr"/>
            <a:r>
              <a:rPr lang="uk-UA" sz="2000" dirty="0" smtClean="0"/>
              <a:t>чимало </a:t>
            </a:r>
            <a:r>
              <a:rPr lang="uk-UA" sz="2000" dirty="0"/>
              <a:t>біженців з Чечні, в тому числі </a:t>
            </a:r>
            <a:endParaRPr lang="uk-UA" sz="2000" dirty="0" smtClean="0"/>
          </a:p>
          <a:p>
            <a:pPr algn="ctr"/>
            <a:r>
              <a:rPr lang="uk-UA" sz="2000" dirty="0" smtClean="0"/>
              <a:t>учасників </a:t>
            </a:r>
            <a:r>
              <a:rPr lang="uk-UA" sz="2000" dirty="0"/>
              <a:t>збройних дій проти російських </a:t>
            </a:r>
            <a:endParaRPr lang="uk-UA" sz="2000" dirty="0" smtClean="0"/>
          </a:p>
          <a:p>
            <a:pPr algn="ctr"/>
            <a:r>
              <a:rPr lang="uk-UA" sz="2000" dirty="0" smtClean="0"/>
              <a:t>військ</a:t>
            </a:r>
            <a:r>
              <a:rPr lang="uk-UA" sz="2000" dirty="0"/>
              <a:t>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9" y="1844824"/>
            <a:ext cx="6217421" cy="382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550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776" y="260648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Азербайджан – </a:t>
            </a:r>
            <a:r>
              <a:rPr lang="uk-UA" sz="2800" b="1" dirty="0" smtClean="0"/>
              <a:t>Іран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00808"/>
            <a:ext cx="5472608" cy="3582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98620" y="1340768"/>
            <a:ext cx="628248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/>
              <a:t>В</a:t>
            </a:r>
            <a:r>
              <a:rPr lang="uk-UA" sz="2000" dirty="0" smtClean="0"/>
              <a:t> </a:t>
            </a:r>
            <a:r>
              <a:rPr lang="uk-UA" sz="2000" dirty="0"/>
              <a:t>північних регіонах ІРІ проживає, за різними </a:t>
            </a:r>
            <a:endParaRPr lang="uk-UA" sz="2000" dirty="0" smtClean="0"/>
          </a:p>
          <a:p>
            <a:pPr algn="ctr"/>
            <a:r>
              <a:rPr lang="uk-UA" sz="2000" dirty="0" smtClean="0"/>
              <a:t>даними</a:t>
            </a:r>
            <a:r>
              <a:rPr lang="uk-UA" sz="2000" dirty="0"/>
              <a:t>, від 16 до 23 млн. етнічних азербайджанців </a:t>
            </a:r>
            <a:endParaRPr lang="uk-UA" sz="2000" dirty="0" smtClean="0"/>
          </a:p>
          <a:p>
            <a:pPr algn="ctr"/>
            <a:r>
              <a:rPr lang="uk-UA" sz="2000" dirty="0" smtClean="0"/>
              <a:t>або </a:t>
            </a:r>
            <a:r>
              <a:rPr lang="uk-UA" sz="2000" dirty="0"/>
              <a:t>близько третини жителів країни</a:t>
            </a:r>
            <a:r>
              <a:rPr lang="uk-UA" sz="2000" dirty="0" smtClean="0"/>
              <a:t>.</a:t>
            </a:r>
          </a:p>
          <a:p>
            <a:pPr algn="ctr"/>
            <a:r>
              <a:rPr lang="uk-UA" sz="2000" dirty="0"/>
              <a:t>В Баку вважають, що протягом багатьох </a:t>
            </a:r>
            <a:endParaRPr lang="uk-UA" sz="2000" dirty="0" smtClean="0"/>
          </a:p>
          <a:p>
            <a:pPr algn="ctr"/>
            <a:r>
              <a:rPr lang="uk-UA" sz="2000" dirty="0" smtClean="0"/>
              <a:t>десятиліть </a:t>
            </a:r>
            <a:r>
              <a:rPr lang="uk-UA" sz="2000" dirty="0"/>
              <a:t>Тегеран відкрито проводив політику </a:t>
            </a:r>
            <a:endParaRPr lang="uk-UA" sz="2000" dirty="0" smtClean="0"/>
          </a:p>
          <a:p>
            <a:pPr algn="ctr"/>
            <a:r>
              <a:rPr lang="uk-UA" sz="2000" dirty="0" smtClean="0"/>
              <a:t>дискримінації </a:t>
            </a:r>
            <a:r>
              <a:rPr lang="uk-UA" sz="2000" dirty="0"/>
              <a:t>багатомільйонного </a:t>
            </a:r>
            <a:endParaRPr lang="uk-UA" sz="2000" dirty="0" smtClean="0"/>
          </a:p>
          <a:p>
            <a:pPr algn="ctr"/>
            <a:r>
              <a:rPr lang="uk-UA" sz="2000" dirty="0" smtClean="0"/>
              <a:t>азербайджанського </a:t>
            </a:r>
            <a:r>
              <a:rPr lang="uk-UA" sz="2000" dirty="0"/>
              <a:t>населення на півночі країни </a:t>
            </a:r>
            <a:endParaRPr lang="uk-UA" sz="2000" dirty="0" smtClean="0"/>
          </a:p>
          <a:p>
            <a:pPr algn="ctr"/>
            <a:r>
              <a:rPr lang="uk-UA" sz="2000" dirty="0" smtClean="0"/>
              <a:t>(</a:t>
            </a:r>
            <a:r>
              <a:rPr lang="uk-UA" sz="2000" dirty="0"/>
              <a:t>історична назва Південний Азербайджан), </a:t>
            </a:r>
            <a:endParaRPr lang="uk-UA" sz="2000" dirty="0" smtClean="0"/>
          </a:p>
          <a:p>
            <a:pPr algn="ctr"/>
            <a:r>
              <a:rPr lang="uk-UA" sz="2000" dirty="0" smtClean="0"/>
              <a:t>пояснюючи </a:t>
            </a:r>
            <a:r>
              <a:rPr lang="uk-UA" sz="2000" dirty="0"/>
              <a:t>це необхідністю придушення </a:t>
            </a:r>
            <a:endParaRPr lang="uk-UA" sz="2000" dirty="0" smtClean="0"/>
          </a:p>
          <a:p>
            <a:pPr algn="ctr"/>
            <a:r>
              <a:rPr lang="uk-UA" sz="2000" dirty="0" smtClean="0"/>
              <a:t>можливого </a:t>
            </a:r>
            <a:r>
              <a:rPr lang="uk-UA" sz="2000" dirty="0"/>
              <a:t>сепаратизму</a:t>
            </a:r>
            <a:r>
              <a:rPr lang="uk-UA" sz="2000" dirty="0" smtClean="0"/>
              <a:t>.</a:t>
            </a:r>
          </a:p>
          <a:p>
            <a:pPr algn="ctr"/>
            <a:r>
              <a:rPr lang="uk-UA" sz="2000" dirty="0"/>
              <a:t>Можливе силове втягування Азербайджану у </a:t>
            </a:r>
            <a:endParaRPr lang="uk-UA" sz="2000" dirty="0" smtClean="0"/>
          </a:p>
          <a:p>
            <a:pPr algn="ctr"/>
            <a:r>
              <a:rPr lang="uk-UA" sz="2000" dirty="0" smtClean="0"/>
              <a:t>військовий </a:t>
            </a:r>
            <a:r>
              <a:rPr lang="uk-UA" sz="2000" dirty="0"/>
              <a:t>конфлікт з Іраном на боці США, </a:t>
            </a:r>
            <a:endParaRPr lang="uk-UA" sz="2000" dirty="0" smtClean="0"/>
          </a:p>
          <a:p>
            <a:pPr algn="ctr"/>
            <a:r>
              <a:rPr lang="uk-UA" sz="2000" dirty="0" smtClean="0"/>
              <a:t>у </a:t>
            </a:r>
            <a:r>
              <a:rPr lang="uk-UA" sz="2000" dirty="0"/>
              <a:t>зв’язку з реалізацією Іраном ядерної програми, </a:t>
            </a:r>
            <a:endParaRPr lang="uk-UA" sz="2000" dirty="0" smtClean="0"/>
          </a:p>
          <a:p>
            <a:pPr algn="ctr"/>
            <a:r>
              <a:rPr lang="uk-UA" sz="2000" dirty="0" smtClean="0"/>
              <a:t>змусило </a:t>
            </a:r>
            <a:r>
              <a:rPr lang="uk-UA" sz="2000" dirty="0"/>
              <a:t>обидві сторони переглянути </a:t>
            </a:r>
            <a:endParaRPr lang="uk-UA" sz="2000" dirty="0" smtClean="0"/>
          </a:p>
          <a:p>
            <a:pPr algn="ctr"/>
            <a:r>
              <a:rPr lang="uk-UA" sz="2000" dirty="0" smtClean="0"/>
              <a:t>міждержавні </a:t>
            </a:r>
            <a:r>
              <a:rPr lang="uk-UA" sz="2000" dirty="0"/>
              <a:t>взаємовідносини.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972351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404664"/>
            <a:ext cx="107522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/>
              <a:t>Західний напрямок</a:t>
            </a:r>
            <a:r>
              <a:rPr lang="uk-UA" sz="2000" dirty="0" smtClean="0"/>
              <a:t> політики Баку обумовлений необхідністю залучення інвестицій для </a:t>
            </a:r>
          </a:p>
          <a:p>
            <a:pPr algn="ctr"/>
            <a:r>
              <a:rPr lang="uk-UA" sz="2000" dirty="0" smtClean="0"/>
              <a:t>освоєння нафтових родовищ на морському шельфі Каспійського моря й створення </a:t>
            </a:r>
          </a:p>
          <a:p>
            <a:pPr algn="ctr"/>
            <a:r>
              <a:rPr lang="uk-UA" sz="2000" dirty="0" smtClean="0"/>
              <a:t>необхідних гарантій безпеки країни. Безпека в енергетичній політиці Азербайджану </a:t>
            </a:r>
          </a:p>
          <a:p>
            <a:pPr algn="ctr"/>
            <a:r>
              <a:rPr lang="uk-UA" sz="2000" dirty="0" smtClean="0"/>
              <a:t>завдяки Заходу дозволяє Баку проводити свої інтереси на Каспії без особливого </a:t>
            </a:r>
          </a:p>
          <a:p>
            <a:pPr algn="ctr"/>
            <a:r>
              <a:rPr lang="uk-UA" sz="2000" dirty="0" smtClean="0"/>
              <a:t>врахування інтересів інших прибережних держав регіону. У свою чергу, нафтові </a:t>
            </a:r>
          </a:p>
          <a:p>
            <a:pPr algn="ctr"/>
            <a:r>
              <a:rPr lang="uk-UA" sz="2000" dirty="0" smtClean="0"/>
              <a:t>корпорації Заходу зробили ставку на Азербайджан як на найбільш сприятливого </a:t>
            </a:r>
          </a:p>
          <a:p>
            <a:pPr algn="ctr"/>
            <a:r>
              <a:rPr lang="uk-UA" sz="2000" dirty="0" smtClean="0"/>
              <a:t>партнера для свого проникнення і впливу в регіоні та як на гаранта прибутку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02" y="2739775"/>
            <a:ext cx="619125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572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592" y="220435"/>
            <a:ext cx="79653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/>
              <a:t>Політика багатовекторності – балансування </a:t>
            </a:r>
          </a:p>
          <a:p>
            <a:pPr algn="ctr"/>
            <a:r>
              <a:rPr lang="uk-UA" sz="2800" dirty="0" smtClean="0"/>
              <a:t>між основними гравцями на міжнародній арені</a:t>
            </a:r>
            <a:endParaRPr lang="uk-UA" sz="2800" dirty="0"/>
          </a:p>
        </p:txBody>
      </p:sp>
      <p:sp>
        <p:nvSpPr>
          <p:cNvPr id="3" name="Овал 2"/>
          <p:cNvSpPr/>
          <p:nvPr/>
        </p:nvSpPr>
        <p:spPr>
          <a:xfrm>
            <a:off x="4659205" y="2420884"/>
            <a:ext cx="3144162" cy="302433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097802" y="3706231"/>
            <a:ext cx="22669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Азербайджан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rot="1744605">
            <a:off x="7440060" y="1570368"/>
            <a:ext cx="2304256" cy="129614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ьная выноска 7"/>
          <p:cNvSpPr/>
          <p:nvPr/>
        </p:nvSpPr>
        <p:spPr>
          <a:xfrm rot="3290852">
            <a:off x="8039907" y="4168071"/>
            <a:ext cx="2304256" cy="129614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9" name="Овальная выноска 8"/>
          <p:cNvSpPr/>
          <p:nvPr/>
        </p:nvSpPr>
        <p:spPr>
          <a:xfrm rot="19831774" flipH="1">
            <a:off x="2562242" y="1653672"/>
            <a:ext cx="2304256" cy="129614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ьная выноска 9"/>
          <p:cNvSpPr/>
          <p:nvPr/>
        </p:nvSpPr>
        <p:spPr>
          <a:xfrm rot="18415271" flipH="1">
            <a:off x="2199144" y="4091264"/>
            <a:ext cx="2304256" cy="1296144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 rot="2212301">
            <a:off x="8113371" y="1921654"/>
            <a:ext cx="957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Росія</a:t>
            </a:r>
            <a:endParaRPr lang="uk-U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9796515">
            <a:off x="2812201" y="1987608"/>
            <a:ext cx="18043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Туреччина</a:t>
            </a:r>
            <a:endParaRPr lang="uk-U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8695203">
            <a:off x="2935132" y="4508503"/>
            <a:ext cx="832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Іран</a:t>
            </a:r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03636" y="324433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3622152">
            <a:off x="8341193" y="4578598"/>
            <a:ext cx="1701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ЄС та США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51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340768"/>
            <a:ext cx="2858764" cy="296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60" y="4509120"/>
            <a:ext cx="5147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Владислав </a:t>
            </a:r>
            <a:r>
              <a:rPr lang="ru-RU" sz="2000" b="1" dirty="0" err="1"/>
              <a:t>Володимирович</a:t>
            </a:r>
            <a:r>
              <a:rPr lang="ru-RU" sz="2000" b="1" dirty="0"/>
              <a:t> </a:t>
            </a:r>
            <a:r>
              <a:rPr lang="ru-RU" sz="2000" b="1" dirty="0" err="1"/>
              <a:t>Каневський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Надзвичайний</a:t>
            </a:r>
            <a:r>
              <a:rPr lang="ru-RU" sz="2000" dirty="0" smtClean="0"/>
              <a:t> </a:t>
            </a:r>
            <a:r>
              <a:rPr lang="ru-RU" sz="2000" dirty="0"/>
              <a:t>і </a:t>
            </a:r>
            <a:r>
              <a:rPr lang="ru-RU" sz="2000" dirty="0" err="1"/>
              <a:t>Повноважний</a:t>
            </a:r>
            <a:r>
              <a:rPr lang="ru-RU" sz="2000" dirty="0"/>
              <a:t> </a:t>
            </a:r>
            <a:endParaRPr lang="ru-RU" sz="2000" dirty="0" smtClean="0"/>
          </a:p>
          <a:p>
            <a:pPr algn="ctr"/>
            <a:r>
              <a:rPr lang="ru-RU" sz="2000" dirty="0" smtClean="0"/>
              <a:t>Посол </a:t>
            </a:r>
            <a:r>
              <a:rPr lang="ru-RU" sz="2000" dirty="0" err="1"/>
              <a:t>України</a:t>
            </a:r>
            <a:r>
              <a:rPr lang="ru-RU" sz="2000" dirty="0"/>
              <a:t> в </a:t>
            </a:r>
            <a:r>
              <a:rPr lang="ru-RU" sz="2000" dirty="0" err="1"/>
              <a:t>Азербайджані</a:t>
            </a:r>
            <a:r>
              <a:rPr lang="ru-RU" sz="2000" dirty="0"/>
              <a:t> (з 2019).</a:t>
            </a:r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155214"/>
            <a:ext cx="3048000" cy="3080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4072" y="4509118"/>
            <a:ext cx="4870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/>
              <a:t>Ельміра</a:t>
            </a:r>
            <a:r>
              <a:rPr lang="ru-RU" sz="2000" b="1" dirty="0"/>
              <a:t> </a:t>
            </a:r>
            <a:r>
              <a:rPr lang="ru-RU" sz="2000" b="1" dirty="0" err="1"/>
              <a:t>Гусейн-кизи</a:t>
            </a:r>
            <a:r>
              <a:rPr lang="ru-RU" sz="2000" b="1" dirty="0"/>
              <a:t> </a:t>
            </a:r>
            <a:r>
              <a:rPr lang="ru-RU" sz="2000" b="1" dirty="0" smtClean="0"/>
              <a:t>Ахундова</a:t>
            </a:r>
          </a:p>
          <a:p>
            <a:pPr algn="ctr"/>
            <a:r>
              <a:rPr lang="ru-RU" sz="2000" dirty="0" err="1"/>
              <a:t>Н</a:t>
            </a:r>
            <a:r>
              <a:rPr lang="ru-RU" sz="2000" dirty="0" err="1" smtClean="0"/>
              <a:t>адзвичайна</a:t>
            </a:r>
            <a:r>
              <a:rPr lang="ru-RU" sz="2000" dirty="0" smtClean="0"/>
              <a:t> </a:t>
            </a:r>
            <a:r>
              <a:rPr lang="ru-RU" sz="2000" dirty="0"/>
              <a:t>і </a:t>
            </a:r>
            <a:r>
              <a:rPr lang="ru-RU" sz="2000" dirty="0" err="1"/>
              <a:t>П</a:t>
            </a:r>
            <a:r>
              <a:rPr lang="ru-RU" sz="2000" dirty="0" err="1" smtClean="0"/>
              <a:t>овноважна</a:t>
            </a:r>
            <a:r>
              <a:rPr lang="ru-RU" sz="2000" dirty="0" smtClean="0"/>
              <a:t> </a:t>
            </a:r>
            <a:r>
              <a:rPr lang="ru-RU" sz="2000" dirty="0"/>
              <a:t>посол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Азербайджанської</a:t>
            </a:r>
            <a:r>
              <a:rPr lang="ru-RU" sz="2000" dirty="0" smtClean="0"/>
              <a:t> </a:t>
            </a:r>
            <a:r>
              <a:rPr lang="ru-RU" sz="2000" dirty="0" err="1"/>
              <a:t>Республіки</a:t>
            </a:r>
            <a:r>
              <a:rPr lang="ru-RU" sz="2000" dirty="0"/>
              <a:t> в </a:t>
            </a:r>
            <a:r>
              <a:rPr lang="ru-RU" sz="2000" dirty="0" err="1"/>
              <a:t>Україні</a:t>
            </a:r>
            <a:r>
              <a:rPr lang="ru-RU" sz="2000" dirty="0"/>
              <a:t>.</a:t>
            </a:r>
            <a:endParaRPr lang="uk-UA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07768" y="358169"/>
            <a:ext cx="416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Азербайджан </a:t>
            </a:r>
            <a:r>
              <a:rPr lang="ru-RU" sz="2800" dirty="0"/>
              <a:t>— </a:t>
            </a:r>
            <a:r>
              <a:rPr lang="uk-UA" sz="2800" dirty="0" smtClean="0"/>
              <a:t>Україна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65650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8195" y="343971"/>
            <a:ext cx="4558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dirty="0" smtClean="0"/>
              <a:t> Республіка Молдова</a:t>
            </a:r>
            <a:endParaRPr lang="uk-UA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3467" y="1658957"/>
            <a:ext cx="63103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	Державною мовою </a:t>
            </a:r>
            <a:r>
              <a:rPr lang="uk-UA" dirty="0" smtClean="0"/>
              <a:t>є </a:t>
            </a:r>
            <a:r>
              <a:rPr lang="uk-UA" dirty="0"/>
              <a:t>м</a:t>
            </a:r>
            <a:r>
              <a:rPr lang="uk-UA" dirty="0" smtClean="0"/>
              <a:t>олдавська мова, </a:t>
            </a:r>
            <a:r>
              <a:rPr lang="ru-RU" dirty="0" err="1" smtClean="0"/>
              <a:t>функціонуюча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латинської</a:t>
            </a:r>
            <a:r>
              <a:rPr lang="ru-RU" dirty="0" smtClean="0"/>
              <a:t> </a:t>
            </a:r>
            <a:r>
              <a:rPr lang="ru-RU" dirty="0" err="1" smtClean="0"/>
              <a:t>графіки</a:t>
            </a:r>
            <a:r>
              <a:rPr lang="ru-RU" dirty="0" smtClean="0"/>
              <a:t>.</a:t>
            </a:r>
            <a:endParaRPr lang="uk-UA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083466" y="3318986"/>
            <a:ext cx="6310313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/>
              <a:t>	Російська мова має статус мови міжнаціонального спілкування.</a:t>
            </a:r>
          </a:p>
          <a:p>
            <a:pPr algn="just"/>
            <a:r>
              <a:rPr lang="uk-UA" dirty="0" smtClean="0"/>
              <a:t> 	В автономному територіальному утворенні Гагаузія статус офіційної (недержавної) мови мають молдавська, гагаузька і російська мови. </a:t>
            </a:r>
          </a:p>
          <a:p>
            <a:pPr algn="just"/>
            <a:r>
              <a:rPr lang="uk-UA" dirty="0" smtClean="0"/>
              <a:t>	У	 невизнаній Придністровській Молдавській Республіці офіційними мовами є молдавська, російська та українська (як за законодавством РМ, так і за Конституцією ПМР).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95285" y="2916733"/>
            <a:ext cx="234314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b="1" dirty="0" smtClean="0"/>
              <a:t>Статус інших мов</a:t>
            </a:r>
            <a:endParaRPr lang="uk-UA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308" y="1200534"/>
            <a:ext cx="3865015" cy="19325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8614" y="3394408"/>
            <a:ext cx="2526405" cy="31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3316" y="220130"/>
            <a:ext cx="3590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Державний устрій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084" y="866860"/>
            <a:ext cx="79249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	Форма </a:t>
            </a:r>
            <a:r>
              <a:rPr lang="ru-RU" b="1" dirty="0" err="1" smtClean="0"/>
              <a:t>правління</a:t>
            </a:r>
            <a:r>
              <a:rPr lang="ru-RU" dirty="0" smtClean="0"/>
              <a:t>: </a:t>
            </a:r>
            <a:r>
              <a:rPr lang="ru-RU" dirty="0" err="1" smtClean="0"/>
              <a:t>парламентська</a:t>
            </a:r>
            <a:r>
              <a:rPr lang="ru-RU" dirty="0" smtClean="0"/>
              <a:t> </a:t>
            </a:r>
            <a:r>
              <a:rPr lang="ru-RU" dirty="0" err="1" smtClean="0"/>
              <a:t>республіка</a:t>
            </a:r>
            <a:endParaRPr lang="ru-RU" dirty="0" smtClean="0"/>
          </a:p>
          <a:p>
            <a:r>
              <a:rPr lang="ru-RU" b="1" dirty="0" smtClean="0"/>
              <a:t>	Президент: </a:t>
            </a:r>
            <a:r>
              <a:rPr lang="ru-RU" dirty="0" err="1" smtClean="0"/>
              <a:t>Ігор</a:t>
            </a:r>
            <a:r>
              <a:rPr lang="ru-RU" dirty="0" smtClean="0"/>
              <a:t> Додон - з 23 грудня 2016 — по </a:t>
            </a:r>
            <a:r>
              <a:rPr lang="ru-RU" dirty="0" err="1" smtClean="0"/>
              <a:t>сьогодення</a:t>
            </a:r>
            <a:r>
              <a:rPr lang="ru-RU" dirty="0" smtClean="0"/>
              <a:t> (15 листопада 2 тур </a:t>
            </a:r>
            <a:r>
              <a:rPr lang="ru-RU" dirty="0" err="1" smtClean="0"/>
              <a:t>виборів</a:t>
            </a:r>
            <a:r>
              <a:rPr lang="ru-RU" dirty="0" smtClean="0"/>
              <a:t>).</a:t>
            </a:r>
          </a:p>
          <a:p>
            <a:pPr algn="just"/>
            <a:r>
              <a:rPr lang="ru-RU" dirty="0" smtClean="0"/>
              <a:t>	Є </a:t>
            </a:r>
            <a:r>
              <a:rPr lang="ru-RU" dirty="0" err="1" smtClean="0"/>
              <a:t>прихильником</a:t>
            </a:r>
            <a:r>
              <a:rPr lang="ru-RU" dirty="0" smtClean="0"/>
              <a:t> </a:t>
            </a:r>
            <a:r>
              <a:rPr lang="ru-RU" dirty="0" err="1" smtClean="0"/>
              <a:t>федералізації</a:t>
            </a:r>
            <a:r>
              <a:rPr lang="ru-RU" dirty="0" smtClean="0"/>
              <a:t> Молдови та </a:t>
            </a:r>
            <a:r>
              <a:rPr lang="ru-RU" dirty="0" err="1" smtClean="0"/>
              <a:t>скасування</a:t>
            </a:r>
            <a:r>
              <a:rPr lang="ru-RU" dirty="0" smtClean="0"/>
              <a:t> угоди про </a:t>
            </a:r>
            <a:r>
              <a:rPr lang="ru-RU" dirty="0" err="1" smtClean="0"/>
              <a:t>асоціацію</a:t>
            </a:r>
            <a:r>
              <a:rPr lang="ru-RU" dirty="0" smtClean="0"/>
              <a:t> з </a:t>
            </a:r>
            <a:r>
              <a:rPr lang="ru-RU" dirty="0" err="1" smtClean="0"/>
              <a:t>Євросоюзом</a:t>
            </a:r>
            <a:r>
              <a:rPr lang="ru-RU" dirty="0" smtClean="0"/>
              <a:t>. </a:t>
            </a:r>
            <a:r>
              <a:rPr lang="ru-RU" dirty="0" err="1" smtClean="0"/>
              <a:t>Прихильник</a:t>
            </a:r>
            <a:r>
              <a:rPr lang="ru-RU" dirty="0" smtClean="0"/>
              <a:t> </a:t>
            </a:r>
            <a:r>
              <a:rPr lang="ru-RU" dirty="0" err="1" smtClean="0"/>
              <a:t>позаблокового</a:t>
            </a:r>
            <a:r>
              <a:rPr lang="ru-RU" dirty="0" smtClean="0"/>
              <a:t> статусу Молдови та її розвитку як </a:t>
            </a:r>
            <a:r>
              <a:rPr lang="ru-RU" dirty="0" err="1" smtClean="0"/>
              <a:t>нейтральної</a:t>
            </a:r>
            <a:r>
              <a:rPr lang="ru-RU" dirty="0" smtClean="0"/>
              <a:t> держави.</a:t>
            </a:r>
          </a:p>
          <a:p>
            <a:r>
              <a:rPr lang="ru-RU" b="1" dirty="0" smtClean="0"/>
              <a:t>	Прем</a:t>
            </a:r>
            <a:r>
              <a:rPr lang="en-US" b="1" dirty="0" smtClean="0"/>
              <a:t>’</a:t>
            </a:r>
            <a:r>
              <a:rPr lang="ru-RU" b="1" dirty="0" smtClean="0"/>
              <a:t>єр-</a:t>
            </a:r>
            <a:r>
              <a:rPr lang="ru-RU" b="1" dirty="0" err="1" smtClean="0"/>
              <a:t>міністр</a:t>
            </a:r>
            <a:r>
              <a:rPr lang="ru-RU" b="1" dirty="0"/>
              <a:t>:</a:t>
            </a:r>
            <a:r>
              <a:rPr lang="ru-RU" b="1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он </a:t>
            </a:r>
            <a:r>
              <a:rPr lang="ru-RU" dirty="0" err="1" smtClean="0"/>
              <a:t>Кіку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671792" y="4592003"/>
            <a:ext cx="8296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Ігор Додон :«Я вважаю, що у нас багато проблем, які потрібно вирішувати разом з Росією, це правда. Але при цьому я не проросійський, не прозахідний, а </a:t>
            </a:r>
            <a:r>
              <a:rPr lang="uk-UA" dirty="0" err="1" smtClean="0"/>
              <a:t>промолдавський</a:t>
            </a:r>
            <a:r>
              <a:rPr lang="uk-UA" dirty="0" smtClean="0"/>
              <a:t> політик, прихильник нашої державності. Я вважаю, що найголовніше-дотримуватися інтересів власної країни. Моя «</a:t>
            </a:r>
            <a:r>
              <a:rPr lang="uk-UA" dirty="0" err="1" smtClean="0"/>
              <a:t>проросійськість</a:t>
            </a:r>
            <a:r>
              <a:rPr lang="uk-UA" dirty="0" smtClean="0"/>
              <a:t>» - кліше, яке намагаються впровадити в свідомість громадян мої політичні опоненти».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425" y="333166"/>
            <a:ext cx="2913825" cy="392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45" y="3273655"/>
            <a:ext cx="2391915" cy="31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8291" y="333166"/>
            <a:ext cx="3999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Економічний аспект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7685" y="2037157"/>
            <a:ext cx="3952878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/>
              <a:t>	Молдова відноситься до категорії аграрно-індустріальних країн. </a:t>
            </a:r>
          </a:p>
          <a:p>
            <a:pPr algn="just"/>
            <a:r>
              <a:rPr lang="uk-UA" dirty="0"/>
              <a:t>	</a:t>
            </a:r>
            <a:r>
              <a:rPr lang="uk-UA" dirty="0" smtClean="0"/>
              <a:t>За обсягом ВВП за ППС на душу населення на 2018 рік посідає 124-те місце у світі і останнє серед країн Європи.</a:t>
            </a:r>
          </a:p>
          <a:p>
            <a:pPr algn="just"/>
            <a:r>
              <a:rPr lang="uk-UA" dirty="0" smtClean="0"/>
              <a:t>	Обсяг ВВП по ППС за 2018 рік склав $ 17,72 млрд — 148-е місце у світі.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4349" t="14691" r="32876" b="10352"/>
          <a:stretch/>
        </p:blipFill>
        <p:spPr>
          <a:xfrm>
            <a:off x="4900613" y="917941"/>
            <a:ext cx="6866666" cy="548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336" t="28711" r="47767" b="7031"/>
          <a:stretch/>
        </p:blipFill>
        <p:spPr>
          <a:xfrm>
            <a:off x="431664" y="1042986"/>
            <a:ext cx="5500994" cy="5386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006" t="22851" r="47555" b="12110"/>
          <a:stretch/>
        </p:blipFill>
        <p:spPr>
          <a:xfrm>
            <a:off x="6234517" y="1042986"/>
            <a:ext cx="5514728" cy="53863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48219" y="247441"/>
            <a:ext cx="3999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Економічний аспект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0470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41242" y="152582"/>
            <a:ext cx="3999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Економічний аспект</a:t>
            </a:r>
            <a:endParaRPr lang="uk-UA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199" t="22204" r="53100" b="15687"/>
          <a:stretch/>
        </p:blipFill>
        <p:spPr>
          <a:xfrm>
            <a:off x="714445" y="917941"/>
            <a:ext cx="5311601" cy="5672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5556" t="18687" r="52160" b="18946"/>
          <a:stretch/>
        </p:blipFill>
        <p:spPr>
          <a:xfrm>
            <a:off x="6453205" y="917941"/>
            <a:ext cx="5222395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5607" y="418728"/>
            <a:ext cx="6902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smtClean="0"/>
              <a:t>Придністровська Молдавська Республіка</a:t>
            </a:r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911" y="1722892"/>
            <a:ext cx="75152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err="1" smtClean="0"/>
              <a:t>Унітарна</a:t>
            </a:r>
            <a:r>
              <a:rPr lang="ru-RU" dirty="0" smtClean="0"/>
              <a:t> </a:t>
            </a:r>
            <a:r>
              <a:rPr lang="ru-RU" dirty="0" err="1" smtClean="0"/>
              <a:t>президентська</a:t>
            </a:r>
            <a:r>
              <a:rPr lang="ru-RU" dirty="0" smtClean="0"/>
              <a:t> </a:t>
            </a:r>
            <a:r>
              <a:rPr lang="ru-RU" dirty="0" err="1" smtClean="0"/>
              <a:t>республіка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	У 2016 році на </a:t>
            </a:r>
            <a:r>
              <a:rPr lang="ru-RU" dirty="0" err="1" smtClean="0"/>
              <a:t>президентських</a:t>
            </a:r>
            <a:r>
              <a:rPr lang="ru-RU" dirty="0" smtClean="0"/>
              <a:t> </a:t>
            </a:r>
            <a:r>
              <a:rPr lang="ru-RU" dirty="0" err="1" smtClean="0"/>
              <a:t>виборах</a:t>
            </a:r>
            <a:r>
              <a:rPr lang="ru-RU" dirty="0" smtClean="0"/>
              <a:t> </a:t>
            </a:r>
            <a:r>
              <a:rPr lang="ru-RU" dirty="0" err="1" smtClean="0"/>
              <a:t>переміг</a:t>
            </a:r>
            <a:r>
              <a:rPr lang="ru-RU" dirty="0" smtClean="0"/>
              <a:t> Вадим </a:t>
            </a:r>
            <a:r>
              <a:rPr lang="ru-RU" dirty="0" err="1" smtClean="0"/>
              <a:t>Красносельський</a:t>
            </a:r>
            <a:r>
              <a:rPr lang="ru-RU" dirty="0" smtClean="0"/>
              <a:t>. </a:t>
            </a:r>
            <a:r>
              <a:rPr lang="ru-RU" dirty="0" err="1" smtClean="0"/>
              <a:t>Європейський</a:t>
            </a:r>
            <a:r>
              <a:rPr lang="ru-RU" dirty="0" smtClean="0"/>
              <a:t> союз заборонив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в'їзд</a:t>
            </a:r>
            <a:r>
              <a:rPr lang="ru-RU" dirty="0" smtClean="0"/>
              <a:t> на свою </a:t>
            </a:r>
            <a:r>
              <a:rPr lang="ru-RU" dirty="0" err="1" smtClean="0"/>
              <a:t>територію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	 У 2016 року </a:t>
            </a:r>
            <a:r>
              <a:rPr lang="ru-RU" dirty="0" err="1" smtClean="0"/>
              <a:t>вийшов</a:t>
            </a:r>
            <a:r>
              <a:rPr lang="ru-RU" dirty="0" smtClean="0"/>
              <a:t> Указ президента ПМР № 348 «Про </a:t>
            </a:r>
            <a:r>
              <a:rPr lang="ru-RU" dirty="0" err="1" smtClean="0"/>
              <a:t>реалізацію</a:t>
            </a:r>
            <a:r>
              <a:rPr lang="ru-RU" dirty="0" smtClean="0"/>
              <a:t> </a:t>
            </a:r>
            <a:r>
              <a:rPr lang="ru-RU" dirty="0" err="1" smtClean="0"/>
              <a:t>підсумків</a:t>
            </a:r>
            <a:r>
              <a:rPr lang="ru-RU" dirty="0" smtClean="0"/>
              <a:t> </a:t>
            </a:r>
            <a:r>
              <a:rPr lang="ru-RU" dirty="0" err="1" smtClean="0"/>
              <a:t>республіканського</a:t>
            </a:r>
            <a:r>
              <a:rPr lang="ru-RU" dirty="0" smtClean="0"/>
              <a:t> референдуму, що </a:t>
            </a:r>
            <a:r>
              <a:rPr lang="ru-RU" dirty="0" err="1" smtClean="0"/>
              <a:t>відбувся</a:t>
            </a:r>
            <a:r>
              <a:rPr lang="ru-RU" dirty="0" smtClean="0"/>
              <a:t> 17 </a:t>
            </a:r>
            <a:r>
              <a:rPr lang="ru-RU" dirty="0" err="1" smtClean="0"/>
              <a:t>вересня</a:t>
            </a:r>
            <a:r>
              <a:rPr lang="ru-RU" dirty="0" smtClean="0"/>
              <a:t> 2006 року», згідно з </a:t>
            </a:r>
            <a:r>
              <a:rPr lang="ru-RU" dirty="0" err="1" smtClean="0"/>
              <a:t>яким</a:t>
            </a:r>
            <a:r>
              <a:rPr lang="ru-RU" dirty="0" smtClean="0"/>
              <a:t> Придністровська Молдавська Республіка почала процес </a:t>
            </a:r>
            <a:r>
              <a:rPr lang="ru-RU" dirty="0" err="1" smtClean="0"/>
              <a:t>приведення</a:t>
            </a:r>
            <a:r>
              <a:rPr lang="ru-RU" dirty="0" smtClean="0"/>
              <a:t>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законодавчої</a:t>
            </a:r>
            <a:r>
              <a:rPr lang="ru-RU" dirty="0" smtClean="0"/>
              <a:t> </a:t>
            </a:r>
            <a:r>
              <a:rPr lang="ru-RU" dirty="0" err="1" smtClean="0"/>
              <a:t>бази</a:t>
            </a:r>
            <a:r>
              <a:rPr lang="ru-RU" dirty="0" smtClean="0"/>
              <a:t> у </a:t>
            </a:r>
            <a:r>
              <a:rPr lang="ru-RU" dirty="0" err="1" smtClean="0"/>
              <a:t>відповідність</a:t>
            </a:r>
            <a:r>
              <a:rPr lang="ru-RU" dirty="0" smtClean="0"/>
              <a:t> з </a:t>
            </a:r>
            <a:r>
              <a:rPr lang="ru-RU" dirty="0" err="1" smtClean="0"/>
              <a:t>російським</a:t>
            </a:r>
            <a:r>
              <a:rPr lang="ru-RU" dirty="0" smtClean="0"/>
              <a:t> </a:t>
            </a:r>
            <a:r>
              <a:rPr lang="ru-RU" dirty="0" err="1" smtClean="0"/>
              <a:t>законодавством</a:t>
            </a:r>
            <a:r>
              <a:rPr lang="ru-RU" dirty="0" smtClean="0"/>
              <a:t>, з метою </a:t>
            </a:r>
            <a:r>
              <a:rPr lang="ru-RU" dirty="0" err="1" smtClean="0"/>
              <a:t>подальшого</a:t>
            </a:r>
            <a:r>
              <a:rPr lang="ru-RU" dirty="0" smtClean="0"/>
              <a:t> </a:t>
            </a:r>
            <a:r>
              <a:rPr lang="ru-RU" dirty="0" err="1" smtClean="0"/>
              <a:t>входження</a:t>
            </a:r>
            <a:r>
              <a:rPr lang="ru-RU" dirty="0" smtClean="0"/>
              <a:t> до складу </a:t>
            </a:r>
            <a:r>
              <a:rPr lang="ru-RU" dirty="0" err="1" smtClean="0"/>
              <a:t>Російської</a:t>
            </a:r>
            <a:r>
              <a:rPr lang="ru-RU" dirty="0" smtClean="0"/>
              <a:t> </a:t>
            </a:r>
            <a:r>
              <a:rPr lang="ru-RU" dirty="0" err="1" smtClean="0"/>
              <a:t>Федерації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	Так, з 2017 року </a:t>
            </a:r>
            <a:r>
              <a:rPr lang="ru-RU" dirty="0" err="1" smtClean="0"/>
              <a:t>Придністров'я</a:t>
            </a:r>
            <a:r>
              <a:rPr lang="ru-RU" dirty="0" smtClean="0"/>
              <a:t> використовує прапор </a:t>
            </a:r>
            <a:r>
              <a:rPr lang="ru-RU" dirty="0" err="1" smtClean="0"/>
              <a:t>Росії</a:t>
            </a:r>
            <a:r>
              <a:rPr lang="ru-RU" dirty="0" smtClean="0"/>
              <a:t> як </a:t>
            </a:r>
            <a:r>
              <a:rPr lang="ru-RU" dirty="0" err="1" smtClean="0"/>
              <a:t>другий</a:t>
            </a:r>
            <a:r>
              <a:rPr lang="ru-RU" dirty="0" smtClean="0"/>
              <a:t> державний.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37079" y="931127"/>
            <a:ext cx="3201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«заморожений конфлікт» </a:t>
            </a:r>
            <a:endParaRPr lang="uk-UA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01075" y="1346830"/>
            <a:ext cx="3186065" cy="445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79429" y="5784797"/>
            <a:ext cx="8321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«Я </a:t>
            </a:r>
            <a:r>
              <a:rPr lang="ru-RU" dirty="0" err="1" smtClean="0"/>
              <a:t>прихильник</a:t>
            </a:r>
            <a:r>
              <a:rPr lang="ru-RU" dirty="0" smtClean="0"/>
              <a:t> </a:t>
            </a:r>
            <a:r>
              <a:rPr lang="ru-RU" dirty="0" err="1" smtClean="0"/>
              <a:t>монархізму</a:t>
            </a:r>
            <a:r>
              <a:rPr lang="ru-RU" dirty="0" smtClean="0"/>
              <a:t>, </a:t>
            </a:r>
            <a:r>
              <a:rPr lang="ru-RU" dirty="0" err="1" smtClean="0"/>
              <a:t>обмеженого</a:t>
            </a:r>
            <a:r>
              <a:rPr lang="ru-RU" dirty="0" smtClean="0"/>
              <a:t> </a:t>
            </a:r>
            <a:r>
              <a:rPr lang="ru-RU" dirty="0" err="1"/>
              <a:t>к</a:t>
            </a:r>
            <a:r>
              <a:rPr lang="ru-RU" dirty="0" err="1" smtClean="0"/>
              <a:t>онституційного</a:t>
            </a:r>
            <a:r>
              <a:rPr lang="ru-RU" dirty="0" smtClean="0"/>
              <a:t> </a:t>
            </a:r>
            <a:r>
              <a:rPr lang="ru-RU" dirty="0" err="1" smtClean="0"/>
              <a:t>монархізму</a:t>
            </a:r>
            <a:r>
              <a:rPr lang="ru-RU" dirty="0" smtClean="0"/>
              <a:t>, і беру за основу </a:t>
            </a:r>
            <a:r>
              <a:rPr lang="ru-RU" dirty="0" err="1" smtClean="0"/>
              <a:t>досвід</a:t>
            </a:r>
            <a:r>
              <a:rPr lang="ru-RU" dirty="0" smtClean="0"/>
              <a:t> </a:t>
            </a:r>
            <a:r>
              <a:rPr lang="ru-RU" dirty="0" err="1" smtClean="0"/>
              <a:t>Російської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r>
              <a:rPr lang="ru-RU" dirty="0" smtClean="0"/>
              <a:t>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54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92868" y="2766510"/>
            <a:ext cx="2357437" cy="1891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92868" y="4694593"/>
            <a:ext cx="2357437" cy="1891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92868" y="911443"/>
            <a:ext cx="2357437" cy="1891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888298" y="276645"/>
            <a:ext cx="3076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Економіка ПМР</a:t>
            </a:r>
            <a:endParaRPr lang="uk-UA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33463" y="1237388"/>
            <a:ext cx="107857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/>
              <a:t>На території Придністров'я сконцентрована значна частина промисловості колишньої МРСР. Основу економіки ПМР складають великі підприємства, такі як Молдавський металургійний завод (ММЗ), Молдавська ГРЕС, текстильний комбінат АТЗТ «</a:t>
            </a:r>
            <a:r>
              <a:rPr lang="uk-UA" dirty="0" err="1" smtClean="0"/>
              <a:t>Тіротекс</a:t>
            </a:r>
            <a:r>
              <a:rPr lang="uk-UA" dirty="0" smtClean="0"/>
              <a:t>», винно-коньячний завод «Квінт», компанія «Шериф» та інші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5948" y="3033032"/>
            <a:ext cx="1076080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 smtClean="0"/>
              <a:t>Понад 40 % експорту з ПМР припадає на країни ЄС, а ще 37% на Молдавію, 14 % — на країни Митного союзу. В основному Придністров</a:t>
            </a:r>
            <a:r>
              <a:rPr lang="en-US" dirty="0" smtClean="0"/>
              <a:t>’</a:t>
            </a:r>
            <a:r>
              <a:rPr lang="uk-UA" dirty="0" smtClean="0"/>
              <a:t>я експортує метал, текстиль, електроенергію, харчові продукти, взуття. У 2019 році невизнана республіка експортувала товарів на $587 млн, а імпортувала на $1,66 млрд. 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20977" y="4901716"/>
            <a:ext cx="1081074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ПМР не платить за газ </a:t>
            </a:r>
            <a:r>
              <a:rPr lang="ru-RU" dirty="0" err="1" smtClean="0"/>
              <a:t>ні</a:t>
            </a:r>
            <a:r>
              <a:rPr lang="ru-RU" dirty="0" smtClean="0"/>
              <a:t> «Газпрому», </a:t>
            </a:r>
            <a:r>
              <a:rPr lang="ru-RU" dirty="0" err="1" smtClean="0"/>
              <a:t>ні</a:t>
            </a:r>
            <a:r>
              <a:rPr lang="ru-RU" dirty="0" smtClean="0"/>
              <a:t> </a:t>
            </a:r>
            <a:r>
              <a:rPr lang="ru-RU" dirty="0" err="1" smtClean="0"/>
              <a:t>Молдавії</a:t>
            </a:r>
            <a:r>
              <a:rPr lang="ru-RU" dirty="0" smtClean="0"/>
              <a:t> («Молдова-Газ»), а борг </a:t>
            </a:r>
            <a:r>
              <a:rPr lang="ru-RU" dirty="0" err="1" smtClean="0"/>
              <a:t>записується</a:t>
            </a:r>
            <a:r>
              <a:rPr lang="ru-RU" dirty="0" smtClean="0"/>
              <a:t> на </a:t>
            </a:r>
            <a:r>
              <a:rPr lang="ru-RU" dirty="0" err="1" smtClean="0"/>
              <a:t>Кишинів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де-юре ПМР є </a:t>
            </a:r>
            <a:r>
              <a:rPr lang="ru-RU" dirty="0" err="1" smtClean="0"/>
              <a:t>частиною</a:t>
            </a:r>
            <a:r>
              <a:rPr lang="ru-RU" dirty="0" smtClean="0"/>
              <a:t> Молдови. На </a:t>
            </a:r>
            <a:r>
              <a:rPr lang="ru-RU" dirty="0" err="1" smtClean="0"/>
              <a:t>вересень</a:t>
            </a:r>
            <a:r>
              <a:rPr lang="ru-RU" dirty="0" smtClean="0"/>
              <a:t> 2015 борг Молдови «Газпрому» за газ </a:t>
            </a:r>
            <a:r>
              <a:rPr lang="ru-RU" dirty="0" err="1" smtClean="0"/>
              <a:t>перевищив</a:t>
            </a:r>
            <a:r>
              <a:rPr lang="ru-RU" dirty="0" smtClean="0"/>
              <a:t> 5,1 млрд </a:t>
            </a:r>
            <a:r>
              <a:rPr lang="ru-RU" dirty="0" err="1" smtClean="0"/>
              <a:t>доларів</a:t>
            </a:r>
            <a:r>
              <a:rPr lang="ru-RU" dirty="0" smtClean="0"/>
              <a:t>, з них 4,6 млрд </a:t>
            </a:r>
            <a:r>
              <a:rPr lang="ru-RU" dirty="0" err="1" smtClean="0"/>
              <a:t>доларів</a:t>
            </a:r>
            <a:r>
              <a:rPr lang="ru-RU" dirty="0" smtClean="0"/>
              <a:t> — це борг </a:t>
            </a:r>
            <a:r>
              <a:rPr lang="ru-RU" dirty="0" err="1" smtClean="0"/>
              <a:t>Придністров'я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Молдова </a:t>
            </a:r>
            <a:r>
              <a:rPr lang="ru-RU" dirty="0" err="1" smtClean="0"/>
              <a:t>відмовляється</a:t>
            </a:r>
            <a:r>
              <a:rPr lang="ru-RU" dirty="0" smtClean="0"/>
              <a:t> </a:t>
            </a:r>
            <a:r>
              <a:rPr lang="ru-RU" dirty="0" err="1" smtClean="0"/>
              <a:t>визнавати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/>
              <a:t>.</a:t>
            </a:r>
            <a:r>
              <a:rPr lang="ru-RU" dirty="0" smtClean="0"/>
              <a:t> «Газпром» </a:t>
            </a:r>
            <a:r>
              <a:rPr lang="ru-RU" dirty="0" err="1" smtClean="0"/>
              <a:t>стверджує</a:t>
            </a:r>
            <a:r>
              <a:rPr lang="ru-RU" dirty="0" smtClean="0"/>
              <a:t>, що </a:t>
            </a:r>
            <a:r>
              <a:rPr lang="ru-RU" dirty="0" err="1" smtClean="0"/>
              <a:t>чинним</a:t>
            </a:r>
            <a:r>
              <a:rPr lang="ru-RU" dirty="0" smtClean="0"/>
              <a:t> контрактом «Газпрому» з Молдовою поділ оплати за газ між Молдовою і ПМР не </a:t>
            </a:r>
            <a:r>
              <a:rPr lang="ru-RU" dirty="0" err="1" smtClean="0"/>
              <a:t>передбачено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20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538</TotalTime>
  <Words>1182</Words>
  <Application>Microsoft Office PowerPoint</Application>
  <PresentationFormat>Широкоэкранный</PresentationFormat>
  <Paragraphs>208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Calibri</vt:lpstr>
      <vt:lpstr>Calisto MT</vt:lpstr>
      <vt:lpstr>Times New Roman</vt:lpstr>
      <vt:lpstr>Trebuchet MS</vt:lpstr>
      <vt:lpstr>Wingdings</vt:lpstr>
      <vt:lpstr>Wingdings 2</vt:lpstr>
      <vt:lpstr>Грифель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Victoria V</cp:lastModifiedBy>
  <cp:revision>84</cp:revision>
  <dcterms:created xsi:type="dcterms:W3CDTF">2020-11-05T14:10:12Z</dcterms:created>
  <dcterms:modified xsi:type="dcterms:W3CDTF">2020-11-08T19:59:28Z</dcterms:modified>
</cp:coreProperties>
</file>