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Інформаційна справа у міжнародній діяльності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Курс для 1 освітнього рівня (бакалавр)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411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0402" y="219162"/>
            <a:ext cx="9976258" cy="1280890"/>
          </a:xfrm>
        </p:spPr>
        <p:txBody>
          <a:bodyPr>
            <a:noAutofit/>
          </a:bodyPr>
          <a:lstStyle/>
          <a:p>
            <a:r>
              <a:rPr lang="ru-RU" sz="2000" dirty="0" err="1"/>
              <a:t>Дисципліна</a:t>
            </a:r>
            <a:r>
              <a:rPr lang="ru-RU" sz="2000" dirty="0"/>
              <a:t> «</a:t>
            </a:r>
            <a:r>
              <a:rPr lang="ru-RU" sz="2000" dirty="0" err="1"/>
              <a:t>Інформаційна</a:t>
            </a:r>
            <a:r>
              <a:rPr lang="ru-RU" sz="2000" dirty="0"/>
              <a:t> справа у </a:t>
            </a:r>
            <a:r>
              <a:rPr lang="ru-RU" sz="2000" dirty="0" err="1"/>
              <a:t>міжнародній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» </a:t>
            </a:r>
            <a:r>
              <a:rPr lang="ru-RU" sz="2000" dirty="0" err="1"/>
              <a:t>передбачає</a:t>
            </a:r>
            <a:r>
              <a:rPr lang="ru-RU" sz="2000" dirty="0"/>
              <a:t> </a:t>
            </a:r>
            <a:r>
              <a:rPr lang="ru-RU" sz="2000" dirty="0" err="1"/>
              <a:t>засвоєння</a:t>
            </a:r>
            <a:r>
              <a:rPr lang="ru-RU" sz="2000" dirty="0"/>
              <a:t> студентами </a:t>
            </a:r>
            <a:r>
              <a:rPr lang="ru-RU" sz="2000" dirty="0" err="1"/>
              <a:t>базових</a:t>
            </a:r>
            <a:r>
              <a:rPr lang="ru-RU" sz="2000" dirty="0"/>
              <a:t> </a:t>
            </a:r>
            <a:r>
              <a:rPr lang="ru-RU" sz="2000" dirty="0" err="1"/>
              <a:t>знань</a:t>
            </a:r>
            <a:r>
              <a:rPr lang="ru-RU" sz="2000" dirty="0"/>
              <a:t> про природу, </a:t>
            </a:r>
            <a:r>
              <a:rPr lang="ru-RU" sz="2000" dirty="0" err="1"/>
              <a:t>зміст</a:t>
            </a:r>
            <a:r>
              <a:rPr lang="ru-RU" sz="2000" dirty="0"/>
              <a:t>, </a:t>
            </a:r>
            <a:r>
              <a:rPr lang="ru-RU" sz="2000" dirty="0" err="1"/>
              <a:t>специфіку</a:t>
            </a:r>
            <a:r>
              <a:rPr lang="ru-RU" sz="2000" dirty="0"/>
              <a:t> та </a:t>
            </a:r>
            <a:r>
              <a:rPr lang="ru-RU" sz="2000" dirty="0" err="1"/>
              <a:t>закономірності</a:t>
            </a:r>
            <a:r>
              <a:rPr lang="ru-RU" sz="2000" dirty="0"/>
              <a:t> </a:t>
            </a:r>
            <a:r>
              <a:rPr lang="ru-RU" sz="2000" dirty="0" err="1"/>
              <a:t>розповсюдження</a:t>
            </a:r>
            <a:r>
              <a:rPr lang="ru-RU" sz="2000" dirty="0"/>
              <a:t> </a:t>
            </a:r>
            <a:r>
              <a:rPr lang="ru-RU" sz="2000" dirty="0" err="1"/>
              <a:t>міжнародної</a:t>
            </a:r>
            <a:r>
              <a:rPr lang="ru-RU" sz="2000" dirty="0"/>
              <a:t> </a:t>
            </a:r>
            <a:r>
              <a:rPr lang="ru-RU" sz="2000" dirty="0" err="1"/>
              <a:t>інформації</a:t>
            </a:r>
            <a:r>
              <a:rPr lang="ru-RU" sz="2000" dirty="0"/>
              <a:t>, </a:t>
            </a:r>
            <a:r>
              <a:rPr lang="ru-RU" sz="2000" dirty="0" err="1"/>
              <a:t>інформаційні</a:t>
            </a:r>
            <a:r>
              <a:rPr lang="ru-RU" sz="2000" dirty="0"/>
              <a:t> </a:t>
            </a:r>
            <a:r>
              <a:rPr lang="ru-RU" sz="2000" dirty="0" err="1"/>
              <a:t>ресурси</a:t>
            </a:r>
            <a:r>
              <a:rPr lang="ru-RU" sz="2000" dirty="0"/>
              <a:t> та </a:t>
            </a:r>
            <a:r>
              <a:rPr lang="ru-RU" sz="2000" dirty="0" err="1"/>
              <a:t>інформаційні</a:t>
            </a:r>
            <a:r>
              <a:rPr lang="ru-RU" sz="2000" dirty="0"/>
              <a:t> потреби </a:t>
            </a:r>
            <a:r>
              <a:rPr lang="ru-RU" sz="2000" dirty="0" err="1"/>
              <a:t>суспільства</a:t>
            </a:r>
            <a:r>
              <a:rPr lang="ru-RU" sz="2000" dirty="0"/>
              <a:t>, </a:t>
            </a:r>
            <a:r>
              <a:rPr lang="ru-RU" sz="2000" dirty="0" err="1"/>
              <a:t>засоби</a:t>
            </a:r>
            <a:r>
              <a:rPr lang="ru-RU" sz="2000" dirty="0"/>
              <a:t> і </a:t>
            </a:r>
            <a:r>
              <a:rPr lang="ru-RU" sz="2000" dirty="0" err="1"/>
              <a:t>методи</a:t>
            </a:r>
            <a:r>
              <a:rPr lang="ru-RU" sz="2000" dirty="0"/>
              <a:t> </a:t>
            </a:r>
            <a:r>
              <a:rPr lang="ru-RU" sz="2000" dirty="0" err="1"/>
              <a:t>добування</a:t>
            </a:r>
            <a:r>
              <a:rPr lang="ru-RU" sz="2000" dirty="0"/>
              <a:t> й </a:t>
            </a:r>
            <a:r>
              <a:rPr lang="ru-RU" sz="2000" dirty="0" err="1"/>
              <a:t>обробки</a:t>
            </a:r>
            <a:r>
              <a:rPr lang="ru-RU" sz="2000" dirty="0"/>
              <a:t> </a:t>
            </a:r>
            <a:r>
              <a:rPr lang="ru-RU" sz="2000" dirty="0" err="1"/>
              <a:t>міжнародної</a:t>
            </a:r>
            <a:r>
              <a:rPr lang="ru-RU" sz="2000" dirty="0"/>
              <a:t> </a:t>
            </a:r>
            <a:r>
              <a:rPr lang="ru-RU" sz="2000" dirty="0" err="1"/>
              <a:t>інформації</a:t>
            </a:r>
            <a:r>
              <a:rPr lang="ru-RU" sz="2000" dirty="0"/>
              <a:t>, </a:t>
            </a:r>
            <a:r>
              <a:rPr lang="ru-RU" sz="2000" dirty="0" err="1"/>
              <a:t>міжнародну</a:t>
            </a:r>
            <a:r>
              <a:rPr lang="ru-RU" sz="2000" dirty="0"/>
              <a:t> </a:t>
            </a:r>
            <a:r>
              <a:rPr lang="ru-RU" sz="2000" dirty="0" err="1"/>
              <a:t>інформаційну</a:t>
            </a:r>
            <a:r>
              <a:rPr lang="ru-RU" sz="2000" dirty="0"/>
              <a:t> </a:t>
            </a:r>
            <a:r>
              <a:rPr lang="ru-RU" sz="2000" dirty="0" err="1"/>
              <a:t>діяльність</a:t>
            </a:r>
            <a:r>
              <a:rPr lang="ru-RU" sz="2000" dirty="0"/>
              <a:t> та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види</a:t>
            </a:r>
            <a:r>
              <a:rPr lang="ru-RU" sz="2000" dirty="0"/>
              <a:t>, </a:t>
            </a:r>
            <a:r>
              <a:rPr lang="ru-RU" sz="2000" dirty="0" err="1"/>
              <a:t>інформаційну</a:t>
            </a:r>
            <a:r>
              <a:rPr lang="ru-RU" sz="2000" dirty="0"/>
              <a:t> </a:t>
            </a:r>
            <a:r>
              <a:rPr lang="ru-RU" sz="2000" dirty="0" err="1"/>
              <a:t>політику</a:t>
            </a:r>
            <a:r>
              <a:rPr lang="ru-RU" sz="2000" dirty="0"/>
              <a:t> </a:t>
            </a:r>
            <a:r>
              <a:rPr lang="ru-RU" sz="2000" dirty="0" err="1"/>
              <a:t>міжнародних</a:t>
            </a:r>
            <a:r>
              <a:rPr lang="ru-RU" sz="2000" dirty="0"/>
              <a:t> </a:t>
            </a:r>
            <a:r>
              <a:rPr lang="ru-RU" sz="2000" dirty="0" err="1"/>
              <a:t>організацій</a:t>
            </a:r>
            <a:r>
              <a:rPr lang="ru-RU" sz="2000" dirty="0"/>
              <a:t>, </a:t>
            </a:r>
            <a:r>
              <a:rPr lang="ru-RU" sz="2000" dirty="0" err="1"/>
              <a:t>технології</a:t>
            </a:r>
            <a:r>
              <a:rPr lang="ru-RU" sz="2000" dirty="0"/>
              <a:t> </a:t>
            </a:r>
            <a:r>
              <a:rPr lang="ru-RU" sz="2000" dirty="0" err="1"/>
              <a:t>міжнародної</a:t>
            </a:r>
            <a:r>
              <a:rPr lang="ru-RU" sz="2000" dirty="0"/>
              <a:t> </a:t>
            </a:r>
            <a:r>
              <a:rPr lang="ru-RU" sz="2000" dirty="0" err="1"/>
              <a:t>інформації</a:t>
            </a:r>
            <a:r>
              <a:rPr lang="ru-RU" sz="2000" dirty="0"/>
              <a:t>, </a:t>
            </a:r>
            <a:r>
              <a:rPr lang="ru-RU" sz="2000" dirty="0" err="1"/>
              <a:t>інформаційну</a:t>
            </a:r>
            <a:r>
              <a:rPr lang="ru-RU" sz="2000" dirty="0"/>
              <a:t> </a:t>
            </a:r>
            <a:r>
              <a:rPr lang="ru-RU" sz="2000" dirty="0" err="1"/>
              <a:t>безпеку</a:t>
            </a:r>
            <a:r>
              <a:rPr lang="ru-RU" sz="2000" dirty="0"/>
              <a:t>.</a:t>
            </a:r>
            <a:endParaRPr lang="en-US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402" y="2743201"/>
            <a:ext cx="10156614" cy="3967888"/>
          </a:xfrm>
        </p:spPr>
      </p:pic>
    </p:spTree>
    <p:extLst>
      <p:ext uri="{BB962C8B-B14F-4D97-AF65-F5344CB8AC3E}">
        <p14:creationId xmlns:p14="http://schemas.microsoft.com/office/powerpoint/2010/main" val="4082993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0308" y="232225"/>
            <a:ext cx="8911687" cy="969559"/>
          </a:xfrm>
        </p:spPr>
        <p:txBody>
          <a:bodyPr>
            <a:noAutofit/>
          </a:bodyPr>
          <a:lstStyle/>
          <a:p>
            <a:r>
              <a:rPr lang="ru-RU" sz="2800" dirty="0"/>
              <a:t>У </a:t>
            </a:r>
            <a:r>
              <a:rPr lang="ru-RU" sz="2800" dirty="0" err="1"/>
              <a:t>результаті</a:t>
            </a:r>
            <a:r>
              <a:rPr lang="ru-RU" sz="2800" dirty="0"/>
              <a:t> </a:t>
            </a:r>
            <a:r>
              <a:rPr lang="ru-RU" sz="2800" dirty="0" err="1"/>
              <a:t>вивчення</a:t>
            </a:r>
            <a:r>
              <a:rPr lang="ru-RU" sz="2800" dirty="0"/>
              <a:t> </a:t>
            </a:r>
            <a:r>
              <a:rPr lang="ru-RU" sz="2800" dirty="0" err="1"/>
              <a:t>навчальної</a:t>
            </a:r>
            <a:r>
              <a:rPr lang="ru-RU" sz="2800" dirty="0"/>
              <a:t> </a:t>
            </a:r>
            <a:r>
              <a:rPr lang="ru-RU" sz="2800" dirty="0" err="1"/>
              <a:t>дисципліни</a:t>
            </a:r>
            <a:r>
              <a:rPr lang="ru-RU" sz="2800" dirty="0"/>
              <a:t> студент </a:t>
            </a:r>
            <a:r>
              <a:rPr lang="ru-RU" sz="2800" dirty="0" smtClean="0"/>
              <a:t>повинен </a:t>
            </a:r>
            <a:r>
              <a:rPr lang="ru-RU" sz="2800" b="1" dirty="0" smtClean="0"/>
              <a:t>знати</a:t>
            </a:r>
            <a:r>
              <a:rPr lang="ru-RU" sz="2800" dirty="0"/>
              <a:t>:</a:t>
            </a:r>
            <a:br>
              <a:rPr lang="ru-RU" sz="2800" dirty="0"/>
            </a:br>
            <a:endParaRPr lang="en-US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7589" y="1201784"/>
            <a:ext cx="8915400" cy="2542903"/>
          </a:xfrm>
        </p:spPr>
        <p:txBody>
          <a:bodyPr/>
          <a:lstStyle/>
          <a:p>
            <a:r>
              <a:rPr lang="uk-UA" dirty="0"/>
              <a:t>специфіку інформаційної діяльності в міжнародній сфері;</a:t>
            </a:r>
          </a:p>
          <a:p>
            <a:r>
              <a:rPr lang="uk-UA" dirty="0" smtClean="0"/>
              <a:t>головні </a:t>
            </a:r>
            <a:r>
              <a:rPr lang="uk-UA" dirty="0"/>
              <a:t>шляхи й прийоми проведення інформаційно-аналітичного дослідження;</a:t>
            </a:r>
          </a:p>
          <a:p>
            <a:r>
              <a:rPr lang="uk-UA" dirty="0" smtClean="0"/>
              <a:t>провідні</a:t>
            </a:r>
            <a:r>
              <a:rPr lang="uk-UA" dirty="0"/>
              <a:t> види інформаційних документів та джерела пошуку інформації;</a:t>
            </a:r>
          </a:p>
          <a:p>
            <a:r>
              <a:rPr lang="uk-UA" dirty="0" smtClean="0"/>
              <a:t>особливості </a:t>
            </a:r>
            <a:r>
              <a:rPr lang="uk-UA" dirty="0"/>
              <a:t>інформаційно-аналітичного забезпечення органів державної влади розвідувальною інформацією;</a:t>
            </a:r>
          </a:p>
          <a:p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43" y="3572147"/>
            <a:ext cx="6571706" cy="328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06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98914"/>
            <a:ext cx="8915400" cy="2124891"/>
          </a:xfrm>
        </p:spPr>
        <p:txBody>
          <a:bodyPr>
            <a:noAutofit/>
          </a:bodyPr>
          <a:lstStyle/>
          <a:p>
            <a:r>
              <a:rPr lang="uk-UA" sz="2400" dirty="0"/>
              <a:t>Аналізувати джерела міжнародної інформації.</a:t>
            </a:r>
          </a:p>
          <a:p>
            <a:r>
              <a:rPr lang="uk-UA" sz="2400" dirty="0" smtClean="0"/>
              <a:t>Поетапно </a:t>
            </a:r>
            <a:r>
              <a:rPr lang="uk-UA" sz="2400" dirty="0"/>
              <a:t>в виконувати інформаційно-аналітичного дослідження</a:t>
            </a:r>
          </a:p>
          <a:p>
            <a:r>
              <a:rPr lang="uk-UA" sz="2400" dirty="0" smtClean="0"/>
              <a:t>Проводити </a:t>
            </a:r>
            <a:r>
              <a:rPr lang="uk-UA" sz="2400" dirty="0"/>
              <a:t>контент-аналіз, </a:t>
            </a:r>
            <a:r>
              <a:rPr lang="uk-UA" sz="2400" dirty="0" err="1"/>
              <a:t>івент</a:t>
            </a:r>
            <a:r>
              <a:rPr lang="uk-UA" sz="2400" dirty="0"/>
              <a:t>-аналіз, когнітивне картування</a:t>
            </a:r>
          </a:p>
          <a:p>
            <a:r>
              <a:rPr lang="uk-UA" sz="2400" dirty="0" smtClean="0"/>
              <a:t>Реферувати </a:t>
            </a:r>
            <a:r>
              <a:rPr lang="uk-UA" sz="2400" dirty="0"/>
              <a:t>основні джерела інформації.</a:t>
            </a:r>
          </a:p>
          <a:p>
            <a:r>
              <a:rPr lang="uk-UA" sz="2400" dirty="0" smtClean="0"/>
              <a:t>Визначати </a:t>
            </a:r>
            <a:r>
              <a:rPr lang="uk-UA" sz="2400" dirty="0"/>
              <a:t>сучасні тенденції міжнародних інформаційних потоків</a:t>
            </a:r>
          </a:p>
          <a:p>
            <a:endParaRPr lang="en-US" sz="2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У </a:t>
            </a:r>
            <a:r>
              <a:rPr lang="ru-RU" sz="3200" dirty="0" err="1"/>
              <a:t>результаті</a:t>
            </a:r>
            <a:r>
              <a:rPr lang="ru-RU" sz="3200" dirty="0"/>
              <a:t> </a:t>
            </a:r>
            <a:r>
              <a:rPr lang="ru-RU" sz="3200" dirty="0" err="1"/>
              <a:t>вивчення</a:t>
            </a:r>
            <a:r>
              <a:rPr lang="ru-RU" sz="3200" dirty="0"/>
              <a:t> </a:t>
            </a:r>
            <a:r>
              <a:rPr lang="ru-RU" sz="3200" dirty="0" err="1"/>
              <a:t>навчальної</a:t>
            </a:r>
            <a:r>
              <a:rPr lang="ru-RU" sz="3200" dirty="0"/>
              <a:t> </a:t>
            </a:r>
            <a:r>
              <a:rPr lang="ru-RU" sz="3200" dirty="0" err="1"/>
              <a:t>дисципліни</a:t>
            </a:r>
            <a:r>
              <a:rPr lang="ru-RU" sz="3200" dirty="0"/>
              <a:t> студент </a:t>
            </a:r>
            <a:r>
              <a:rPr lang="ru-RU" sz="3200" dirty="0" smtClean="0"/>
              <a:t>повинен </a:t>
            </a:r>
            <a:r>
              <a:rPr lang="ru-RU" sz="3200" b="1" dirty="0" err="1" smtClean="0"/>
              <a:t>вміти</a:t>
            </a:r>
            <a:r>
              <a:rPr lang="ru-RU" sz="3200" dirty="0" smtClean="0"/>
              <a:t>:</a:t>
            </a:r>
            <a:r>
              <a:rPr lang="ru-RU" sz="3200" dirty="0"/>
              <a:t/>
            </a:r>
            <a:br>
              <a:rPr lang="ru-RU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42243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3348" y="0"/>
            <a:ext cx="55386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4402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</TotalTime>
  <Words>157</Words>
  <Application>Microsoft Office PowerPoint</Application>
  <PresentationFormat>Широкоэкранный</PresentationFormat>
  <Paragraphs>14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Легкий дым</vt:lpstr>
      <vt:lpstr>Інформаційна справа у міжнародній діяльності</vt:lpstr>
      <vt:lpstr>Дисципліна «Інформаційна справа у міжнародній діяльності» передбачає засвоєння студентами базових знань про природу, зміст, специфіку та закономірності розповсюдження міжнародної інформації, інформаційні ресурси та інформаційні потреби суспільства, засоби і методи добування й обробки міжнародної інформації, міжнародну інформаційну діяльність та її види, інформаційну політику міжнародних організацій, технології міжнародної інформації, інформаційну безпеку.</vt:lpstr>
      <vt:lpstr>У результаті вивчення навчальної дисципліни студент повинен знати: </vt:lpstr>
      <vt:lpstr>У результаті вивчення навчальної дисципліни студент повинен вміти: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Наталка</dc:creator>
  <cp:lastModifiedBy>Наталка</cp:lastModifiedBy>
  <cp:revision>3</cp:revision>
  <dcterms:created xsi:type="dcterms:W3CDTF">2020-09-27T14:38:39Z</dcterms:created>
  <dcterms:modified xsi:type="dcterms:W3CDTF">2020-09-27T14:46:58Z</dcterms:modified>
</cp:coreProperties>
</file>