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68" d="100"/>
          <a:sy n="68" d="100"/>
        </p:scale>
        <p:origin x="278" y="5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uk-UA"/>
              <a:t>Зразок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/>
              <a:t>Клацніть, щоб редагувати стиль зразка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Назва та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uk-UA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Редагувати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uk-UA"/>
              <a:t>Зразок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uk-UA"/>
              <a:t>Редагувати стиль зразка тексту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Редагувати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uk-UA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Редагувати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 цита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uk-UA"/>
              <a:t>Зразок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uk-UA"/>
              <a:t>Редагувати стиль зразка тексту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Редагувати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Істина/хибніст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uk-UA"/>
              <a:t>Зразок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uk-UA"/>
              <a:t>Редагувати стиль зразка тексту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Редагувати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Зразок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/>
              <a:t>Редагувати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11/7/2023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uk-UA"/>
              <a:t>Зразок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uk-UA"/>
              <a:t>Редагувати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’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uk-UA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/>
              <a:t>Редагувати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uk-UA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Редагувати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uk-UA"/>
              <a:t>Редагувати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uk-UA"/>
              <a:t>Редагувати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11/7/2023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uk-UA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Редагувати стиль зразка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uk-UA"/>
              <a:t>Редагувати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Редагувати стиль зразка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uk-UA"/>
              <a:t>Редагувати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11/7/2023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uk-UA"/>
              <a:t>Зразок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11/7/2023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11/7/2023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uk-UA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uk-UA"/>
              <a:t>Редагувати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uk-UA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11/7/2023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uk-UA"/>
              <a:t>Зразок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uk-UA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Редагувати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58141" y="2802577"/>
            <a:ext cx="10723418" cy="2611136"/>
          </a:xfrm>
        </p:spPr>
        <p:txBody>
          <a:bodyPr/>
          <a:lstStyle/>
          <a:p>
            <a:pPr algn="just"/>
            <a:r>
              <a:rPr lang="ru-RU" sz="2400" dirty="0">
                <a:solidFill>
                  <a:schemeClr val="accent2">
                    <a:lumMod val="50000"/>
                  </a:schemeClr>
                </a:solidFill>
              </a:rPr>
              <a:t>1.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</a:rPr>
              <a:t>Комунікативна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</a:rPr>
              <a:t>лінгвістика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</a:rPr>
              <a:t> як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</a:rPr>
              <a:t>новий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</a:rPr>
              <a:t>напрям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</a:rPr>
              <a:t>сучасних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</a:rPr>
              <a:t>мовознавчих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</a:rPr>
              <a:t>досліджень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</a:rPr>
              <a:t>.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</a:rPr>
              <a:t>Основні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</a:rPr>
              <a:t>категорії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</a:rPr>
              <a:t>комунікаитивної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</a:rPr>
              <a:t>лінгвістики</a:t>
            </a:r>
            <a:br>
              <a:rPr lang="ru-RU" sz="2400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2400" dirty="0">
                <a:solidFill>
                  <a:schemeClr val="accent2">
                    <a:lumMod val="50000"/>
                  </a:schemeClr>
                </a:solidFill>
              </a:rPr>
              <a:t>2.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</a:rPr>
              <a:t>Комунікація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</a:rPr>
              <a:t> як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</a:rPr>
              <a:t>центральне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</a:rPr>
              <a:t>поняття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</a:rPr>
              <a:t>комуніктивної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</a:rPr>
              <a:t>лінгвістики</a:t>
            </a:r>
            <a:br>
              <a:rPr lang="ru-RU" sz="2400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2400" dirty="0">
                <a:solidFill>
                  <a:schemeClr val="accent2">
                    <a:lumMod val="50000"/>
                  </a:schemeClr>
                </a:solidFill>
              </a:rPr>
              <a:t>3.Мовна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</a:rPr>
              <a:t>особистість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</a:rPr>
              <a:t>,: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</a:rPr>
              <a:t>комунікативна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</a:rPr>
              <a:t>компетенція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</a:rPr>
              <a:t> та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</a:rPr>
              <a:t>мовленнєва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</a:rPr>
              <a:t>поведінка</a:t>
            </a:r>
            <a:br>
              <a:rPr lang="ru-RU" sz="2400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2400" dirty="0">
                <a:solidFill>
                  <a:schemeClr val="accent2">
                    <a:lumMod val="50000"/>
                  </a:schemeClr>
                </a:solidFill>
              </a:rPr>
              <a:t>4.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</a:rPr>
              <a:t>Комунікативні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</a:rPr>
              <a:t>стратегії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</a:rPr>
              <a:t> і тактики як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</a:rPr>
              <a:t>комунікативні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</a:rPr>
              <a:t>категорії</a:t>
            </a:r>
            <a:br>
              <a:rPr lang="ru-RU" dirty="0">
                <a:solidFill>
                  <a:schemeClr val="accent2">
                    <a:lumMod val="50000"/>
                  </a:schemeClr>
                </a:solidFill>
              </a:rPr>
            </a:b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1507067" y="6555179"/>
            <a:ext cx="7766936" cy="302821"/>
          </a:xfrm>
        </p:spPr>
        <p:txBody>
          <a:bodyPr>
            <a:normAutofit fontScale="92500" lnSpcReduction="20000"/>
          </a:bodyPr>
          <a:lstStyle/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199409" y="1122971"/>
            <a:ext cx="966651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chemeClr val="accent4">
                    <a:lumMod val="50000"/>
                  </a:schemeClr>
                </a:solidFill>
              </a:rPr>
              <a:t>КОМУНІКАТИВНА ЛІНГВІСТИКА</a:t>
            </a:r>
            <a:r>
              <a:rPr lang="uk-UA" sz="3600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3600" b="1" dirty="0">
                <a:solidFill>
                  <a:schemeClr val="accent4">
                    <a:lumMod val="50000"/>
                  </a:schemeClr>
                </a:solidFill>
              </a:rPr>
              <a:t>ЯК НОВІТНЯ ГАЛУЗЬ</a:t>
            </a:r>
            <a:r>
              <a:rPr lang="uk-UA" sz="3600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3600" b="1" dirty="0">
                <a:solidFill>
                  <a:schemeClr val="accent4">
                    <a:lumMod val="50000"/>
                  </a:schemeClr>
                </a:solidFill>
              </a:rPr>
              <a:t>МОВОЗНАВЧОЇ НАУКИ</a:t>
            </a:r>
            <a:endParaRPr lang="en-US" sz="3600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52504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677334" y="468922"/>
            <a:ext cx="11295835" cy="7478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 err="1">
                <a:solidFill>
                  <a:srgbClr val="7030A0"/>
                </a:solidFill>
              </a:rPr>
              <a:t>Поняття</a:t>
            </a:r>
            <a:r>
              <a:rPr lang="ru-RU" sz="2400" dirty="0">
                <a:solidFill>
                  <a:srgbClr val="7030A0"/>
                </a:solidFill>
              </a:rPr>
              <a:t> </a:t>
            </a:r>
            <a:r>
              <a:rPr lang="ru-RU" sz="2400" dirty="0" err="1">
                <a:solidFill>
                  <a:srgbClr val="C00000"/>
                </a:solidFill>
              </a:rPr>
              <a:t>комунікативної</a:t>
            </a:r>
            <a:r>
              <a:rPr lang="ru-RU" sz="2400" dirty="0">
                <a:solidFill>
                  <a:srgbClr val="C00000"/>
                </a:solidFill>
              </a:rPr>
              <a:t> </a:t>
            </a:r>
            <a:r>
              <a:rPr lang="ru-RU" sz="2400" dirty="0" err="1">
                <a:solidFill>
                  <a:srgbClr val="C00000"/>
                </a:solidFill>
              </a:rPr>
              <a:t>компетенції</a:t>
            </a:r>
            <a:r>
              <a:rPr lang="ru-RU" sz="2400" dirty="0">
                <a:solidFill>
                  <a:srgbClr val="C00000"/>
                </a:solidFill>
              </a:rPr>
              <a:t> </a:t>
            </a:r>
            <a:r>
              <a:rPr lang="ru-RU" sz="2400" dirty="0">
                <a:solidFill>
                  <a:srgbClr val="7030A0"/>
                </a:solidFill>
              </a:rPr>
              <a:t>особливо </a:t>
            </a:r>
            <a:r>
              <a:rPr lang="ru-RU" sz="2400" dirty="0" err="1">
                <a:solidFill>
                  <a:srgbClr val="7030A0"/>
                </a:solidFill>
              </a:rPr>
              <a:t>важливе</a:t>
            </a:r>
            <a:r>
              <a:rPr lang="ru-RU" sz="2400" dirty="0">
                <a:solidFill>
                  <a:srgbClr val="7030A0"/>
                </a:solidFill>
              </a:rPr>
              <a:t> для </a:t>
            </a:r>
            <a:r>
              <a:rPr lang="ru-RU" sz="2400" dirty="0" err="1">
                <a:solidFill>
                  <a:srgbClr val="7030A0"/>
                </a:solidFill>
              </a:rPr>
              <a:t>міжмовних</a:t>
            </a:r>
            <a:r>
              <a:rPr lang="ru-RU" sz="2400" dirty="0">
                <a:solidFill>
                  <a:srgbClr val="7030A0"/>
                </a:solidFill>
              </a:rPr>
              <a:t> </a:t>
            </a:r>
            <a:r>
              <a:rPr lang="ru-RU" sz="2400" dirty="0" err="1">
                <a:solidFill>
                  <a:srgbClr val="7030A0"/>
                </a:solidFill>
              </a:rPr>
              <a:t>досліджень</a:t>
            </a:r>
            <a:r>
              <a:rPr lang="ru-RU" sz="2400" dirty="0">
                <a:solidFill>
                  <a:srgbClr val="7030A0"/>
                </a:solidFill>
              </a:rPr>
              <a:t>. </a:t>
            </a:r>
            <a:r>
              <a:rPr lang="ru-RU" sz="2400" dirty="0" err="1">
                <a:solidFill>
                  <a:srgbClr val="7030A0"/>
                </a:solidFill>
              </a:rPr>
              <a:t>Впроваджено</a:t>
            </a:r>
            <a:r>
              <a:rPr lang="ru-RU" sz="2400" dirty="0">
                <a:solidFill>
                  <a:srgbClr val="7030A0"/>
                </a:solidFill>
              </a:rPr>
              <a:t> до </a:t>
            </a:r>
            <a:r>
              <a:rPr lang="ru-RU" sz="2400" dirty="0" err="1">
                <a:solidFill>
                  <a:srgbClr val="7030A0"/>
                </a:solidFill>
              </a:rPr>
              <a:t>наукового</a:t>
            </a:r>
            <a:r>
              <a:rPr lang="ru-RU" sz="2400" dirty="0">
                <a:solidFill>
                  <a:srgbClr val="7030A0"/>
                </a:solidFill>
              </a:rPr>
              <a:t> </a:t>
            </a:r>
            <a:r>
              <a:rPr lang="ru-RU" sz="2400" dirty="0" err="1">
                <a:solidFill>
                  <a:srgbClr val="7030A0"/>
                </a:solidFill>
              </a:rPr>
              <a:t>обігу</a:t>
            </a:r>
            <a:r>
              <a:rPr lang="ru-RU" sz="2400" dirty="0">
                <a:solidFill>
                  <a:srgbClr val="7030A0"/>
                </a:solidFill>
              </a:rPr>
              <a:t> </a:t>
            </a:r>
            <a:r>
              <a:rPr lang="ru-RU" sz="2400" dirty="0" err="1">
                <a:solidFill>
                  <a:srgbClr val="7030A0"/>
                </a:solidFill>
              </a:rPr>
              <a:t>американським</a:t>
            </a:r>
            <a:r>
              <a:rPr lang="ru-RU" sz="2400" dirty="0">
                <a:solidFill>
                  <a:srgbClr val="7030A0"/>
                </a:solidFill>
              </a:rPr>
              <a:t> </a:t>
            </a:r>
            <a:r>
              <a:rPr lang="ru-RU" sz="2400" dirty="0" err="1">
                <a:solidFill>
                  <a:srgbClr val="7030A0"/>
                </a:solidFill>
              </a:rPr>
              <a:t>вченим</a:t>
            </a:r>
            <a:r>
              <a:rPr lang="ru-RU" sz="2400" dirty="0">
                <a:solidFill>
                  <a:srgbClr val="7030A0"/>
                </a:solidFill>
              </a:rPr>
              <a:t> Д. </a:t>
            </a:r>
            <a:r>
              <a:rPr lang="ru-RU" sz="2400" dirty="0" err="1">
                <a:solidFill>
                  <a:srgbClr val="7030A0"/>
                </a:solidFill>
              </a:rPr>
              <a:t>Хаймсом</a:t>
            </a:r>
            <a:r>
              <a:rPr lang="ru-RU" sz="2400" dirty="0">
                <a:solidFill>
                  <a:srgbClr val="7030A0"/>
                </a:solidFill>
              </a:rPr>
              <a:t>, </a:t>
            </a:r>
            <a:r>
              <a:rPr lang="ru-RU" sz="2400" dirty="0" err="1">
                <a:solidFill>
                  <a:srgbClr val="7030A0"/>
                </a:solidFill>
              </a:rPr>
              <a:t>який</a:t>
            </a:r>
            <a:r>
              <a:rPr lang="ru-RU" sz="2400" dirty="0">
                <a:solidFill>
                  <a:srgbClr val="7030A0"/>
                </a:solidFill>
              </a:rPr>
              <a:t> </a:t>
            </a:r>
            <a:r>
              <a:rPr lang="ru-RU" sz="2400" dirty="0" err="1">
                <a:solidFill>
                  <a:srgbClr val="7030A0"/>
                </a:solidFill>
              </a:rPr>
              <a:t>визначив</a:t>
            </a:r>
            <a:r>
              <a:rPr lang="ru-RU" sz="2400" dirty="0">
                <a:solidFill>
                  <a:srgbClr val="7030A0"/>
                </a:solidFill>
              </a:rPr>
              <a:t> </a:t>
            </a:r>
            <a:r>
              <a:rPr lang="ru-RU" sz="2400" dirty="0" err="1">
                <a:solidFill>
                  <a:srgbClr val="7030A0"/>
                </a:solidFill>
              </a:rPr>
              <a:t>його</a:t>
            </a:r>
            <a:r>
              <a:rPr lang="ru-RU" sz="2400" dirty="0">
                <a:solidFill>
                  <a:srgbClr val="7030A0"/>
                </a:solidFill>
              </a:rPr>
              <a:t> як </a:t>
            </a:r>
            <a:r>
              <a:rPr lang="ru-RU" sz="2400" dirty="0" err="1">
                <a:solidFill>
                  <a:srgbClr val="7030A0"/>
                </a:solidFill>
              </a:rPr>
              <a:t>приховану</a:t>
            </a:r>
            <a:r>
              <a:rPr lang="ru-RU" sz="2400" dirty="0">
                <a:solidFill>
                  <a:srgbClr val="7030A0"/>
                </a:solidFill>
              </a:rPr>
              <a:t> систему </a:t>
            </a:r>
            <a:r>
              <a:rPr lang="ru-RU" sz="2400" dirty="0" err="1">
                <a:solidFill>
                  <a:srgbClr val="7030A0"/>
                </a:solidFill>
              </a:rPr>
              <a:t>знань</a:t>
            </a:r>
            <a:r>
              <a:rPr lang="ru-RU" sz="2400" dirty="0">
                <a:solidFill>
                  <a:srgbClr val="7030A0"/>
                </a:solidFill>
              </a:rPr>
              <a:t> і </a:t>
            </a:r>
            <a:r>
              <a:rPr lang="ru-RU" sz="2400" dirty="0" err="1">
                <a:solidFill>
                  <a:srgbClr val="7030A0"/>
                </a:solidFill>
              </a:rPr>
              <a:t>умінь</a:t>
            </a:r>
            <a:r>
              <a:rPr lang="ru-RU" sz="2400" dirty="0">
                <a:solidFill>
                  <a:srgbClr val="7030A0"/>
                </a:solidFill>
              </a:rPr>
              <a:t>, </a:t>
            </a:r>
            <a:r>
              <a:rPr lang="ru-RU" sz="2400" dirty="0" err="1">
                <a:solidFill>
                  <a:srgbClr val="7030A0"/>
                </a:solidFill>
              </a:rPr>
              <a:t>що</a:t>
            </a:r>
            <a:r>
              <a:rPr lang="ru-RU" sz="2400" dirty="0">
                <a:solidFill>
                  <a:srgbClr val="7030A0"/>
                </a:solidFill>
              </a:rPr>
              <a:t> </a:t>
            </a:r>
            <a:r>
              <a:rPr lang="ru-RU" sz="2400" dirty="0" err="1">
                <a:solidFill>
                  <a:srgbClr val="7030A0"/>
                </a:solidFill>
              </a:rPr>
              <a:t>необхідні</a:t>
            </a:r>
            <a:r>
              <a:rPr lang="ru-RU" sz="2400" dirty="0">
                <a:solidFill>
                  <a:srgbClr val="7030A0"/>
                </a:solidFill>
              </a:rPr>
              <a:t> для </a:t>
            </a:r>
            <a:r>
              <a:rPr lang="ru-RU" sz="2400" dirty="0" err="1">
                <a:solidFill>
                  <a:srgbClr val="7030A0"/>
                </a:solidFill>
              </a:rPr>
              <a:t>комунікації</a:t>
            </a:r>
            <a:r>
              <a:rPr lang="ru-RU" sz="2400" dirty="0">
                <a:solidFill>
                  <a:srgbClr val="7030A0"/>
                </a:solidFill>
              </a:rPr>
              <a:t>. </a:t>
            </a:r>
          </a:p>
          <a:p>
            <a:pPr algn="just"/>
            <a:r>
              <a:rPr lang="ru-RU" sz="2400" dirty="0" err="1">
                <a:solidFill>
                  <a:srgbClr val="7030A0"/>
                </a:solidFill>
              </a:rPr>
              <a:t>Комунікативна</a:t>
            </a:r>
            <a:r>
              <a:rPr lang="ru-RU" sz="2400" dirty="0">
                <a:solidFill>
                  <a:srgbClr val="7030A0"/>
                </a:solidFill>
              </a:rPr>
              <a:t> </a:t>
            </a:r>
            <a:r>
              <a:rPr lang="ru-RU" sz="2400" dirty="0" err="1">
                <a:solidFill>
                  <a:srgbClr val="7030A0"/>
                </a:solidFill>
              </a:rPr>
              <a:t>компетенція</a:t>
            </a:r>
            <a:r>
              <a:rPr lang="ru-RU" sz="2400" dirty="0">
                <a:solidFill>
                  <a:srgbClr val="7030A0"/>
                </a:solidFill>
              </a:rPr>
              <a:t> </a:t>
            </a:r>
            <a:r>
              <a:rPr lang="ru-RU" sz="2400" dirty="0" err="1">
                <a:solidFill>
                  <a:srgbClr val="7030A0"/>
                </a:solidFill>
              </a:rPr>
              <a:t>включає</a:t>
            </a:r>
            <a:r>
              <a:rPr lang="ru-RU" sz="2400" dirty="0">
                <a:solidFill>
                  <a:srgbClr val="7030A0"/>
                </a:solidFill>
              </a:rPr>
              <a:t> як </a:t>
            </a:r>
            <a:r>
              <a:rPr lang="ru-RU" sz="2400" dirty="0" err="1">
                <a:solidFill>
                  <a:srgbClr val="7030A0"/>
                </a:solidFill>
              </a:rPr>
              <a:t>знання</a:t>
            </a:r>
            <a:r>
              <a:rPr lang="ru-RU" sz="2400" dirty="0">
                <a:solidFill>
                  <a:srgbClr val="7030A0"/>
                </a:solidFill>
              </a:rPr>
              <a:t> </a:t>
            </a:r>
            <a:r>
              <a:rPr lang="ru-RU" sz="2400" dirty="0" err="1">
                <a:solidFill>
                  <a:srgbClr val="7030A0"/>
                </a:solidFill>
              </a:rPr>
              <a:t>мови</a:t>
            </a:r>
            <a:r>
              <a:rPr lang="ru-RU" sz="2400" dirty="0">
                <a:solidFill>
                  <a:srgbClr val="7030A0"/>
                </a:solidFill>
              </a:rPr>
              <a:t>, так і </a:t>
            </a:r>
            <a:r>
              <a:rPr lang="ru-RU" sz="2400" dirty="0" err="1">
                <a:solidFill>
                  <a:srgbClr val="7030A0"/>
                </a:solidFill>
              </a:rPr>
              <a:t>вміння</a:t>
            </a:r>
            <a:r>
              <a:rPr lang="ru-RU" sz="2400" dirty="0">
                <a:solidFill>
                  <a:srgbClr val="7030A0"/>
                </a:solidFill>
              </a:rPr>
              <a:t> ними </a:t>
            </a:r>
            <a:r>
              <a:rPr lang="ru-RU" sz="2400" dirty="0" err="1">
                <a:solidFill>
                  <a:srgbClr val="7030A0"/>
                </a:solidFill>
              </a:rPr>
              <a:t>користуватися</a:t>
            </a:r>
            <a:r>
              <a:rPr lang="ru-RU" sz="2400" dirty="0">
                <a:solidFill>
                  <a:srgbClr val="7030A0"/>
                </a:solidFill>
              </a:rPr>
              <a:t> за умов </a:t>
            </a:r>
            <a:r>
              <a:rPr lang="ru-RU" sz="2400" dirty="0" err="1">
                <a:solidFill>
                  <a:srgbClr val="7030A0"/>
                </a:solidFill>
              </a:rPr>
              <a:t>актуальної</a:t>
            </a:r>
            <a:r>
              <a:rPr lang="ru-RU" sz="2400" dirty="0">
                <a:solidFill>
                  <a:srgbClr val="7030A0"/>
                </a:solidFill>
              </a:rPr>
              <a:t> </a:t>
            </a:r>
            <a:r>
              <a:rPr lang="ru-RU" sz="2400" dirty="0" err="1">
                <a:solidFill>
                  <a:srgbClr val="7030A0"/>
                </a:solidFill>
              </a:rPr>
              <a:t>комунікації</a:t>
            </a:r>
            <a:r>
              <a:rPr lang="ru-RU" sz="2400" dirty="0">
                <a:solidFill>
                  <a:srgbClr val="7030A0"/>
                </a:solidFill>
              </a:rPr>
              <a:t>. </a:t>
            </a:r>
          </a:p>
          <a:p>
            <a:pPr algn="just"/>
            <a:r>
              <a:rPr lang="ru-RU" sz="2400" dirty="0">
                <a:solidFill>
                  <a:srgbClr val="7030A0"/>
                </a:solidFill>
              </a:rPr>
              <a:t>У </a:t>
            </a:r>
            <a:r>
              <a:rPr lang="ru-RU" sz="2400" dirty="0" err="1">
                <a:solidFill>
                  <a:srgbClr val="7030A0"/>
                </a:solidFill>
              </a:rPr>
              <a:t>комунікативній</a:t>
            </a:r>
            <a:r>
              <a:rPr lang="ru-RU" sz="2400" dirty="0">
                <a:solidFill>
                  <a:srgbClr val="7030A0"/>
                </a:solidFill>
              </a:rPr>
              <a:t> </a:t>
            </a:r>
            <a:r>
              <a:rPr lang="ru-RU" sz="2400" dirty="0" err="1">
                <a:solidFill>
                  <a:srgbClr val="7030A0"/>
                </a:solidFill>
              </a:rPr>
              <a:t>компетенції</a:t>
            </a:r>
            <a:r>
              <a:rPr lang="ru-RU" sz="2400" dirty="0">
                <a:solidFill>
                  <a:srgbClr val="7030A0"/>
                </a:solidFill>
              </a:rPr>
              <a:t>, за Д. </a:t>
            </a:r>
            <a:r>
              <a:rPr lang="ru-RU" sz="2400" dirty="0" err="1">
                <a:solidFill>
                  <a:srgbClr val="7030A0"/>
                </a:solidFill>
              </a:rPr>
              <a:t>Хаймсом</a:t>
            </a:r>
            <a:r>
              <a:rPr lang="ru-RU" sz="2400" dirty="0">
                <a:solidFill>
                  <a:srgbClr val="7030A0"/>
                </a:solidFill>
              </a:rPr>
              <a:t>, </a:t>
            </a:r>
            <a:r>
              <a:rPr lang="ru-RU" sz="2400" dirty="0" err="1">
                <a:solidFill>
                  <a:srgbClr val="7030A0"/>
                </a:solidFill>
              </a:rPr>
              <a:t>виділяється</a:t>
            </a:r>
            <a:r>
              <a:rPr lang="ru-RU" sz="2400" dirty="0">
                <a:solidFill>
                  <a:srgbClr val="7030A0"/>
                </a:solidFill>
              </a:rPr>
              <a:t> </a:t>
            </a:r>
            <a:r>
              <a:rPr lang="ru-RU" sz="2400" dirty="0" err="1">
                <a:solidFill>
                  <a:srgbClr val="7030A0"/>
                </a:solidFill>
              </a:rPr>
              <a:t>чотири</a:t>
            </a:r>
            <a:r>
              <a:rPr lang="ru-RU" sz="2400" dirty="0">
                <a:solidFill>
                  <a:srgbClr val="7030A0"/>
                </a:solidFill>
              </a:rPr>
              <a:t> </a:t>
            </a:r>
            <a:r>
              <a:rPr lang="ru-RU" sz="2400" dirty="0" err="1">
                <a:solidFill>
                  <a:srgbClr val="7030A0"/>
                </a:solidFill>
              </a:rPr>
              <a:t>типи</a:t>
            </a:r>
            <a:r>
              <a:rPr lang="ru-RU" sz="2400" dirty="0">
                <a:solidFill>
                  <a:srgbClr val="7030A0"/>
                </a:solidFill>
              </a:rPr>
              <a:t> </a:t>
            </a:r>
            <a:r>
              <a:rPr lang="ru-RU" sz="2400" dirty="0" err="1">
                <a:solidFill>
                  <a:srgbClr val="7030A0"/>
                </a:solidFill>
              </a:rPr>
              <a:t>знань</a:t>
            </a:r>
            <a:r>
              <a:rPr lang="ru-RU" sz="2400" dirty="0">
                <a:solidFill>
                  <a:srgbClr val="7030A0"/>
                </a:solidFill>
              </a:rPr>
              <a:t> і </a:t>
            </a:r>
            <a:r>
              <a:rPr lang="ru-RU" sz="2400" dirty="0" err="1">
                <a:solidFill>
                  <a:srgbClr val="7030A0"/>
                </a:solidFill>
              </a:rPr>
              <a:t>умінь</a:t>
            </a:r>
            <a:r>
              <a:rPr lang="ru-RU" sz="2400" dirty="0">
                <a:solidFill>
                  <a:srgbClr val="7030A0"/>
                </a:solidFill>
              </a:rPr>
              <a:t>:</a:t>
            </a:r>
            <a:endParaRPr lang="en-US" sz="2400" dirty="0">
              <a:solidFill>
                <a:srgbClr val="7030A0"/>
              </a:solidFill>
            </a:endParaRPr>
          </a:p>
          <a:p>
            <a:pPr marL="742950" lvl="1" indent="-285750" algn="just">
              <a:buFont typeface="Wingdings" panose="05000000000000000000" pitchFamily="2" charset="2"/>
              <a:buChar char="v"/>
            </a:pPr>
            <a:r>
              <a:rPr lang="ru-RU" sz="2400" dirty="0" err="1">
                <a:solidFill>
                  <a:srgbClr val="7030A0"/>
                </a:solidFill>
              </a:rPr>
              <a:t>граматична</a:t>
            </a:r>
            <a:r>
              <a:rPr lang="ru-RU" sz="2400" dirty="0">
                <a:solidFill>
                  <a:srgbClr val="7030A0"/>
                </a:solidFill>
              </a:rPr>
              <a:t> </a:t>
            </a:r>
            <a:r>
              <a:rPr lang="ru-RU" sz="2400" dirty="0" err="1">
                <a:solidFill>
                  <a:srgbClr val="7030A0"/>
                </a:solidFill>
              </a:rPr>
              <a:t>компетенція</a:t>
            </a:r>
            <a:r>
              <a:rPr lang="ru-RU" sz="2400" dirty="0">
                <a:solidFill>
                  <a:srgbClr val="7030A0"/>
                </a:solidFill>
              </a:rPr>
              <a:t> (</a:t>
            </a:r>
            <a:r>
              <a:rPr lang="ru-RU" sz="2400" dirty="0" err="1">
                <a:solidFill>
                  <a:srgbClr val="7030A0"/>
                </a:solidFill>
              </a:rPr>
              <a:t>володіння</a:t>
            </a:r>
            <a:r>
              <a:rPr lang="ru-RU" sz="2400" dirty="0">
                <a:solidFill>
                  <a:srgbClr val="7030A0"/>
                </a:solidFill>
              </a:rPr>
              <a:t> </a:t>
            </a:r>
            <a:r>
              <a:rPr lang="ru-RU" sz="2400" dirty="0" err="1">
                <a:solidFill>
                  <a:srgbClr val="7030A0"/>
                </a:solidFill>
              </a:rPr>
              <a:t>мовним</a:t>
            </a:r>
            <a:r>
              <a:rPr lang="ru-RU" sz="2400" dirty="0">
                <a:solidFill>
                  <a:srgbClr val="7030A0"/>
                </a:solidFill>
              </a:rPr>
              <a:t> кодом);</a:t>
            </a:r>
            <a:endParaRPr lang="en-US" sz="2400" dirty="0">
              <a:solidFill>
                <a:srgbClr val="7030A0"/>
              </a:solidFill>
            </a:endParaRPr>
          </a:p>
          <a:p>
            <a:pPr marL="742950" lvl="1" indent="-285750" algn="just">
              <a:buFont typeface="Wingdings" panose="05000000000000000000" pitchFamily="2" charset="2"/>
              <a:buChar char="v"/>
            </a:pPr>
            <a:r>
              <a:rPr lang="ru-RU" sz="2400" dirty="0" err="1">
                <a:solidFill>
                  <a:srgbClr val="7030A0"/>
                </a:solidFill>
              </a:rPr>
              <a:t>соціолінгвістична</a:t>
            </a:r>
            <a:r>
              <a:rPr lang="ru-RU" sz="2400" dirty="0">
                <a:solidFill>
                  <a:srgbClr val="7030A0"/>
                </a:solidFill>
              </a:rPr>
              <a:t> </a:t>
            </a:r>
            <a:r>
              <a:rPr lang="ru-RU" sz="2400" dirty="0" err="1">
                <a:solidFill>
                  <a:srgbClr val="7030A0"/>
                </a:solidFill>
              </a:rPr>
              <a:t>компетенція</a:t>
            </a:r>
            <a:r>
              <a:rPr lang="ru-RU" sz="2400" dirty="0">
                <a:solidFill>
                  <a:srgbClr val="7030A0"/>
                </a:solidFill>
              </a:rPr>
              <a:t> (</a:t>
            </a:r>
            <a:r>
              <a:rPr lang="ru-RU" sz="2400" dirty="0" err="1">
                <a:solidFill>
                  <a:srgbClr val="7030A0"/>
                </a:solidFill>
              </a:rPr>
              <a:t>вміння</a:t>
            </a:r>
            <a:r>
              <a:rPr lang="ru-RU" sz="2400" dirty="0">
                <a:solidFill>
                  <a:srgbClr val="7030A0"/>
                </a:solidFill>
              </a:rPr>
              <a:t> правильно </a:t>
            </a:r>
            <a:r>
              <a:rPr lang="ru-RU" sz="2400" dirty="0" err="1">
                <a:solidFill>
                  <a:srgbClr val="7030A0"/>
                </a:solidFill>
              </a:rPr>
              <a:t>проду</a:t>
            </a:r>
            <a:r>
              <a:rPr lang="ru-RU" sz="2400" dirty="0">
                <a:solidFill>
                  <a:srgbClr val="7030A0"/>
                </a:solidFill>
              </a:rPr>
              <a:t>- </a:t>
            </a:r>
            <a:r>
              <a:rPr lang="ru-RU" sz="2400" dirty="0" err="1">
                <a:solidFill>
                  <a:srgbClr val="7030A0"/>
                </a:solidFill>
              </a:rPr>
              <a:t>кувати</a:t>
            </a:r>
            <a:r>
              <a:rPr lang="ru-RU" sz="2400" dirty="0">
                <a:solidFill>
                  <a:srgbClr val="7030A0"/>
                </a:solidFill>
              </a:rPr>
              <a:t> та </a:t>
            </a:r>
            <a:r>
              <a:rPr lang="ru-RU" sz="2400" dirty="0" err="1">
                <a:solidFill>
                  <a:srgbClr val="7030A0"/>
                </a:solidFill>
              </a:rPr>
              <a:t>розуміти</a:t>
            </a:r>
            <a:r>
              <a:rPr lang="ru-RU" sz="2400" dirty="0">
                <a:solidFill>
                  <a:srgbClr val="7030A0"/>
                </a:solidFill>
              </a:rPr>
              <a:t> </a:t>
            </a:r>
            <a:r>
              <a:rPr lang="ru-RU" sz="2400" dirty="0" err="1">
                <a:solidFill>
                  <a:srgbClr val="7030A0"/>
                </a:solidFill>
              </a:rPr>
              <a:t>висловлення</a:t>
            </a:r>
            <a:r>
              <a:rPr lang="ru-RU" sz="2400" dirty="0">
                <a:solidFill>
                  <a:srgbClr val="7030A0"/>
                </a:solidFill>
              </a:rPr>
              <a:t> в </a:t>
            </a:r>
            <a:r>
              <a:rPr lang="ru-RU" sz="2400" dirty="0" err="1">
                <a:solidFill>
                  <a:srgbClr val="7030A0"/>
                </a:solidFill>
              </a:rPr>
              <a:t>різних</a:t>
            </a:r>
            <a:r>
              <a:rPr lang="ru-RU" sz="2400" dirty="0">
                <a:solidFill>
                  <a:srgbClr val="7030A0"/>
                </a:solidFill>
              </a:rPr>
              <a:t> </a:t>
            </a:r>
            <a:r>
              <a:rPr lang="ru-RU" sz="2400" dirty="0" err="1">
                <a:solidFill>
                  <a:srgbClr val="7030A0"/>
                </a:solidFill>
              </a:rPr>
              <a:t>соціолінгвістичних</a:t>
            </a:r>
            <a:endParaRPr lang="ru-RU" sz="2400" dirty="0">
              <a:solidFill>
                <a:srgbClr val="7030A0"/>
              </a:solidFill>
            </a:endParaRPr>
          </a:p>
          <a:p>
            <a:pPr marL="742950" lvl="1" indent="-285750">
              <a:buFont typeface="Wingdings" panose="05000000000000000000" pitchFamily="2" charset="2"/>
              <a:buChar char="v"/>
            </a:pPr>
            <a:r>
              <a:rPr lang="ru-RU" sz="2400" dirty="0">
                <a:solidFill>
                  <a:srgbClr val="7030A0"/>
                </a:solidFill>
              </a:rPr>
              <a:t>контекстах, </a:t>
            </a:r>
            <a:r>
              <a:rPr lang="ru-RU" sz="2400" dirty="0" err="1">
                <a:solidFill>
                  <a:srgbClr val="7030A0"/>
                </a:solidFill>
              </a:rPr>
              <a:t>враховуючи</a:t>
            </a:r>
            <a:r>
              <a:rPr lang="ru-RU" sz="2400" dirty="0">
                <a:solidFill>
                  <a:srgbClr val="7030A0"/>
                </a:solidFill>
              </a:rPr>
              <a:t> </a:t>
            </a:r>
            <a:r>
              <a:rPr lang="ru-RU" sz="2400" dirty="0" err="1">
                <a:solidFill>
                  <a:srgbClr val="7030A0"/>
                </a:solidFill>
              </a:rPr>
              <a:t>такі</a:t>
            </a:r>
            <a:r>
              <a:rPr lang="ru-RU" sz="2400" dirty="0">
                <a:solidFill>
                  <a:srgbClr val="7030A0"/>
                </a:solidFill>
              </a:rPr>
              <a:t> </a:t>
            </a:r>
            <a:r>
              <a:rPr lang="ru-RU" sz="2400" dirty="0" err="1">
                <a:solidFill>
                  <a:srgbClr val="7030A0"/>
                </a:solidFill>
              </a:rPr>
              <a:t>фактори</a:t>
            </a:r>
            <a:r>
              <a:rPr lang="ru-RU" sz="2400" dirty="0">
                <a:solidFill>
                  <a:srgbClr val="7030A0"/>
                </a:solidFill>
              </a:rPr>
              <a:t>, як </a:t>
            </a:r>
            <a:r>
              <a:rPr lang="ru-RU" sz="2400" dirty="0" err="1">
                <a:solidFill>
                  <a:srgbClr val="7030A0"/>
                </a:solidFill>
              </a:rPr>
              <a:t>соціальний</a:t>
            </a:r>
            <a:r>
              <a:rPr lang="ru-RU" sz="2400" dirty="0">
                <a:solidFill>
                  <a:srgbClr val="7030A0"/>
                </a:solidFill>
              </a:rPr>
              <a:t> статус ко- </a:t>
            </a:r>
            <a:r>
              <a:rPr lang="ru-RU" sz="2400" dirty="0" err="1">
                <a:solidFill>
                  <a:srgbClr val="7030A0"/>
                </a:solidFill>
              </a:rPr>
              <a:t>мунікантів</a:t>
            </a:r>
            <a:r>
              <a:rPr lang="ru-RU" sz="2400" dirty="0">
                <a:solidFill>
                  <a:srgbClr val="7030A0"/>
                </a:solidFill>
              </a:rPr>
              <a:t> та сфера </a:t>
            </a:r>
            <a:r>
              <a:rPr lang="ru-RU" sz="2400" dirty="0" err="1">
                <a:solidFill>
                  <a:srgbClr val="7030A0"/>
                </a:solidFill>
              </a:rPr>
              <a:t>спілкування</a:t>
            </a:r>
            <a:r>
              <a:rPr lang="ru-RU" sz="2400" dirty="0">
                <a:solidFill>
                  <a:srgbClr val="7030A0"/>
                </a:solidFill>
              </a:rPr>
              <a:t>);</a:t>
            </a:r>
            <a:endParaRPr lang="en-US" sz="2400" dirty="0">
              <a:solidFill>
                <a:srgbClr val="7030A0"/>
              </a:solidFill>
            </a:endParaRPr>
          </a:p>
          <a:p>
            <a:pPr marL="742950" lvl="1" indent="-285750">
              <a:buFont typeface="Wingdings" panose="05000000000000000000" pitchFamily="2" charset="2"/>
              <a:buChar char="v"/>
            </a:pPr>
            <a:r>
              <a:rPr lang="ru-RU" sz="2400" dirty="0">
                <a:solidFill>
                  <a:srgbClr val="7030A0"/>
                </a:solidFill>
              </a:rPr>
              <a:t>дискурсивна </a:t>
            </a:r>
            <a:r>
              <a:rPr lang="ru-RU" sz="2400" dirty="0" err="1">
                <a:solidFill>
                  <a:srgbClr val="7030A0"/>
                </a:solidFill>
              </a:rPr>
              <a:t>компетенція</a:t>
            </a:r>
            <a:r>
              <a:rPr lang="ru-RU" sz="2400" dirty="0">
                <a:solidFill>
                  <a:srgbClr val="7030A0"/>
                </a:solidFill>
              </a:rPr>
              <a:t> (</a:t>
            </a:r>
            <a:r>
              <a:rPr lang="ru-RU" sz="2400" dirty="0" err="1">
                <a:solidFill>
                  <a:srgbClr val="7030A0"/>
                </a:solidFill>
              </a:rPr>
              <a:t>вміння</a:t>
            </a:r>
            <a:r>
              <a:rPr lang="ru-RU" sz="2400" dirty="0">
                <a:solidFill>
                  <a:srgbClr val="7030A0"/>
                </a:solidFill>
              </a:rPr>
              <a:t> </a:t>
            </a:r>
            <a:r>
              <a:rPr lang="ru-RU" sz="2400" dirty="0" err="1">
                <a:solidFill>
                  <a:srgbClr val="7030A0"/>
                </a:solidFill>
              </a:rPr>
              <a:t>поєднувати</a:t>
            </a:r>
            <a:r>
              <a:rPr lang="ru-RU" sz="2400" dirty="0">
                <a:solidFill>
                  <a:srgbClr val="7030A0"/>
                </a:solidFill>
              </a:rPr>
              <a:t> </a:t>
            </a:r>
            <a:r>
              <a:rPr lang="ru-RU" sz="2400" dirty="0" err="1">
                <a:solidFill>
                  <a:srgbClr val="7030A0"/>
                </a:solidFill>
              </a:rPr>
              <a:t>граматичні</a:t>
            </a:r>
            <a:r>
              <a:rPr lang="ru-RU" sz="2400" dirty="0">
                <a:solidFill>
                  <a:srgbClr val="7030A0"/>
                </a:solidFill>
              </a:rPr>
              <a:t> </a:t>
            </a:r>
            <a:r>
              <a:rPr lang="ru-RU" sz="2400" dirty="0" err="1">
                <a:solidFill>
                  <a:srgbClr val="7030A0"/>
                </a:solidFill>
              </a:rPr>
              <a:t>форми</a:t>
            </a:r>
            <a:r>
              <a:rPr lang="ru-RU" sz="2400" dirty="0">
                <a:solidFill>
                  <a:srgbClr val="7030A0"/>
                </a:solidFill>
              </a:rPr>
              <a:t> та </a:t>
            </a:r>
            <a:r>
              <a:rPr lang="ru-RU" sz="2400" dirty="0" err="1">
                <a:solidFill>
                  <a:srgbClr val="7030A0"/>
                </a:solidFill>
              </a:rPr>
              <a:t>значення</a:t>
            </a:r>
            <a:r>
              <a:rPr lang="ru-RU" sz="2400" dirty="0">
                <a:solidFill>
                  <a:srgbClr val="7030A0"/>
                </a:solidFill>
              </a:rPr>
              <a:t> для </a:t>
            </a:r>
            <a:r>
              <a:rPr lang="ru-RU" sz="2400" dirty="0" err="1">
                <a:solidFill>
                  <a:srgbClr val="7030A0"/>
                </a:solidFill>
              </a:rPr>
              <a:t>побудови</a:t>
            </a:r>
            <a:r>
              <a:rPr lang="ru-RU" sz="2400" dirty="0">
                <a:solidFill>
                  <a:srgbClr val="7030A0"/>
                </a:solidFill>
              </a:rPr>
              <a:t> </a:t>
            </a:r>
            <a:r>
              <a:rPr lang="ru-RU" sz="2400" dirty="0" err="1">
                <a:solidFill>
                  <a:srgbClr val="7030A0"/>
                </a:solidFill>
              </a:rPr>
              <a:t>безперервного</a:t>
            </a:r>
            <a:r>
              <a:rPr lang="ru-RU" sz="2400" dirty="0">
                <a:solidFill>
                  <a:srgbClr val="7030A0"/>
                </a:solidFill>
              </a:rPr>
              <a:t> </a:t>
            </a:r>
            <a:r>
              <a:rPr lang="ru-RU" sz="2400" dirty="0" err="1">
                <a:solidFill>
                  <a:srgbClr val="7030A0"/>
                </a:solidFill>
              </a:rPr>
              <a:t>письмового</a:t>
            </a:r>
            <a:r>
              <a:rPr lang="ru-RU" sz="2400" dirty="0">
                <a:solidFill>
                  <a:srgbClr val="7030A0"/>
                </a:solidFill>
              </a:rPr>
              <a:t> </a:t>
            </a:r>
            <a:r>
              <a:rPr lang="ru-RU" sz="2400" dirty="0" err="1">
                <a:solidFill>
                  <a:srgbClr val="7030A0"/>
                </a:solidFill>
              </a:rPr>
              <a:t>чи</a:t>
            </a:r>
            <a:r>
              <a:rPr lang="ru-RU" sz="2400" dirty="0">
                <a:solidFill>
                  <a:srgbClr val="7030A0"/>
                </a:solidFill>
              </a:rPr>
              <a:t> </a:t>
            </a:r>
            <a:r>
              <a:rPr lang="ru-RU" sz="2400" dirty="0" err="1">
                <a:solidFill>
                  <a:srgbClr val="7030A0"/>
                </a:solidFill>
              </a:rPr>
              <a:t>усного</a:t>
            </a:r>
            <a:r>
              <a:rPr lang="ru-RU" sz="2400" dirty="0">
                <a:solidFill>
                  <a:srgbClr val="7030A0"/>
                </a:solidFill>
              </a:rPr>
              <a:t> тексту);</a:t>
            </a:r>
            <a:endParaRPr lang="en-US" sz="2400" dirty="0">
              <a:solidFill>
                <a:srgbClr val="7030A0"/>
              </a:solidFill>
            </a:endParaRPr>
          </a:p>
          <a:p>
            <a:pPr marL="742950" lvl="1" indent="-285750">
              <a:buFont typeface="Wingdings" panose="05000000000000000000" pitchFamily="2" charset="2"/>
              <a:buChar char="v"/>
            </a:pPr>
            <a:r>
              <a:rPr lang="ru-RU" sz="2400" dirty="0" err="1">
                <a:solidFill>
                  <a:srgbClr val="7030A0"/>
                </a:solidFill>
              </a:rPr>
              <a:t>стратегічна</a:t>
            </a:r>
            <a:r>
              <a:rPr lang="ru-RU" sz="2400" dirty="0">
                <a:solidFill>
                  <a:srgbClr val="7030A0"/>
                </a:solidFill>
              </a:rPr>
              <a:t> </a:t>
            </a:r>
            <a:r>
              <a:rPr lang="ru-RU" sz="2400" dirty="0" err="1">
                <a:solidFill>
                  <a:srgbClr val="7030A0"/>
                </a:solidFill>
              </a:rPr>
              <a:t>компетенція</a:t>
            </a:r>
            <a:r>
              <a:rPr lang="ru-RU" sz="2400" dirty="0">
                <a:solidFill>
                  <a:srgbClr val="7030A0"/>
                </a:solidFill>
              </a:rPr>
              <a:t> (</a:t>
            </a:r>
            <a:r>
              <a:rPr lang="ru-RU" sz="2400" dirty="0" err="1">
                <a:solidFill>
                  <a:srgbClr val="7030A0"/>
                </a:solidFill>
              </a:rPr>
              <a:t>вміння</a:t>
            </a:r>
            <a:r>
              <a:rPr lang="ru-RU" sz="2400" dirty="0">
                <a:solidFill>
                  <a:srgbClr val="7030A0"/>
                </a:solidFill>
              </a:rPr>
              <a:t> </a:t>
            </a:r>
            <a:r>
              <a:rPr lang="ru-RU" sz="2400" dirty="0" err="1">
                <a:solidFill>
                  <a:srgbClr val="7030A0"/>
                </a:solidFill>
              </a:rPr>
              <a:t>пристосовувати</a:t>
            </a:r>
            <a:r>
              <a:rPr lang="ru-RU" sz="2400" dirty="0">
                <a:solidFill>
                  <a:srgbClr val="7030A0"/>
                </a:solidFill>
              </a:rPr>
              <a:t> </a:t>
            </a:r>
            <a:r>
              <a:rPr lang="ru-RU" sz="2400" dirty="0" err="1">
                <a:solidFill>
                  <a:srgbClr val="7030A0"/>
                </a:solidFill>
              </a:rPr>
              <a:t>комунікативні</a:t>
            </a:r>
            <a:r>
              <a:rPr lang="ru-RU" sz="2400" dirty="0">
                <a:solidFill>
                  <a:srgbClr val="7030A0"/>
                </a:solidFill>
              </a:rPr>
              <a:t> </a:t>
            </a:r>
            <a:r>
              <a:rPr lang="ru-RU" sz="2400" dirty="0" err="1">
                <a:solidFill>
                  <a:srgbClr val="7030A0"/>
                </a:solidFill>
              </a:rPr>
              <a:t>стратегії</a:t>
            </a:r>
            <a:r>
              <a:rPr lang="ru-RU" sz="2400" dirty="0">
                <a:solidFill>
                  <a:srgbClr val="7030A0"/>
                </a:solidFill>
              </a:rPr>
              <a:t> до </a:t>
            </a:r>
            <a:r>
              <a:rPr lang="ru-RU" sz="2400" dirty="0" err="1">
                <a:solidFill>
                  <a:srgbClr val="7030A0"/>
                </a:solidFill>
              </a:rPr>
              <a:t>конкретної</a:t>
            </a:r>
            <a:r>
              <a:rPr lang="ru-RU" sz="2400" dirty="0">
                <a:solidFill>
                  <a:srgbClr val="7030A0"/>
                </a:solidFill>
              </a:rPr>
              <a:t> </a:t>
            </a:r>
            <a:r>
              <a:rPr lang="ru-RU" sz="2400" dirty="0" err="1">
                <a:solidFill>
                  <a:srgbClr val="7030A0"/>
                </a:solidFill>
              </a:rPr>
              <a:t>ситуації</a:t>
            </a:r>
            <a:r>
              <a:rPr lang="ru-RU" sz="2400" dirty="0">
                <a:solidFill>
                  <a:srgbClr val="7030A0"/>
                </a:solidFill>
              </a:rPr>
              <a:t> </a:t>
            </a:r>
            <a:r>
              <a:rPr lang="ru-RU" sz="2400" dirty="0" err="1">
                <a:solidFill>
                  <a:srgbClr val="7030A0"/>
                </a:solidFill>
              </a:rPr>
              <a:t>спілкування</a:t>
            </a:r>
            <a:r>
              <a:rPr lang="ru-RU" sz="2400" dirty="0">
                <a:solidFill>
                  <a:srgbClr val="7030A0"/>
                </a:solidFill>
              </a:rPr>
              <a:t>).</a:t>
            </a:r>
            <a:endParaRPr lang="en-US" sz="2400" dirty="0">
              <a:solidFill>
                <a:srgbClr val="7030A0"/>
              </a:solidFill>
            </a:endParaRPr>
          </a:p>
          <a:p>
            <a:r>
              <a:rPr lang="uk-UA" sz="2400" dirty="0">
                <a:solidFill>
                  <a:srgbClr val="7030A0"/>
                </a:solidFill>
              </a:rPr>
              <a:t> </a:t>
            </a:r>
            <a:endParaRPr lang="en-US" sz="2400" dirty="0">
              <a:solidFill>
                <a:srgbClr val="7030A0"/>
              </a:solidFill>
            </a:endParaRPr>
          </a:p>
          <a:p>
            <a:endParaRPr lang="en-US" sz="2400" dirty="0">
              <a:solidFill>
                <a:srgbClr val="7030A0"/>
              </a:solidFill>
            </a:endParaRP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785424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500185" y="461108"/>
            <a:ext cx="11543323" cy="6278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>
                <a:solidFill>
                  <a:srgbClr val="002060"/>
                </a:solidFill>
              </a:rPr>
              <a:t>На думку В.І. Карасика, </a:t>
            </a:r>
            <a:r>
              <a:rPr lang="ru-RU" sz="2400" dirty="0" err="1">
                <a:solidFill>
                  <a:srgbClr val="002060"/>
                </a:solidFill>
              </a:rPr>
              <a:t>ситуація</a:t>
            </a:r>
            <a:r>
              <a:rPr lang="ru-RU" sz="2400" dirty="0">
                <a:solidFill>
                  <a:srgbClr val="002060"/>
                </a:solidFill>
              </a:rPr>
              <a:t> </a:t>
            </a:r>
            <a:r>
              <a:rPr lang="ru-RU" sz="2400" dirty="0" err="1">
                <a:solidFill>
                  <a:srgbClr val="002060"/>
                </a:solidFill>
              </a:rPr>
              <a:t>непорозуміння</a:t>
            </a:r>
            <a:r>
              <a:rPr lang="ru-RU" sz="2400" dirty="0">
                <a:solidFill>
                  <a:srgbClr val="002060"/>
                </a:solidFill>
              </a:rPr>
              <a:t> при </a:t>
            </a:r>
            <a:r>
              <a:rPr lang="ru-RU" sz="2400" dirty="0" err="1">
                <a:solidFill>
                  <a:srgbClr val="002060"/>
                </a:solidFill>
              </a:rPr>
              <a:t>міжкультурному</a:t>
            </a:r>
            <a:r>
              <a:rPr lang="ru-RU" sz="2400" dirty="0">
                <a:solidFill>
                  <a:srgbClr val="002060"/>
                </a:solidFill>
              </a:rPr>
              <a:t> </a:t>
            </a:r>
            <a:r>
              <a:rPr lang="ru-RU" sz="2400" dirty="0" err="1">
                <a:solidFill>
                  <a:srgbClr val="002060"/>
                </a:solidFill>
              </a:rPr>
              <a:t>спілкуванні</a:t>
            </a:r>
            <a:r>
              <a:rPr lang="ru-RU" sz="2400" dirty="0">
                <a:solidFill>
                  <a:srgbClr val="002060"/>
                </a:solidFill>
              </a:rPr>
              <a:t> </a:t>
            </a:r>
            <a:r>
              <a:rPr lang="ru-RU" sz="2400" dirty="0" err="1">
                <a:solidFill>
                  <a:srgbClr val="002060"/>
                </a:solidFill>
              </a:rPr>
              <a:t>може</a:t>
            </a:r>
            <a:r>
              <a:rPr lang="ru-RU" sz="2400" dirty="0">
                <a:solidFill>
                  <a:srgbClr val="002060"/>
                </a:solidFill>
              </a:rPr>
              <a:t> </a:t>
            </a:r>
            <a:r>
              <a:rPr lang="ru-RU" sz="2400" dirty="0" err="1">
                <a:solidFill>
                  <a:srgbClr val="002060"/>
                </a:solidFill>
              </a:rPr>
              <a:t>пояснюватися</a:t>
            </a:r>
            <a:r>
              <a:rPr lang="ru-RU" sz="2400" dirty="0">
                <a:solidFill>
                  <a:srgbClr val="002060"/>
                </a:solidFill>
              </a:rPr>
              <a:t> </a:t>
            </a:r>
            <a:r>
              <a:rPr lang="ru-RU" sz="2400" dirty="0" err="1">
                <a:solidFill>
                  <a:srgbClr val="002060"/>
                </a:solidFill>
              </a:rPr>
              <a:t>тим</a:t>
            </a:r>
            <a:r>
              <a:rPr lang="ru-RU" sz="2400" dirty="0">
                <a:solidFill>
                  <a:srgbClr val="002060"/>
                </a:solidFill>
              </a:rPr>
              <a:t>, </a:t>
            </a:r>
            <a:r>
              <a:rPr lang="ru-RU" sz="2400" dirty="0" err="1">
                <a:solidFill>
                  <a:srgbClr val="002060"/>
                </a:solidFill>
              </a:rPr>
              <a:t>що</a:t>
            </a:r>
            <a:r>
              <a:rPr lang="ru-RU" sz="2400" dirty="0">
                <a:solidFill>
                  <a:srgbClr val="002060"/>
                </a:solidFill>
              </a:rPr>
              <a:t> </a:t>
            </a:r>
            <a:r>
              <a:rPr lang="ru-RU" sz="2400" dirty="0" err="1">
                <a:solidFill>
                  <a:srgbClr val="002060"/>
                </a:solidFill>
              </a:rPr>
              <a:t>учасники</a:t>
            </a:r>
            <a:r>
              <a:rPr lang="ru-RU" sz="2400" dirty="0">
                <a:solidFill>
                  <a:srgbClr val="002060"/>
                </a:solidFill>
              </a:rPr>
              <a:t> </a:t>
            </a:r>
            <a:r>
              <a:rPr lang="ru-RU" sz="2400" dirty="0" err="1">
                <a:solidFill>
                  <a:srgbClr val="002060"/>
                </a:solidFill>
              </a:rPr>
              <a:t>спілкування</a:t>
            </a:r>
            <a:r>
              <a:rPr lang="ru-RU" sz="2400" dirty="0">
                <a:solidFill>
                  <a:srgbClr val="002060"/>
                </a:solidFill>
              </a:rPr>
              <a:t> </a:t>
            </a:r>
            <a:r>
              <a:rPr lang="ru-RU" sz="2400" dirty="0" err="1">
                <a:solidFill>
                  <a:srgbClr val="002060"/>
                </a:solidFill>
              </a:rPr>
              <a:t>будують</a:t>
            </a:r>
            <a:r>
              <a:rPr lang="ru-RU" sz="2400" dirty="0">
                <a:solidFill>
                  <a:srgbClr val="002060"/>
                </a:solidFill>
              </a:rPr>
              <a:t> свою </a:t>
            </a:r>
            <a:r>
              <a:rPr lang="ru-RU" sz="2400" dirty="0" err="1">
                <a:solidFill>
                  <a:srgbClr val="002060"/>
                </a:solidFill>
              </a:rPr>
              <a:t>мовленнєву</a:t>
            </a:r>
            <a:r>
              <a:rPr lang="ru-RU" sz="2400" dirty="0">
                <a:solidFill>
                  <a:srgbClr val="002060"/>
                </a:solidFill>
              </a:rPr>
              <a:t> і </a:t>
            </a:r>
            <a:r>
              <a:rPr lang="ru-RU" sz="2400" dirty="0" err="1">
                <a:solidFill>
                  <a:srgbClr val="002060"/>
                </a:solidFill>
              </a:rPr>
              <a:t>немовленнєву</a:t>
            </a:r>
            <a:r>
              <a:rPr lang="ru-RU" sz="2400" dirty="0">
                <a:solidFill>
                  <a:srgbClr val="002060"/>
                </a:solidFill>
              </a:rPr>
              <a:t> </a:t>
            </a:r>
            <a:r>
              <a:rPr lang="ru-RU" sz="2400" dirty="0" err="1">
                <a:solidFill>
                  <a:srgbClr val="002060"/>
                </a:solidFill>
              </a:rPr>
              <a:t>поведінку</a:t>
            </a:r>
            <a:r>
              <a:rPr lang="ru-RU" sz="2400" dirty="0">
                <a:solidFill>
                  <a:srgbClr val="002060"/>
                </a:solidFill>
              </a:rPr>
              <a:t> на </a:t>
            </a:r>
            <a:r>
              <a:rPr lang="ru-RU" sz="2400" dirty="0" err="1">
                <a:solidFill>
                  <a:srgbClr val="002060"/>
                </a:solidFill>
              </a:rPr>
              <a:t>підставі</a:t>
            </a:r>
            <a:r>
              <a:rPr lang="ru-RU" sz="2400" dirty="0">
                <a:solidFill>
                  <a:srgbClr val="002060"/>
                </a:solidFill>
              </a:rPr>
              <a:t> </a:t>
            </a:r>
            <a:r>
              <a:rPr lang="ru-RU" sz="2400" dirty="0" err="1">
                <a:solidFill>
                  <a:srgbClr val="002060"/>
                </a:solidFill>
              </a:rPr>
              <a:t>різних</a:t>
            </a:r>
            <a:r>
              <a:rPr lang="ru-RU" sz="2400" dirty="0">
                <a:solidFill>
                  <a:srgbClr val="002060"/>
                </a:solidFill>
              </a:rPr>
              <a:t> </a:t>
            </a:r>
            <a:r>
              <a:rPr lang="ru-RU" sz="2400" dirty="0" err="1">
                <a:solidFill>
                  <a:srgbClr val="002060"/>
                </a:solidFill>
              </a:rPr>
              <a:t>культурних</a:t>
            </a:r>
            <a:r>
              <a:rPr lang="ru-RU" sz="2400" dirty="0">
                <a:solidFill>
                  <a:srgbClr val="002060"/>
                </a:solidFill>
              </a:rPr>
              <a:t> </a:t>
            </a:r>
            <a:r>
              <a:rPr lang="ru-RU" sz="2400" dirty="0" err="1">
                <a:solidFill>
                  <a:srgbClr val="002060"/>
                </a:solidFill>
              </a:rPr>
              <a:t>аксіом</a:t>
            </a:r>
            <a:r>
              <a:rPr lang="ru-RU" sz="2400" dirty="0">
                <a:solidFill>
                  <a:srgbClr val="002060"/>
                </a:solidFill>
              </a:rPr>
              <a:t> [Карасик 2005, с. 6]. </a:t>
            </a:r>
          </a:p>
          <a:p>
            <a:pPr algn="just"/>
            <a:r>
              <a:rPr lang="ru-RU" sz="2400" b="1" u="sng" dirty="0">
                <a:solidFill>
                  <a:srgbClr val="C00000"/>
                </a:solidFill>
              </a:rPr>
              <a:t>Культурна </a:t>
            </a:r>
            <a:r>
              <a:rPr lang="ru-RU" sz="2400" b="1" u="sng" dirty="0" err="1">
                <a:solidFill>
                  <a:srgbClr val="C00000"/>
                </a:solidFill>
              </a:rPr>
              <a:t>аксіома</a:t>
            </a:r>
            <a:r>
              <a:rPr lang="ru-RU" sz="2400" b="1" u="sng" dirty="0">
                <a:solidFill>
                  <a:srgbClr val="C00000"/>
                </a:solidFill>
              </a:rPr>
              <a:t> </a:t>
            </a:r>
            <a:r>
              <a:rPr lang="ru-RU" sz="2400" dirty="0">
                <a:solidFill>
                  <a:srgbClr val="002060"/>
                </a:solidFill>
              </a:rPr>
              <a:t>– </a:t>
            </a:r>
            <a:r>
              <a:rPr lang="ru-RU" sz="2400" dirty="0" err="1">
                <a:solidFill>
                  <a:srgbClr val="002060"/>
                </a:solidFill>
              </a:rPr>
              <a:t>це</a:t>
            </a:r>
            <a:r>
              <a:rPr lang="ru-RU" sz="2400" dirty="0">
                <a:solidFill>
                  <a:srgbClr val="002060"/>
                </a:solidFill>
              </a:rPr>
              <a:t> </a:t>
            </a:r>
            <a:r>
              <a:rPr lang="ru-RU" sz="2400" dirty="0" err="1">
                <a:solidFill>
                  <a:srgbClr val="002060"/>
                </a:solidFill>
              </a:rPr>
              <a:t>ціннісна</a:t>
            </a:r>
            <a:r>
              <a:rPr lang="ru-RU" sz="2400" dirty="0">
                <a:solidFill>
                  <a:srgbClr val="002060"/>
                </a:solidFill>
              </a:rPr>
              <a:t> установка, яка не </a:t>
            </a:r>
            <a:r>
              <a:rPr lang="ru-RU" sz="2400" dirty="0" err="1">
                <a:solidFill>
                  <a:srgbClr val="002060"/>
                </a:solidFill>
              </a:rPr>
              <a:t>потребує</a:t>
            </a:r>
            <a:r>
              <a:rPr lang="ru-RU" sz="2400" dirty="0">
                <a:solidFill>
                  <a:srgbClr val="002060"/>
                </a:solidFill>
              </a:rPr>
              <a:t> </a:t>
            </a:r>
            <a:r>
              <a:rPr lang="ru-RU" sz="2400" dirty="0" err="1">
                <a:solidFill>
                  <a:srgbClr val="002060"/>
                </a:solidFill>
              </a:rPr>
              <a:t>додаткових</a:t>
            </a:r>
            <a:r>
              <a:rPr lang="ru-RU" sz="2400" dirty="0">
                <a:solidFill>
                  <a:srgbClr val="002060"/>
                </a:solidFill>
              </a:rPr>
              <a:t> </a:t>
            </a:r>
            <a:r>
              <a:rPr lang="ru-RU" sz="2400" dirty="0" err="1">
                <a:solidFill>
                  <a:srgbClr val="002060"/>
                </a:solidFill>
              </a:rPr>
              <a:t>пояснень</a:t>
            </a:r>
            <a:r>
              <a:rPr lang="ru-RU" sz="2400" dirty="0">
                <a:solidFill>
                  <a:srgbClr val="002060"/>
                </a:solidFill>
              </a:rPr>
              <a:t>, будучи природною і правильною у межах </a:t>
            </a:r>
            <a:r>
              <a:rPr lang="ru-RU" sz="2400" dirty="0" err="1">
                <a:solidFill>
                  <a:srgbClr val="002060"/>
                </a:solidFill>
              </a:rPr>
              <a:t>певної</a:t>
            </a:r>
            <a:r>
              <a:rPr lang="ru-RU" sz="2400" dirty="0">
                <a:solidFill>
                  <a:srgbClr val="002060"/>
                </a:solidFill>
              </a:rPr>
              <a:t> </a:t>
            </a:r>
            <a:r>
              <a:rPr lang="ru-RU" sz="2400" dirty="0" err="1">
                <a:solidFill>
                  <a:srgbClr val="002060"/>
                </a:solidFill>
              </a:rPr>
              <a:t>лінгвокультури</a:t>
            </a:r>
            <a:r>
              <a:rPr lang="ru-RU" sz="2400" dirty="0">
                <a:solidFill>
                  <a:srgbClr val="002060"/>
                </a:solidFill>
              </a:rPr>
              <a:t> [Карасик 2005, с. 6].</a:t>
            </a:r>
          </a:p>
          <a:p>
            <a:pPr algn="just"/>
            <a:r>
              <a:rPr lang="ru-RU" sz="2400" dirty="0" err="1">
                <a:solidFill>
                  <a:srgbClr val="002060"/>
                </a:solidFill>
              </a:rPr>
              <a:t>Культурні</a:t>
            </a:r>
            <a:r>
              <a:rPr lang="ru-RU" sz="2400" dirty="0">
                <a:solidFill>
                  <a:srgbClr val="002060"/>
                </a:solidFill>
              </a:rPr>
              <a:t> </a:t>
            </a:r>
            <a:r>
              <a:rPr lang="ru-RU" sz="2400" dirty="0" err="1">
                <a:solidFill>
                  <a:srgbClr val="002060"/>
                </a:solidFill>
              </a:rPr>
              <a:t>аксіоми</a:t>
            </a:r>
            <a:r>
              <a:rPr lang="ru-RU" sz="2400" dirty="0">
                <a:solidFill>
                  <a:srgbClr val="002060"/>
                </a:solidFill>
              </a:rPr>
              <a:t> </a:t>
            </a:r>
            <a:r>
              <a:rPr lang="ru-RU" sz="2400" dirty="0" err="1">
                <a:solidFill>
                  <a:srgbClr val="002060"/>
                </a:solidFill>
              </a:rPr>
              <a:t>яскраво</a:t>
            </a:r>
            <a:r>
              <a:rPr lang="ru-RU" sz="2400" dirty="0">
                <a:solidFill>
                  <a:srgbClr val="002060"/>
                </a:solidFill>
              </a:rPr>
              <a:t> </a:t>
            </a:r>
            <a:r>
              <a:rPr lang="ru-RU" sz="2400" dirty="0" err="1">
                <a:solidFill>
                  <a:srgbClr val="002060"/>
                </a:solidFill>
              </a:rPr>
              <a:t>демонструє</a:t>
            </a:r>
            <a:r>
              <a:rPr lang="ru-RU" sz="2400" dirty="0">
                <a:solidFill>
                  <a:srgbClr val="002060"/>
                </a:solidFill>
              </a:rPr>
              <a:t> </a:t>
            </a:r>
            <a:r>
              <a:rPr lang="ru-RU" sz="2400" dirty="0" err="1">
                <a:solidFill>
                  <a:srgbClr val="002060"/>
                </a:solidFill>
              </a:rPr>
              <a:t>мовленнєва</a:t>
            </a:r>
            <a:r>
              <a:rPr lang="ru-RU" sz="2400" dirty="0">
                <a:solidFill>
                  <a:srgbClr val="002060"/>
                </a:solidFill>
              </a:rPr>
              <a:t> </a:t>
            </a:r>
            <a:r>
              <a:rPr lang="ru-RU" sz="2400" dirty="0" err="1">
                <a:solidFill>
                  <a:srgbClr val="002060"/>
                </a:solidFill>
              </a:rPr>
              <a:t>поведінка</a:t>
            </a:r>
            <a:r>
              <a:rPr lang="ru-RU" sz="2400" dirty="0">
                <a:solidFill>
                  <a:srgbClr val="002060"/>
                </a:solidFill>
              </a:rPr>
              <a:t> </a:t>
            </a:r>
            <a:r>
              <a:rPr lang="ru-RU" sz="2400" dirty="0" err="1">
                <a:solidFill>
                  <a:srgbClr val="002060"/>
                </a:solidFill>
              </a:rPr>
              <a:t>людини</a:t>
            </a:r>
            <a:r>
              <a:rPr lang="ru-RU" sz="2400" dirty="0">
                <a:solidFill>
                  <a:srgbClr val="002060"/>
                </a:solidFill>
              </a:rPr>
              <a:t>, яка </a:t>
            </a:r>
            <a:r>
              <a:rPr lang="ru-RU" sz="2400" dirty="0" err="1">
                <a:solidFill>
                  <a:srgbClr val="002060"/>
                </a:solidFill>
              </a:rPr>
              <a:t>завжди</a:t>
            </a:r>
            <a:r>
              <a:rPr lang="ru-RU" sz="2400" dirty="0">
                <a:solidFill>
                  <a:srgbClr val="002060"/>
                </a:solidFill>
              </a:rPr>
              <a:t> є </a:t>
            </a:r>
            <a:r>
              <a:rPr lang="ru-RU" sz="2400" dirty="0" err="1">
                <a:solidFill>
                  <a:srgbClr val="002060"/>
                </a:solidFill>
              </a:rPr>
              <a:t>національно</a:t>
            </a:r>
            <a:r>
              <a:rPr lang="ru-RU" sz="2400" dirty="0">
                <a:solidFill>
                  <a:srgbClr val="002060"/>
                </a:solidFill>
              </a:rPr>
              <a:t> </a:t>
            </a:r>
            <a:r>
              <a:rPr lang="ru-RU" sz="2400" dirty="0" err="1">
                <a:solidFill>
                  <a:srgbClr val="002060"/>
                </a:solidFill>
              </a:rPr>
              <a:t>забарвленою</a:t>
            </a:r>
            <a:r>
              <a:rPr lang="ru-RU" sz="2400" dirty="0">
                <a:solidFill>
                  <a:srgbClr val="002060"/>
                </a:solidFill>
              </a:rPr>
              <a:t>, </a:t>
            </a:r>
            <a:r>
              <a:rPr lang="ru-RU" sz="2400" dirty="0" err="1">
                <a:solidFill>
                  <a:srgbClr val="002060"/>
                </a:solidFill>
              </a:rPr>
              <a:t>оскільки</a:t>
            </a:r>
            <a:r>
              <a:rPr lang="ru-RU" sz="2400" dirty="0">
                <a:solidFill>
                  <a:srgbClr val="002060"/>
                </a:solidFill>
              </a:rPr>
              <a:t> </a:t>
            </a:r>
            <a:r>
              <a:rPr lang="ru-RU" sz="2400" dirty="0" err="1">
                <a:solidFill>
                  <a:srgbClr val="002060"/>
                </a:solidFill>
              </a:rPr>
              <a:t>комунікація</a:t>
            </a:r>
            <a:r>
              <a:rPr lang="ru-RU" sz="2400" dirty="0">
                <a:solidFill>
                  <a:srgbClr val="002060"/>
                </a:solidFill>
              </a:rPr>
              <a:t>, </a:t>
            </a:r>
            <a:r>
              <a:rPr lang="ru-RU" sz="2400" dirty="0" err="1">
                <a:solidFill>
                  <a:srgbClr val="002060"/>
                </a:solidFill>
              </a:rPr>
              <a:t>крім</a:t>
            </a:r>
            <a:r>
              <a:rPr lang="ru-RU" sz="2400" dirty="0">
                <a:solidFill>
                  <a:srgbClr val="002060"/>
                </a:solidFill>
              </a:rPr>
              <a:t> </a:t>
            </a:r>
            <a:r>
              <a:rPr lang="ru-RU" sz="2400" dirty="0" err="1">
                <a:solidFill>
                  <a:srgbClr val="002060"/>
                </a:solidFill>
              </a:rPr>
              <a:t>власне</a:t>
            </a:r>
            <a:r>
              <a:rPr lang="ru-RU" sz="2400" dirty="0">
                <a:solidFill>
                  <a:srgbClr val="002060"/>
                </a:solidFill>
              </a:rPr>
              <a:t> </a:t>
            </a:r>
            <a:r>
              <a:rPr lang="ru-RU" sz="2400" dirty="0" err="1">
                <a:solidFill>
                  <a:srgbClr val="002060"/>
                </a:solidFill>
              </a:rPr>
              <a:t>лінгвістичного</a:t>
            </a:r>
            <a:r>
              <a:rPr lang="ru-RU" sz="2400" dirty="0">
                <a:solidFill>
                  <a:srgbClr val="002060"/>
                </a:solidFill>
              </a:rPr>
              <a:t>, </a:t>
            </a:r>
            <a:r>
              <a:rPr lang="ru-RU" sz="2400" dirty="0" err="1">
                <a:solidFill>
                  <a:srgbClr val="002060"/>
                </a:solidFill>
              </a:rPr>
              <a:t>має</a:t>
            </a:r>
            <a:r>
              <a:rPr lang="ru-RU" sz="2400" dirty="0">
                <a:solidFill>
                  <a:srgbClr val="002060"/>
                </a:solidFill>
              </a:rPr>
              <a:t> </a:t>
            </a:r>
            <a:r>
              <a:rPr lang="ru-RU" sz="2400" dirty="0" err="1">
                <a:solidFill>
                  <a:srgbClr val="002060"/>
                </a:solidFill>
              </a:rPr>
              <a:t>ще</a:t>
            </a:r>
            <a:r>
              <a:rPr lang="ru-RU" sz="2400" dirty="0">
                <a:solidFill>
                  <a:srgbClr val="002060"/>
                </a:solidFill>
              </a:rPr>
              <a:t> й </a:t>
            </a:r>
            <a:r>
              <a:rPr lang="ru-RU" sz="2400" dirty="0" err="1">
                <a:solidFill>
                  <a:srgbClr val="002060"/>
                </a:solidFill>
              </a:rPr>
              <a:t>лінгвокогнітивний</a:t>
            </a:r>
            <a:r>
              <a:rPr lang="ru-RU" sz="2400" dirty="0">
                <a:solidFill>
                  <a:srgbClr val="002060"/>
                </a:solidFill>
              </a:rPr>
              <a:t> план, </a:t>
            </a:r>
            <a:r>
              <a:rPr lang="ru-RU" sz="2400" dirty="0" err="1">
                <a:solidFill>
                  <a:srgbClr val="002060"/>
                </a:solidFill>
              </a:rPr>
              <a:t>котрий</a:t>
            </a:r>
            <a:r>
              <a:rPr lang="ru-RU" sz="2400" dirty="0">
                <a:solidFill>
                  <a:srgbClr val="002060"/>
                </a:solidFill>
              </a:rPr>
              <a:t> і </a:t>
            </a:r>
            <a:r>
              <a:rPr lang="ru-RU" sz="2400" dirty="0" err="1">
                <a:solidFill>
                  <a:srgbClr val="002060"/>
                </a:solidFill>
              </a:rPr>
              <a:t>визначає</a:t>
            </a:r>
            <a:r>
              <a:rPr lang="ru-RU" sz="2400" dirty="0">
                <a:solidFill>
                  <a:srgbClr val="002060"/>
                </a:solidFill>
              </a:rPr>
              <a:t> </a:t>
            </a:r>
            <a:r>
              <a:rPr lang="ru-RU" sz="2400" dirty="0" err="1">
                <a:solidFill>
                  <a:srgbClr val="002060"/>
                </a:solidFill>
              </a:rPr>
              <a:t>її</a:t>
            </a:r>
            <a:r>
              <a:rPr lang="ru-RU" sz="2400" dirty="0">
                <a:solidFill>
                  <a:srgbClr val="002060"/>
                </a:solidFill>
              </a:rPr>
              <a:t> </a:t>
            </a:r>
            <a:r>
              <a:rPr lang="ru-RU" sz="2400" dirty="0" err="1">
                <a:solidFill>
                  <a:srgbClr val="002060"/>
                </a:solidFill>
              </a:rPr>
              <a:t>національну</a:t>
            </a:r>
            <a:r>
              <a:rPr lang="ru-RU" sz="2400" dirty="0">
                <a:solidFill>
                  <a:srgbClr val="002060"/>
                </a:solidFill>
              </a:rPr>
              <a:t> </a:t>
            </a:r>
            <a:r>
              <a:rPr lang="ru-RU" sz="2400" dirty="0" err="1">
                <a:solidFill>
                  <a:srgbClr val="002060"/>
                </a:solidFill>
              </a:rPr>
              <a:t>специфіку</a:t>
            </a:r>
            <a:r>
              <a:rPr lang="ru-RU" sz="2400" dirty="0">
                <a:solidFill>
                  <a:srgbClr val="002060"/>
                </a:solidFill>
              </a:rPr>
              <a:t> [Красных 2004, с. 244–245].</a:t>
            </a:r>
          </a:p>
          <a:p>
            <a:pPr algn="just"/>
            <a:r>
              <a:rPr lang="ru-RU" sz="2400" dirty="0" err="1">
                <a:solidFill>
                  <a:srgbClr val="002060"/>
                </a:solidFill>
              </a:rPr>
              <a:t>Дослідження</a:t>
            </a:r>
            <a:r>
              <a:rPr lang="ru-RU" sz="2400" dirty="0">
                <a:solidFill>
                  <a:srgbClr val="002060"/>
                </a:solidFill>
              </a:rPr>
              <a:t> </a:t>
            </a:r>
            <a:r>
              <a:rPr lang="ru-RU" sz="2400" dirty="0" err="1">
                <a:solidFill>
                  <a:srgbClr val="002060"/>
                </a:solidFill>
              </a:rPr>
              <a:t>лінгвокогнітивного</a:t>
            </a:r>
            <a:r>
              <a:rPr lang="ru-RU" sz="2400" dirty="0">
                <a:solidFill>
                  <a:srgbClr val="002060"/>
                </a:solidFill>
              </a:rPr>
              <a:t> </a:t>
            </a:r>
            <a:r>
              <a:rPr lang="ru-RU" sz="2400" dirty="0" err="1">
                <a:solidFill>
                  <a:srgbClr val="002060"/>
                </a:solidFill>
              </a:rPr>
              <a:t>виміру</a:t>
            </a:r>
            <a:r>
              <a:rPr lang="ru-RU" sz="2400" dirty="0">
                <a:solidFill>
                  <a:srgbClr val="002060"/>
                </a:solidFill>
              </a:rPr>
              <a:t> </a:t>
            </a:r>
            <a:r>
              <a:rPr lang="ru-RU" sz="2400" dirty="0" err="1">
                <a:solidFill>
                  <a:srgbClr val="002060"/>
                </a:solidFill>
              </a:rPr>
              <a:t>комунікації</a:t>
            </a:r>
            <a:r>
              <a:rPr lang="ru-RU" sz="2400" dirty="0">
                <a:solidFill>
                  <a:srgbClr val="002060"/>
                </a:solidFill>
              </a:rPr>
              <a:t> </a:t>
            </a:r>
            <a:r>
              <a:rPr lang="ru-RU" sz="2400" dirty="0" err="1">
                <a:solidFill>
                  <a:srgbClr val="002060"/>
                </a:solidFill>
              </a:rPr>
              <a:t>передбачає</a:t>
            </a:r>
            <a:r>
              <a:rPr lang="ru-RU" sz="2400" dirty="0">
                <a:solidFill>
                  <a:srgbClr val="002060"/>
                </a:solidFill>
              </a:rPr>
              <a:t> </a:t>
            </a:r>
            <a:r>
              <a:rPr lang="ru-RU" sz="2400" dirty="0" err="1">
                <a:solidFill>
                  <a:srgbClr val="002060"/>
                </a:solidFill>
              </a:rPr>
              <a:t>звернення</a:t>
            </a:r>
            <a:r>
              <a:rPr lang="ru-RU" sz="2400" dirty="0">
                <a:solidFill>
                  <a:srgbClr val="002060"/>
                </a:solidFill>
              </a:rPr>
              <a:t> до </a:t>
            </a:r>
            <a:r>
              <a:rPr lang="ru-RU" sz="2400" b="1" u="sng" dirty="0" err="1">
                <a:solidFill>
                  <a:srgbClr val="C00000"/>
                </a:solidFill>
              </a:rPr>
              <a:t>прецедентних</a:t>
            </a:r>
            <a:r>
              <a:rPr lang="ru-RU" sz="2400" b="1" u="sng" dirty="0">
                <a:solidFill>
                  <a:srgbClr val="C00000"/>
                </a:solidFill>
              </a:rPr>
              <a:t> </a:t>
            </a:r>
            <a:r>
              <a:rPr lang="ru-RU" sz="2400" b="1" u="sng" dirty="0" err="1">
                <a:solidFill>
                  <a:srgbClr val="C00000"/>
                </a:solidFill>
              </a:rPr>
              <a:t>феноменів</a:t>
            </a:r>
            <a:r>
              <a:rPr lang="ru-RU" sz="2400" b="1" u="sng" dirty="0">
                <a:solidFill>
                  <a:srgbClr val="C00000"/>
                </a:solidFill>
              </a:rPr>
              <a:t>,</a:t>
            </a:r>
            <a:r>
              <a:rPr lang="ru-RU" dirty="0"/>
              <a:t> </a:t>
            </a:r>
            <a:r>
              <a:rPr lang="ru-RU" sz="2400" dirty="0" err="1">
                <a:solidFill>
                  <a:srgbClr val="002060"/>
                </a:solidFill>
              </a:rPr>
              <a:t>які</a:t>
            </a:r>
            <a:r>
              <a:rPr lang="ru-RU" sz="2400" dirty="0">
                <a:solidFill>
                  <a:srgbClr val="002060"/>
                </a:solidFill>
              </a:rPr>
              <a:t> разом </a:t>
            </a:r>
            <a:r>
              <a:rPr lang="ru-RU" sz="2400" dirty="0" err="1">
                <a:solidFill>
                  <a:srgbClr val="002060"/>
                </a:solidFill>
              </a:rPr>
              <a:t>із</a:t>
            </a:r>
            <a:r>
              <a:rPr lang="ru-RU" sz="2400" dirty="0">
                <a:solidFill>
                  <a:srgbClr val="002060"/>
                </a:solidFill>
              </a:rPr>
              <a:t> стереотипами </a:t>
            </a:r>
            <a:r>
              <a:rPr lang="ru-RU" sz="2400" dirty="0" err="1">
                <a:solidFill>
                  <a:srgbClr val="002060"/>
                </a:solidFill>
              </a:rPr>
              <a:t>відіграють</a:t>
            </a:r>
            <a:r>
              <a:rPr lang="ru-RU" sz="2400" dirty="0">
                <a:solidFill>
                  <a:srgbClr val="002060"/>
                </a:solidFill>
              </a:rPr>
              <a:t> </a:t>
            </a:r>
            <a:r>
              <a:rPr lang="ru-RU" sz="2400" dirty="0" err="1">
                <a:solidFill>
                  <a:srgbClr val="002060"/>
                </a:solidFill>
              </a:rPr>
              <a:t>важливу</a:t>
            </a:r>
            <a:r>
              <a:rPr lang="ru-RU" sz="2400" dirty="0">
                <a:solidFill>
                  <a:srgbClr val="002060"/>
                </a:solidFill>
              </a:rPr>
              <a:t> роль у </a:t>
            </a:r>
            <a:r>
              <a:rPr lang="ru-RU" sz="2400" dirty="0" err="1">
                <a:solidFill>
                  <a:srgbClr val="002060"/>
                </a:solidFill>
              </a:rPr>
              <a:t>структурації</a:t>
            </a:r>
            <a:r>
              <a:rPr lang="ru-RU" sz="2400" dirty="0">
                <a:solidFill>
                  <a:srgbClr val="002060"/>
                </a:solidFill>
              </a:rPr>
              <a:t> </a:t>
            </a:r>
            <a:r>
              <a:rPr lang="ru-RU" sz="2400" dirty="0" err="1">
                <a:solidFill>
                  <a:srgbClr val="002060"/>
                </a:solidFill>
              </a:rPr>
              <a:t>національної</a:t>
            </a:r>
            <a:r>
              <a:rPr lang="ru-RU" sz="2400" dirty="0">
                <a:solidFill>
                  <a:srgbClr val="002060"/>
                </a:solidFill>
              </a:rPr>
              <a:t> </a:t>
            </a:r>
            <a:r>
              <a:rPr lang="ru-RU" sz="2400" dirty="0" err="1">
                <a:solidFill>
                  <a:srgbClr val="002060"/>
                </a:solidFill>
              </a:rPr>
              <a:t>мовної</a:t>
            </a:r>
            <a:r>
              <a:rPr lang="ru-RU" sz="2400" dirty="0">
                <a:solidFill>
                  <a:srgbClr val="002060"/>
                </a:solidFill>
              </a:rPr>
              <a:t> </a:t>
            </a:r>
            <a:r>
              <a:rPr lang="ru-RU" sz="2400" dirty="0" err="1">
                <a:solidFill>
                  <a:srgbClr val="002060"/>
                </a:solidFill>
              </a:rPr>
              <a:t>свідомості</a:t>
            </a:r>
            <a:r>
              <a:rPr lang="ru-RU" sz="2400" dirty="0">
                <a:solidFill>
                  <a:srgbClr val="002060"/>
                </a:solidFill>
              </a:rPr>
              <a:t>, </a:t>
            </a:r>
            <a:r>
              <a:rPr lang="ru-RU" sz="2400" dirty="0" err="1">
                <a:solidFill>
                  <a:srgbClr val="002060"/>
                </a:solidFill>
              </a:rPr>
              <a:t>виступаючи</a:t>
            </a:r>
            <a:r>
              <a:rPr lang="ru-RU" sz="2400" dirty="0">
                <a:solidFill>
                  <a:srgbClr val="002060"/>
                </a:solidFill>
              </a:rPr>
              <a:t> </a:t>
            </a:r>
            <a:r>
              <a:rPr lang="ru-RU" sz="2400" dirty="0" err="1">
                <a:solidFill>
                  <a:srgbClr val="002060"/>
                </a:solidFill>
              </a:rPr>
              <a:t>певними</a:t>
            </a:r>
            <a:r>
              <a:rPr lang="ru-RU" sz="2400" dirty="0">
                <a:solidFill>
                  <a:srgbClr val="002060"/>
                </a:solidFill>
              </a:rPr>
              <a:t> </a:t>
            </a:r>
            <a:r>
              <a:rPr lang="ru-RU" sz="2400" dirty="0" err="1">
                <a:solidFill>
                  <a:srgbClr val="002060"/>
                </a:solidFill>
              </a:rPr>
              <a:t>ментальними</a:t>
            </a:r>
            <a:r>
              <a:rPr lang="ru-RU" sz="2400" dirty="0">
                <a:solidFill>
                  <a:srgbClr val="002060"/>
                </a:solidFill>
              </a:rPr>
              <a:t> </a:t>
            </a:r>
            <a:r>
              <a:rPr lang="ru-RU" sz="2400" dirty="0" err="1">
                <a:solidFill>
                  <a:srgbClr val="002060"/>
                </a:solidFill>
              </a:rPr>
              <a:t>еталонами</a:t>
            </a:r>
            <a:r>
              <a:rPr lang="ru-RU" sz="2400" dirty="0">
                <a:solidFill>
                  <a:srgbClr val="002060"/>
                </a:solidFill>
              </a:rPr>
              <a:t> </a:t>
            </a:r>
            <a:r>
              <a:rPr lang="ru-RU" sz="2400" dirty="0" err="1">
                <a:solidFill>
                  <a:srgbClr val="002060"/>
                </a:solidFill>
              </a:rPr>
              <a:t>етнічного</a:t>
            </a:r>
            <a:r>
              <a:rPr lang="ru-RU" sz="2400" dirty="0">
                <a:solidFill>
                  <a:srgbClr val="002060"/>
                </a:solidFill>
              </a:rPr>
              <a:t> </a:t>
            </a:r>
            <a:r>
              <a:rPr lang="ru-RU" sz="2400" dirty="0" err="1">
                <a:solidFill>
                  <a:srgbClr val="002060"/>
                </a:solidFill>
              </a:rPr>
              <a:t>світосприйняття</a:t>
            </a:r>
            <a:r>
              <a:rPr lang="ru-RU" sz="2400" dirty="0">
                <a:solidFill>
                  <a:srgbClr val="002060"/>
                </a:solidFill>
              </a:rPr>
              <a:t> та </a:t>
            </a:r>
            <a:r>
              <a:rPr lang="ru-RU" sz="2400" dirty="0" err="1">
                <a:solidFill>
                  <a:srgbClr val="002060"/>
                </a:solidFill>
              </a:rPr>
              <a:t>світооцінки</a:t>
            </a:r>
            <a:r>
              <a:rPr lang="ru-RU" sz="2400" dirty="0">
                <a:solidFill>
                  <a:srgbClr val="002060"/>
                </a:solidFill>
              </a:rPr>
              <a:t>.</a:t>
            </a:r>
            <a:endParaRPr lang="en-US" sz="2400" dirty="0">
              <a:solidFill>
                <a:srgbClr val="002060"/>
              </a:solidFill>
            </a:endParaRPr>
          </a:p>
          <a:p>
            <a:pPr algn="just"/>
            <a:endParaRPr lang="en-US" sz="2400" dirty="0">
              <a:solidFill>
                <a:srgbClr val="002060"/>
              </a:solidFill>
            </a:endParaRP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22570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609600" y="609600"/>
            <a:ext cx="1112129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err="1">
                <a:solidFill>
                  <a:srgbClr val="002060"/>
                </a:solidFill>
              </a:rPr>
              <a:t>Красних</a:t>
            </a:r>
            <a:r>
              <a:rPr lang="ru-RU" sz="2400" dirty="0">
                <a:solidFill>
                  <a:srgbClr val="002060"/>
                </a:solidFill>
              </a:rPr>
              <a:t> </a:t>
            </a:r>
            <a:r>
              <a:rPr lang="ru-RU" sz="2400" dirty="0" err="1">
                <a:solidFill>
                  <a:srgbClr val="002060"/>
                </a:solidFill>
              </a:rPr>
              <a:t>поділяє</a:t>
            </a:r>
            <a:r>
              <a:rPr lang="ru-RU" sz="2400" dirty="0">
                <a:solidFill>
                  <a:srgbClr val="002060"/>
                </a:solidFill>
              </a:rPr>
              <a:t> </a:t>
            </a:r>
            <a:r>
              <a:rPr lang="ru-RU" sz="2400" dirty="0" err="1">
                <a:solidFill>
                  <a:srgbClr val="002060"/>
                </a:solidFill>
              </a:rPr>
              <a:t>прецедентні</a:t>
            </a:r>
            <a:r>
              <a:rPr lang="ru-RU" sz="2400" dirty="0">
                <a:solidFill>
                  <a:srgbClr val="002060"/>
                </a:solidFill>
              </a:rPr>
              <a:t> </a:t>
            </a:r>
            <a:r>
              <a:rPr lang="ru-RU" sz="2400" dirty="0" err="1">
                <a:solidFill>
                  <a:srgbClr val="002060"/>
                </a:solidFill>
              </a:rPr>
              <a:t>феномени</a:t>
            </a:r>
            <a:r>
              <a:rPr lang="ru-RU" sz="2400" dirty="0">
                <a:solidFill>
                  <a:srgbClr val="002060"/>
                </a:solidFill>
              </a:rPr>
              <a:t> на </a:t>
            </a:r>
            <a:r>
              <a:rPr lang="ru-RU" sz="2400" b="1" i="1" u="sng" dirty="0" err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універсальні</a:t>
            </a:r>
            <a:r>
              <a:rPr lang="ru-RU" sz="2400" b="1" i="1" u="sng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2400" b="1" i="1" u="sng" dirty="0" err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запозичені</a:t>
            </a:r>
            <a:r>
              <a:rPr lang="ru-RU" sz="2400" b="1" i="1" u="sng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b="1" u="sng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та </a:t>
            </a:r>
            <a:r>
              <a:rPr lang="ru-RU" sz="2400" b="1" i="1" u="sng" dirty="0" err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національні</a:t>
            </a:r>
            <a:r>
              <a:rPr lang="ru-RU" sz="2400" b="1" u="sng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</a:p>
          <a:p>
            <a:r>
              <a:rPr lang="ru-RU" sz="2400" dirty="0">
                <a:solidFill>
                  <a:srgbClr val="002060"/>
                </a:solidFill>
              </a:rPr>
              <a:t>Д.Б. Гудков до </a:t>
            </a:r>
            <a:r>
              <a:rPr lang="ru-RU" sz="2400" dirty="0" err="1">
                <a:solidFill>
                  <a:srgbClr val="002060"/>
                </a:solidFill>
              </a:rPr>
              <a:t>прецедентних</a:t>
            </a:r>
            <a:r>
              <a:rPr lang="ru-RU" sz="2400" dirty="0">
                <a:solidFill>
                  <a:srgbClr val="002060"/>
                </a:solidFill>
              </a:rPr>
              <a:t> </a:t>
            </a:r>
            <a:r>
              <a:rPr lang="ru-RU" sz="2400" dirty="0" err="1">
                <a:solidFill>
                  <a:srgbClr val="002060"/>
                </a:solidFill>
              </a:rPr>
              <a:t>феноменів</a:t>
            </a:r>
            <a:r>
              <a:rPr lang="ru-RU" sz="2400" dirty="0">
                <a:solidFill>
                  <a:srgbClr val="002060"/>
                </a:solidFill>
              </a:rPr>
              <a:t> </a:t>
            </a:r>
            <a:r>
              <a:rPr lang="ru-RU" sz="2400" dirty="0" err="1">
                <a:solidFill>
                  <a:srgbClr val="002060"/>
                </a:solidFill>
              </a:rPr>
              <a:t>відносить</a:t>
            </a:r>
            <a:r>
              <a:rPr lang="ru-RU" sz="2400" dirty="0">
                <a:solidFill>
                  <a:srgbClr val="002060"/>
                </a:solidFill>
              </a:rPr>
              <a:t> </a:t>
            </a:r>
            <a:r>
              <a:rPr lang="ru-RU" sz="2400" dirty="0" err="1">
                <a:solidFill>
                  <a:srgbClr val="002060"/>
                </a:solidFill>
              </a:rPr>
              <a:t>прецедентний</a:t>
            </a:r>
            <a:r>
              <a:rPr lang="ru-RU" sz="2400" dirty="0">
                <a:solidFill>
                  <a:srgbClr val="002060"/>
                </a:solidFill>
              </a:rPr>
              <a:t> текст, </a:t>
            </a:r>
            <a:r>
              <a:rPr lang="ru-RU" sz="2400" dirty="0" err="1">
                <a:solidFill>
                  <a:srgbClr val="002060"/>
                </a:solidFill>
              </a:rPr>
              <a:t>прецедентну</a:t>
            </a:r>
            <a:r>
              <a:rPr lang="ru-RU" sz="2400" dirty="0">
                <a:solidFill>
                  <a:srgbClr val="002060"/>
                </a:solidFill>
              </a:rPr>
              <a:t> </a:t>
            </a:r>
            <a:r>
              <a:rPr lang="ru-RU" sz="2400" dirty="0" err="1">
                <a:solidFill>
                  <a:srgbClr val="002060"/>
                </a:solidFill>
              </a:rPr>
              <a:t>ситуацію</a:t>
            </a:r>
            <a:r>
              <a:rPr lang="ru-RU" sz="2400" dirty="0">
                <a:solidFill>
                  <a:srgbClr val="002060"/>
                </a:solidFill>
              </a:rPr>
              <a:t>, </a:t>
            </a:r>
            <a:r>
              <a:rPr lang="ru-RU" sz="2400" dirty="0" err="1">
                <a:solidFill>
                  <a:srgbClr val="002060"/>
                </a:solidFill>
              </a:rPr>
              <a:t>прецедентний</a:t>
            </a:r>
            <a:r>
              <a:rPr lang="ru-RU" sz="2400" dirty="0">
                <a:solidFill>
                  <a:srgbClr val="002060"/>
                </a:solidFill>
              </a:rPr>
              <a:t> </a:t>
            </a:r>
            <a:r>
              <a:rPr lang="ru-RU" sz="2400" dirty="0" err="1">
                <a:solidFill>
                  <a:srgbClr val="002060"/>
                </a:solidFill>
              </a:rPr>
              <a:t>вислів</a:t>
            </a:r>
            <a:r>
              <a:rPr lang="ru-RU" sz="2400" dirty="0">
                <a:solidFill>
                  <a:srgbClr val="002060"/>
                </a:solidFill>
              </a:rPr>
              <a:t> та </a:t>
            </a:r>
            <a:r>
              <a:rPr lang="ru-RU" sz="2400" dirty="0" err="1">
                <a:solidFill>
                  <a:srgbClr val="002060"/>
                </a:solidFill>
              </a:rPr>
              <a:t>прецедентне</a:t>
            </a:r>
            <a:r>
              <a:rPr lang="ru-RU" sz="2400" dirty="0">
                <a:solidFill>
                  <a:srgbClr val="002060"/>
                </a:solidFill>
              </a:rPr>
              <a:t> </a:t>
            </a:r>
            <a:r>
              <a:rPr lang="ru-RU" sz="2400" dirty="0" err="1">
                <a:solidFill>
                  <a:srgbClr val="002060"/>
                </a:solidFill>
              </a:rPr>
              <a:t>ім'я</a:t>
            </a:r>
            <a:r>
              <a:rPr lang="ru-RU" sz="2400" dirty="0">
                <a:solidFill>
                  <a:srgbClr val="002060"/>
                </a:solidFill>
              </a:rPr>
              <a:t> [Гудков 2004, с. 251], </a:t>
            </a:r>
            <a:r>
              <a:rPr lang="ru-RU" sz="2400" dirty="0" err="1">
                <a:solidFill>
                  <a:srgbClr val="002060"/>
                </a:solidFill>
              </a:rPr>
              <a:t>вважаючи</a:t>
            </a:r>
            <a:r>
              <a:rPr lang="ru-RU" sz="2400" dirty="0">
                <a:solidFill>
                  <a:srgbClr val="002060"/>
                </a:solidFill>
              </a:rPr>
              <a:t> </a:t>
            </a:r>
            <a:r>
              <a:rPr lang="ru-RU" sz="2400" dirty="0" err="1">
                <a:solidFill>
                  <a:srgbClr val="002060"/>
                </a:solidFill>
              </a:rPr>
              <a:t>всі</a:t>
            </a:r>
            <a:r>
              <a:rPr lang="ru-RU" sz="2400" dirty="0">
                <a:solidFill>
                  <a:srgbClr val="002060"/>
                </a:solidFill>
              </a:rPr>
              <a:t> </a:t>
            </a:r>
            <a:r>
              <a:rPr lang="ru-RU" sz="2400" dirty="0" err="1">
                <a:solidFill>
                  <a:srgbClr val="002060"/>
                </a:solidFill>
              </a:rPr>
              <a:t>ці</a:t>
            </a:r>
            <a:r>
              <a:rPr lang="ru-RU" sz="2400" dirty="0">
                <a:solidFill>
                  <a:srgbClr val="002060"/>
                </a:solidFill>
              </a:rPr>
              <a:t> </a:t>
            </a:r>
            <a:r>
              <a:rPr lang="ru-RU" sz="2400" dirty="0" err="1">
                <a:solidFill>
                  <a:srgbClr val="002060"/>
                </a:solidFill>
              </a:rPr>
              <a:t>явища</a:t>
            </a:r>
            <a:r>
              <a:rPr lang="ru-RU" sz="2400" dirty="0">
                <a:solidFill>
                  <a:srgbClr val="002060"/>
                </a:solidFill>
              </a:rPr>
              <a:t> </a:t>
            </a:r>
            <a:r>
              <a:rPr lang="ru-RU" sz="2400" dirty="0" err="1">
                <a:solidFill>
                  <a:srgbClr val="002060"/>
                </a:solidFill>
              </a:rPr>
              <a:t>належними</a:t>
            </a:r>
            <a:r>
              <a:rPr lang="ru-RU" sz="2400" dirty="0">
                <a:solidFill>
                  <a:srgbClr val="002060"/>
                </a:solidFill>
              </a:rPr>
              <a:t> до </a:t>
            </a:r>
            <a:r>
              <a:rPr lang="ru-RU" sz="2400" dirty="0" err="1">
                <a:solidFill>
                  <a:srgbClr val="002060"/>
                </a:solidFill>
              </a:rPr>
              <a:t>національного</a:t>
            </a:r>
            <a:r>
              <a:rPr lang="ru-RU" sz="2400" dirty="0">
                <a:solidFill>
                  <a:srgbClr val="002060"/>
                </a:solidFill>
              </a:rPr>
              <a:t> </a:t>
            </a:r>
            <a:r>
              <a:rPr lang="ru-RU" sz="2400" dirty="0" err="1">
                <a:solidFill>
                  <a:srgbClr val="002060"/>
                </a:solidFill>
              </a:rPr>
              <a:t>рівня</a:t>
            </a:r>
            <a:r>
              <a:rPr lang="ru-RU" sz="2400" dirty="0">
                <a:solidFill>
                  <a:srgbClr val="002060"/>
                </a:solidFill>
              </a:rPr>
              <a:t> </a:t>
            </a:r>
            <a:r>
              <a:rPr lang="ru-RU" sz="2400" dirty="0" err="1">
                <a:solidFill>
                  <a:srgbClr val="002060"/>
                </a:solidFill>
              </a:rPr>
              <a:t>прецедентності</a:t>
            </a:r>
            <a:r>
              <a:rPr lang="ru-RU" sz="2400" dirty="0">
                <a:solidFill>
                  <a:srgbClr val="002060"/>
                </a:solidFill>
              </a:rPr>
              <a:t>.</a:t>
            </a:r>
            <a:endParaRPr lang="en-US" sz="2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54956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77334" y="609600"/>
            <a:ext cx="10734853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Даний </a:t>
            </a:r>
            <a:r>
              <a:rPr lang="ru-RU" sz="2400" dirty="0" err="1"/>
              <a:t>напрямок</a:t>
            </a:r>
            <a:r>
              <a:rPr lang="ru-RU" sz="2400" dirty="0"/>
              <a:t>: </a:t>
            </a:r>
            <a:r>
              <a:rPr lang="ru-RU" sz="2400" dirty="0" err="1"/>
              <a:t>вивчаються</a:t>
            </a:r>
            <a:r>
              <a:rPr lang="ru-RU" dirty="0"/>
              <a:t> </a:t>
            </a:r>
            <a:r>
              <a:rPr lang="ru-RU" sz="2400" dirty="0" err="1"/>
              <a:t>процеси</a:t>
            </a:r>
            <a:r>
              <a:rPr lang="ru-RU" sz="2400" dirty="0"/>
              <a:t> </a:t>
            </a:r>
            <a:r>
              <a:rPr lang="ru-RU" sz="2400" dirty="0" err="1"/>
              <a:t>спілкування</a:t>
            </a:r>
            <a:r>
              <a:rPr lang="ru-RU" sz="2400" dirty="0"/>
              <a:t> людей </a:t>
            </a:r>
            <a:r>
              <a:rPr lang="ru-RU" sz="2400" dirty="0" err="1"/>
              <a:t>із</a:t>
            </a:r>
            <a:r>
              <a:rPr lang="ru-RU" sz="2400" dirty="0"/>
              <a:t> </a:t>
            </a:r>
            <a:r>
              <a:rPr lang="ru-RU" sz="2400" dirty="0" err="1"/>
              <a:t>урахуванням</a:t>
            </a:r>
            <a:r>
              <a:rPr lang="ru-RU" sz="2400" dirty="0"/>
              <a:t> </a:t>
            </a:r>
            <a:r>
              <a:rPr lang="ru-RU" sz="2400" dirty="0" err="1"/>
              <a:t>всіх</a:t>
            </a:r>
            <a:r>
              <a:rPr lang="ru-RU" sz="2400" dirty="0"/>
              <a:t> </a:t>
            </a:r>
            <a:r>
              <a:rPr lang="ru-RU" sz="2400" dirty="0" err="1"/>
              <a:t>вербальних</a:t>
            </a:r>
            <a:r>
              <a:rPr lang="ru-RU" sz="2400" dirty="0"/>
              <a:t> та </a:t>
            </a:r>
            <a:r>
              <a:rPr lang="ru-RU" sz="2400" dirty="0" err="1"/>
              <a:t>невербальних</a:t>
            </a:r>
            <a:r>
              <a:rPr lang="ru-RU" sz="2400" dirty="0"/>
              <a:t> </a:t>
            </a:r>
            <a:r>
              <a:rPr lang="ru-RU" sz="2400" dirty="0" err="1"/>
              <a:t>елементів</a:t>
            </a:r>
            <a:r>
              <a:rPr lang="ru-RU" sz="2400" dirty="0"/>
              <a:t> </a:t>
            </a:r>
            <a:r>
              <a:rPr lang="ru-RU" sz="2400" dirty="0" err="1"/>
              <a:t>комунікації</a:t>
            </a:r>
            <a:r>
              <a:rPr lang="ru-RU" sz="2400" dirty="0"/>
              <a:t>. </a:t>
            </a:r>
          </a:p>
          <a:p>
            <a:r>
              <a:rPr lang="ru-RU" sz="2400" b="1" i="1" dirty="0" err="1">
                <a:solidFill>
                  <a:srgbClr val="C00000"/>
                </a:solidFill>
              </a:rPr>
              <a:t>Комунікативна</a:t>
            </a:r>
            <a:r>
              <a:rPr lang="ru-RU" sz="2400" b="1" i="1" dirty="0">
                <a:solidFill>
                  <a:srgbClr val="C00000"/>
                </a:solidFill>
              </a:rPr>
              <a:t> </a:t>
            </a:r>
            <a:r>
              <a:rPr lang="ru-RU" sz="2400" b="1" i="1" dirty="0" err="1">
                <a:solidFill>
                  <a:srgbClr val="C00000"/>
                </a:solidFill>
              </a:rPr>
              <a:t>лінгвістика</a:t>
            </a:r>
            <a:r>
              <a:rPr lang="ru-RU" sz="2400" dirty="0"/>
              <a:t> </a:t>
            </a:r>
            <a:r>
              <a:rPr lang="ru-RU" sz="2400" dirty="0" err="1">
                <a:solidFill>
                  <a:srgbClr val="C00000"/>
                </a:solidFill>
              </a:rPr>
              <a:t>пов'язана</a:t>
            </a:r>
            <a:r>
              <a:rPr lang="ru-RU" sz="2400" dirty="0"/>
              <a:t> з </a:t>
            </a:r>
            <a:r>
              <a:rPr lang="ru-RU" sz="2400" dirty="0" err="1"/>
              <a:t>суміжними</a:t>
            </a:r>
            <a:r>
              <a:rPr lang="ru-RU" sz="2400" dirty="0"/>
              <a:t> за предметом </a:t>
            </a:r>
            <a:r>
              <a:rPr lang="ru-RU" sz="2400" dirty="0" err="1"/>
              <a:t>дослідження</a:t>
            </a:r>
            <a:r>
              <a:rPr lang="ru-RU" sz="2400" dirty="0"/>
              <a:t> </a:t>
            </a:r>
            <a:r>
              <a:rPr lang="ru-RU" sz="2400" dirty="0" err="1"/>
              <a:t>напрямками</a:t>
            </a:r>
            <a:r>
              <a:rPr lang="ru-RU" sz="2400" dirty="0"/>
              <a:t> </a:t>
            </a:r>
            <a:r>
              <a:rPr lang="ru-RU" sz="2400" dirty="0" err="1"/>
              <a:t>наукового</a:t>
            </a:r>
            <a:r>
              <a:rPr lang="ru-RU" sz="2400" dirty="0"/>
              <a:t> </a:t>
            </a:r>
            <a:r>
              <a:rPr lang="ru-RU" sz="2400" dirty="0" err="1"/>
              <a:t>пошуку</a:t>
            </a:r>
            <a:r>
              <a:rPr lang="ru-RU" sz="2400" dirty="0"/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 err="1"/>
              <a:t>теорією</a:t>
            </a:r>
            <a:r>
              <a:rPr lang="ru-RU" sz="2400" dirty="0"/>
              <a:t> </a:t>
            </a:r>
            <a:r>
              <a:rPr lang="ru-RU" sz="2400" dirty="0" err="1"/>
              <a:t>мовленнєвої</a:t>
            </a:r>
            <a:r>
              <a:rPr lang="ru-RU" sz="2400" dirty="0"/>
              <a:t> </a:t>
            </a:r>
            <a:r>
              <a:rPr lang="ru-RU" sz="2400" dirty="0" err="1"/>
              <a:t>діяльності</a:t>
            </a:r>
            <a:r>
              <a:rPr lang="ru-RU" sz="2400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 err="1"/>
              <a:t>теорією</a:t>
            </a:r>
            <a:r>
              <a:rPr lang="ru-RU" sz="2400" dirty="0"/>
              <a:t> </a:t>
            </a:r>
            <a:r>
              <a:rPr lang="ru-RU" sz="2400" dirty="0" err="1"/>
              <a:t>інформації</a:t>
            </a:r>
            <a:r>
              <a:rPr lang="ru-RU" sz="2400" dirty="0"/>
              <a:t> (</a:t>
            </a:r>
            <a:r>
              <a:rPr lang="ru-RU" sz="2400" dirty="0" err="1"/>
              <a:t>інформатикою</a:t>
            </a:r>
            <a:r>
              <a:rPr lang="ru-RU" sz="2400" dirty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 err="1"/>
              <a:t>когнітивною</a:t>
            </a:r>
            <a:r>
              <a:rPr lang="ru-RU" sz="2400" dirty="0"/>
              <a:t> </a:t>
            </a:r>
            <a:r>
              <a:rPr lang="ru-RU" sz="2400" dirty="0" err="1"/>
              <a:t>лінгвістикою</a:t>
            </a:r>
            <a:r>
              <a:rPr lang="ru-RU" sz="2400" dirty="0"/>
              <a:t>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 err="1"/>
              <a:t>функціональною</a:t>
            </a:r>
            <a:r>
              <a:rPr lang="ru-RU" sz="2400" dirty="0"/>
              <a:t> </a:t>
            </a:r>
            <a:r>
              <a:rPr lang="ru-RU" sz="2400" dirty="0" err="1"/>
              <a:t>лінгвістикою</a:t>
            </a:r>
            <a:r>
              <a:rPr lang="ru-RU" sz="2400" dirty="0"/>
              <a:t>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 err="1"/>
              <a:t>психолінгвістикою</a:t>
            </a:r>
            <a:r>
              <a:rPr lang="ru-RU" sz="2400" dirty="0"/>
              <a:t>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 err="1"/>
              <a:t>соціолінгвістикою</a:t>
            </a:r>
            <a:r>
              <a:rPr lang="ru-RU" sz="2400" dirty="0"/>
              <a:t>. </a:t>
            </a:r>
          </a:p>
          <a:p>
            <a:pPr algn="just"/>
            <a:r>
              <a:rPr lang="ru-RU" sz="2200" dirty="0" err="1"/>
              <a:t>Існує</a:t>
            </a:r>
            <a:r>
              <a:rPr lang="ru-RU" sz="2200" dirty="0"/>
              <a:t> </a:t>
            </a:r>
            <a:r>
              <a:rPr lang="ru-RU" sz="2200" dirty="0" err="1"/>
              <a:t>тенденція</a:t>
            </a:r>
            <a:r>
              <a:rPr lang="ru-RU" sz="2200" dirty="0"/>
              <a:t> до </a:t>
            </a:r>
            <a:r>
              <a:rPr lang="ru-RU" sz="2200" dirty="0" err="1"/>
              <a:t>синонімічного</a:t>
            </a:r>
            <a:r>
              <a:rPr lang="ru-RU" sz="2200" dirty="0"/>
              <a:t> </a:t>
            </a:r>
            <a:r>
              <a:rPr lang="ru-RU" sz="2200" dirty="0" err="1"/>
              <a:t>використання</a:t>
            </a:r>
            <a:r>
              <a:rPr lang="ru-RU" sz="2200" dirty="0"/>
              <a:t> понять </a:t>
            </a:r>
            <a:r>
              <a:rPr lang="ru-RU" sz="2200" dirty="0">
                <a:solidFill>
                  <a:srgbClr val="C00000"/>
                </a:solidFill>
              </a:rPr>
              <a:t>"</a:t>
            </a:r>
            <a:r>
              <a:rPr lang="ru-RU" sz="2200" dirty="0" err="1">
                <a:solidFill>
                  <a:srgbClr val="C00000"/>
                </a:solidFill>
              </a:rPr>
              <a:t>комунікативна</a:t>
            </a:r>
            <a:r>
              <a:rPr lang="ru-RU" sz="2200" dirty="0">
                <a:solidFill>
                  <a:srgbClr val="C00000"/>
                </a:solidFill>
              </a:rPr>
              <a:t> </a:t>
            </a:r>
            <a:r>
              <a:rPr lang="ru-RU" sz="2200" dirty="0" err="1">
                <a:solidFill>
                  <a:srgbClr val="C00000"/>
                </a:solidFill>
              </a:rPr>
              <a:t>лінгвістика</a:t>
            </a:r>
            <a:r>
              <a:rPr lang="ru-RU" sz="2200" dirty="0">
                <a:solidFill>
                  <a:srgbClr val="C00000"/>
                </a:solidFill>
              </a:rPr>
              <a:t>", "</a:t>
            </a:r>
            <a:r>
              <a:rPr lang="ru-RU" sz="2200" dirty="0" err="1">
                <a:solidFill>
                  <a:srgbClr val="C00000"/>
                </a:solidFill>
              </a:rPr>
              <a:t>прагмалінгвістика</a:t>
            </a:r>
            <a:r>
              <a:rPr lang="ru-RU" sz="2200" dirty="0">
                <a:solidFill>
                  <a:srgbClr val="C00000"/>
                </a:solidFill>
              </a:rPr>
              <a:t>»</a:t>
            </a:r>
            <a:r>
              <a:rPr lang="ru-RU" sz="2200" dirty="0"/>
              <a:t>. </a:t>
            </a:r>
            <a:r>
              <a:rPr lang="ru-RU" sz="2200" dirty="0" err="1"/>
              <a:t>Правильніше</a:t>
            </a:r>
            <a:r>
              <a:rPr lang="ru-RU" sz="2200" dirty="0"/>
              <a:t> </a:t>
            </a:r>
            <a:r>
              <a:rPr lang="ru-RU" sz="2200" dirty="0" err="1"/>
              <a:t>розглядати</a:t>
            </a:r>
            <a:r>
              <a:rPr lang="ru-RU" sz="2200" dirty="0"/>
              <a:t> </a:t>
            </a:r>
            <a:r>
              <a:rPr lang="ru-RU" sz="2200" dirty="0" err="1"/>
              <a:t>останню</a:t>
            </a:r>
            <a:r>
              <a:rPr lang="ru-RU" sz="2200" dirty="0"/>
              <a:t> як </a:t>
            </a:r>
            <a:r>
              <a:rPr lang="ru-RU" sz="2200" dirty="0" err="1"/>
              <a:t>частину</a:t>
            </a:r>
            <a:r>
              <a:rPr lang="ru-RU" sz="2200" dirty="0"/>
              <a:t> </a:t>
            </a:r>
            <a:r>
              <a:rPr lang="ru-RU" sz="2200" dirty="0" err="1"/>
              <a:t>першої</a:t>
            </a:r>
            <a:r>
              <a:rPr lang="ru-RU" sz="2200" dirty="0"/>
              <a:t>, </a:t>
            </a:r>
            <a:r>
              <a:rPr lang="ru-RU" sz="2200" dirty="0" err="1"/>
              <a:t>оскільки</a:t>
            </a:r>
            <a:r>
              <a:rPr lang="ru-RU" sz="2200" dirty="0"/>
              <a:t> </a:t>
            </a:r>
            <a:r>
              <a:rPr lang="ru-RU" sz="2200" dirty="0" err="1"/>
              <a:t>комунікативна</a:t>
            </a:r>
            <a:r>
              <a:rPr lang="ru-RU" sz="2200" dirty="0"/>
              <a:t> </a:t>
            </a:r>
            <a:r>
              <a:rPr lang="ru-RU" sz="2200" dirty="0" err="1"/>
              <a:t>лінгвістика</a:t>
            </a:r>
            <a:r>
              <a:rPr lang="ru-RU" sz="2200" dirty="0"/>
              <a:t> </a:t>
            </a:r>
            <a:r>
              <a:rPr lang="ru-RU" sz="2200" dirty="0" err="1"/>
              <a:t>досліджує</a:t>
            </a:r>
            <a:r>
              <a:rPr lang="ru-RU" sz="2200" dirty="0"/>
              <a:t> не </a:t>
            </a:r>
            <a:r>
              <a:rPr lang="ru-RU" sz="2200" dirty="0" err="1"/>
              <a:t>тільки</a:t>
            </a:r>
            <a:r>
              <a:rPr lang="ru-RU" sz="2200" dirty="0"/>
              <a:t> </a:t>
            </a:r>
            <a:r>
              <a:rPr lang="ru-RU" sz="2200" dirty="0" err="1"/>
              <a:t>когнітивно</a:t>
            </a:r>
            <a:r>
              <a:rPr lang="ru-RU" sz="2200" dirty="0"/>
              <a:t>- </a:t>
            </a:r>
            <a:r>
              <a:rPr lang="ru-RU" sz="2200" dirty="0" err="1"/>
              <a:t>психологічні</a:t>
            </a:r>
            <a:r>
              <a:rPr lang="ru-RU" sz="2200" dirty="0"/>
              <a:t> характеристики </a:t>
            </a:r>
            <a:r>
              <a:rPr lang="ru-RU" sz="2200" dirty="0" err="1"/>
              <a:t>комунікантів</a:t>
            </a:r>
            <a:r>
              <a:rPr lang="ru-RU" sz="2200" dirty="0"/>
              <a:t> (прагматична </a:t>
            </a:r>
            <a:r>
              <a:rPr lang="ru-RU" sz="2200" dirty="0" err="1"/>
              <a:t>скла</a:t>
            </a:r>
            <a:r>
              <a:rPr lang="ru-RU" sz="2200" dirty="0"/>
              <a:t> </a:t>
            </a:r>
            <a:r>
              <a:rPr lang="ru-RU" sz="2200" dirty="0" err="1"/>
              <a:t>дова</a:t>
            </a:r>
            <a:r>
              <a:rPr lang="ru-RU" sz="2200" dirty="0"/>
              <a:t>), а й </a:t>
            </a:r>
            <a:r>
              <a:rPr lang="ru-RU" sz="2200" dirty="0" err="1"/>
              <a:t>також</a:t>
            </a:r>
            <a:r>
              <a:rPr lang="ru-RU" sz="2200" dirty="0"/>
              <a:t> семантико-</a:t>
            </a:r>
            <a:r>
              <a:rPr lang="ru-RU" sz="2200" dirty="0" err="1"/>
              <a:t>синтаксичні</a:t>
            </a:r>
            <a:r>
              <a:rPr lang="ru-RU" sz="2200" dirty="0"/>
              <a:t> </a:t>
            </a:r>
            <a:r>
              <a:rPr lang="ru-RU" sz="2200" dirty="0" err="1"/>
              <a:t>засоби</a:t>
            </a:r>
            <a:r>
              <a:rPr lang="ru-RU" sz="2200" dirty="0"/>
              <a:t> </a:t>
            </a:r>
            <a:r>
              <a:rPr lang="ru-RU" sz="2200" dirty="0" err="1"/>
              <a:t>мовного</a:t>
            </a:r>
            <a:r>
              <a:rPr lang="ru-RU" sz="2200" dirty="0"/>
              <a:t> коду, </a:t>
            </a:r>
            <a:r>
              <a:rPr lang="ru-RU" sz="2200" dirty="0" err="1"/>
              <a:t>тобто</a:t>
            </a:r>
            <a:r>
              <a:rPr lang="ru-RU" sz="2200" dirty="0"/>
              <a:t> </a:t>
            </a:r>
            <a:r>
              <a:rPr lang="ru-RU" sz="2200" dirty="0" err="1"/>
              <a:t>має</a:t>
            </a:r>
            <a:r>
              <a:rPr lang="ru-RU" sz="2200" dirty="0"/>
              <a:t> </a:t>
            </a:r>
            <a:r>
              <a:rPr lang="ru-RU" sz="2200" dirty="0" err="1"/>
              <a:t>ширшу</a:t>
            </a:r>
            <a:r>
              <a:rPr lang="ru-RU" sz="2200" dirty="0"/>
              <a:t> сферу </a:t>
            </a:r>
            <a:r>
              <a:rPr lang="ru-RU" sz="2200" dirty="0" err="1"/>
              <a:t>досліджень</a:t>
            </a:r>
            <a:r>
              <a:rPr lang="ru-RU" sz="2200" dirty="0"/>
              <a:t>.</a:t>
            </a:r>
            <a:endParaRPr lang="en-US" sz="22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154102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3" y="609600"/>
            <a:ext cx="11202051" cy="773723"/>
          </a:xfrm>
        </p:spPr>
        <p:txBody>
          <a:bodyPr>
            <a:normAutofit fontScale="90000"/>
          </a:bodyPr>
          <a:lstStyle/>
          <a:p>
            <a:r>
              <a:rPr lang="ru-RU" b="1" u="sng" dirty="0" err="1">
                <a:solidFill>
                  <a:srgbClr val="C00000"/>
                </a:solidFill>
              </a:rPr>
              <a:t>Базові</a:t>
            </a:r>
            <a:r>
              <a:rPr lang="ru-RU" b="1" u="sng" dirty="0">
                <a:solidFill>
                  <a:srgbClr val="C00000"/>
                </a:solidFill>
              </a:rPr>
              <a:t> </a:t>
            </a:r>
            <a:r>
              <a:rPr lang="ru-RU" b="1" u="sng" dirty="0" err="1">
                <a:solidFill>
                  <a:srgbClr val="C00000"/>
                </a:solidFill>
              </a:rPr>
              <a:t>поняття</a:t>
            </a:r>
            <a:r>
              <a:rPr lang="ru-RU" b="1" u="sng" dirty="0">
                <a:solidFill>
                  <a:srgbClr val="C00000"/>
                </a:solidFill>
              </a:rPr>
              <a:t> </a:t>
            </a:r>
            <a:r>
              <a:rPr lang="ru-RU" b="1" u="sng" dirty="0" err="1">
                <a:solidFill>
                  <a:srgbClr val="C00000"/>
                </a:solidFill>
              </a:rPr>
              <a:t>комунікативної</a:t>
            </a:r>
            <a:r>
              <a:rPr lang="ru-RU" b="1" u="sng" dirty="0">
                <a:solidFill>
                  <a:srgbClr val="C00000"/>
                </a:solidFill>
              </a:rPr>
              <a:t> </a:t>
            </a:r>
            <a:r>
              <a:rPr lang="ru-RU" b="1" u="sng" dirty="0" err="1">
                <a:solidFill>
                  <a:srgbClr val="C00000"/>
                </a:solidFill>
              </a:rPr>
              <a:t>лінгвістики</a:t>
            </a:r>
            <a:br>
              <a:rPr lang="ru-RU" b="1" u="sng" dirty="0">
                <a:solidFill>
                  <a:srgbClr val="C00000"/>
                </a:solidFill>
              </a:rPr>
            </a:br>
            <a:endParaRPr lang="en-US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896534" y="1383323"/>
            <a:ext cx="8596668" cy="3880773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ru-RU" sz="2400" b="1" i="1" dirty="0" err="1"/>
              <a:t>комунікація</a:t>
            </a:r>
            <a:r>
              <a:rPr lang="ru-RU" sz="2400" b="1" i="1" dirty="0"/>
              <a:t>,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2400" b="1" i="1" dirty="0" err="1"/>
              <a:t>комунікативний</a:t>
            </a:r>
            <a:r>
              <a:rPr lang="ru-RU" sz="2400" b="1" i="1" dirty="0"/>
              <a:t> акт,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2400" b="1" i="1" dirty="0" err="1"/>
              <a:t>комунікативна</a:t>
            </a:r>
            <a:r>
              <a:rPr lang="ru-RU" sz="2400" b="1" i="1" dirty="0"/>
              <a:t> </a:t>
            </a:r>
            <a:r>
              <a:rPr lang="ru-RU" sz="2400" b="1" i="1" dirty="0" err="1"/>
              <a:t>ситуація</a:t>
            </a:r>
            <a:r>
              <a:rPr lang="ru-RU" sz="2400" b="1" i="1" dirty="0"/>
              <a:t>,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2400" b="1" i="1" dirty="0" err="1"/>
              <a:t>комунікативна</a:t>
            </a:r>
            <a:r>
              <a:rPr lang="ru-RU" sz="2400" b="1" i="1" dirty="0"/>
              <a:t> </a:t>
            </a:r>
            <a:r>
              <a:rPr lang="ru-RU" sz="2400" b="1" i="1" dirty="0" err="1"/>
              <a:t>стратегія</a:t>
            </a:r>
            <a:r>
              <a:rPr lang="ru-RU" sz="2400" b="1" i="1" dirty="0"/>
              <a:t>,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2400" b="1" i="1" dirty="0" err="1"/>
              <a:t>комунікативна</a:t>
            </a:r>
            <a:r>
              <a:rPr lang="ru-RU" sz="2400" b="1" i="1" dirty="0"/>
              <a:t> тактика,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2400" b="1" i="1" dirty="0" err="1"/>
              <a:t>мовний</a:t>
            </a:r>
            <a:r>
              <a:rPr lang="ru-RU" sz="2400" b="1" i="1" dirty="0"/>
              <a:t> код,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2400" b="1" i="1" dirty="0"/>
              <a:t> </a:t>
            </a:r>
            <a:r>
              <a:rPr lang="ru-RU" sz="2400" b="1" i="1" dirty="0" err="1"/>
              <a:t>вербальні</a:t>
            </a:r>
            <a:r>
              <a:rPr lang="ru-RU" sz="2400" b="1" i="1" dirty="0"/>
              <a:t> й </a:t>
            </a:r>
            <a:r>
              <a:rPr lang="ru-RU" sz="2400" b="1" i="1" dirty="0" err="1"/>
              <a:t>невербальні</a:t>
            </a:r>
            <a:r>
              <a:rPr lang="ru-RU" sz="2400" b="1" i="1" dirty="0"/>
              <a:t> </a:t>
            </a:r>
            <a:r>
              <a:rPr lang="ru-RU" sz="2400" b="1" i="1" dirty="0" err="1"/>
              <a:t>засоби</a:t>
            </a:r>
            <a:r>
              <a:rPr lang="ru-RU" sz="2400" b="1" i="1" dirty="0"/>
              <a:t> </a:t>
            </a:r>
            <a:r>
              <a:rPr lang="ru-RU" sz="2400" b="1" i="1" dirty="0" err="1"/>
              <a:t>спілкування</a:t>
            </a:r>
            <a:r>
              <a:rPr lang="ru-RU" sz="2400" b="1" i="1" dirty="0"/>
              <a:t>,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2400" b="1" i="1" dirty="0" err="1"/>
              <a:t>інтеракція</a:t>
            </a:r>
            <a:r>
              <a:rPr lang="ru-RU" sz="2400" b="1" i="1" dirty="0"/>
              <a:t>,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2400" b="1" i="1" dirty="0" err="1"/>
              <a:t>трансакція</a:t>
            </a:r>
            <a:r>
              <a:rPr lang="ru-RU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1973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8338" y="203200"/>
            <a:ext cx="11183816" cy="1125415"/>
          </a:xfrm>
        </p:spPr>
        <p:txBody>
          <a:bodyPr>
            <a:noAutofit/>
          </a:bodyPr>
          <a:lstStyle/>
          <a:p>
            <a:r>
              <a:rPr lang="ru-RU" sz="2800" b="1" dirty="0"/>
              <a:t>КОМУНІКАЦІЯ ЯК ЦЕНТРАЛЬНЕ ПОНЯТТЯ КОМУНІКАТИВНОЇ ЛІНГВІСТИКИ</a:t>
            </a:r>
            <a:br>
              <a:rPr lang="en-US" sz="2800" b="1" dirty="0"/>
            </a:br>
            <a:endParaRPr lang="en-US" sz="2800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257909" y="1055077"/>
            <a:ext cx="11668368" cy="5455138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ru-RU" sz="2400" b="1" dirty="0" err="1">
                <a:solidFill>
                  <a:srgbClr val="C00000"/>
                </a:solidFill>
              </a:rPr>
              <a:t>Комунікація</a:t>
            </a:r>
            <a:r>
              <a:rPr lang="ru-RU" sz="2400" dirty="0"/>
              <a:t> в </a:t>
            </a:r>
            <a:r>
              <a:rPr lang="ru-RU" sz="2400" dirty="0" err="1"/>
              <a:t>сучасному</a:t>
            </a:r>
            <a:r>
              <a:rPr lang="ru-RU" sz="2400" dirty="0"/>
              <a:t> </a:t>
            </a:r>
            <a:r>
              <a:rPr lang="ru-RU" sz="2400" dirty="0" err="1"/>
              <a:t>контексті</a:t>
            </a:r>
            <a:r>
              <a:rPr lang="ru-RU" sz="2400" dirty="0"/>
              <a:t> </a:t>
            </a:r>
            <a:r>
              <a:rPr lang="ru-RU" sz="2400" dirty="0" err="1"/>
              <a:t>розвитку</a:t>
            </a:r>
            <a:r>
              <a:rPr lang="ru-RU" sz="2400" dirty="0"/>
              <a:t> </a:t>
            </a:r>
            <a:r>
              <a:rPr lang="ru-RU" sz="2400" dirty="0" err="1"/>
              <a:t>лінгвістики</a:t>
            </a:r>
            <a:r>
              <a:rPr lang="ru-RU" sz="2400" dirty="0"/>
              <a:t> </a:t>
            </a:r>
            <a:r>
              <a:rPr lang="ru-RU" sz="2400" dirty="0" err="1"/>
              <a:t>вивчається</a:t>
            </a:r>
            <a:r>
              <a:rPr lang="ru-RU" sz="2400" dirty="0"/>
              <a:t> на </a:t>
            </a:r>
            <a:r>
              <a:rPr lang="ru-RU" sz="2400" dirty="0" err="1"/>
              <a:t>тлі</a:t>
            </a:r>
            <a:r>
              <a:rPr lang="ru-RU" sz="2400" dirty="0"/>
              <a:t> </a:t>
            </a:r>
            <a:r>
              <a:rPr lang="ru-RU" sz="2400" dirty="0" err="1"/>
              <a:t>взаємодії</a:t>
            </a:r>
            <a:r>
              <a:rPr lang="ru-RU" sz="2400" dirty="0"/>
              <a:t> </a:t>
            </a:r>
            <a:r>
              <a:rPr lang="ru-RU" sz="2400" dirty="0" err="1"/>
              <a:t>мови</a:t>
            </a:r>
            <a:r>
              <a:rPr lang="ru-RU" sz="2400" dirty="0"/>
              <a:t>, </a:t>
            </a:r>
            <a:r>
              <a:rPr lang="ru-RU" sz="2400" dirty="0" err="1"/>
              <a:t>навколишнього</a:t>
            </a:r>
            <a:r>
              <a:rPr lang="ru-RU" sz="2400" dirty="0"/>
              <a:t> </a:t>
            </a:r>
            <a:r>
              <a:rPr lang="ru-RU" sz="2400" dirty="0" err="1"/>
              <a:t>середовища</a:t>
            </a:r>
            <a:r>
              <a:rPr lang="ru-RU" sz="2400" dirty="0"/>
              <a:t> й </a:t>
            </a:r>
            <a:r>
              <a:rPr lang="ru-RU" sz="2400" dirty="0" err="1"/>
              <a:t>культури</a:t>
            </a:r>
            <a:r>
              <a:rPr lang="ru-RU" sz="2400" dirty="0"/>
              <a:t>, </a:t>
            </a:r>
            <a:r>
              <a:rPr lang="ru-RU" sz="2400" dirty="0" err="1"/>
              <a:t>притаманній</a:t>
            </a:r>
            <a:r>
              <a:rPr lang="ru-RU" sz="2400" dirty="0"/>
              <a:t> </a:t>
            </a:r>
            <a:r>
              <a:rPr lang="ru-RU" sz="2400" dirty="0" err="1"/>
              <a:t>певному</a:t>
            </a:r>
            <a:r>
              <a:rPr lang="ru-RU" sz="2400" dirty="0"/>
              <a:t> </a:t>
            </a:r>
            <a:r>
              <a:rPr lang="ru-RU" sz="2400" dirty="0" err="1"/>
              <a:t>етносу</a:t>
            </a:r>
            <a:r>
              <a:rPr lang="ru-RU" sz="2400" dirty="0"/>
              <a:t>.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400" b="1" dirty="0" err="1">
                <a:solidFill>
                  <a:srgbClr val="C00000"/>
                </a:solidFill>
              </a:rPr>
              <a:t>Комунікація</a:t>
            </a:r>
            <a:r>
              <a:rPr lang="ru-RU" sz="2400" dirty="0"/>
              <a:t> </a:t>
            </a:r>
            <a:r>
              <a:rPr lang="ru-RU" sz="2400" dirty="0" err="1"/>
              <a:t>розглядається</a:t>
            </a:r>
            <a:r>
              <a:rPr lang="ru-RU" sz="2400" dirty="0"/>
              <a:t> </a:t>
            </a:r>
            <a:r>
              <a:rPr lang="ru-RU" sz="2400" dirty="0" err="1"/>
              <a:t>із</a:t>
            </a:r>
            <a:r>
              <a:rPr lang="ru-RU" sz="2400" dirty="0"/>
              <a:t> </a:t>
            </a:r>
            <a:r>
              <a:rPr lang="ru-RU" sz="2400" dirty="0" err="1"/>
              <a:t>урахуванням</a:t>
            </a:r>
            <a:r>
              <a:rPr lang="ru-RU" sz="2400" dirty="0"/>
              <a:t> </a:t>
            </a:r>
            <a:r>
              <a:rPr lang="ru-RU" sz="2400" dirty="0" err="1"/>
              <a:t>когнітивних</a:t>
            </a:r>
            <a:r>
              <a:rPr lang="ru-RU" sz="2400" dirty="0"/>
              <a:t>, </a:t>
            </a:r>
            <a:r>
              <a:rPr lang="ru-RU" sz="2400" dirty="0" err="1"/>
              <a:t>етнопсихологічних</a:t>
            </a:r>
            <a:r>
              <a:rPr lang="ru-RU" sz="2400" dirty="0"/>
              <a:t>, </a:t>
            </a:r>
            <a:r>
              <a:rPr lang="ru-RU" sz="2400" dirty="0" err="1"/>
              <a:t>ку</a:t>
            </a:r>
            <a:r>
              <a:rPr lang="ru-RU" sz="2400" i="1" dirty="0" err="1"/>
              <a:t>льтурних</a:t>
            </a:r>
            <a:r>
              <a:rPr lang="ru-RU" sz="2400" i="1" dirty="0"/>
              <a:t>, </a:t>
            </a:r>
            <a:r>
              <a:rPr lang="ru-RU" sz="2400" i="1" dirty="0" err="1"/>
              <a:t>соціальних</a:t>
            </a:r>
            <a:r>
              <a:rPr lang="ru-RU" sz="2400" i="1" dirty="0"/>
              <a:t>, </a:t>
            </a:r>
            <a:r>
              <a:rPr lang="ru-RU" sz="2400" i="1" dirty="0" err="1"/>
              <a:t>політичних</a:t>
            </a:r>
            <a:r>
              <a:rPr lang="ru-RU" sz="2400" i="1" dirty="0"/>
              <a:t> та </a:t>
            </a:r>
            <a:r>
              <a:rPr lang="ru-RU" sz="2400" i="1" dirty="0" err="1"/>
              <a:t>інших</a:t>
            </a:r>
            <a:r>
              <a:rPr lang="ru-RU" sz="2400" i="1" dirty="0"/>
              <a:t> </a:t>
            </a:r>
            <a:r>
              <a:rPr lang="ru-RU" sz="2400" i="1" dirty="0" err="1"/>
              <a:t>факторів</a:t>
            </a:r>
            <a:r>
              <a:rPr lang="ru-RU" sz="2400" i="1" dirty="0"/>
              <a:t>.</a:t>
            </a:r>
            <a:endParaRPr lang="en-US" sz="2400" i="1" dirty="0"/>
          </a:p>
          <a:p>
            <a:pPr marL="0" indent="0" algn="just">
              <a:spcBef>
                <a:spcPts val="0"/>
              </a:spcBef>
              <a:buNone/>
            </a:pPr>
            <a:endParaRPr lang="ru-RU" sz="2400" i="1" dirty="0"/>
          </a:p>
          <a:p>
            <a:pPr marL="0" indent="0" algn="just">
              <a:spcBef>
                <a:spcPts val="0"/>
              </a:spcBef>
              <a:buNone/>
            </a:pPr>
            <a:r>
              <a:rPr lang="ru-RU" sz="2400" i="1" dirty="0"/>
              <a:t>… на думку Дж. </a:t>
            </a:r>
            <a:r>
              <a:rPr lang="ru-RU" sz="2400" i="1" dirty="0" err="1"/>
              <a:t>Ньюмена</a:t>
            </a:r>
            <a:r>
              <a:rPr lang="ru-RU" sz="2400" i="1" dirty="0"/>
              <a:t>, як А. </a:t>
            </a:r>
            <a:r>
              <a:rPr lang="ru-RU" sz="2400" i="1" dirty="0" err="1"/>
              <a:t>Ейнштейн</a:t>
            </a:r>
            <a:r>
              <a:rPr lang="ru-RU" sz="2400" i="1" dirty="0"/>
              <a:t> не </a:t>
            </a:r>
            <a:r>
              <a:rPr lang="ru-RU" sz="2400" i="1" dirty="0" err="1"/>
              <a:t>змінив</a:t>
            </a:r>
            <a:r>
              <a:rPr lang="ru-RU" sz="2400" i="1" dirty="0"/>
              <a:t> "</a:t>
            </a:r>
            <a:r>
              <a:rPr lang="ru-RU" sz="2400" i="1" dirty="0" err="1"/>
              <a:t>закони</a:t>
            </a:r>
            <a:r>
              <a:rPr lang="ru-RU" sz="2400" i="1" dirty="0"/>
              <a:t> </a:t>
            </a:r>
            <a:r>
              <a:rPr lang="ru-RU" sz="2400" i="1" dirty="0" err="1"/>
              <a:t>всесвіту</a:t>
            </a:r>
            <a:r>
              <a:rPr lang="ru-RU" sz="2400" i="1" dirty="0"/>
              <a:t>", так і будь-яке </a:t>
            </a:r>
            <a:r>
              <a:rPr lang="ru-RU" sz="2400" i="1" dirty="0" err="1"/>
              <a:t>визначення</a:t>
            </a:r>
            <a:r>
              <a:rPr lang="ru-RU" sz="2400" i="1" dirty="0"/>
              <a:t> не </a:t>
            </a:r>
            <a:r>
              <a:rPr lang="ru-RU" sz="2400" i="1" dirty="0" err="1"/>
              <a:t>змінить</a:t>
            </a:r>
            <a:r>
              <a:rPr lang="ru-RU" sz="2400" i="1" dirty="0"/>
              <a:t> "</a:t>
            </a:r>
            <a:r>
              <a:rPr lang="ru-RU" sz="2400" i="1" dirty="0" err="1"/>
              <a:t>закони</a:t>
            </a:r>
            <a:r>
              <a:rPr lang="ru-RU" sz="2400" i="1" dirty="0"/>
              <a:t> </a:t>
            </a:r>
            <a:r>
              <a:rPr lang="ru-RU" sz="2400" i="1" dirty="0" err="1"/>
              <a:t>комунікації</a:t>
            </a:r>
            <a:r>
              <a:rPr lang="ru-RU" sz="2400" i="1" dirty="0"/>
              <a:t>" [</a:t>
            </a:r>
            <a:r>
              <a:rPr lang="ru-RU" sz="2400" i="1" dirty="0" err="1"/>
              <a:t>Почепцов</a:t>
            </a:r>
            <a:r>
              <a:rPr lang="ru-RU" sz="2400" i="1" dirty="0"/>
              <a:t>].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uk-UA" sz="2400" i="1" dirty="0"/>
              <a:t>Г</a:t>
            </a:r>
            <a:r>
              <a:rPr lang="en-US" sz="2400" i="1" dirty="0" err="1"/>
              <a:t>оловн</a:t>
            </a:r>
            <a:r>
              <a:rPr lang="uk-UA" sz="2400" i="1" dirty="0"/>
              <a:t>і</a:t>
            </a:r>
            <a:r>
              <a:rPr lang="en-US" sz="2400" i="1" dirty="0"/>
              <a:t> </a:t>
            </a:r>
            <a:r>
              <a:rPr lang="en-US" sz="2400" i="1" dirty="0" err="1"/>
              <a:t>ознак</a:t>
            </a:r>
            <a:r>
              <a:rPr lang="uk-UA" sz="2400" i="1" dirty="0"/>
              <a:t>и</a:t>
            </a:r>
            <a:r>
              <a:rPr lang="en-US" sz="2400" i="1" dirty="0"/>
              <a:t> </a:t>
            </a:r>
            <a:r>
              <a:rPr lang="en-US" sz="2400" i="1" dirty="0" err="1"/>
              <a:t>комунікації</a:t>
            </a:r>
            <a:r>
              <a:rPr lang="uk-UA" sz="2400" i="1" dirty="0"/>
              <a:t>: </a:t>
            </a:r>
            <a:r>
              <a:rPr lang="en-US" sz="2400" i="1" dirty="0" err="1"/>
              <a:t>цілеспрямованість</a:t>
            </a:r>
            <a:r>
              <a:rPr lang="en-US" sz="2400" i="1" dirty="0"/>
              <a:t>, </a:t>
            </a:r>
            <a:r>
              <a:rPr lang="en-US" sz="2400" i="1" dirty="0" err="1"/>
              <a:t>конвенційність</a:t>
            </a:r>
            <a:r>
              <a:rPr lang="en-US" sz="2400" i="1" dirty="0"/>
              <a:t>, </a:t>
            </a:r>
            <a:r>
              <a:rPr lang="en-US" sz="2400" i="1" dirty="0" err="1"/>
              <a:t>наявність</a:t>
            </a:r>
            <a:r>
              <a:rPr lang="en-US" sz="2400" i="1" dirty="0"/>
              <a:t> </a:t>
            </a:r>
            <a:r>
              <a:rPr lang="en-US" sz="2400" i="1" dirty="0" err="1"/>
              <a:t>коду</a:t>
            </a:r>
            <a:r>
              <a:rPr lang="en-US" sz="2400" i="1" dirty="0"/>
              <a:t> </a:t>
            </a:r>
            <a:r>
              <a:rPr lang="en-US" sz="2400" i="1" dirty="0" err="1"/>
              <a:t>повідомлення</a:t>
            </a:r>
            <a:r>
              <a:rPr lang="en-US" sz="2400" i="1" dirty="0"/>
              <a:t>. </a:t>
            </a:r>
            <a:endParaRPr lang="uk-UA" sz="2400" i="1" dirty="0"/>
          </a:p>
          <a:p>
            <a:pPr marL="0" indent="0" algn="just">
              <a:spcBef>
                <a:spcPts val="0"/>
              </a:spcBef>
              <a:buNone/>
            </a:pPr>
            <a:endParaRPr lang="uk-UA" sz="2400" i="1" dirty="0"/>
          </a:p>
          <a:p>
            <a:pPr marL="0" indent="0" algn="just">
              <a:spcBef>
                <a:spcPts val="0"/>
              </a:spcBef>
              <a:buNone/>
            </a:pPr>
            <a:r>
              <a:rPr lang="en-US" sz="2400" i="1" dirty="0" err="1"/>
              <a:t>Комунікація</a:t>
            </a:r>
            <a:r>
              <a:rPr lang="en-US" sz="2400" i="1" dirty="0"/>
              <a:t> </a:t>
            </a:r>
            <a:r>
              <a:rPr lang="en-US" sz="2400" i="1" dirty="0" err="1"/>
              <a:t>імплікує</a:t>
            </a:r>
            <a:r>
              <a:rPr lang="en-US" sz="2400" i="1" dirty="0"/>
              <a:t> </a:t>
            </a:r>
            <a:r>
              <a:rPr lang="en-US" sz="2400" i="1" dirty="0" err="1"/>
              <a:t>спілкування</a:t>
            </a:r>
            <a:r>
              <a:rPr lang="en-US" sz="2400" i="1" dirty="0"/>
              <a:t>, </a:t>
            </a:r>
            <a:r>
              <a:rPr lang="en-US" sz="2400" i="1" dirty="0" err="1"/>
              <a:t>обмін</a:t>
            </a:r>
            <a:r>
              <a:rPr lang="en-US" sz="2400" i="1" dirty="0"/>
              <a:t> </a:t>
            </a:r>
            <a:r>
              <a:rPr lang="en-US" sz="2400" i="1" dirty="0" err="1"/>
              <a:t>думками</a:t>
            </a:r>
            <a:r>
              <a:rPr lang="en-US" sz="2400" i="1" dirty="0"/>
              <a:t>, </a:t>
            </a:r>
            <a:r>
              <a:rPr lang="en-US" sz="2400" i="1" dirty="0" err="1"/>
              <a:t>знаннями</a:t>
            </a:r>
            <a:r>
              <a:rPr lang="en-US" sz="2400" i="1" dirty="0"/>
              <a:t>, </a:t>
            </a:r>
            <a:r>
              <a:rPr lang="en-US" sz="2400" i="1" dirty="0" err="1"/>
              <a:t>ідеями</a:t>
            </a:r>
            <a:r>
              <a:rPr lang="en-US" sz="2400" i="1" dirty="0"/>
              <a:t>. </a:t>
            </a:r>
            <a:endParaRPr lang="uk-UA" sz="2400" i="1" dirty="0"/>
          </a:p>
          <a:p>
            <a:pPr marL="0" indent="0" algn="just">
              <a:spcBef>
                <a:spcPts val="0"/>
              </a:spcBef>
              <a:buNone/>
            </a:pPr>
            <a:r>
              <a:rPr lang="en-US" sz="2400" i="1" dirty="0"/>
              <a:t>С.Г. </a:t>
            </a:r>
            <a:r>
              <a:rPr lang="en-US" sz="2400" i="1" dirty="0" err="1"/>
              <a:t>Тер-Мінасова</a:t>
            </a:r>
            <a:r>
              <a:rPr lang="uk-UA" sz="2400" i="1" dirty="0"/>
              <a:t>: Це </a:t>
            </a:r>
            <a:r>
              <a:rPr lang="en-US" sz="2400" i="1" dirty="0"/>
              <a:t> </a:t>
            </a:r>
            <a:r>
              <a:rPr lang="en-US" sz="2400" i="1" dirty="0" err="1"/>
              <a:t>не</a:t>
            </a:r>
            <a:r>
              <a:rPr lang="en-US" sz="2400" i="1" dirty="0"/>
              <a:t> </a:t>
            </a:r>
            <a:r>
              <a:rPr lang="en-US" sz="2400" i="1" dirty="0" err="1"/>
              <a:t>тільки</a:t>
            </a:r>
            <a:r>
              <a:rPr lang="en-US" sz="2400" i="1" dirty="0"/>
              <a:t> </a:t>
            </a:r>
            <a:r>
              <a:rPr lang="en-US" sz="2400" i="1" dirty="0" err="1"/>
              <a:t>процес</a:t>
            </a:r>
            <a:r>
              <a:rPr lang="en-US" sz="2400" i="1" dirty="0"/>
              <a:t> </a:t>
            </a:r>
            <a:r>
              <a:rPr lang="en-US" sz="2400" i="1" dirty="0" err="1"/>
              <a:t>спілкування</a:t>
            </a:r>
            <a:r>
              <a:rPr lang="en-US" sz="2400" i="1" dirty="0"/>
              <a:t>, а й </a:t>
            </a:r>
            <a:r>
              <a:rPr lang="en-US" sz="2400" i="1" dirty="0" err="1"/>
              <a:t>ті</a:t>
            </a:r>
            <a:r>
              <a:rPr lang="en-US" sz="2400" i="1" dirty="0"/>
              <a:t> </a:t>
            </a:r>
            <a:r>
              <a:rPr lang="en-US" sz="2400" i="1" dirty="0" err="1"/>
              <a:t>системи</a:t>
            </a:r>
            <a:r>
              <a:rPr lang="en-US" sz="2400" i="1" dirty="0"/>
              <a:t>, </a:t>
            </a:r>
            <a:r>
              <a:rPr lang="en-US" sz="2400" i="1" dirty="0" err="1"/>
              <a:t>що</a:t>
            </a:r>
            <a:r>
              <a:rPr lang="en-US" sz="2400" i="1" dirty="0"/>
              <a:t> </a:t>
            </a:r>
            <a:r>
              <a:rPr lang="en-US" sz="2400" i="1" dirty="0" err="1"/>
              <a:t>використовуються</a:t>
            </a:r>
            <a:r>
              <a:rPr lang="en-US" sz="2400" i="1" dirty="0"/>
              <a:t> </a:t>
            </a:r>
            <a:r>
              <a:rPr lang="en-US" sz="2400" i="1" dirty="0" err="1"/>
              <a:t>задля</a:t>
            </a:r>
            <a:r>
              <a:rPr lang="en-US" sz="2400" i="1" dirty="0"/>
              <a:t> </a:t>
            </a:r>
            <a:r>
              <a:rPr lang="en-US" sz="2400" i="1" dirty="0" err="1"/>
              <a:t>його</a:t>
            </a:r>
            <a:r>
              <a:rPr lang="en-US" sz="2400" i="1" dirty="0"/>
              <a:t> </a:t>
            </a:r>
            <a:r>
              <a:rPr lang="en-US" sz="2400" i="1" dirty="0" err="1"/>
              <a:t>забезпечення</a:t>
            </a:r>
            <a:r>
              <a:rPr lang="en-US" sz="2400" i="1" dirty="0"/>
              <a:t> (</a:t>
            </a:r>
            <a:r>
              <a:rPr lang="en-US" sz="2400" i="1" dirty="0" err="1"/>
              <a:t>особливо</a:t>
            </a:r>
            <a:r>
              <a:rPr lang="en-US" sz="2400" i="1" dirty="0"/>
              <a:t> </a:t>
            </a:r>
            <a:r>
              <a:rPr lang="en-US" sz="2400" i="1" dirty="0" err="1"/>
              <a:t>офіційні</a:t>
            </a:r>
            <a:r>
              <a:rPr lang="en-US" sz="2400" i="1" dirty="0"/>
              <a:t> </a:t>
            </a:r>
            <a:r>
              <a:rPr lang="en-US" sz="2400" i="1" dirty="0" err="1"/>
              <a:t>системи</a:t>
            </a:r>
            <a:r>
              <a:rPr lang="en-US" sz="2400" i="1" dirty="0"/>
              <a:t> – </a:t>
            </a:r>
            <a:r>
              <a:rPr lang="en-US" sz="2400" i="1" dirty="0" err="1"/>
              <a:t>пошта</a:t>
            </a:r>
            <a:r>
              <a:rPr lang="en-US" sz="2400" i="1" dirty="0"/>
              <a:t>, </a:t>
            </a:r>
            <a:r>
              <a:rPr lang="en-US" sz="2400" i="1" dirty="0" err="1"/>
              <a:t>радіо</a:t>
            </a:r>
            <a:r>
              <a:rPr lang="en-US" sz="2400" i="1" dirty="0"/>
              <a:t>, </a:t>
            </a:r>
            <a:r>
              <a:rPr lang="en-US" sz="2400" i="1" dirty="0" err="1"/>
              <a:t>телефон</a:t>
            </a:r>
            <a:r>
              <a:rPr lang="en-US" sz="2400" i="1" dirty="0"/>
              <a:t> і т. д.) </a:t>
            </a:r>
            <a:r>
              <a:rPr lang="ru-RU" sz="2400" i="1" dirty="0"/>
              <a:t>[Тер-Минасова 2000, с. 7].</a:t>
            </a:r>
            <a:endParaRPr lang="en-US" sz="2400" i="1" dirty="0"/>
          </a:p>
          <a:p>
            <a:pPr marL="0" indent="0" algn="just">
              <a:spcBef>
                <a:spcPts val="0"/>
              </a:spcBef>
              <a:buNone/>
            </a:pPr>
            <a:endParaRPr lang="ru-RU" sz="2400" i="1" dirty="0"/>
          </a:p>
          <a:p>
            <a:pPr marL="0" indent="0" algn="just">
              <a:spcBef>
                <a:spcPts val="0"/>
              </a:spcBef>
              <a:buNone/>
            </a:pPr>
            <a:r>
              <a:rPr lang="ru-RU" sz="2400" b="1" i="1" dirty="0" err="1">
                <a:solidFill>
                  <a:srgbClr val="C00000"/>
                </a:solidFill>
              </a:rPr>
              <a:t>Комунікація</a:t>
            </a:r>
            <a:r>
              <a:rPr lang="ru-RU" sz="2400" b="1" i="1" dirty="0">
                <a:solidFill>
                  <a:srgbClr val="C00000"/>
                </a:solidFill>
              </a:rPr>
              <a:t> – </a:t>
            </a:r>
            <a:r>
              <a:rPr lang="ru-RU" sz="2400" b="1" i="1" dirty="0" err="1">
                <a:solidFill>
                  <a:srgbClr val="C00000"/>
                </a:solidFill>
              </a:rPr>
              <a:t>вербальна</a:t>
            </a:r>
            <a:r>
              <a:rPr lang="ru-RU" sz="2400" b="1" i="1" dirty="0">
                <a:solidFill>
                  <a:srgbClr val="C00000"/>
                </a:solidFill>
              </a:rPr>
              <a:t> та </a:t>
            </a:r>
            <a:r>
              <a:rPr lang="ru-RU" sz="2400" b="1" i="1" dirty="0" err="1">
                <a:solidFill>
                  <a:srgbClr val="C00000"/>
                </a:solidFill>
              </a:rPr>
              <a:t>невербальна</a:t>
            </a:r>
            <a:r>
              <a:rPr lang="ru-RU" sz="2400" b="1" i="1" dirty="0">
                <a:solidFill>
                  <a:srgbClr val="C00000"/>
                </a:solidFill>
              </a:rPr>
              <a:t>.</a:t>
            </a:r>
            <a:endParaRPr lang="en-US" sz="2400" b="1" i="1" dirty="0">
              <a:solidFill>
                <a:srgbClr val="C00000"/>
              </a:solidFill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en-US" sz="2400" i="1" dirty="0"/>
          </a:p>
        </p:txBody>
      </p:sp>
    </p:spTree>
    <p:extLst>
      <p:ext uri="{BB962C8B-B14F-4D97-AF65-F5344CB8AC3E}">
        <p14:creationId xmlns:p14="http://schemas.microsoft.com/office/powerpoint/2010/main" val="2310728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63005" y="1117600"/>
            <a:ext cx="10865989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err="1">
                <a:solidFill>
                  <a:schemeClr val="accent1">
                    <a:lumMod val="50000"/>
                  </a:schemeClr>
                </a:solidFill>
              </a:rPr>
              <a:t>Невербальна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400" b="1" dirty="0" err="1">
                <a:solidFill>
                  <a:schemeClr val="accent1">
                    <a:lumMod val="50000"/>
                  </a:schemeClr>
                </a:solidFill>
              </a:rPr>
              <a:t>комунікація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</a:rPr>
              <a:t>: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ru-RU" sz="2400" dirty="0" err="1"/>
              <a:t>комунікація</a:t>
            </a:r>
            <a:r>
              <a:rPr lang="ru-RU" sz="2400" dirty="0"/>
              <a:t> </a:t>
            </a:r>
            <a:r>
              <a:rPr lang="ru-RU" sz="2400" dirty="0" err="1"/>
              <a:t>тварин</a:t>
            </a:r>
            <a:r>
              <a:rPr lang="ru-RU" sz="2400" dirty="0"/>
              <a:t> (</a:t>
            </a:r>
            <a:r>
              <a:rPr lang="ru-RU" sz="2400" dirty="0" err="1"/>
              <a:t>фактично</a:t>
            </a:r>
            <a:r>
              <a:rPr lang="ru-RU" sz="2400" dirty="0"/>
              <a:t> </a:t>
            </a:r>
            <a:r>
              <a:rPr lang="ru-RU" sz="2400" dirty="0" err="1"/>
              <a:t>це</a:t>
            </a:r>
            <a:r>
              <a:rPr lang="ru-RU" sz="2400" dirty="0"/>
              <a:t> </a:t>
            </a:r>
            <a:r>
              <a:rPr lang="ru-RU" sz="2400" dirty="0" err="1"/>
              <a:t>біологічно</a:t>
            </a:r>
            <a:r>
              <a:rPr lang="ru-RU" sz="2400" dirty="0"/>
              <a:t> </a:t>
            </a:r>
            <a:r>
              <a:rPr lang="ru-RU" sz="2400" dirty="0" err="1"/>
              <a:t>цілеспрямована</a:t>
            </a:r>
            <a:r>
              <a:rPr lang="ru-RU" sz="2400" dirty="0"/>
              <a:t> </a:t>
            </a:r>
            <a:r>
              <a:rPr lang="ru-RU" sz="2400" dirty="0" err="1"/>
              <a:t>спільна</a:t>
            </a:r>
            <a:r>
              <a:rPr lang="ru-RU" sz="2400" dirty="0"/>
              <a:t> </a:t>
            </a:r>
            <a:r>
              <a:rPr lang="ru-RU" sz="2400" dirty="0" err="1"/>
              <a:t>поведінка</a:t>
            </a:r>
            <a:r>
              <a:rPr lang="ru-RU" sz="2400" dirty="0"/>
              <a:t>, направлена на </a:t>
            </a:r>
            <a:r>
              <a:rPr lang="ru-RU" sz="2400" dirty="0" err="1"/>
              <a:t>адаптацію</a:t>
            </a:r>
            <a:r>
              <a:rPr lang="ru-RU" sz="2400" dirty="0"/>
              <a:t> до </a:t>
            </a:r>
            <a:r>
              <a:rPr lang="ru-RU" sz="2400" dirty="0" err="1"/>
              <a:t>середовища</a:t>
            </a:r>
            <a:r>
              <a:rPr lang="ru-RU" sz="2400" dirty="0"/>
              <a:t>); 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ru-RU" sz="2400" dirty="0" err="1"/>
              <a:t>мова</a:t>
            </a:r>
            <a:r>
              <a:rPr lang="ru-RU" sz="2400" dirty="0"/>
              <a:t> </a:t>
            </a:r>
            <a:r>
              <a:rPr lang="ru-RU" sz="2400" dirty="0" err="1"/>
              <a:t>жестів</a:t>
            </a:r>
            <a:r>
              <a:rPr lang="ru-RU" sz="2400" dirty="0"/>
              <a:t>, </a:t>
            </a:r>
            <a:r>
              <a:rPr lang="ru-RU" sz="2400" dirty="0" err="1"/>
              <a:t>міміка</a:t>
            </a:r>
            <a:r>
              <a:rPr lang="ru-RU" sz="2400" dirty="0"/>
              <a:t>, </a:t>
            </a:r>
            <a:r>
              <a:rPr lang="ru-RU" sz="2400" dirty="0" err="1"/>
              <a:t>кінесика</a:t>
            </a:r>
            <a:r>
              <a:rPr lang="ru-RU" sz="2400" dirty="0"/>
              <a:t>; 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ru-RU" sz="2400" dirty="0" err="1"/>
              <a:t>Вторинн</a:t>
            </a:r>
            <a:r>
              <a:rPr lang="uk-UA" sz="2400" dirty="0"/>
              <a:t>і </a:t>
            </a:r>
            <a:r>
              <a:rPr lang="ru-RU" sz="2400" dirty="0" err="1"/>
              <a:t>комунікативні</a:t>
            </a:r>
            <a:r>
              <a:rPr lang="ru-RU" sz="2400" dirty="0"/>
              <a:t> </a:t>
            </a:r>
            <a:r>
              <a:rPr lang="ru-RU" sz="2400" dirty="0" err="1"/>
              <a:t>системи</a:t>
            </a:r>
            <a:r>
              <a:rPr lang="ru-RU" sz="2400" dirty="0"/>
              <a:t> – </a:t>
            </a:r>
            <a:r>
              <a:rPr lang="ru-RU" sz="2400" dirty="0" err="1"/>
              <a:t>математична</a:t>
            </a:r>
            <a:r>
              <a:rPr lang="ru-RU" sz="2400" dirty="0"/>
              <a:t>, </a:t>
            </a:r>
            <a:r>
              <a:rPr lang="ru-RU" sz="2400" dirty="0" err="1"/>
              <a:t>комп'ютерна</a:t>
            </a:r>
            <a:r>
              <a:rPr lang="ru-RU" sz="2400" dirty="0"/>
              <a:t> </a:t>
            </a:r>
            <a:r>
              <a:rPr lang="ru-RU" sz="2400" dirty="0" err="1"/>
              <a:t>символіка</a:t>
            </a:r>
            <a:r>
              <a:rPr lang="ru-RU" sz="2400" dirty="0"/>
              <a:t>, </a:t>
            </a:r>
            <a:r>
              <a:rPr lang="ru-RU" sz="2400" dirty="0" err="1"/>
              <a:t>мистецтво</a:t>
            </a:r>
            <a:r>
              <a:rPr lang="ru-RU" sz="2400" dirty="0"/>
              <a:t>, </a:t>
            </a:r>
            <a:r>
              <a:rPr lang="ru-RU" sz="2400" dirty="0" err="1"/>
              <a:t>гра</a:t>
            </a:r>
            <a:r>
              <a:rPr lang="ru-RU" sz="2400" dirty="0"/>
              <a:t> та </a:t>
            </a:r>
            <a:r>
              <a:rPr lang="ru-RU" sz="2400" dirty="0" err="1"/>
              <a:t>ін</a:t>
            </a:r>
            <a:r>
              <a:rPr lang="ru-RU" sz="2400" dirty="0"/>
              <a:t>.</a:t>
            </a:r>
          </a:p>
          <a:p>
            <a:r>
              <a:rPr lang="ru-RU" sz="2400" b="1" dirty="0" err="1">
                <a:solidFill>
                  <a:schemeClr val="accent1">
                    <a:lumMod val="50000"/>
                  </a:schemeClr>
                </a:solidFill>
              </a:rPr>
              <a:t>Вербальна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</a:rPr>
              <a:t> (</a:t>
            </a:r>
            <a:r>
              <a:rPr lang="ru-RU" sz="2400" b="1" dirty="0" err="1">
                <a:solidFill>
                  <a:schemeClr val="accent1">
                    <a:lumMod val="50000"/>
                  </a:schemeClr>
                </a:solidFill>
              </a:rPr>
              <a:t>мовленнєва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</a:rPr>
              <a:t>) </a:t>
            </a:r>
            <a:r>
              <a:rPr lang="ru-RU" sz="2400" b="1" dirty="0" err="1">
                <a:solidFill>
                  <a:schemeClr val="accent1">
                    <a:lumMod val="50000"/>
                  </a:schemeClr>
                </a:solidFill>
              </a:rPr>
              <a:t>комунікація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400" dirty="0" err="1"/>
              <a:t>реалізується</a:t>
            </a:r>
            <a:r>
              <a:rPr lang="ru-RU" sz="2400" dirty="0"/>
              <a:t> за </a:t>
            </a:r>
            <a:r>
              <a:rPr lang="ru-RU" sz="2400" dirty="0" err="1"/>
              <a:t>допомогою</a:t>
            </a:r>
            <a:r>
              <a:rPr lang="ru-RU" sz="2400" dirty="0"/>
              <a:t> </a:t>
            </a:r>
            <a:r>
              <a:rPr lang="ru-RU" sz="2400" dirty="0" err="1"/>
              <a:t>мовних</a:t>
            </a:r>
            <a:r>
              <a:rPr lang="ru-RU" sz="2400" dirty="0"/>
              <a:t> </a:t>
            </a:r>
            <a:r>
              <a:rPr lang="ru-RU" sz="2400" dirty="0" err="1"/>
              <a:t>знаків</a:t>
            </a:r>
            <a:r>
              <a:rPr lang="ru-RU" sz="2400" dirty="0"/>
              <a:t> і </a:t>
            </a:r>
            <a:r>
              <a:rPr lang="ru-RU" sz="2400" dirty="0" err="1"/>
              <a:t>вербальний</a:t>
            </a:r>
            <a:r>
              <a:rPr lang="ru-RU" sz="2400" dirty="0"/>
              <a:t> компонент при </a:t>
            </a:r>
            <a:r>
              <a:rPr lang="ru-RU" sz="2400" dirty="0" err="1"/>
              <a:t>інформаційному</a:t>
            </a:r>
            <a:r>
              <a:rPr lang="ru-RU" sz="2400" dirty="0"/>
              <a:t> </a:t>
            </a:r>
            <a:r>
              <a:rPr lang="ru-RU" sz="2400" dirty="0" err="1"/>
              <a:t>обміні</a:t>
            </a:r>
            <a:r>
              <a:rPr lang="ru-RU" sz="2400" dirty="0"/>
              <a:t> </a:t>
            </a:r>
            <a:r>
              <a:rPr lang="ru-RU" sz="2400" dirty="0" err="1"/>
              <a:t>доповнюється</a:t>
            </a:r>
            <a:r>
              <a:rPr lang="ru-RU" sz="2400" dirty="0"/>
              <a:t> </a:t>
            </a:r>
            <a:r>
              <a:rPr lang="ru-RU" sz="2400" dirty="0" err="1"/>
              <a:t>невербальним</a:t>
            </a:r>
            <a:r>
              <a:rPr lang="ru-RU" sz="2400" dirty="0"/>
              <a:t>.</a:t>
            </a:r>
            <a:endParaRPr lang="en-US" sz="2400" dirty="0"/>
          </a:p>
          <a:p>
            <a:r>
              <a:rPr lang="ru-RU" sz="2400" b="1" dirty="0" err="1">
                <a:solidFill>
                  <a:schemeClr val="accent1">
                    <a:lumMod val="50000"/>
                  </a:schemeClr>
                </a:solidFill>
              </a:rPr>
              <a:t>Розуміння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400" b="1" dirty="0" err="1">
                <a:solidFill>
                  <a:schemeClr val="accent1">
                    <a:lumMod val="50000"/>
                  </a:schemeClr>
                </a:solidFill>
              </a:rPr>
              <a:t>мовного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400" b="1" dirty="0" err="1">
                <a:solidFill>
                  <a:schemeClr val="accent1">
                    <a:lumMod val="50000"/>
                  </a:schemeClr>
                </a:solidFill>
              </a:rPr>
              <a:t>повідомлення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400" dirty="0"/>
              <a:t>з боку адресата </a:t>
            </a:r>
            <a:r>
              <a:rPr lang="ru-RU" sz="2400" dirty="0" err="1"/>
              <a:t>зумовлено</a:t>
            </a:r>
            <a:r>
              <a:rPr lang="ru-RU" sz="2400" dirty="0"/>
              <a:t>:</a:t>
            </a:r>
          </a:p>
          <a:p>
            <a:pPr marL="342900" indent="-342900">
              <a:buFontTx/>
              <a:buChar char="-"/>
            </a:pPr>
            <a:r>
              <a:rPr lang="ru-RU" sz="2400" dirty="0" err="1"/>
              <a:t>Знанням</a:t>
            </a:r>
            <a:r>
              <a:rPr lang="ru-RU" sz="2400" dirty="0"/>
              <a:t> </a:t>
            </a:r>
            <a:r>
              <a:rPr lang="ru-RU" sz="2400" dirty="0" err="1"/>
              <a:t>мовного</a:t>
            </a:r>
            <a:r>
              <a:rPr lang="ru-RU" sz="2400" dirty="0"/>
              <a:t> коду, </a:t>
            </a:r>
            <a:r>
              <a:rPr lang="ru-RU" sz="2400" dirty="0" err="1"/>
              <a:t>вміння</a:t>
            </a:r>
            <a:r>
              <a:rPr lang="ru-RU" sz="2400" dirty="0"/>
              <a:t> </a:t>
            </a:r>
            <a:r>
              <a:rPr lang="ru-RU" sz="2400" dirty="0" err="1"/>
              <a:t>розкривати</a:t>
            </a:r>
            <a:r>
              <a:rPr lang="ru-RU" sz="2400" dirty="0"/>
              <a:t> </a:t>
            </a:r>
            <a:r>
              <a:rPr lang="ru-RU" sz="2400" dirty="0" err="1"/>
              <a:t>глибинні</a:t>
            </a:r>
            <a:r>
              <a:rPr lang="ru-RU" sz="2400" dirty="0"/>
              <a:t> </a:t>
            </a:r>
            <a:r>
              <a:rPr lang="ru-RU" sz="2400" dirty="0" err="1"/>
              <a:t>змісти</a:t>
            </a:r>
            <a:r>
              <a:rPr lang="ru-RU" sz="2400" dirty="0"/>
              <a:t> тексту через </a:t>
            </a:r>
            <a:r>
              <a:rPr lang="ru-RU" sz="2400" dirty="0" err="1"/>
              <a:t>апеляцію</a:t>
            </a:r>
            <a:r>
              <a:rPr lang="ru-RU" sz="2400" dirty="0"/>
              <a:t> до </a:t>
            </a:r>
            <a:r>
              <a:rPr lang="ru-RU" sz="2400" dirty="0" err="1"/>
              <a:t>фонових</a:t>
            </a:r>
            <a:r>
              <a:rPr lang="ru-RU" sz="2400" dirty="0"/>
              <a:t> </a:t>
            </a:r>
            <a:r>
              <a:rPr lang="ru-RU" sz="2400" dirty="0" err="1"/>
              <a:t>знань</a:t>
            </a:r>
            <a:r>
              <a:rPr lang="ru-RU" sz="2400" dirty="0"/>
              <a:t>, </a:t>
            </a:r>
          </a:p>
          <a:p>
            <a:pPr marL="342900" indent="-342900">
              <a:buFontTx/>
              <a:buChar char="-"/>
            </a:pPr>
            <a:r>
              <a:rPr lang="ru-RU" sz="2400" dirty="0" err="1"/>
              <a:t>Вмінням</a:t>
            </a:r>
            <a:r>
              <a:rPr lang="ru-RU" sz="2400" dirty="0"/>
              <a:t> </a:t>
            </a:r>
            <a:r>
              <a:rPr lang="ru-RU" sz="2400" dirty="0" err="1"/>
              <a:t>вилучити</a:t>
            </a:r>
            <a:r>
              <a:rPr lang="ru-RU" sz="2400" dirty="0"/>
              <a:t> </a:t>
            </a:r>
            <a:r>
              <a:rPr lang="ru-RU" sz="2400" dirty="0" err="1"/>
              <a:t>пресупозиції</a:t>
            </a:r>
            <a:r>
              <a:rPr lang="ru-RU" sz="2400" dirty="0"/>
              <a:t>, </a:t>
            </a:r>
            <a:r>
              <a:rPr lang="ru-RU" sz="2400" dirty="0" err="1"/>
              <a:t>розпізнавати</a:t>
            </a:r>
            <a:r>
              <a:rPr lang="ru-RU" sz="2400" dirty="0"/>
              <a:t> </a:t>
            </a:r>
            <a:r>
              <a:rPr lang="ru-RU" sz="2400" dirty="0" err="1"/>
              <a:t>використані</a:t>
            </a:r>
            <a:r>
              <a:rPr lang="ru-RU" sz="2400" dirty="0"/>
              <a:t> адресантом </a:t>
            </a:r>
            <a:r>
              <a:rPr lang="ru-RU" sz="2400" dirty="0" err="1"/>
              <a:t>стратегії</a:t>
            </a:r>
            <a:r>
              <a:rPr lang="ru-RU" sz="2400" dirty="0"/>
              <a:t> і тактики </a:t>
            </a:r>
            <a:r>
              <a:rPr lang="ru-RU" sz="2400" dirty="0" err="1"/>
              <a:t>тощо</a:t>
            </a:r>
            <a:r>
              <a:rPr lang="ru-RU" sz="2400" dirty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052597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570523" y="70338"/>
            <a:ext cx="11324493" cy="67556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500" b="1" u="sng" dirty="0" err="1">
                <a:solidFill>
                  <a:srgbClr val="C00000"/>
                </a:solidFill>
              </a:rPr>
              <a:t>Види</a:t>
            </a:r>
            <a:r>
              <a:rPr lang="ru-RU" sz="2500" b="1" u="sng" dirty="0">
                <a:solidFill>
                  <a:srgbClr val="C00000"/>
                </a:solidFill>
              </a:rPr>
              <a:t> </a:t>
            </a:r>
            <a:r>
              <a:rPr lang="ru-RU" sz="2500" b="1" u="sng" dirty="0" err="1">
                <a:solidFill>
                  <a:srgbClr val="C00000"/>
                </a:solidFill>
              </a:rPr>
              <a:t>вербальної</a:t>
            </a:r>
            <a:r>
              <a:rPr lang="ru-RU" sz="2500" b="1" u="sng" dirty="0">
                <a:solidFill>
                  <a:srgbClr val="C00000"/>
                </a:solidFill>
              </a:rPr>
              <a:t> </a:t>
            </a:r>
            <a:r>
              <a:rPr lang="ru-RU" sz="2500" b="1" u="sng" dirty="0" err="1">
                <a:solidFill>
                  <a:srgbClr val="C00000"/>
                </a:solidFill>
              </a:rPr>
              <a:t>комунікації</a:t>
            </a:r>
            <a:r>
              <a:rPr lang="ru-RU" sz="2500" b="1" u="sng" dirty="0">
                <a:solidFill>
                  <a:srgbClr val="C00000"/>
                </a:solidFill>
              </a:rPr>
              <a:t> </a:t>
            </a:r>
          </a:p>
          <a:p>
            <a:r>
              <a:rPr lang="ru-RU" sz="2400" b="1" u="sng" dirty="0">
                <a:solidFill>
                  <a:srgbClr val="002060"/>
                </a:solidFill>
              </a:rPr>
              <a:t>За принципом </a:t>
            </a:r>
            <a:r>
              <a:rPr lang="ru-RU" sz="2400" b="1" u="sng" dirty="0" err="1">
                <a:solidFill>
                  <a:srgbClr val="002060"/>
                </a:solidFill>
              </a:rPr>
              <a:t>класифікації</a:t>
            </a:r>
            <a:r>
              <a:rPr lang="ru-RU" sz="2400" dirty="0"/>
              <a:t>: </a:t>
            </a:r>
          </a:p>
          <a:p>
            <a:pPr marL="457200" indent="-457200" algn="just">
              <a:buAutoNum type="arabicParenR"/>
            </a:pPr>
            <a:r>
              <a:rPr lang="ru-RU" sz="2400" dirty="0" err="1"/>
              <a:t>специфіка</a:t>
            </a:r>
            <a:r>
              <a:rPr lang="ru-RU" sz="2400" dirty="0"/>
              <a:t> адресата: </a:t>
            </a:r>
            <a:r>
              <a:rPr lang="ru-RU" sz="2400" dirty="0" err="1"/>
              <a:t>аксіальна</a:t>
            </a:r>
            <a:r>
              <a:rPr lang="ru-RU" sz="2400" dirty="0"/>
              <a:t> (адресована </a:t>
            </a:r>
            <a:r>
              <a:rPr lang="ru-RU" sz="2400" dirty="0" err="1"/>
              <a:t>конкретній</a:t>
            </a:r>
            <a:r>
              <a:rPr lang="ru-RU" sz="2400" dirty="0"/>
              <a:t> </a:t>
            </a:r>
            <a:r>
              <a:rPr lang="ru-RU" sz="2400" dirty="0" err="1"/>
              <a:t>особі</a:t>
            </a:r>
            <a:r>
              <a:rPr lang="ru-RU" sz="2400" dirty="0"/>
              <a:t> </a:t>
            </a:r>
            <a:r>
              <a:rPr lang="ru-RU" sz="2400" dirty="0" err="1"/>
              <a:t>чи</a:t>
            </a:r>
            <a:r>
              <a:rPr lang="ru-RU" sz="2400" dirty="0"/>
              <a:t> особам), </a:t>
            </a:r>
            <a:r>
              <a:rPr lang="ru-RU" sz="2400" dirty="0" err="1"/>
              <a:t>ретіальна</a:t>
            </a:r>
            <a:r>
              <a:rPr lang="ru-RU" sz="2400" dirty="0"/>
              <a:t> (адресована будь-кому); </a:t>
            </a:r>
          </a:p>
          <a:p>
            <a:pPr marL="457200" indent="-457200" algn="just">
              <a:buAutoNum type="arabicParenR"/>
            </a:pPr>
            <a:r>
              <a:rPr lang="ru-RU" sz="2400" dirty="0" err="1"/>
              <a:t>кількість</a:t>
            </a:r>
            <a:r>
              <a:rPr lang="ru-RU" sz="2400" dirty="0"/>
              <a:t> </a:t>
            </a:r>
            <a:r>
              <a:rPr lang="ru-RU" sz="2400" dirty="0" err="1"/>
              <a:t>учасників</a:t>
            </a:r>
            <a:r>
              <a:rPr lang="ru-RU" sz="2400" dirty="0"/>
              <a:t>: </a:t>
            </a:r>
            <a:r>
              <a:rPr lang="ru-RU" sz="2400" dirty="0" err="1"/>
              <a:t>внутрішня</a:t>
            </a:r>
            <a:r>
              <a:rPr lang="ru-RU" sz="2400" dirty="0"/>
              <a:t> (</a:t>
            </a:r>
            <a:r>
              <a:rPr lang="ru-RU" sz="2400" dirty="0" err="1"/>
              <a:t>спілкування</a:t>
            </a:r>
            <a:r>
              <a:rPr lang="ru-RU" sz="2400" dirty="0"/>
              <a:t> з самим собою), </a:t>
            </a:r>
            <a:r>
              <a:rPr lang="ru-RU" sz="2400" dirty="0" err="1"/>
              <a:t>міжособистісна</a:t>
            </a:r>
            <a:r>
              <a:rPr lang="ru-RU" sz="2400" dirty="0"/>
              <a:t> (</a:t>
            </a:r>
            <a:r>
              <a:rPr lang="ru-RU" sz="2400" dirty="0" err="1"/>
              <a:t>між</a:t>
            </a:r>
            <a:r>
              <a:rPr lang="ru-RU" sz="2400" dirty="0"/>
              <a:t> </a:t>
            </a:r>
            <a:r>
              <a:rPr lang="ru-RU" sz="2400" dirty="0" err="1"/>
              <a:t>двома</a:t>
            </a:r>
            <a:r>
              <a:rPr lang="ru-RU" sz="2400" dirty="0"/>
              <a:t> особами), у рамках </a:t>
            </a:r>
            <a:r>
              <a:rPr lang="ru-RU" sz="2400" dirty="0" err="1"/>
              <a:t>малої</a:t>
            </a:r>
            <a:r>
              <a:rPr lang="ru-RU" sz="2400" dirty="0"/>
              <a:t> </a:t>
            </a:r>
            <a:r>
              <a:rPr lang="ru-RU" sz="2400" dirty="0" err="1"/>
              <a:t>групи</a:t>
            </a:r>
            <a:r>
              <a:rPr lang="ru-RU" sz="2400" dirty="0"/>
              <a:t> (3–5 </a:t>
            </a:r>
            <a:r>
              <a:rPr lang="ru-RU" sz="2400" dirty="0" err="1"/>
              <a:t>осіб</a:t>
            </a:r>
            <a:r>
              <a:rPr lang="ru-RU" sz="2400" dirty="0"/>
              <a:t>), </a:t>
            </a:r>
            <a:r>
              <a:rPr lang="ru-RU" sz="2400" dirty="0" err="1"/>
              <a:t>публічна</a:t>
            </a:r>
            <a:r>
              <a:rPr lang="ru-RU" sz="2400" dirty="0"/>
              <a:t> (20–100 </a:t>
            </a:r>
            <a:r>
              <a:rPr lang="ru-RU" sz="2400" dirty="0" err="1"/>
              <a:t>осіб</a:t>
            </a:r>
            <a:r>
              <a:rPr lang="ru-RU" sz="2400" dirty="0"/>
              <a:t>), </a:t>
            </a:r>
            <a:r>
              <a:rPr lang="ru-RU" sz="2400" dirty="0" err="1"/>
              <a:t>організаційна</a:t>
            </a:r>
            <a:r>
              <a:rPr lang="ru-RU" sz="2400" dirty="0"/>
              <a:t> (</a:t>
            </a:r>
            <a:r>
              <a:rPr lang="ru-RU" sz="2400" dirty="0" err="1"/>
              <a:t>від</a:t>
            </a:r>
            <a:r>
              <a:rPr lang="ru-RU" sz="2400" dirty="0"/>
              <a:t> 100 до 1000 </a:t>
            </a:r>
            <a:r>
              <a:rPr lang="ru-RU" sz="2400" dirty="0" err="1"/>
              <a:t>осіб</a:t>
            </a:r>
            <a:r>
              <a:rPr lang="ru-RU" sz="2400" dirty="0"/>
              <a:t>), </a:t>
            </a:r>
            <a:r>
              <a:rPr lang="ru-RU" sz="2400" dirty="0" err="1"/>
              <a:t>масова</a:t>
            </a:r>
            <a:r>
              <a:rPr lang="ru-RU" sz="2400" dirty="0"/>
              <a:t> (</a:t>
            </a:r>
            <a:r>
              <a:rPr lang="ru-RU" sz="2400" dirty="0" err="1"/>
              <a:t>більше</a:t>
            </a:r>
            <a:r>
              <a:rPr lang="ru-RU" sz="2400" dirty="0"/>
              <a:t> 1000 </a:t>
            </a:r>
            <a:r>
              <a:rPr lang="ru-RU" sz="2400" dirty="0" err="1"/>
              <a:t>осіб</a:t>
            </a:r>
            <a:r>
              <a:rPr lang="ru-RU" sz="2400" dirty="0"/>
              <a:t>) [</a:t>
            </a:r>
            <a:r>
              <a:rPr lang="ru-RU" sz="2400" dirty="0" err="1"/>
              <a:t>Селіванова</a:t>
            </a:r>
            <a:r>
              <a:rPr lang="ru-RU" sz="2400" dirty="0"/>
              <a:t> 2006, с. 244]. </a:t>
            </a:r>
          </a:p>
          <a:p>
            <a:r>
              <a:rPr lang="ru-RU" sz="2400" b="1" u="sng" dirty="0">
                <a:solidFill>
                  <a:srgbClr val="002060"/>
                </a:solidFill>
              </a:rPr>
              <a:t>За </a:t>
            </a:r>
            <a:r>
              <a:rPr lang="ru-RU" sz="2400" b="1" u="sng" dirty="0" err="1">
                <a:solidFill>
                  <a:srgbClr val="002060"/>
                </a:solidFill>
              </a:rPr>
              <a:t>функціональним</a:t>
            </a:r>
            <a:r>
              <a:rPr lang="ru-RU" sz="2400" b="1" u="sng" dirty="0">
                <a:solidFill>
                  <a:srgbClr val="002060"/>
                </a:solidFill>
              </a:rPr>
              <a:t> </a:t>
            </a:r>
            <a:r>
              <a:rPr lang="ru-RU" sz="2400" b="1" u="sng" dirty="0" err="1">
                <a:solidFill>
                  <a:srgbClr val="002060"/>
                </a:solidFill>
              </a:rPr>
              <a:t>критерієм</a:t>
            </a:r>
            <a:r>
              <a:rPr lang="ru-RU" sz="2400" b="1" u="sng" dirty="0">
                <a:solidFill>
                  <a:srgbClr val="002060"/>
                </a:solidFill>
              </a:rPr>
              <a:t> </a:t>
            </a:r>
          </a:p>
          <a:p>
            <a:pPr marL="342900" indent="-342900">
              <a:buFontTx/>
              <a:buChar char="-"/>
            </a:pPr>
            <a:r>
              <a:rPr lang="ru-RU" sz="2400" dirty="0" err="1"/>
              <a:t>інформативна</a:t>
            </a:r>
            <a:r>
              <a:rPr lang="ru-RU" sz="2400" dirty="0"/>
              <a:t> (</a:t>
            </a:r>
            <a:r>
              <a:rPr lang="ru-RU" sz="2400" dirty="0" err="1"/>
              <a:t>спрямована</a:t>
            </a:r>
            <a:r>
              <a:rPr lang="ru-RU" sz="2400" dirty="0"/>
              <a:t> на передачу </a:t>
            </a:r>
            <a:r>
              <a:rPr lang="ru-RU" sz="2400" dirty="0" err="1"/>
              <a:t>інформації</a:t>
            </a:r>
            <a:r>
              <a:rPr lang="ru-RU" sz="2400" dirty="0"/>
              <a:t>); </a:t>
            </a:r>
          </a:p>
          <a:p>
            <a:pPr marL="342900" indent="-342900">
              <a:buFontTx/>
              <a:buChar char="-"/>
            </a:pPr>
            <a:r>
              <a:rPr lang="ru-RU" sz="2400" dirty="0" err="1"/>
              <a:t>афективно-оцінна</a:t>
            </a:r>
            <a:r>
              <a:rPr lang="ru-RU" sz="2400" dirty="0"/>
              <a:t> (</a:t>
            </a:r>
            <a:r>
              <a:rPr lang="ru-RU" sz="2400" dirty="0" err="1"/>
              <a:t>спрямована</a:t>
            </a:r>
            <a:r>
              <a:rPr lang="ru-RU" sz="2400" dirty="0"/>
              <a:t> на </a:t>
            </a:r>
            <a:r>
              <a:rPr lang="ru-RU" sz="2400" dirty="0" err="1"/>
              <a:t>вираження</a:t>
            </a:r>
            <a:r>
              <a:rPr lang="ru-RU" sz="2400" dirty="0"/>
              <a:t> </a:t>
            </a:r>
            <a:r>
              <a:rPr lang="ru-RU" sz="2400" dirty="0" err="1"/>
              <a:t>емоцій</a:t>
            </a:r>
            <a:r>
              <a:rPr lang="ru-RU" sz="2400" dirty="0"/>
              <a:t> та </a:t>
            </a:r>
            <a:r>
              <a:rPr lang="ru-RU" sz="2400" dirty="0" err="1"/>
              <a:t>почуттів</a:t>
            </a:r>
            <a:r>
              <a:rPr lang="ru-RU" sz="2400" dirty="0"/>
              <a:t> адресанта); </a:t>
            </a:r>
          </a:p>
          <a:p>
            <a:pPr marL="342900" indent="-342900">
              <a:buFontTx/>
              <a:buChar char="-"/>
            </a:pPr>
            <a:r>
              <a:rPr lang="ru-RU" sz="2400" dirty="0" err="1"/>
              <a:t>рекреативна</a:t>
            </a:r>
            <a:r>
              <a:rPr lang="ru-RU" sz="2400" dirty="0"/>
              <a:t> (</a:t>
            </a:r>
            <a:r>
              <a:rPr lang="ru-RU" sz="2400" dirty="0" err="1"/>
              <a:t>що</a:t>
            </a:r>
            <a:r>
              <a:rPr lang="ru-RU" sz="2400" dirty="0"/>
              <a:t> </a:t>
            </a:r>
            <a:r>
              <a:rPr lang="ru-RU" sz="2400" dirty="0" err="1"/>
              <a:t>відбувається</a:t>
            </a:r>
            <a:r>
              <a:rPr lang="ru-RU" sz="2400" dirty="0"/>
              <a:t> з метою </a:t>
            </a:r>
            <a:r>
              <a:rPr lang="ru-RU" sz="2400" dirty="0" err="1"/>
              <a:t>розваги</a:t>
            </a:r>
            <a:r>
              <a:rPr lang="ru-RU" sz="2400" dirty="0"/>
              <a:t>); </a:t>
            </a:r>
          </a:p>
          <a:p>
            <a:pPr marL="342900" indent="-342900">
              <a:buFontTx/>
              <a:buChar char="-"/>
            </a:pPr>
            <a:r>
              <a:rPr lang="ru-RU" sz="2400" dirty="0"/>
              <a:t>ритуальна (яка </a:t>
            </a:r>
            <a:r>
              <a:rPr lang="ru-RU" sz="2400" dirty="0" err="1"/>
              <a:t>передбачає</a:t>
            </a:r>
            <a:r>
              <a:rPr lang="ru-RU" sz="2400" dirty="0"/>
              <a:t> </a:t>
            </a:r>
            <a:r>
              <a:rPr lang="ru-RU" sz="2400" dirty="0" err="1"/>
              <a:t>спілкування</a:t>
            </a:r>
            <a:r>
              <a:rPr lang="ru-RU" sz="2400" dirty="0"/>
              <a:t> за </a:t>
            </a:r>
            <a:r>
              <a:rPr lang="ru-RU" sz="2400" dirty="0" err="1"/>
              <a:t>соціально</a:t>
            </a:r>
            <a:r>
              <a:rPr lang="ru-RU" sz="2400" dirty="0"/>
              <a:t> </a:t>
            </a:r>
            <a:r>
              <a:rPr lang="ru-RU" sz="2400" dirty="0" err="1"/>
              <a:t>усталеними</a:t>
            </a:r>
            <a:r>
              <a:rPr lang="ru-RU" sz="2400" dirty="0"/>
              <a:t> </a:t>
            </a:r>
            <a:r>
              <a:rPr lang="ru-RU" sz="2400" dirty="0" err="1"/>
              <a:t>сценаріями</a:t>
            </a:r>
            <a:r>
              <a:rPr lang="ru-RU" sz="2400" dirty="0"/>
              <a:t>); </a:t>
            </a:r>
          </a:p>
          <a:p>
            <a:pPr marL="342900" indent="-342900">
              <a:buFontTx/>
              <a:buChar char="-"/>
            </a:pPr>
            <a:r>
              <a:rPr lang="ru-RU" sz="2400" dirty="0" err="1"/>
              <a:t>переконуюча</a:t>
            </a:r>
            <a:r>
              <a:rPr lang="ru-RU" sz="2400" dirty="0"/>
              <a:t> (</a:t>
            </a:r>
            <a:r>
              <a:rPr lang="ru-RU" sz="2400" dirty="0" err="1"/>
              <a:t>спрямована</a:t>
            </a:r>
            <a:r>
              <a:rPr lang="ru-RU" sz="2400" dirty="0"/>
              <a:t> на </a:t>
            </a:r>
            <a:r>
              <a:rPr lang="ru-RU" sz="2400" dirty="0" err="1"/>
              <a:t>зміну</a:t>
            </a:r>
            <a:r>
              <a:rPr lang="ru-RU" sz="2400" dirty="0"/>
              <a:t> </a:t>
            </a:r>
            <a:r>
              <a:rPr lang="ru-RU" sz="2400" dirty="0" err="1"/>
              <a:t>особистісних</a:t>
            </a:r>
            <a:r>
              <a:rPr lang="ru-RU" sz="2400" dirty="0"/>
              <a:t> </a:t>
            </a:r>
            <a:r>
              <a:rPr lang="ru-RU" sz="2400" dirty="0" err="1"/>
              <a:t>психологічних</a:t>
            </a:r>
            <a:r>
              <a:rPr lang="ru-RU" sz="2400" dirty="0"/>
              <a:t> установок).</a:t>
            </a:r>
            <a:endParaRPr lang="en-US" sz="2400" dirty="0"/>
          </a:p>
          <a:p>
            <a:r>
              <a:rPr lang="ru-RU" sz="2400" dirty="0" err="1"/>
              <a:t>Поруч</a:t>
            </a:r>
            <a:r>
              <a:rPr lang="ru-RU" sz="2400" dirty="0"/>
              <a:t> </a:t>
            </a:r>
            <a:r>
              <a:rPr lang="ru-RU" sz="2400" dirty="0" err="1"/>
              <a:t>із</a:t>
            </a:r>
            <a:r>
              <a:rPr lang="ru-RU" sz="2400" dirty="0"/>
              <a:t> </a:t>
            </a:r>
            <a:r>
              <a:rPr lang="ru-RU" sz="2400" dirty="0" err="1"/>
              <a:t>традиційними</a:t>
            </a:r>
            <a:r>
              <a:rPr lang="ru-RU" sz="2400" dirty="0"/>
              <a:t> </a:t>
            </a:r>
            <a:r>
              <a:rPr lang="ru-RU" sz="2400" dirty="0" err="1"/>
              <a:t>засобами</a:t>
            </a:r>
            <a:r>
              <a:rPr lang="ru-RU" sz="2400" dirty="0"/>
              <a:t> </a:t>
            </a:r>
            <a:r>
              <a:rPr lang="ru-RU" sz="2400" dirty="0" err="1"/>
              <a:t>комунікації</a:t>
            </a:r>
            <a:r>
              <a:rPr lang="ru-RU" sz="2400" dirty="0"/>
              <a:t> </a:t>
            </a:r>
            <a:r>
              <a:rPr lang="ru-RU" sz="2400" dirty="0" err="1"/>
              <a:t>виникли</a:t>
            </a:r>
            <a:r>
              <a:rPr lang="ru-RU" sz="2400" dirty="0"/>
              <a:t> </a:t>
            </a:r>
            <a:r>
              <a:rPr lang="ru-RU" sz="2400" dirty="0" err="1"/>
              <a:t>засоби</a:t>
            </a:r>
            <a:r>
              <a:rPr lang="ru-RU" sz="2400" dirty="0"/>
              <a:t> </a:t>
            </a:r>
            <a:r>
              <a:rPr lang="ru-RU" sz="2400" dirty="0" err="1"/>
              <a:t>масової</a:t>
            </a:r>
            <a:r>
              <a:rPr lang="ru-RU" sz="2400" dirty="0"/>
              <a:t> </a:t>
            </a:r>
            <a:r>
              <a:rPr lang="ru-RU" sz="2400" dirty="0" err="1"/>
              <a:t>комунікації</a:t>
            </a:r>
            <a:r>
              <a:rPr lang="ru-RU" sz="2400" dirty="0"/>
              <a:t>, </a:t>
            </a:r>
            <a:r>
              <a:rPr lang="ru-RU" sz="2400" dirty="0" err="1"/>
              <a:t>здатні</a:t>
            </a:r>
            <a:r>
              <a:rPr lang="ru-RU" sz="2400" dirty="0"/>
              <a:t> </a:t>
            </a:r>
            <a:r>
              <a:rPr lang="ru-RU" sz="2400" dirty="0" err="1"/>
              <a:t>втягувати</a:t>
            </a:r>
            <a:r>
              <a:rPr lang="ru-RU" sz="2400" dirty="0"/>
              <a:t> в </a:t>
            </a:r>
            <a:r>
              <a:rPr lang="ru-RU" sz="2400" dirty="0" err="1"/>
              <a:t>комунікативний</a:t>
            </a:r>
            <a:r>
              <a:rPr lang="ru-RU" sz="2400" dirty="0"/>
              <a:t> </a:t>
            </a:r>
            <a:r>
              <a:rPr lang="ru-RU" sz="2400" dirty="0" err="1"/>
              <a:t>процес</a:t>
            </a:r>
            <a:r>
              <a:rPr lang="ru-RU" sz="2400" dirty="0"/>
              <a:t> </a:t>
            </a:r>
            <a:r>
              <a:rPr lang="ru-RU" sz="2400" dirty="0" err="1"/>
              <a:t>велику</a:t>
            </a:r>
            <a:r>
              <a:rPr lang="ru-RU" sz="2400" dirty="0"/>
              <a:t> </a:t>
            </a:r>
            <a:r>
              <a:rPr lang="ru-RU" sz="2400" dirty="0" err="1"/>
              <a:t>аудиторію</a:t>
            </a:r>
            <a:r>
              <a:rPr lang="ru-RU" sz="2400" dirty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196120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677334" y="289169"/>
            <a:ext cx="11170789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u="sng" dirty="0" err="1">
                <a:solidFill>
                  <a:srgbClr val="0070C0"/>
                </a:solidFill>
              </a:rPr>
              <a:t>Комунікант</a:t>
            </a:r>
            <a:r>
              <a:rPr lang="ru-RU" dirty="0"/>
              <a:t> - </a:t>
            </a:r>
            <a:r>
              <a:rPr lang="ru-RU" sz="2400" b="1" dirty="0" err="1">
                <a:solidFill>
                  <a:schemeClr val="accent3">
                    <a:lumMod val="50000"/>
                  </a:schemeClr>
                </a:solidFill>
              </a:rPr>
              <a:t>основний</a:t>
            </a:r>
            <a:r>
              <a:rPr lang="ru-RU" sz="2400" b="1" dirty="0">
                <a:solidFill>
                  <a:schemeClr val="accent3">
                    <a:lumMod val="50000"/>
                  </a:schemeClr>
                </a:solidFill>
              </a:rPr>
              <a:t> компонент </a:t>
            </a:r>
            <a:r>
              <a:rPr lang="ru-RU" sz="2400" b="1" dirty="0" err="1">
                <a:solidFill>
                  <a:schemeClr val="accent3">
                    <a:lumMod val="50000"/>
                  </a:schemeClr>
                </a:solidFill>
              </a:rPr>
              <a:t>комунікації</a:t>
            </a:r>
            <a:r>
              <a:rPr lang="ru-RU" sz="2400" b="1" dirty="0">
                <a:solidFill>
                  <a:schemeClr val="accent3">
                    <a:lumMod val="50000"/>
                  </a:schemeClr>
                </a:solidFill>
              </a:rPr>
              <a:t>, </a:t>
            </a:r>
            <a:r>
              <a:rPr lang="ru-RU" sz="2400" b="1" dirty="0" err="1">
                <a:solidFill>
                  <a:schemeClr val="accent3">
                    <a:lumMod val="50000"/>
                  </a:schemeClr>
                </a:solidFill>
              </a:rPr>
              <a:t>він</a:t>
            </a:r>
            <a:r>
              <a:rPr lang="ru-RU" sz="2400" b="1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400" b="1" dirty="0" err="1">
                <a:solidFill>
                  <a:schemeClr val="accent3">
                    <a:lumMod val="50000"/>
                  </a:schemeClr>
                </a:solidFill>
              </a:rPr>
              <a:t>являє</a:t>
            </a:r>
            <a:r>
              <a:rPr lang="ru-RU" sz="2400" b="1" dirty="0">
                <a:solidFill>
                  <a:schemeClr val="accent3">
                    <a:lumMod val="50000"/>
                  </a:schemeClr>
                </a:solidFill>
              </a:rPr>
              <a:t> собою </a:t>
            </a:r>
            <a:r>
              <a:rPr lang="ru-RU" sz="2400" b="1" dirty="0" err="1">
                <a:solidFill>
                  <a:schemeClr val="accent3">
                    <a:lumMod val="50000"/>
                  </a:schemeClr>
                </a:solidFill>
              </a:rPr>
              <a:t>мовну</a:t>
            </a:r>
            <a:r>
              <a:rPr lang="ru-RU" sz="2400" b="1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400" b="1" dirty="0" err="1">
                <a:solidFill>
                  <a:schemeClr val="accent3">
                    <a:lumMod val="50000"/>
                  </a:schemeClr>
                </a:solidFill>
              </a:rPr>
              <a:t>особистість</a:t>
            </a:r>
            <a:r>
              <a:rPr lang="ru-RU" sz="2400" b="1" dirty="0">
                <a:solidFill>
                  <a:schemeClr val="accent3">
                    <a:lumMod val="50000"/>
                  </a:schemeClr>
                </a:solidFill>
              </a:rPr>
              <a:t>, яка </a:t>
            </a:r>
            <a:r>
              <a:rPr lang="ru-RU" sz="2400" b="1" dirty="0" err="1">
                <a:solidFill>
                  <a:schemeClr val="accent3">
                    <a:lumMod val="50000"/>
                  </a:schemeClr>
                </a:solidFill>
              </a:rPr>
              <a:t>детермінована</a:t>
            </a:r>
            <a:r>
              <a:rPr lang="ru-RU" sz="2400" b="1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400" b="1" dirty="0" err="1">
                <a:solidFill>
                  <a:schemeClr val="accent3">
                    <a:lumMod val="50000"/>
                  </a:schemeClr>
                </a:solidFill>
              </a:rPr>
              <a:t>сукупністю</a:t>
            </a:r>
            <a:r>
              <a:rPr lang="ru-RU" sz="2400" b="1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400" b="1" dirty="0" err="1">
                <a:solidFill>
                  <a:schemeClr val="accent3">
                    <a:lumMod val="50000"/>
                  </a:schemeClr>
                </a:solidFill>
              </a:rPr>
              <a:t>ментальних</a:t>
            </a:r>
            <a:r>
              <a:rPr lang="ru-RU" sz="2400" b="1" dirty="0">
                <a:solidFill>
                  <a:schemeClr val="accent3">
                    <a:lumMod val="50000"/>
                  </a:schemeClr>
                </a:solidFill>
              </a:rPr>
              <a:t>, </a:t>
            </a:r>
            <a:r>
              <a:rPr lang="ru-RU" sz="2400" b="1" dirty="0" err="1">
                <a:solidFill>
                  <a:schemeClr val="accent3">
                    <a:lumMod val="50000"/>
                  </a:schemeClr>
                </a:solidFill>
              </a:rPr>
              <a:t>психічних</a:t>
            </a:r>
            <a:r>
              <a:rPr lang="ru-RU" sz="2400" b="1" dirty="0">
                <a:solidFill>
                  <a:schemeClr val="accent3">
                    <a:lumMod val="50000"/>
                  </a:schemeClr>
                </a:solidFill>
              </a:rPr>
              <a:t>, </a:t>
            </a:r>
            <a:r>
              <a:rPr lang="ru-RU" sz="2400" b="1" dirty="0" err="1">
                <a:solidFill>
                  <a:schemeClr val="accent3">
                    <a:lumMod val="50000"/>
                  </a:schemeClr>
                </a:solidFill>
              </a:rPr>
              <a:t>емоційних</a:t>
            </a:r>
            <a:r>
              <a:rPr lang="ru-RU" sz="2400" b="1" dirty="0">
                <a:solidFill>
                  <a:schemeClr val="accent3">
                    <a:lumMod val="50000"/>
                  </a:schemeClr>
                </a:solidFill>
              </a:rPr>
              <a:t>, </a:t>
            </a:r>
            <a:r>
              <a:rPr lang="ru-RU" sz="2400" b="1" dirty="0" err="1">
                <a:solidFill>
                  <a:schemeClr val="accent3">
                    <a:lumMod val="50000"/>
                  </a:schemeClr>
                </a:solidFill>
              </a:rPr>
              <a:t>оцінних</a:t>
            </a:r>
            <a:r>
              <a:rPr lang="ru-RU" sz="2400" b="1" dirty="0">
                <a:solidFill>
                  <a:schemeClr val="accent3">
                    <a:lumMod val="50000"/>
                  </a:schemeClr>
                </a:solidFill>
              </a:rPr>
              <a:t>, </a:t>
            </a:r>
            <a:r>
              <a:rPr lang="ru-RU" sz="2400" b="1" dirty="0" err="1">
                <a:solidFill>
                  <a:schemeClr val="accent3">
                    <a:lumMod val="50000"/>
                  </a:schemeClr>
                </a:solidFill>
              </a:rPr>
              <a:t>прагматичних</a:t>
            </a:r>
            <a:r>
              <a:rPr lang="ru-RU" sz="2400" b="1" dirty="0">
                <a:solidFill>
                  <a:schemeClr val="accent3">
                    <a:lumMod val="50000"/>
                  </a:schemeClr>
                </a:solidFill>
              </a:rPr>
              <a:t> та </a:t>
            </a:r>
            <a:r>
              <a:rPr lang="ru-RU" sz="2400" b="1" dirty="0" err="1">
                <a:solidFill>
                  <a:schemeClr val="accent3">
                    <a:lumMod val="50000"/>
                  </a:schemeClr>
                </a:solidFill>
              </a:rPr>
              <a:t>інших</a:t>
            </a:r>
            <a:r>
              <a:rPr lang="ru-RU" sz="2400" b="1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400" b="1" dirty="0" err="1">
                <a:solidFill>
                  <a:schemeClr val="accent3">
                    <a:lumMod val="50000"/>
                  </a:schemeClr>
                </a:solidFill>
              </a:rPr>
              <a:t>особливостей</a:t>
            </a:r>
            <a:r>
              <a:rPr lang="ru-RU" sz="2400" b="1" dirty="0">
                <a:solidFill>
                  <a:schemeClr val="accent3">
                    <a:lumMod val="50000"/>
                  </a:schemeClr>
                </a:solidFill>
              </a:rPr>
              <a:t>.</a:t>
            </a:r>
            <a:endParaRPr lang="fr-FR" sz="2400" b="1" dirty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ru-RU" sz="2400" b="1" i="1" u="sng" dirty="0" err="1">
                <a:solidFill>
                  <a:srgbClr val="0070C0"/>
                </a:solidFill>
              </a:rPr>
              <a:t>Взаєморозуміння</a:t>
            </a:r>
            <a:r>
              <a:rPr lang="ru-RU" sz="2400" b="1" i="1" u="sng" dirty="0">
                <a:solidFill>
                  <a:srgbClr val="0070C0"/>
                </a:solidFill>
              </a:rPr>
              <a:t> </a:t>
            </a:r>
            <a:r>
              <a:rPr lang="ru-RU" sz="2400" b="1" i="1" u="sng" dirty="0" err="1">
                <a:solidFill>
                  <a:srgbClr val="0070C0"/>
                </a:solidFill>
              </a:rPr>
              <a:t>комунікантів</a:t>
            </a:r>
            <a:r>
              <a:rPr lang="ru-RU" sz="2400" b="1" i="1" u="sng" dirty="0">
                <a:solidFill>
                  <a:srgbClr val="0070C0"/>
                </a:solidFill>
              </a:rPr>
              <a:t> </a:t>
            </a:r>
            <a:r>
              <a:rPr lang="ru-RU" sz="2400" b="1" dirty="0" err="1">
                <a:solidFill>
                  <a:schemeClr val="accent3">
                    <a:lumMod val="50000"/>
                  </a:schemeClr>
                </a:solidFill>
              </a:rPr>
              <a:t>передбачає</a:t>
            </a:r>
            <a:r>
              <a:rPr lang="ru-RU" sz="2400" b="1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400" b="1" dirty="0" err="1">
                <a:solidFill>
                  <a:schemeClr val="accent3">
                    <a:lumMod val="50000"/>
                  </a:schemeClr>
                </a:solidFill>
              </a:rPr>
              <a:t>перетин</a:t>
            </a:r>
            <a:r>
              <a:rPr lang="ru-RU" sz="2400" b="1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400" b="1" dirty="0" err="1">
                <a:solidFill>
                  <a:schemeClr val="accent3">
                    <a:lumMod val="50000"/>
                  </a:schemeClr>
                </a:solidFill>
              </a:rPr>
              <a:t>їх</a:t>
            </a:r>
            <a:r>
              <a:rPr lang="ru-RU" sz="2400" b="1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400" b="1" dirty="0" err="1">
                <a:solidFill>
                  <a:schemeClr val="accent3">
                    <a:lumMod val="50000"/>
                  </a:schemeClr>
                </a:solidFill>
              </a:rPr>
              <a:t>знань</a:t>
            </a:r>
            <a:r>
              <a:rPr lang="ru-RU" sz="2400" b="1" dirty="0">
                <a:solidFill>
                  <a:schemeClr val="accent3">
                    <a:lumMod val="50000"/>
                  </a:schemeClr>
                </a:solidFill>
              </a:rPr>
              <a:t>, </a:t>
            </a:r>
            <a:r>
              <a:rPr lang="ru-RU" sz="2400" b="1" dirty="0" err="1">
                <a:solidFill>
                  <a:schemeClr val="accent3">
                    <a:lumMod val="50000"/>
                  </a:schemeClr>
                </a:solidFill>
              </a:rPr>
              <a:t>які</a:t>
            </a:r>
            <a:r>
              <a:rPr lang="ru-RU" sz="2400" b="1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400" b="1" dirty="0" err="1">
                <a:solidFill>
                  <a:schemeClr val="accent3">
                    <a:lumMod val="50000"/>
                  </a:schemeClr>
                </a:solidFill>
              </a:rPr>
              <a:t>виражені</a:t>
            </a:r>
            <a:r>
              <a:rPr lang="ru-RU" sz="2400" b="1" dirty="0">
                <a:solidFill>
                  <a:schemeClr val="accent3">
                    <a:lumMod val="50000"/>
                  </a:schemeClr>
                </a:solidFill>
              </a:rPr>
              <a:t> у </a:t>
            </a:r>
            <a:r>
              <a:rPr lang="ru-RU" sz="2400" b="1" dirty="0" err="1">
                <a:solidFill>
                  <a:schemeClr val="accent3">
                    <a:lumMod val="50000"/>
                  </a:schemeClr>
                </a:solidFill>
              </a:rPr>
              <a:t>вербальній</a:t>
            </a:r>
            <a:r>
              <a:rPr lang="ru-RU" sz="2400" b="1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400" b="1" dirty="0" err="1">
                <a:solidFill>
                  <a:schemeClr val="accent3">
                    <a:lumMod val="50000"/>
                  </a:schemeClr>
                </a:solidFill>
              </a:rPr>
              <a:t>формі</a:t>
            </a:r>
            <a:r>
              <a:rPr lang="ru-RU" sz="2400" b="1" dirty="0">
                <a:solidFill>
                  <a:schemeClr val="accent3">
                    <a:lumMod val="50000"/>
                  </a:schemeClr>
                </a:solidFill>
              </a:rPr>
              <a:t>. </a:t>
            </a:r>
            <a:endParaRPr lang="fr-FR" sz="2400" b="1" dirty="0">
              <a:solidFill>
                <a:schemeClr val="accent3">
                  <a:lumMod val="50000"/>
                </a:schemeClr>
              </a:solidFill>
            </a:endParaRPr>
          </a:p>
          <a:p>
            <a:pPr algn="just"/>
            <a:r>
              <a:rPr lang="ru-RU" sz="2400" b="1" i="1" u="sng" dirty="0">
                <a:solidFill>
                  <a:srgbClr val="0070C0"/>
                </a:solidFill>
              </a:rPr>
              <a:t>Базою </a:t>
            </a:r>
            <a:r>
              <a:rPr lang="ru-RU" sz="2400" b="1" i="1" u="sng" dirty="0" err="1">
                <a:solidFill>
                  <a:srgbClr val="0070C0"/>
                </a:solidFill>
              </a:rPr>
              <a:t>мовленнєвої</a:t>
            </a:r>
            <a:r>
              <a:rPr lang="ru-RU" sz="2400" b="1" i="1" u="sng" dirty="0">
                <a:solidFill>
                  <a:srgbClr val="0070C0"/>
                </a:solidFill>
              </a:rPr>
              <a:t> </a:t>
            </a:r>
            <a:r>
              <a:rPr lang="ru-RU" sz="2400" b="1" i="1" u="sng" dirty="0" err="1">
                <a:solidFill>
                  <a:srgbClr val="0070C0"/>
                </a:solidFill>
              </a:rPr>
              <a:t>комунікації</a:t>
            </a:r>
            <a:r>
              <a:rPr lang="ru-RU" sz="2400" b="1" i="1" u="sng" dirty="0">
                <a:solidFill>
                  <a:srgbClr val="0070C0"/>
                </a:solidFill>
              </a:rPr>
              <a:t> </a:t>
            </a:r>
            <a:r>
              <a:rPr lang="ru-RU" sz="2400" b="1" dirty="0">
                <a:solidFill>
                  <a:schemeClr val="accent3">
                    <a:lumMod val="50000"/>
                  </a:schemeClr>
                </a:solidFill>
              </a:rPr>
              <a:t>є </a:t>
            </a:r>
            <a:r>
              <a:rPr lang="ru-RU" sz="2400" b="1" dirty="0" err="1">
                <a:solidFill>
                  <a:schemeClr val="accent3">
                    <a:lumMod val="50000"/>
                  </a:schemeClr>
                </a:solidFill>
              </a:rPr>
              <a:t>відносний</a:t>
            </a:r>
            <a:r>
              <a:rPr lang="ru-RU" sz="2400" b="1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400" b="1" dirty="0" err="1">
                <a:solidFill>
                  <a:schemeClr val="accent3">
                    <a:lumMod val="50000"/>
                  </a:schemeClr>
                </a:solidFill>
              </a:rPr>
              <a:t>словниковий</a:t>
            </a:r>
            <a:r>
              <a:rPr lang="ru-RU" sz="2400" b="1" dirty="0">
                <a:solidFill>
                  <a:schemeClr val="accent3">
                    <a:lumMod val="50000"/>
                  </a:schemeClr>
                </a:solidFill>
              </a:rPr>
              <a:t> запас, </a:t>
            </a:r>
            <a:r>
              <a:rPr lang="ru-RU" sz="2400" b="1" dirty="0" err="1">
                <a:solidFill>
                  <a:schemeClr val="accent3">
                    <a:lumMod val="50000"/>
                  </a:schemeClr>
                </a:solidFill>
              </a:rPr>
              <a:t>яким</a:t>
            </a:r>
            <a:r>
              <a:rPr lang="ru-RU" sz="2400" b="1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400" b="1" dirty="0" err="1">
                <a:solidFill>
                  <a:schemeClr val="accent3">
                    <a:lumMod val="50000"/>
                  </a:schemeClr>
                </a:solidFill>
              </a:rPr>
              <a:t>має</a:t>
            </a:r>
            <a:r>
              <a:rPr lang="ru-RU" sz="2400" b="1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400" b="1" dirty="0" err="1">
                <a:solidFill>
                  <a:schemeClr val="accent3">
                    <a:lumMod val="50000"/>
                  </a:schemeClr>
                </a:solidFill>
              </a:rPr>
              <a:t>володіти</a:t>
            </a:r>
            <a:r>
              <a:rPr lang="ru-RU" sz="2400" b="1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400" b="1" dirty="0" err="1">
                <a:solidFill>
                  <a:schemeClr val="accent3">
                    <a:lumMod val="50000"/>
                  </a:schemeClr>
                </a:solidFill>
              </a:rPr>
              <a:t>кожний</a:t>
            </a:r>
            <a:r>
              <a:rPr lang="ru-RU" sz="2400" b="1" dirty="0">
                <a:solidFill>
                  <a:schemeClr val="accent3">
                    <a:lumMod val="50000"/>
                  </a:schemeClr>
                </a:solidFill>
              </a:rPr>
              <a:t> з </a:t>
            </a:r>
            <a:r>
              <a:rPr lang="ru-RU" sz="2400" b="1" dirty="0" err="1">
                <a:solidFill>
                  <a:schemeClr val="accent3">
                    <a:lumMod val="50000"/>
                  </a:schemeClr>
                </a:solidFill>
              </a:rPr>
              <a:t>комунікантів</a:t>
            </a:r>
            <a:r>
              <a:rPr lang="ru-RU" sz="2400" b="1" dirty="0">
                <a:solidFill>
                  <a:schemeClr val="accent3">
                    <a:lumMod val="50000"/>
                  </a:schemeClr>
                </a:solidFill>
              </a:rPr>
              <a:t>. </a:t>
            </a:r>
            <a:r>
              <a:rPr lang="ru-RU" sz="2400" b="1" dirty="0" err="1">
                <a:solidFill>
                  <a:schemeClr val="accent3">
                    <a:lumMod val="50000"/>
                  </a:schemeClr>
                </a:solidFill>
              </a:rPr>
              <a:t>Проте</a:t>
            </a:r>
            <a:r>
              <a:rPr lang="ru-RU" sz="2400" b="1" dirty="0">
                <a:solidFill>
                  <a:schemeClr val="accent3">
                    <a:lumMod val="50000"/>
                  </a:schemeClr>
                </a:solidFill>
              </a:rPr>
              <a:t> жива </a:t>
            </a:r>
            <a:r>
              <a:rPr lang="ru-RU" sz="2400" b="1" dirty="0" err="1">
                <a:solidFill>
                  <a:schemeClr val="accent3">
                    <a:lumMod val="50000"/>
                  </a:schemeClr>
                </a:solidFill>
              </a:rPr>
              <a:t>природна</a:t>
            </a:r>
            <a:r>
              <a:rPr lang="ru-RU" sz="2400" b="1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400" b="1" dirty="0" err="1">
                <a:solidFill>
                  <a:schemeClr val="accent3">
                    <a:lumMod val="50000"/>
                  </a:schemeClr>
                </a:solidFill>
              </a:rPr>
              <a:t>мова</a:t>
            </a:r>
            <a:r>
              <a:rPr lang="ru-RU" sz="2400" b="1" dirty="0">
                <a:solidFill>
                  <a:schemeClr val="accent3">
                    <a:lumMod val="50000"/>
                  </a:schemeClr>
                </a:solidFill>
              </a:rPr>
              <a:t> – </a:t>
            </a:r>
            <a:r>
              <a:rPr lang="ru-RU" sz="2400" b="1" dirty="0" err="1">
                <a:solidFill>
                  <a:schemeClr val="accent3">
                    <a:lumMod val="50000"/>
                  </a:schemeClr>
                </a:solidFill>
              </a:rPr>
              <a:t>це</a:t>
            </a:r>
            <a:r>
              <a:rPr lang="ru-RU" sz="2400" b="1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400" b="1" dirty="0" err="1">
                <a:solidFill>
                  <a:schemeClr val="accent3">
                    <a:lumMod val="50000"/>
                  </a:schemeClr>
                </a:solidFill>
              </a:rPr>
              <a:t>тільки</a:t>
            </a:r>
            <a:r>
              <a:rPr lang="ru-RU" sz="2400" b="1" dirty="0">
                <a:solidFill>
                  <a:schemeClr val="accent3">
                    <a:lumMod val="50000"/>
                  </a:schemeClr>
                </a:solidFill>
              </a:rPr>
              <a:t> один </a:t>
            </a:r>
            <a:r>
              <a:rPr lang="ru-RU" sz="2400" b="1" dirty="0" err="1">
                <a:solidFill>
                  <a:schemeClr val="accent3">
                    <a:lumMod val="50000"/>
                  </a:schemeClr>
                </a:solidFill>
              </a:rPr>
              <a:t>із</a:t>
            </a:r>
            <a:r>
              <a:rPr lang="ru-RU" sz="2400" b="1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400" b="1" dirty="0" err="1">
                <a:solidFill>
                  <a:schemeClr val="accent3">
                    <a:lumMod val="50000"/>
                  </a:schemeClr>
                </a:solidFill>
              </a:rPr>
              <a:t>компонентів</a:t>
            </a:r>
            <a:r>
              <a:rPr lang="ru-RU" sz="2400" b="1" dirty="0">
                <a:solidFill>
                  <a:schemeClr val="accent3">
                    <a:lumMod val="50000"/>
                  </a:schemeClr>
                </a:solidFill>
              </a:rPr>
              <a:t>, </a:t>
            </a:r>
            <a:r>
              <a:rPr lang="ru-RU" sz="2400" b="1" dirty="0" err="1">
                <a:solidFill>
                  <a:schemeClr val="accent3">
                    <a:lumMod val="50000"/>
                  </a:schemeClr>
                </a:solidFill>
              </a:rPr>
              <a:t>що</a:t>
            </a:r>
            <a:r>
              <a:rPr lang="ru-RU" sz="2400" b="1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400" b="1" dirty="0" err="1">
                <a:solidFill>
                  <a:schemeClr val="accent3">
                    <a:lumMod val="50000"/>
                  </a:schemeClr>
                </a:solidFill>
              </a:rPr>
              <a:t>створює</a:t>
            </a:r>
            <a:r>
              <a:rPr lang="ru-RU" sz="2400" b="1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400" b="1" dirty="0" err="1">
                <a:solidFill>
                  <a:schemeClr val="accent3">
                    <a:lumMod val="50000"/>
                  </a:schemeClr>
                </a:solidFill>
              </a:rPr>
              <a:t>комунікативний</a:t>
            </a:r>
            <a:r>
              <a:rPr lang="ru-RU" sz="2400" b="1" dirty="0">
                <a:solidFill>
                  <a:schemeClr val="accent3">
                    <a:lumMod val="50000"/>
                  </a:schemeClr>
                </a:solidFill>
              </a:rPr>
              <a:t> код </a:t>
            </a:r>
            <a:r>
              <a:rPr lang="ru-RU" sz="2400" b="1" dirty="0" err="1">
                <a:solidFill>
                  <a:schemeClr val="accent3">
                    <a:lumMod val="50000"/>
                  </a:schemeClr>
                </a:solidFill>
              </a:rPr>
              <a:t>спілку</a:t>
            </a:r>
            <a:r>
              <a:rPr lang="ru-RU" sz="2400" b="1" dirty="0">
                <a:solidFill>
                  <a:schemeClr val="accent3">
                    <a:lumMod val="50000"/>
                  </a:schemeClr>
                </a:solidFill>
              </a:rPr>
              <a:t>- </a:t>
            </a:r>
            <a:r>
              <a:rPr lang="ru-RU" sz="2400" b="1" dirty="0" err="1">
                <a:solidFill>
                  <a:schemeClr val="accent3">
                    <a:lumMod val="50000"/>
                  </a:schemeClr>
                </a:solidFill>
              </a:rPr>
              <a:t>вання</a:t>
            </a:r>
            <a:r>
              <a:rPr lang="ru-RU" sz="2400" b="1" dirty="0">
                <a:solidFill>
                  <a:schemeClr val="accent3">
                    <a:lumMod val="50000"/>
                  </a:schemeClr>
                </a:solidFill>
              </a:rPr>
              <a:t>, </a:t>
            </a:r>
            <a:r>
              <a:rPr lang="ru-RU" sz="2400" b="1" dirty="0" err="1">
                <a:solidFill>
                  <a:schemeClr val="accent3">
                    <a:lumMod val="50000"/>
                  </a:schemeClr>
                </a:solidFill>
              </a:rPr>
              <a:t>який</a:t>
            </a:r>
            <a:r>
              <a:rPr lang="ru-RU" sz="2400" b="1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400" b="1" dirty="0" err="1">
                <a:solidFill>
                  <a:schemeClr val="accent3">
                    <a:lumMod val="50000"/>
                  </a:schemeClr>
                </a:solidFill>
              </a:rPr>
              <a:t>формується</a:t>
            </a:r>
            <a:r>
              <a:rPr lang="ru-RU" sz="2400" b="1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400" b="1" dirty="0" err="1">
                <a:solidFill>
                  <a:schemeClr val="accent3">
                    <a:lumMod val="50000"/>
                  </a:schemeClr>
                </a:solidFill>
              </a:rPr>
              <a:t>внаслідок</a:t>
            </a:r>
            <a:r>
              <a:rPr lang="ru-RU" sz="2400" b="1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400" b="1" dirty="0" err="1">
                <a:solidFill>
                  <a:schemeClr val="accent3">
                    <a:lumMod val="50000"/>
                  </a:schemeClr>
                </a:solidFill>
              </a:rPr>
              <a:t>складної</a:t>
            </a:r>
            <a:r>
              <a:rPr lang="ru-RU" sz="2400" b="1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400" b="1" dirty="0" err="1">
                <a:solidFill>
                  <a:schemeClr val="accent3">
                    <a:lumMod val="50000"/>
                  </a:schemeClr>
                </a:solidFill>
              </a:rPr>
              <a:t>взаємодії</a:t>
            </a:r>
            <a:r>
              <a:rPr lang="ru-RU" sz="2400" b="1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400" b="1" dirty="0" err="1">
                <a:solidFill>
                  <a:schemeClr val="accent3">
                    <a:lumMod val="50000"/>
                  </a:schemeClr>
                </a:solidFill>
              </a:rPr>
              <a:t>вербальних</a:t>
            </a:r>
            <a:r>
              <a:rPr lang="ru-RU" sz="2400" b="1" dirty="0">
                <a:solidFill>
                  <a:schemeClr val="accent3">
                    <a:lumMod val="50000"/>
                  </a:schemeClr>
                </a:solidFill>
              </a:rPr>
              <a:t> з </a:t>
            </a:r>
            <a:r>
              <a:rPr lang="ru-RU" sz="2400" b="1" dirty="0" err="1">
                <a:solidFill>
                  <a:schemeClr val="accent3">
                    <a:lumMod val="50000"/>
                  </a:schemeClr>
                </a:solidFill>
              </a:rPr>
              <a:t>невербальними</a:t>
            </a:r>
            <a:r>
              <a:rPr lang="ru-RU" sz="2400" b="1" dirty="0">
                <a:solidFill>
                  <a:schemeClr val="accent3">
                    <a:lumMod val="50000"/>
                  </a:schemeClr>
                </a:solidFill>
              </a:rPr>
              <a:t> (жести, </a:t>
            </a:r>
            <a:r>
              <a:rPr lang="ru-RU" sz="2400" b="1" dirty="0" err="1">
                <a:solidFill>
                  <a:schemeClr val="accent3">
                    <a:lumMod val="50000"/>
                  </a:schemeClr>
                </a:solidFill>
              </a:rPr>
              <a:t>міміка</a:t>
            </a:r>
            <a:r>
              <a:rPr lang="ru-RU" sz="2400" b="1" dirty="0">
                <a:solidFill>
                  <a:schemeClr val="accent3">
                    <a:lumMod val="50000"/>
                  </a:schemeClr>
                </a:solidFill>
              </a:rPr>
              <a:t>, </a:t>
            </a:r>
            <a:r>
              <a:rPr lang="ru-RU" sz="2400" b="1" dirty="0" err="1">
                <a:solidFill>
                  <a:schemeClr val="accent3">
                    <a:lumMod val="50000"/>
                  </a:schemeClr>
                </a:solidFill>
              </a:rPr>
              <a:t>постави</a:t>
            </a:r>
            <a:r>
              <a:rPr lang="ru-RU" sz="2400" b="1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400" b="1" dirty="0" err="1">
                <a:solidFill>
                  <a:schemeClr val="accent3">
                    <a:lumMod val="50000"/>
                  </a:schemeClr>
                </a:solidFill>
              </a:rPr>
              <a:t>тіла</a:t>
            </a:r>
            <a:r>
              <a:rPr lang="ru-RU" sz="2400" b="1" dirty="0">
                <a:solidFill>
                  <a:schemeClr val="accent3">
                    <a:lumMod val="50000"/>
                  </a:schemeClr>
                </a:solidFill>
              </a:rPr>
              <a:t>, </a:t>
            </a:r>
            <a:r>
              <a:rPr lang="ru-RU" sz="2400" b="1" dirty="0" err="1">
                <a:solidFill>
                  <a:schemeClr val="accent3">
                    <a:lumMod val="50000"/>
                  </a:schemeClr>
                </a:solidFill>
              </a:rPr>
              <a:t>прикраси</a:t>
            </a:r>
            <a:r>
              <a:rPr lang="ru-RU" sz="2400" b="1" dirty="0">
                <a:solidFill>
                  <a:schemeClr val="accent3">
                    <a:lumMod val="50000"/>
                  </a:schemeClr>
                </a:solidFill>
              </a:rPr>
              <a:t>, запах, </a:t>
            </a:r>
            <a:r>
              <a:rPr lang="ru-RU" sz="2400" b="1" dirty="0" err="1">
                <a:solidFill>
                  <a:schemeClr val="accent3">
                    <a:lumMod val="50000"/>
                  </a:schemeClr>
                </a:solidFill>
              </a:rPr>
              <a:t>одяг</a:t>
            </a:r>
            <a:r>
              <a:rPr lang="ru-RU" sz="2400" b="1" dirty="0">
                <a:solidFill>
                  <a:schemeClr val="accent3">
                    <a:lumMod val="50000"/>
                  </a:schemeClr>
                </a:solidFill>
              </a:rPr>
              <a:t>), </a:t>
            </a:r>
            <a:r>
              <a:rPr lang="ru-RU" sz="2400" b="1" dirty="0" err="1">
                <a:solidFill>
                  <a:schemeClr val="accent3">
                    <a:lumMod val="50000"/>
                  </a:schemeClr>
                </a:solidFill>
              </a:rPr>
              <a:t>ситуативними</a:t>
            </a:r>
            <a:r>
              <a:rPr lang="ru-RU" sz="2400" b="1" dirty="0">
                <a:solidFill>
                  <a:schemeClr val="accent3">
                    <a:lumMod val="50000"/>
                  </a:schemeClr>
                </a:solidFill>
              </a:rPr>
              <a:t> (час і </a:t>
            </a:r>
            <a:r>
              <a:rPr lang="ru-RU" sz="2400" b="1" dirty="0" err="1">
                <a:solidFill>
                  <a:schemeClr val="accent3">
                    <a:lumMod val="50000"/>
                  </a:schemeClr>
                </a:solidFill>
              </a:rPr>
              <a:t>місце</a:t>
            </a:r>
            <a:r>
              <a:rPr lang="ru-RU" sz="2400" b="1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400" b="1" dirty="0" err="1">
                <a:solidFill>
                  <a:schemeClr val="accent3">
                    <a:lumMod val="50000"/>
                  </a:schemeClr>
                </a:solidFill>
              </a:rPr>
              <a:t>спілкування</a:t>
            </a:r>
            <a:r>
              <a:rPr lang="ru-RU" sz="2400" b="1" dirty="0">
                <a:solidFill>
                  <a:schemeClr val="accent3">
                    <a:lumMod val="50000"/>
                  </a:schemeClr>
                </a:solidFill>
              </a:rPr>
              <a:t>), </a:t>
            </a:r>
            <a:r>
              <a:rPr lang="ru-RU" sz="2400" b="1" dirty="0" err="1">
                <a:solidFill>
                  <a:schemeClr val="accent3">
                    <a:lumMod val="50000"/>
                  </a:schemeClr>
                </a:solidFill>
              </a:rPr>
              <a:t>соціальними</a:t>
            </a:r>
            <a:r>
              <a:rPr lang="ru-RU" sz="2400" b="1" dirty="0">
                <a:solidFill>
                  <a:schemeClr val="accent3">
                    <a:lumMod val="50000"/>
                  </a:schemeClr>
                </a:solidFill>
              </a:rPr>
              <a:t> (</a:t>
            </a:r>
            <a:r>
              <a:rPr lang="ru-RU" sz="2400" b="1" dirty="0" err="1">
                <a:solidFill>
                  <a:schemeClr val="accent3">
                    <a:lumMod val="50000"/>
                  </a:schemeClr>
                </a:solidFill>
              </a:rPr>
              <a:t>соціальні</a:t>
            </a:r>
            <a:r>
              <a:rPr lang="ru-RU" sz="2400" b="1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400" b="1" dirty="0" err="1">
                <a:solidFill>
                  <a:schemeClr val="accent3">
                    <a:lumMod val="50000"/>
                  </a:schemeClr>
                </a:solidFill>
              </a:rPr>
              <a:t>ролі</a:t>
            </a:r>
            <a:r>
              <a:rPr lang="ru-RU" sz="2400" b="1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400" b="1" dirty="0" err="1">
                <a:solidFill>
                  <a:schemeClr val="accent3">
                    <a:lumMod val="50000"/>
                  </a:schemeClr>
                </a:solidFill>
              </a:rPr>
              <a:t>учасників</a:t>
            </a:r>
            <a:r>
              <a:rPr lang="ru-RU" sz="2400" b="1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400" b="1" dirty="0" err="1">
                <a:solidFill>
                  <a:schemeClr val="accent3">
                    <a:lumMod val="50000"/>
                  </a:schemeClr>
                </a:solidFill>
              </a:rPr>
              <a:t>спілкування</a:t>
            </a:r>
            <a:r>
              <a:rPr lang="ru-RU" sz="2400" b="1" dirty="0">
                <a:solidFill>
                  <a:schemeClr val="accent3">
                    <a:lumMod val="50000"/>
                  </a:schemeClr>
                </a:solidFill>
              </a:rPr>
              <a:t>), </a:t>
            </a:r>
            <a:r>
              <a:rPr lang="ru-RU" sz="2400" b="1" dirty="0" err="1">
                <a:solidFill>
                  <a:schemeClr val="accent3">
                    <a:lumMod val="50000"/>
                  </a:schemeClr>
                </a:solidFill>
              </a:rPr>
              <a:t>віковими</a:t>
            </a:r>
            <a:r>
              <a:rPr lang="ru-RU" sz="2400" b="1" dirty="0">
                <a:solidFill>
                  <a:schemeClr val="accent3">
                    <a:lumMod val="50000"/>
                  </a:schemeClr>
                </a:solidFill>
              </a:rPr>
              <a:t> (старший – </a:t>
            </a:r>
            <a:r>
              <a:rPr lang="ru-RU" sz="2400" b="1" dirty="0" err="1">
                <a:solidFill>
                  <a:schemeClr val="accent3">
                    <a:lumMod val="50000"/>
                  </a:schemeClr>
                </a:solidFill>
              </a:rPr>
              <a:t>молодший</a:t>
            </a:r>
            <a:r>
              <a:rPr lang="ru-RU" sz="2400" b="1" dirty="0">
                <a:solidFill>
                  <a:schemeClr val="accent3">
                    <a:lumMod val="50000"/>
                  </a:schemeClr>
                </a:solidFill>
              </a:rPr>
              <a:t>), </a:t>
            </a:r>
            <a:r>
              <a:rPr lang="ru-RU" sz="2400" b="1" dirty="0" err="1">
                <a:solidFill>
                  <a:schemeClr val="accent3">
                    <a:lumMod val="50000"/>
                  </a:schemeClr>
                </a:solidFill>
              </a:rPr>
              <a:t>гендерними</a:t>
            </a:r>
            <a:r>
              <a:rPr lang="ru-RU" sz="2400" b="1" dirty="0">
                <a:solidFill>
                  <a:schemeClr val="accent3">
                    <a:lumMod val="50000"/>
                  </a:schemeClr>
                </a:solidFill>
              </a:rPr>
              <a:t> (</a:t>
            </a:r>
            <a:r>
              <a:rPr lang="ru-RU" sz="2400" b="1" dirty="0" err="1">
                <a:solidFill>
                  <a:schemeClr val="accent3">
                    <a:lumMod val="50000"/>
                  </a:schemeClr>
                </a:solidFill>
              </a:rPr>
              <a:t>чоловік</a:t>
            </a:r>
            <a:r>
              <a:rPr lang="ru-RU" sz="2400" b="1" dirty="0">
                <a:solidFill>
                  <a:schemeClr val="accent3">
                    <a:lumMod val="50000"/>
                  </a:schemeClr>
                </a:solidFill>
              </a:rPr>
              <a:t> – </a:t>
            </a:r>
            <a:r>
              <a:rPr lang="ru-RU" sz="2400" b="1" dirty="0" err="1">
                <a:solidFill>
                  <a:schemeClr val="accent3">
                    <a:lumMod val="50000"/>
                  </a:schemeClr>
                </a:solidFill>
              </a:rPr>
              <a:t>жінка</a:t>
            </a:r>
            <a:r>
              <a:rPr lang="ru-RU" sz="2400" b="1" dirty="0">
                <a:solidFill>
                  <a:schemeClr val="accent3">
                    <a:lumMod val="50000"/>
                  </a:schemeClr>
                </a:solidFill>
              </a:rPr>
              <a:t>), </a:t>
            </a:r>
            <a:r>
              <a:rPr lang="ru-RU" sz="2400" b="1" dirty="0" err="1">
                <a:solidFill>
                  <a:schemeClr val="accent3">
                    <a:lumMod val="50000"/>
                  </a:schemeClr>
                </a:solidFill>
              </a:rPr>
              <a:t>психологічними</a:t>
            </a:r>
            <a:r>
              <a:rPr lang="ru-RU" sz="2400" b="1" dirty="0">
                <a:solidFill>
                  <a:schemeClr val="accent3">
                    <a:lumMod val="50000"/>
                  </a:schemeClr>
                </a:solidFill>
              </a:rPr>
              <a:t> та </a:t>
            </a:r>
            <a:r>
              <a:rPr lang="ru-RU" sz="2400" b="1" dirty="0" err="1">
                <a:solidFill>
                  <a:schemeClr val="accent3">
                    <a:lumMod val="50000"/>
                  </a:schemeClr>
                </a:solidFill>
              </a:rPr>
              <a:t>психічними</a:t>
            </a:r>
            <a:r>
              <a:rPr lang="ru-RU" sz="2400" b="1" dirty="0">
                <a:solidFill>
                  <a:schemeClr val="accent3">
                    <a:lumMod val="50000"/>
                  </a:schemeClr>
                </a:solidFill>
              </a:rPr>
              <a:t> (</a:t>
            </a:r>
            <a:r>
              <a:rPr lang="ru-RU" sz="2400" b="1" dirty="0" err="1">
                <a:solidFill>
                  <a:schemeClr val="accent3">
                    <a:lumMod val="50000"/>
                  </a:schemeClr>
                </a:solidFill>
              </a:rPr>
              <a:t>настрій</a:t>
            </a:r>
            <a:r>
              <a:rPr lang="ru-RU" sz="2400" b="1" dirty="0">
                <a:solidFill>
                  <a:schemeClr val="accent3">
                    <a:lumMod val="50000"/>
                  </a:schemeClr>
                </a:solidFill>
              </a:rPr>
              <a:t>, темперамент, </a:t>
            </a:r>
            <a:r>
              <a:rPr lang="ru-RU" sz="2400" b="1" dirty="0" err="1">
                <a:solidFill>
                  <a:schemeClr val="accent3">
                    <a:lumMod val="50000"/>
                  </a:schemeClr>
                </a:solidFill>
              </a:rPr>
              <a:t>ментальність</a:t>
            </a:r>
            <a:r>
              <a:rPr lang="ru-RU" sz="2400" b="1" dirty="0">
                <a:solidFill>
                  <a:schemeClr val="accent3">
                    <a:lumMod val="50000"/>
                  </a:schemeClr>
                </a:solidFill>
              </a:rPr>
              <a:t>) </a:t>
            </a:r>
            <a:r>
              <a:rPr lang="ru-RU" sz="2400" b="1" dirty="0" err="1">
                <a:solidFill>
                  <a:schemeClr val="accent3">
                    <a:lumMod val="50000"/>
                  </a:schemeClr>
                </a:solidFill>
              </a:rPr>
              <a:t>чинниками</a:t>
            </a:r>
            <a:r>
              <a:rPr lang="ru-RU" sz="2400" b="1" dirty="0">
                <a:solidFill>
                  <a:schemeClr val="accent3">
                    <a:lumMod val="50000"/>
                  </a:schemeClr>
                </a:solidFill>
              </a:rPr>
              <a:t>.</a:t>
            </a:r>
            <a:endParaRPr lang="en-US" sz="2400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79121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1" algn="ctr"/>
            <a:r>
              <a:rPr lang="en-US" sz="2400" b="1" dirty="0">
                <a:solidFill>
                  <a:srgbClr val="00B050"/>
                </a:solidFill>
              </a:rPr>
              <a:t>МОВНА ОСОБИСТІСТЬ: КОМУНІКАТИВНА КОМПЕТЕНЦІЯ</a:t>
            </a:r>
            <a:br>
              <a:rPr lang="en-US" sz="2400" b="1" dirty="0">
                <a:solidFill>
                  <a:srgbClr val="00B050"/>
                </a:solidFill>
              </a:rPr>
            </a:br>
            <a:r>
              <a:rPr lang="en-US" sz="2400" b="1" dirty="0">
                <a:solidFill>
                  <a:srgbClr val="00B050"/>
                </a:solidFill>
              </a:rPr>
              <a:t>ТА МОВЛЕННЄВА ПОВЕДІНКА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677334" y="1488613"/>
            <a:ext cx="11178604" cy="5091941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sz="2400" dirty="0">
                <a:solidFill>
                  <a:srgbClr val="7030A0"/>
                </a:solidFill>
              </a:rPr>
              <a:t>Ю.М. </a:t>
            </a:r>
            <a:r>
              <a:rPr lang="en-US" sz="2400" dirty="0" err="1">
                <a:solidFill>
                  <a:srgbClr val="7030A0"/>
                </a:solidFill>
              </a:rPr>
              <a:t>Караулов</a:t>
            </a:r>
            <a:r>
              <a:rPr lang="uk-UA" sz="2400" dirty="0">
                <a:solidFill>
                  <a:srgbClr val="7030A0"/>
                </a:solidFill>
              </a:rPr>
              <a:t> </a:t>
            </a:r>
            <a:r>
              <a:rPr lang="en-US" sz="2400" dirty="0">
                <a:solidFill>
                  <a:srgbClr val="7030A0"/>
                </a:solidFill>
              </a:rPr>
              <a:t> </a:t>
            </a:r>
            <a:r>
              <a:rPr lang="uk-UA" sz="2400" dirty="0">
                <a:solidFill>
                  <a:srgbClr val="7030A0"/>
                </a:solidFill>
              </a:rPr>
              <a:t>(</a:t>
            </a:r>
            <a:r>
              <a:rPr lang="en-US" sz="2400" dirty="0">
                <a:solidFill>
                  <a:srgbClr val="7030A0"/>
                </a:solidFill>
              </a:rPr>
              <a:t>"</a:t>
            </a:r>
            <a:r>
              <a:rPr lang="en-US" sz="2400" dirty="0" err="1">
                <a:solidFill>
                  <a:srgbClr val="7030A0"/>
                </a:solidFill>
              </a:rPr>
              <a:t>Русский</a:t>
            </a:r>
            <a:r>
              <a:rPr lang="en-US" sz="2400" dirty="0">
                <a:solidFill>
                  <a:srgbClr val="7030A0"/>
                </a:solidFill>
              </a:rPr>
              <a:t> </a:t>
            </a:r>
            <a:r>
              <a:rPr lang="en-US" sz="2400" dirty="0" err="1">
                <a:solidFill>
                  <a:srgbClr val="7030A0"/>
                </a:solidFill>
              </a:rPr>
              <a:t>язык</a:t>
            </a:r>
            <a:r>
              <a:rPr lang="en-US" sz="2400" dirty="0">
                <a:solidFill>
                  <a:srgbClr val="7030A0"/>
                </a:solidFill>
              </a:rPr>
              <a:t> и </a:t>
            </a:r>
            <a:r>
              <a:rPr lang="en-US" sz="2400" dirty="0" err="1">
                <a:solidFill>
                  <a:srgbClr val="7030A0"/>
                </a:solidFill>
              </a:rPr>
              <a:t>языковая</a:t>
            </a:r>
            <a:r>
              <a:rPr lang="en-US" sz="2400" dirty="0">
                <a:solidFill>
                  <a:srgbClr val="7030A0"/>
                </a:solidFill>
              </a:rPr>
              <a:t> </a:t>
            </a:r>
            <a:r>
              <a:rPr lang="en-US" sz="2400" dirty="0" err="1">
                <a:solidFill>
                  <a:srgbClr val="7030A0"/>
                </a:solidFill>
              </a:rPr>
              <a:t>личность</a:t>
            </a:r>
            <a:r>
              <a:rPr lang="en-US" sz="2400" dirty="0">
                <a:solidFill>
                  <a:srgbClr val="7030A0"/>
                </a:solidFill>
              </a:rPr>
              <a:t>" (1987) </a:t>
            </a:r>
            <a:r>
              <a:rPr lang="ru-RU" sz="2400" dirty="0">
                <a:solidFill>
                  <a:srgbClr val="7030A0"/>
                </a:solidFill>
              </a:rPr>
              <a:t>вводить терм</a:t>
            </a:r>
            <a:r>
              <a:rPr lang="uk-UA" sz="2400" dirty="0" err="1">
                <a:solidFill>
                  <a:srgbClr val="7030A0"/>
                </a:solidFill>
              </a:rPr>
              <a:t>ін</a:t>
            </a:r>
            <a:r>
              <a:rPr lang="uk-UA" sz="2400" dirty="0">
                <a:solidFill>
                  <a:srgbClr val="7030A0"/>
                </a:solidFill>
              </a:rPr>
              <a:t> </a:t>
            </a:r>
            <a:r>
              <a:rPr lang="en-US" sz="2400" dirty="0">
                <a:solidFill>
                  <a:srgbClr val="C00000"/>
                </a:solidFill>
              </a:rPr>
              <a:t>"</a:t>
            </a:r>
            <a:r>
              <a:rPr lang="en-US" sz="2400" dirty="0" err="1">
                <a:solidFill>
                  <a:srgbClr val="C00000"/>
                </a:solidFill>
              </a:rPr>
              <a:t>мовна</a:t>
            </a:r>
            <a:r>
              <a:rPr lang="en-US" sz="2400" dirty="0">
                <a:solidFill>
                  <a:srgbClr val="C00000"/>
                </a:solidFill>
              </a:rPr>
              <a:t> </a:t>
            </a:r>
            <a:r>
              <a:rPr lang="en-US" sz="2400" dirty="0" err="1">
                <a:solidFill>
                  <a:srgbClr val="C00000"/>
                </a:solidFill>
              </a:rPr>
              <a:t>особистість</a:t>
            </a:r>
            <a:r>
              <a:rPr lang="en-US" sz="2400" dirty="0">
                <a:solidFill>
                  <a:srgbClr val="C00000"/>
                </a:solidFill>
              </a:rPr>
              <a:t>"</a:t>
            </a:r>
            <a:r>
              <a:rPr lang="en-US" sz="2400" dirty="0">
                <a:solidFill>
                  <a:srgbClr val="7030A0"/>
                </a:solidFill>
              </a:rPr>
              <a:t> : "</a:t>
            </a:r>
            <a:r>
              <a:rPr lang="en-US" sz="2400" dirty="0" err="1">
                <a:solidFill>
                  <a:srgbClr val="7030A0"/>
                </a:solidFill>
              </a:rPr>
              <a:t>багатошаровий</a:t>
            </a:r>
            <a:r>
              <a:rPr lang="en-US" sz="2400" dirty="0">
                <a:solidFill>
                  <a:srgbClr val="7030A0"/>
                </a:solidFill>
              </a:rPr>
              <a:t> і </a:t>
            </a:r>
            <a:r>
              <a:rPr lang="en-US" sz="2400" dirty="0" err="1">
                <a:solidFill>
                  <a:srgbClr val="7030A0"/>
                </a:solidFill>
              </a:rPr>
              <a:t>багатокомпонентний</a:t>
            </a:r>
            <a:r>
              <a:rPr lang="en-US" sz="2400" dirty="0">
                <a:solidFill>
                  <a:srgbClr val="7030A0"/>
                </a:solidFill>
              </a:rPr>
              <a:t> </a:t>
            </a:r>
            <a:r>
              <a:rPr lang="en-US" sz="2400" dirty="0" err="1">
                <a:solidFill>
                  <a:srgbClr val="7030A0"/>
                </a:solidFill>
              </a:rPr>
              <a:t>набір</a:t>
            </a:r>
            <a:r>
              <a:rPr lang="en-US" sz="2400" dirty="0">
                <a:solidFill>
                  <a:srgbClr val="7030A0"/>
                </a:solidFill>
              </a:rPr>
              <a:t> </a:t>
            </a:r>
            <a:r>
              <a:rPr lang="en-US" sz="2400" dirty="0" err="1">
                <a:solidFill>
                  <a:srgbClr val="7030A0"/>
                </a:solidFill>
              </a:rPr>
              <a:t>мовних</a:t>
            </a:r>
            <a:r>
              <a:rPr lang="en-US" sz="2400" dirty="0">
                <a:solidFill>
                  <a:srgbClr val="7030A0"/>
                </a:solidFill>
              </a:rPr>
              <a:t> </a:t>
            </a:r>
            <a:r>
              <a:rPr lang="en-US" sz="2400" dirty="0" err="1">
                <a:solidFill>
                  <a:srgbClr val="7030A0"/>
                </a:solidFill>
              </a:rPr>
              <a:t>здібностей</a:t>
            </a:r>
            <a:r>
              <a:rPr lang="en-US" sz="2400" dirty="0">
                <a:solidFill>
                  <a:srgbClr val="7030A0"/>
                </a:solidFill>
              </a:rPr>
              <a:t>, </a:t>
            </a:r>
            <a:r>
              <a:rPr lang="en-US" sz="2400" dirty="0" err="1">
                <a:solidFill>
                  <a:srgbClr val="7030A0"/>
                </a:solidFill>
              </a:rPr>
              <a:t>умінь</a:t>
            </a:r>
            <a:r>
              <a:rPr lang="en-US" sz="2400" dirty="0">
                <a:solidFill>
                  <a:srgbClr val="7030A0"/>
                </a:solidFill>
              </a:rPr>
              <a:t>, </a:t>
            </a:r>
            <a:r>
              <a:rPr lang="en-US" sz="2400" dirty="0" err="1">
                <a:solidFill>
                  <a:srgbClr val="7030A0"/>
                </a:solidFill>
              </a:rPr>
              <a:t>підготовки</a:t>
            </a:r>
            <a:r>
              <a:rPr lang="en-US" sz="2400" dirty="0">
                <a:solidFill>
                  <a:srgbClr val="7030A0"/>
                </a:solidFill>
              </a:rPr>
              <a:t> </a:t>
            </a:r>
            <a:r>
              <a:rPr lang="en-US" sz="2400" dirty="0" err="1">
                <a:solidFill>
                  <a:srgbClr val="7030A0"/>
                </a:solidFill>
              </a:rPr>
              <a:t>до</a:t>
            </a:r>
            <a:r>
              <a:rPr lang="en-US" sz="2400" dirty="0">
                <a:solidFill>
                  <a:srgbClr val="7030A0"/>
                </a:solidFill>
              </a:rPr>
              <a:t> </a:t>
            </a:r>
            <a:r>
              <a:rPr lang="en-US" sz="2400" dirty="0" err="1">
                <a:solidFill>
                  <a:srgbClr val="7030A0"/>
                </a:solidFill>
              </a:rPr>
              <a:t>здійснення</a:t>
            </a:r>
            <a:r>
              <a:rPr lang="en-US" sz="2400" dirty="0">
                <a:solidFill>
                  <a:srgbClr val="7030A0"/>
                </a:solidFill>
              </a:rPr>
              <a:t> </a:t>
            </a:r>
            <a:r>
              <a:rPr lang="en-US" sz="2400" dirty="0" err="1">
                <a:solidFill>
                  <a:srgbClr val="7030A0"/>
                </a:solidFill>
              </a:rPr>
              <a:t>мовленнєвих</a:t>
            </a:r>
            <a:r>
              <a:rPr lang="en-US" sz="2400" dirty="0">
                <a:solidFill>
                  <a:srgbClr val="7030A0"/>
                </a:solidFill>
              </a:rPr>
              <a:t> </a:t>
            </a:r>
            <a:r>
              <a:rPr lang="en-US" sz="2400" dirty="0" err="1">
                <a:solidFill>
                  <a:srgbClr val="7030A0"/>
                </a:solidFill>
              </a:rPr>
              <a:t>учинків</a:t>
            </a:r>
            <a:r>
              <a:rPr lang="en-US" sz="2400" dirty="0">
                <a:solidFill>
                  <a:srgbClr val="7030A0"/>
                </a:solidFill>
              </a:rPr>
              <a:t> </a:t>
            </a:r>
            <a:r>
              <a:rPr lang="en-US" sz="2400" dirty="0" err="1">
                <a:solidFill>
                  <a:srgbClr val="7030A0"/>
                </a:solidFill>
              </a:rPr>
              <a:t>різного</a:t>
            </a:r>
            <a:r>
              <a:rPr lang="en-US" sz="2400" dirty="0">
                <a:solidFill>
                  <a:srgbClr val="7030A0"/>
                </a:solidFill>
              </a:rPr>
              <a:t> </a:t>
            </a:r>
            <a:r>
              <a:rPr lang="en-US" sz="2400" dirty="0" err="1">
                <a:solidFill>
                  <a:srgbClr val="7030A0"/>
                </a:solidFill>
              </a:rPr>
              <a:t>ступеня</a:t>
            </a:r>
            <a:r>
              <a:rPr lang="en-US" sz="2400" dirty="0">
                <a:solidFill>
                  <a:srgbClr val="7030A0"/>
                </a:solidFill>
              </a:rPr>
              <a:t> </a:t>
            </a:r>
            <a:r>
              <a:rPr lang="en-US" sz="2400" dirty="0" err="1">
                <a:solidFill>
                  <a:srgbClr val="7030A0"/>
                </a:solidFill>
              </a:rPr>
              <a:t>складності</a:t>
            </a:r>
            <a:r>
              <a:rPr lang="en-US" sz="2400" dirty="0">
                <a:solidFill>
                  <a:srgbClr val="7030A0"/>
                </a:solidFill>
              </a:rPr>
              <a:t>" [</a:t>
            </a:r>
            <a:r>
              <a:rPr lang="en-US" sz="2400" dirty="0" err="1">
                <a:solidFill>
                  <a:srgbClr val="7030A0"/>
                </a:solidFill>
              </a:rPr>
              <a:t>Караулов</a:t>
            </a:r>
            <a:r>
              <a:rPr lang="en-US" sz="2400" dirty="0">
                <a:solidFill>
                  <a:srgbClr val="7030A0"/>
                </a:solidFill>
              </a:rPr>
              <a:t> 1987, с. 29].</a:t>
            </a:r>
            <a:endParaRPr lang="uk-UA" sz="2400" dirty="0">
              <a:solidFill>
                <a:srgbClr val="7030A0"/>
              </a:solidFill>
            </a:endParaRPr>
          </a:p>
          <a:p>
            <a:pPr algn="just"/>
            <a:r>
              <a:rPr lang="uk-UA" sz="2400" dirty="0">
                <a:solidFill>
                  <a:srgbClr val="7030A0"/>
                </a:solidFill>
              </a:rPr>
              <a:t>Рівні</a:t>
            </a:r>
            <a:r>
              <a:rPr lang="en-US" sz="2400" dirty="0">
                <a:solidFill>
                  <a:srgbClr val="7030A0"/>
                </a:solidFill>
              </a:rPr>
              <a:t>: </a:t>
            </a:r>
            <a:endParaRPr lang="uk-UA" sz="2400" dirty="0">
              <a:solidFill>
                <a:srgbClr val="7030A0"/>
              </a:solidFill>
            </a:endParaRPr>
          </a:p>
          <a:p>
            <a:pPr marL="0" indent="0" algn="just">
              <a:buNone/>
            </a:pPr>
            <a:r>
              <a:rPr lang="uk-UA" sz="2400" dirty="0">
                <a:solidFill>
                  <a:srgbClr val="7030A0"/>
                </a:solidFill>
              </a:rPr>
              <a:t>1) </a:t>
            </a:r>
            <a:r>
              <a:rPr lang="en-US" sz="2400" dirty="0" err="1">
                <a:solidFill>
                  <a:srgbClr val="7030A0"/>
                </a:solidFill>
              </a:rPr>
              <a:t>нульов</a:t>
            </a:r>
            <a:r>
              <a:rPr lang="uk-UA" sz="2400" dirty="0" err="1">
                <a:solidFill>
                  <a:srgbClr val="7030A0"/>
                </a:solidFill>
              </a:rPr>
              <a:t>ий</a:t>
            </a:r>
            <a:r>
              <a:rPr lang="en-US" sz="2400" dirty="0">
                <a:solidFill>
                  <a:srgbClr val="7030A0"/>
                </a:solidFill>
              </a:rPr>
              <a:t> – </a:t>
            </a:r>
            <a:r>
              <a:rPr lang="en-US" sz="2400" dirty="0" err="1">
                <a:solidFill>
                  <a:srgbClr val="7030A0"/>
                </a:solidFill>
              </a:rPr>
              <a:t>вербально-семантичн</a:t>
            </a:r>
            <a:r>
              <a:rPr lang="uk-UA" sz="2400" dirty="0" err="1">
                <a:solidFill>
                  <a:srgbClr val="7030A0"/>
                </a:solidFill>
              </a:rPr>
              <a:t>ий</a:t>
            </a:r>
            <a:r>
              <a:rPr lang="en-US" sz="2400" dirty="0">
                <a:solidFill>
                  <a:srgbClr val="7030A0"/>
                </a:solidFill>
              </a:rPr>
              <a:t> (</a:t>
            </a:r>
            <a:r>
              <a:rPr lang="en-US" sz="2400" dirty="0" err="1">
                <a:solidFill>
                  <a:srgbClr val="7030A0"/>
                </a:solidFill>
              </a:rPr>
              <a:t>лексикон</a:t>
            </a:r>
            <a:r>
              <a:rPr lang="en-US" sz="2400" dirty="0">
                <a:solidFill>
                  <a:srgbClr val="7030A0"/>
                </a:solidFill>
              </a:rPr>
              <a:t> </a:t>
            </a:r>
            <a:r>
              <a:rPr lang="en-US" sz="2400" dirty="0" err="1">
                <a:solidFill>
                  <a:srgbClr val="7030A0"/>
                </a:solidFill>
              </a:rPr>
              <a:t>особистості</a:t>
            </a:r>
            <a:r>
              <a:rPr lang="en-US" sz="2400" dirty="0">
                <a:solidFill>
                  <a:srgbClr val="7030A0"/>
                </a:solidFill>
              </a:rPr>
              <a:t>);</a:t>
            </a:r>
            <a:endParaRPr lang="uk-UA" sz="2400" dirty="0">
              <a:solidFill>
                <a:srgbClr val="7030A0"/>
              </a:solidFill>
            </a:endParaRPr>
          </a:p>
          <a:p>
            <a:pPr marL="0" indent="0" algn="just">
              <a:buNone/>
            </a:pPr>
            <a:r>
              <a:rPr lang="en-US" sz="2400" dirty="0">
                <a:solidFill>
                  <a:srgbClr val="7030A0"/>
                </a:solidFill>
              </a:rPr>
              <a:t>2) </a:t>
            </a:r>
            <a:r>
              <a:rPr lang="en-US" sz="2400" dirty="0" err="1">
                <a:solidFill>
                  <a:srgbClr val="7030A0"/>
                </a:solidFill>
              </a:rPr>
              <a:t>перш</a:t>
            </a:r>
            <a:r>
              <a:rPr lang="uk-UA" sz="2400" dirty="0" err="1">
                <a:solidFill>
                  <a:srgbClr val="7030A0"/>
                </a:solidFill>
              </a:rPr>
              <a:t>ий</a:t>
            </a:r>
            <a:r>
              <a:rPr lang="en-US" sz="2400" dirty="0">
                <a:solidFill>
                  <a:srgbClr val="7030A0"/>
                </a:solidFill>
              </a:rPr>
              <a:t> – </a:t>
            </a:r>
            <a:r>
              <a:rPr lang="en-US" sz="2400" dirty="0" err="1">
                <a:solidFill>
                  <a:srgbClr val="7030A0"/>
                </a:solidFill>
              </a:rPr>
              <a:t>лінгвокогнітивн</a:t>
            </a:r>
            <a:r>
              <a:rPr lang="uk-UA" sz="2400" dirty="0" err="1">
                <a:solidFill>
                  <a:srgbClr val="7030A0"/>
                </a:solidFill>
              </a:rPr>
              <a:t>ий</a:t>
            </a:r>
            <a:r>
              <a:rPr lang="en-US" sz="2400" dirty="0">
                <a:solidFill>
                  <a:srgbClr val="7030A0"/>
                </a:solidFill>
              </a:rPr>
              <a:t> (</a:t>
            </a:r>
            <a:r>
              <a:rPr lang="en-US" sz="2400" dirty="0" err="1">
                <a:solidFill>
                  <a:srgbClr val="7030A0"/>
                </a:solidFill>
              </a:rPr>
              <a:t>тезаурусу</a:t>
            </a:r>
            <a:r>
              <a:rPr lang="en-US" sz="2400" dirty="0">
                <a:solidFill>
                  <a:srgbClr val="7030A0"/>
                </a:solidFill>
              </a:rPr>
              <a:t> </a:t>
            </a:r>
            <a:r>
              <a:rPr lang="en-US" sz="2400" dirty="0" err="1">
                <a:solidFill>
                  <a:srgbClr val="7030A0"/>
                </a:solidFill>
              </a:rPr>
              <a:t>особистості</a:t>
            </a:r>
            <a:r>
              <a:rPr lang="en-US" sz="2400" dirty="0">
                <a:solidFill>
                  <a:srgbClr val="7030A0"/>
                </a:solidFill>
              </a:rPr>
              <a:t>); </a:t>
            </a:r>
            <a:endParaRPr lang="uk-UA" sz="2400" dirty="0">
              <a:solidFill>
                <a:srgbClr val="7030A0"/>
              </a:solidFill>
            </a:endParaRPr>
          </a:p>
          <a:p>
            <a:pPr marL="0" indent="0" algn="just">
              <a:buNone/>
            </a:pPr>
            <a:r>
              <a:rPr lang="en-US" sz="2400" dirty="0">
                <a:solidFill>
                  <a:srgbClr val="7030A0"/>
                </a:solidFill>
              </a:rPr>
              <a:t>3) </a:t>
            </a:r>
            <a:r>
              <a:rPr lang="en-US" sz="2400" dirty="0" err="1">
                <a:solidFill>
                  <a:srgbClr val="7030A0"/>
                </a:solidFill>
              </a:rPr>
              <a:t>друг</a:t>
            </a:r>
            <a:r>
              <a:rPr lang="uk-UA" sz="2400" dirty="0" err="1">
                <a:solidFill>
                  <a:srgbClr val="7030A0"/>
                </a:solidFill>
              </a:rPr>
              <a:t>ий</a:t>
            </a:r>
            <a:r>
              <a:rPr lang="en-US" sz="2400" dirty="0">
                <a:solidFill>
                  <a:srgbClr val="7030A0"/>
                </a:solidFill>
              </a:rPr>
              <a:t> – </a:t>
            </a:r>
            <a:r>
              <a:rPr lang="en-US" sz="2400" dirty="0" err="1">
                <a:solidFill>
                  <a:srgbClr val="7030A0"/>
                </a:solidFill>
              </a:rPr>
              <a:t>мотиваційн</a:t>
            </a:r>
            <a:r>
              <a:rPr lang="uk-UA" sz="2400" dirty="0" err="1">
                <a:solidFill>
                  <a:srgbClr val="7030A0"/>
                </a:solidFill>
              </a:rPr>
              <a:t>ий</a:t>
            </a:r>
            <a:r>
              <a:rPr lang="en-US" sz="2400" dirty="0">
                <a:solidFill>
                  <a:srgbClr val="7030A0"/>
                </a:solidFill>
              </a:rPr>
              <a:t> (</a:t>
            </a:r>
            <a:r>
              <a:rPr lang="en-US" sz="2400" dirty="0" err="1">
                <a:solidFill>
                  <a:srgbClr val="7030A0"/>
                </a:solidFill>
              </a:rPr>
              <a:t>прагматикон</a:t>
            </a:r>
            <a:r>
              <a:rPr lang="en-US" sz="2400" dirty="0">
                <a:solidFill>
                  <a:srgbClr val="7030A0"/>
                </a:solidFill>
              </a:rPr>
              <a:t> </a:t>
            </a:r>
            <a:r>
              <a:rPr lang="en-US" sz="2400" dirty="0" err="1">
                <a:solidFill>
                  <a:srgbClr val="7030A0"/>
                </a:solidFill>
              </a:rPr>
              <a:t>особистості</a:t>
            </a:r>
            <a:r>
              <a:rPr lang="en-US" sz="2400" dirty="0">
                <a:solidFill>
                  <a:srgbClr val="7030A0"/>
                </a:solidFill>
              </a:rPr>
              <a:t>).</a:t>
            </a:r>
            <a:endParaRPr lang="uk-UA" sz="2400" dirty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ru-RU" sz="2400" dirty="0">
                <a:solidFill>
                  <a:srgbClr val="7030A0"/>
                </a:solidFill>
              </a:rPr>
              <a:t>Проблема </a:t>
            </a:r>
            <a:r>
              <a:rPr lang="ru-RU" sz="2400" dirty="0" err="1">
                <a:solidFill>
                  <a:srgbClr val="7030A0"/>
                </a:solidFill>
              </a:rPr>
              <a:t>співвіднесеності</a:t>
            </a:r>
            <a:r>
              <a:rPr lang="ru-RU" sz="2400" dirty="0">
                <a:solidFill>
                  <a:srgbClr val="7030A0"/>
                </a:solidFill>
              </a:rPr>
              <a:t> </a:t>
            </a:r>
            <a:r>
              <a:rPr lang="ru-RU" sz="2400" dirty="0" err="1">
                <a:solidFill>
                  <a:srgbClr val="7030A0"/>
                </a:solidFill>
              </a:rPr>
              <a:t>мови</a:t>
            </a:r>
            <a:r>
              <a:rPr lang="ru-RU" sz="2400" dirty="0">
                <a:solidFill>
                  <a:srgbClr val="7030A0"/>
                </a:solidFill>
              </a:rPr>
              <a:t> й </a:t>
            </a:r>
            <a:r>
              <a:rPr lang="ru-RU" sz="2400" dirty="0" err="1">
                <a:solidFill>
                  <a:srgbClr val="7030A0"/>
                </a:solidFill>
              </a:rPr>
              <a:t>мовлення</a:t>
            </a:r>
            <a:r>
              <a:rPr lang="ru-RU" sz="2400" dirty="0">
                <a:solidFill>
                  <a:srgbClr val="7030A0"/>
                </a:solidFill>
              </a:rPr>
              <a:t> </a:t>
            </a:r>
            <a:r>
              <a:rPr lang="ru-RU" sz="2400" dirty="0" err="1">
                <a:solidFill>
                  <a:srgbClr val="7030A0"/>
                </a:solidFill>
              </a:rPr>
              <a:t>спонукала</a:t>
            </a:r>
            <a:r>
              <a:rPr lang="ru-RU" sz="2400" dirty="0">
                <a:solidFill>
                  <a:srgbClr val="7030A0"/>
                </a:solidFill>
              </a:rPr>
              <a:t> </a:t>
            </a:r>
            <a:r>
              <a:rPr lang="ru-RU" sz="2400" dirty="0" err="1">
                <a:solidFill>
                  <a:srgbClr val="7030A0"/>
                </a:solidFill>
              </a:rPr>
              <a:t>деяких</a:t>
            </a:r>
            <a:r>
              <a:rPr lang="ru-RU" sz="2400" dirty="0">
                <a:solidFill>
                  <a:srgbClr val="7030A0"/>
                </a:solidFill>
              </a:rPr>
              <a:t> </a:t>
            </a:r>
            <a:r>
              <a:rPr lang="ru-RU" sz="2400" dirty="0" err="1">
                <a:solidFill>
                  <a:srgbClr val="7030A0"/>
                </a:solidFill>
              </a:rPr>
              <a:t>дослідників</a:t>
            </a:r>
            <a:r>
              <a:rPr lang="ru-RU" sz="2400" dirty="0">
                <a:solidFill>
                  <a:srgbClr val="7030A0"/>
                </a:solidFill>
              </a:rPr>
              <a:t> до </a:t>
            </a:r>
            <a:r>
              <a:rPr lang="ru-RU" sz="2400" dirty="0" err="1">
                <a:solidFill>
                  <a:srgbClr val="7030A0"/>
                </a:solidFill>
              </a:rPr>
              <a:t>осмислення</a:t>
            </a:r>
            <a:r>
              <a:rPr lang="ru-RU" sz="2400" dirty="0">
                <a:solidFill>
                  <a:srgbClr val="7030A0"/>
                </a:solidFill>
              </a:rPr>
              <a:t> феномена </a:t>
            </a:r>
            <a:r>
              <a:rPr lang="ru-RU" sz="2400" dirty="0" err="1">
                <a:solidFill>
                  <a:srgbClr val="7030A0"/>
                </a:solidFill>
              </a:rPr>
              <a:t>мовної</a:t>
            </a:r>
            <a:r>
              <a:rPr lang="ru-RU" sz="2400" dirty="0">
                <a:solidFill>
                  <a:srgbClr val="7030A0"/>
                </a:solidFill>
              </a:rPr>
              <a:t> </a:t>
            </a:r>
            <a:r>
              <a:rPr lang="ru-RU" sz="2400" dirty="0" err="1">
                <a:solidFill>
                  <a:srgbClr val="7030A0"/>
                </a:solidFill>
              </a:rPr>
              <a:t>особистості</a:t>
            </a:r>
            <a:r>
              <a:rPr lang="ru-RU" sz="2400" dirty="0">
                <a:solidFill>
                  <a:srgbClr val="7030A0"/>
                </a:solidFill>
              </a:rPr>
              <a:t> на </a:t>
            </a:r>
            <a:r>
              <a:rPr lang="ru-RU" sz="2400" dirty="0" err="1">
                <a:solidFill>
                  <a:srgbClr val="7030A0"/>
                </a:solidFill>
              </a:rPr>
              <a:t>тлі</a:t>
            </a:r>
            <a:r>
              <a:rPr lang="ru-RU" sz="2400" dirty="0">
                <a:solidFill>
                  <a:srgbClr val="7030A0"/>
                </a:solidFill>
              </a:rPr>
              <a:t> </a:t>
            </a:r>
            <a:r>
              <a:rPr lang="ru-RU" sz="2400" dirty="0" err="1">
                <a:solidFill>
                  <a:srgbClr val="7030A0"/>
                </a:solidFill>
              </a:rPr>
              <a:t>диференційних</a:t>
            </a:r>
            <a:r>
              <a:rPr lang="ru-RU" sz="2400" dirty="0">
                <a:solidFill>
                  <a:srgbClr val="7030A0"/>
                </a:solidFill>
              </a:rPr>
              <a:t> </a:t>
            </a:r>
            <a:r>
              <a:rPr lang="ru-RU" sz="2400" dirty="0" err="1">
                <a:solidFill>
                  <a:srgbClr val="7030A0"/>
                </a:solidFill>
              </a:rPr>
              <a:t>ознак</a:t>
            </a:r>
            <a:r>
              <a:rPr lang="ru-RU" sz="2400" dirty="0">
                <a:solidFill>
                  <a:srgbClr val="7030A0"/>
                </a:solidFill>
              </a:rPr>
              <a:t> </a:t>
            </a:r>
            <a:r>
              <a:rPr lang="en-US" sz="2400" dirty="0">
                <a:solidFill>
                  <a:srgbClr val="7030A0"/>
                </a:solidFill>
              </a:rPr>
              <a:t>langue</a:t>
            </a:r>
            <a:r>
              <a:rPr lang="ru-RU" sz="2400" dirty="0">
                <a:solidFill>
                  <a:srgbClr val="7030A0"/>
                </a:solidFill>
              </a:rPr>
              <a:t> і </a:t>
            </a:r>
            <a:r>
              <a:rPr lang="en-US" sz="2400" dirty="0">
                <a:solidFill>
                  <a:srgbClr val="7030A0"/>
                </a:solidFill>
              </a:rPr>
              <a:t>parole</a:t>
            </a:r>
            <a:r>
              <a:rPr lang="ru-RU" sz="2400" dirty="0">
                <a:solidFill>
                  <a:srgbClr val="7030A0"/>
                </a:solidFill>
              </a:rPr>
              <a:t>, </a:t>
            </a:r>
            <a:r>
              <a:rPr lang="ru-RU" sz="2400" dirty="0" err="1">
                <a:solidFill>
                  <a:srgbClr val="7030A0"/>
                </a:solidFill>
              </a:rPr>
              <a:t>що</a:t>
            </a:r>
            <a:r>
              <a:rPr lang="ru-RU" sz="2400" dirty="0">
                <a:solidFill>
                  <a:srgbClr val="7030A0"/>
                </a:solidFill>
              </a:rPr>
              <a:t> </a:t>
            </a:r>
            <a:r>
              <a:rPr lang="ru-RU" sz="2400" dirty="0" err="1">
                <a:solidFill>
                  <a:srgbClr val="7030A0"/>
                </a:solidFill>
              </a:rPr>
              <a:t>зумовило</a:t>
            </a:r>
            <a:r>
              <a:rPr lang="ru-RU" sz="2400" dirty="0">
                <a:solidFill>
                  <a:srgbClr val="7030A0"/>
                </a:solidFill>
              </a:rPr>
              <a:t> </a:t>
            </a:r>
            <a:r>
              <a:rPr lang="ru-RU" sz="2400" dirty="0" err="1">
                <a:solidFill>
                  <a:srgbClr val="7030A0"/>
                </a:solidFill>
              </a:rPr>
              <a:t>вирізнення</a:t>
            </a:r>
            <a:r>
              <a:rPr lang="ru-RU" sz="2400" dirty="0">
                <a:solidFill>
                  <a:srgbClr val="7030A0"/>
                </a:solidFill>
              </a:rPr>
              <a:t> </a:t>
            </a:r>
            <a:r>
              <a:rPr lang="ru-RU" sz="2400" dirty="0" err="1">
                <a:solidFill>
                  <a:srgbClr val="7030A0"/>
                </a:solidFill>
              </a:rPr>
              <a:t>поняття</a:t>
            </a:r>
            <a:r>
              <a:rPr lang="ru-RU" sz="2400" dirty="0">
                <a:solidFill>
                  <a:srgbClr val="7030A0"/>
                </a:solidFill>
              </a:rPr>
              <a:t> </a:t>
            </a:r>
            <a:r>
              <a:rPr lang="ru-RU" sz="2400" dirty="0" err="1">
                <a:solidFill>
                  <a:srgbClr val="C00000"/>
                </a:solidFill>
              </a:rPr>
              <a:t>мовленнєвої</a:t>
            </a:r>
            <a:r>
              <a:rPr lang="ru-RU" sz="2400" dirty="0">
                <a:solidFill>
                  <a:srgbClr val="C00000"/>
                </a:solidFill>
              </a:rPr>
              <a:t> </a:t>
            </a:r>
            <a:r>
              <a:rPr lang="ru-RU" sz="2400" dirty="0" err="1">
                <a:solidFill>
                  <a:srgbClr val="C00000"/>
                </a:solidFill>
              </a:rPr>
              <a:t>особистості</a:t>
            </a:r>
            <a:r>
              <a:rPr lang="ru-RU" sz="2400" dirty="0">
                <a:solidFill>
                  <a:srgbClr val="C00000"/>
                </a:solidFill>
              </a:rPr>
              <a:t> </a:t>
            </a:r>
            <a:r>
              <a:rPr lang="ru-RU" sz="2400" dirty="0">
                <a:solidFill>
                  <a:srgbClr val="7030A0"/>
                </a:solidFill>
              </a:rPr>
              <a:t>як </a:t>
            </a:r>
            <a:r>
              <a:rPr lang="ru-RU" sz="2400" dirty="0" err="1">
                <a:solidFill>
                  <a:srgbClr val="7030A0"/>
                </a:solidFill>
              </a:rPr>
              <a:t>об'єкта</a:t>
            </a:r>
            <a:r>
              <a:rPr lang="ru-RU" sz="2400" dirty="0">
                <a:solidFill>
                  <a:srgbClr val="7030A0"/>
                </a:solidFill>
              </a:rPr>
              <a:t> </a:t>
            </a:r>
            <a:r>
              <a:rPr lang="ru-RU" sz="2400" dirty="0" err="1">
                <a:solidFill>
                  <a:srgbClr val="7030A0"/>
                </a:solidFill>
              </a:rPr>
              <a:t>вивчення</a:t>
            </a:r>
            <a:r>
              <a:rPr lang="ru-RU" sz="2400" dirty="0">
                <a:solidFill>
                  <a:srgbClr val="7030A0"/>
                </a:solidFill>
              </a:rPr>
              <a:t> </a:t>
            </a:r>
            <a:r>
              <a:rPr lang="ru-RU" sz="2400" dirty="0" err="1">
                <a:solidFill>
                  <a:srgbClr val="7030A0"/>
                </a:solidFill>
              </a:rPr>
              <a:t>лінгводидактики</a:t>
            </a:r>
            <a:r>
              <a:rPr lang="ru-RU" sz="2400" dirty="0">
                <a:solidFill>
                  <a:srgbClr val="7030A0"/>
                </a:solidFill>
              </a:rPr>
              <a:t> та </a:t>
            </a:r>
            <a:r>
              <a:rPr lang="ru-RU" sz="2400" dirty="0" err="1">
                <a:solidFill>
                  <a:srgbClr val="7030A0"/>
                </a:solidFill>
              </a:rPr>
              <a:t>теорії</a:t>
            </a:r>
            <a:r>
              <a:rPr lang="ru-RU" sz="2400" dirty="0">
                <a:solidFill>
                  <a:srgbClr val="7030A0"/>
                </a:solidFill>
              </a:rPr>
              <a:t> </a:t>
            </a:r>
            <a:r>
              <a:rPr lang="ru-RU" sz="2400" dirty="0" err="1">
                <a:solidFill>
                  <a:srgbClr val="7030A0"/>
                </a:solidFill>
              </a:rPr>
              <a:t>мовленнєвої</a:t>
            </a:r>
            <a:r>
              <a:rPr lang="ru-RU" sz="2400" dirty="0">
                <a:solidFill>
                  <a:srgbClr val="7030A0"/>
                </a:solidFill>
              </a:rPr>
              <a:t> </a:t>
            </a:r>
            <a:r>
              <a:rPr lang="ru-RU" sz="2400" dirty="0" err="1">
                <a:solidFill>
                  <a:srgbClr val="7030A0"/>
                </a:solidFill>
              </a:rPr>
              <a:t>діяльності</a:t>
            </a:r>
            <a:r>
              <a:rPr lang="ru-RU" sz="2400" dirty="0">
                <a:solidFill>
                  <a:srgbClr val="7030A0"/>
                </a:solidFill>
              </a:rPr>
              <a:t>.</a:t>
            </a:r>
            <a:endParaRPr lang="en-US" sz="2400" dirty="0">
              <a:solidFill>
                <a:srgbClr val="7030A0"/>
              </a:solidFill>
            </a:endParaRPr>
          </a:p>
          <a:p>
            <a:pPr marL="0" indent="0" algn="just">
              <a:buNone/>
            </a:pPr>
            <a:endParaRPr lang="en-US" sz="24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48671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677334" y="609600"/>
            <a:ext cx="11162974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В.В. </a:t>
            </a:r>
            <a:r>
              <a:rPr lang="ru-RU" dirty="0" err="1"/>
              <a:t>Красних</a:t>
            </a:r>
            <a:r>
              <a:rPr lang="ru-RU" dirty="0"/>
              <a:t> ("Свой" среди "чужих": миф или реальность? (2003) </a:t>
            </a:r>
            <a:r>
              <a:rPr lang="ru-RU" dirty="0" err="1"/>
              <a:t>порівнює</a:t>
            </a:r>
            <a:r>
              <a:rPr lang="ru-RU" dirty="0"/>
              <a:t> </a:t>
            </a:r>
            <a:r>
              <a:rPr lang="ru-RU" dirty="0" err="1"/>
              <a:t>концепції</a:t>
            </a:r>
            <a:r>
              <a:rPr lang="ru-RU" dirty="0"/>
              <a:t> </a:t>
            </a:r>
            <a:r>
              <a:rPr lang="ru-RU" dirty="0" err="1"/>
              <a:t>мовленнєвої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Ф. де Соссюра та О.О. </a:t>
            </a:r>
            <a:r>
              <a:rPr lang="ru-RU" dirty="0" err="1"/>
              <a:t>Леонтьєва</a:t>
            </a:r>
            <a:r>
              <a:rPr lang="ru-RU" dirty="0"/>
              <a:t>.</a:t>
            </a:r>
            <a:endParaRPr lang="en-US" dirty="0"/>
          </a:p>
          <a:p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вирізняє</a:t>
            </a:r>
            <a:r>
              <a:rPr lang="ru-RU" dirty="0"/>
              <a:t> з метою теоретичного </a:t>
            </a:r>
            <a:r>
              <a:rPr lang="ru-RU" dirty="0" err="1"/>
              <a:t>осмислення</a:t>
            </a:r>
            <a:r>
              <a:rPr lang="ru-RU" dirty="0"/>
              <a:t> «</a:t>
            </a:r>
            <a:r>
              <a:rPr lang="en-US" dirty="0"/>
              <a:t>homo </a:t>
            </a:r>
            <a:r>
              <a:rPr lang="en-US" dirty="0" err="1"/>
              <a:t>loquens</a:t>
            </a:r>
            <a:r>
              <a:rPr lang="uk-UA" dirty="0"/>
              <a:t>»</a:t>
            </a:r>
            <a:r>
              <a:rPr lang="ru-RU" dirty="0"/>
              <a:t> </a:t>
            </a:r>
            <a:r>
              <a:rPr lang="ru-RU" dirty="0" err="1"/>
              <a:t>чотирьох</a:t>
            </a:r>
            <a:r>
              <a:rPr lang="ru-RU" dirty="0"/>
              <a:t> понять, </a:t>
            </a:r>
            <a:r>
              <a:rPr lang="ru-RU" dirty="0" err="1"/>
              <a:t>пов'язаних</a:t>
            </a:r>
            <a:r>
              <a:rPr lang="ru-RU" dirty="0"/>
              <a:t> з </a:t>
            </a:r>
            <a:r>
              <a:rPr lang="ru-RU" dirty="0" err="1"/>
              <a:t>різними</a:t>
            </a:r>
            <a:r>
              <a:rPr lang="ru-RU" dirty="0"/>
              <a:t> </a:t>
            </a:r>
            <a:r>
              <a:rPr lang="ru-RU" dirty="0" err="1"/>
              <a:t>іпостасями</a:t>
            </a:r>
            <a:r>
              <a:rPr lang="ru-RU" dirty="0"/>
              <a:t> </a:t>
            </a:r>
            <a:r>
              <a:rPr lang="ru-RU" dirty="0" err="1"/>
              <a:t>мовної</a:t>
            </a:r>
            <a:r>
              <a:rPr lang="ru-RU" dirty="0"/>
              <a:t> </a:t>
            </a:r>
            <a:r>
              <a:rPr lang="ru-RU" dirty="0" err="1"/>
              <a:t>особистості</a:t>
            </a:r>
            <a:r>
              <a:rPr lang="ru-RU" dirty="0"/>
              <a:t>: </a:t>
            </a:r>
          </a:p>
          <a:p>
            <a:pPr marL="342900" indent="-342900">
              <a:buAutoNum type="arabicParenR"/>
            </a:pPr>
            <a:r>
              <a:rPr lang="ru-RU" b="1" i="1" dirty="0"/>
              <a:t>"</a:t>
            </a:r>
            <a:r>
              <a:rPr lang="ru-RU" b="1" i="1" dirty="0" err="1"/>
              <a:t>людина</a:t>
            </a:r>
            <a:r>
              <a:rPr lang="ru-RU" b="1" i="1" dirty="0"/>
              <a:t>, </a:t>
            </a:r>
            <a:r>
              <a:rPr lang="ru-RU" b="1" i="1" dirty="0" err="1"/>
              <a:t>що</a:t>
            </a:r>
            <a:r>
              <a:rPr lang="ru-RU" b="1" i="1" dirty="0"/>
              <a:t> говорить" </a:t>
            </a:r>
            <a:r>
              <a:rPr lang="ru-RU" dirty="0"/>
              <a:t>– </a:t>
            </a:r>
            <a:r>
              <a:rPr lang="ru-RU" dirty="0" err="1"/>
              <a:t>особистість</a:t>
            </a:r>
            <a:r>
              <a:rPr lang="ru-RU" dirty="0"/>
              <a:t>, одним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видів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</a:t>
            </a:r>
            <a:r>
              <a:rPr lang="ru-RU" dirty="0" err="1"/>
              <a:t>якої</a:t>
            </a:r>
            <a:r>
              <a:rPr lang="ru-RU" dirty="0"/>
              <a:t> є </a:t>
            </a:r>
            <a:r>
              <a:rPr lang="ru-RU" dirty="0" err="1"/>
              <a:t>мовленнєва</a:t>
            </a:r>
            <a:r>
              <a:rPr lang="ru-RU" dirty="0"/>
              <a:t> </a:t>
            </a:r>
            <a:r>
              <a:rPr lang="ru-RU" dirty="0" err="1"/>
              <a:t>діяльність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включає</a:t>
            </a:r>
            <a:r>
              <a:rPr lang="ru-RU" dirty="0"/>
              <a:t> як </a:t>
            </a:r>
            <a:r>
              <a:rPr lang="ru-RU" dirty="0" err="1"/>
              <a:t>процеси</a:t>
            </a:r>
            <a:r>
              <a:rPr lang="ru-RU" dirty="0"/>
              <a:t> </a:t>
            </a:r>
            <a:r>
              <a:rPr lang="ru-RU" dirty="0" err="1"/>
              <a:t>породження</a:t>
            </a:r>
            <a:r>
              <a:rPr lang="ru-RU" dirty="0"/>
              <a:t>, так і </a:t>
            </a:r>
            <a:r>
              <a:rPr lang="ru-RU" dirty="0" err="1"/>
              <a:t>сприйняття</a:t>
            </a:r>
            <a:r>
              <a:rPr lang="ru-RU" dirty="0"/>
              <a:t> </a:t>
            </a:r>
            <a:r>
              <a:rPr lang="ru-RU" dirty="0" err="1"/>
              <a:t>мовленнєвих</a:t>
            </a:r>
            <a:r>
              <a:rPr lang="ru-RU" dirty="0"/>
              <a:t> </a:t>
            </a:r>
            <a:r>
              <a:rPr lang="ru-RU" dirty="0" err="1"/>
              <a:t>повідомлень</a:t>
            </a:r>
            <a:r>
              <a:rPr lang="ru-RU" dirty="0"/>
              <a:t>; </a:t>
            </a:r>
          </a:p>
          <a:p>
            <a:pPr marL="342900" indent="-342900">
              <a:buAutoNum type="arabicParenR"/>
            </a:pPr>
            <a:r>
              <a:rPr lang="ru-RU" b="1" i="1" dirty="0" err="1"/>
              <a:t>мовна</a:t>
            </a:r>
            <a:r>
              <a:rPr lang="ru-RU" b="1" i="1" dirty="0"/>
              <a:t> </a:t>
            </a:r>
            <a:r>
              <a:rPr lang="ru-RU" b="1" i="1" dirty="0" err="1"/>
              <a:t>особистість</a:t>
            </a:r>
            <a:r>
              <a:rPr lang="ru-RU" b="1" i="1" dirty="0"/>
              <a:t> </a:t>
            </a:r>
            <a:r>
              <a:rPr lang="ru-RU" dirty="0"/>
              <a:t>– </a:t>
            </a:r>
            <a:r>
              <a:rPr lang="ru-RU" dirty="0" err="1"/>
              <a:t>особистість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реалізує</a:t>
            </a:r>
            <a:r>
              <a:rPr lang="ru-RU" dirty="0"/>
              <a:t> себе у </a:t>
            </a:r>
            <a:r>
              <a:rPr lang="ru-RU" dirty="0" err="1"/>
              <a:t>мовленнєвій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на </a:t>
            </a:r>
            <a:r>
              <a:rPr lang="ru-RU" dirty="0" err="1"/>
              <a:t>основі</a:t>
            </a:r>
            <a:r>
              <a:rPr lang="ru-RU" dirty="0"/>
              <a:t> </a:t>
            </a:r>
            <a:r>
              <a:rPr lang="ru-RU" dirty="0" err="1"/>
              <a:t>сукупності</a:t>
            </a:r>
            <a:r>
              <a:rPr lang="ru-RU" dirty="0"/>
              <a:t> </a:t>
            </a:r>
            <a:r>
              <a:rPr lang="ru-RU" dirty="0" err="1"/>
              <a:t>певних</a:t>
            </a:r>
            <a:r>
              <a:rPr lang="ru-RU" dirty="0"/>
              <a:t> </a:t>
            </a:r>
            <a:r>
              <a:rPr lang="ru-RU" dirty="0" err="1"/>
              <a:t>знань</a:t>
            </a:r>
            <a:r>
              <a:rPr lang="ru-RU" dirty="0"/>
              <a:t> та </a:t>
            </a:r>
            <a:r>
              <a:rPr lang="ru-RU" dirty="0" err="1"/>
              <a:t>уявлень</a:t>
            </a:r>
            <a:r>
              <a:rPr lang="ru-RU" dirty="0"/>
              <a:t>; </a:t>
            </a:r>
          </a:p>
          <a:p>
            <a:pPr marL="342900" indent="-342900">
              <a:buAutoNum type="arabicParenR"/>
            </a:pPr>
            <a:r>
              <a:rPr lang="ru-RU" b="1" i="1" dirty="0" err="1"/>
              <a:t>мовленнєва</a:t>
            </a:r>
            <a:r>
              <a:rPr lang="ru-RU" b="1" i="1" dirty="0"/>
              <a:t> </a:t>
            </a:r>
            <a:r>
              <a:rPr lang="ru-RU" b="1" i="1" dirty="0" err="1"/>
              <a:t>особистість</a:t>
            </a:r>
            <a:r>
              <a:rPr lang="ru-RU" b="1" i="1" dirty="0"/>
              <a:t> </a:t>
            </a:r>
            <a:r>
              <a:rPr lang="ru-RU" dirty="0"/>
              <a:t>– </a:t>
            </a:r>
            <a:r>
              <a:rPr lang="ru-RU" dirty="0" err="1"/>
              <a:t>особистість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реалізує</a:t>
            </a:r>
            <a:r>
              <a:rPr lang="ru-RU" dirty="0"/>
              <a:t> себе у </a:t>
            </a:r>
            <a:r>
              <a:rPr lang="ru-RU" dirty="0" err="1"/>
              <a:t>комунікації</a:t>
            </a:r>
            <a:r>
              <a:rPr lang="ru-RU" dirty="0"/>
              <a:t>, </a:t>
            </a:r>
            <a:r>
              <a:rPr lang="ru-RU" dirty="0" err="1"/>
              <a:t>обираючи</a:t>
            </a:r>
            <a:r>
              <a:rPr lang="ru-RU" dirty="0"/>
              <a:t> та </a:t>
            </a:r>
            <a:r>
              <a:rPr lang="ru-RU" dirty="0" err="1"/>
              <a:t>реалізуючи</a:t>
            </a:r>
            <a:r>
              <a:rPr lang="ru-RU" dirty="0"/>
              <a:t> ту </a:t>
            </a:r>
            <a:r>
              <a:rPr lang="ru-RU" dirty="0" err="1"/>
              <a:t>або</a:t>
            </a:r>
            <a:r>
              <a:rPr lang="ru-RU" dirty="0"/>
              <a:t> ту </a:t>
            </a:r>
            <a:r>
              <a:rPr lang="ru-RU" dirty="0" err="1"/>
              <a:t>стратегію</a:t>
            </a:r>
            <a:r>
              <a:rPr lang="ru-RU" dirty="0"/>
              <a:t> і тактику </a:t>
            </a:r>
            <a:r>
              <a:rPr lang="ru-RU" dirty="0" err="1"/>
              <a:t>спілкування</a:t>
            </a:r>
            <a:r>
              <a:rPr lang="ru-RU" dirty="0"/>
              <a:t>, яка </a:t>
            </a:r>
            <a:r>
              <a:rPr lang="ru-RU" dirty="0" err="1"/>
              <a:t>використовує</a:t>
            </a:r>
            <a:r>
              <a:rPr lang="ru-RU" dirty="0"/>
              <a:t> той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інший</a:t>
            </a:r>
            <a:r>
              <a:rPr lang="ru-RU" dirty="0"/>
              <a:t> репертуар </a:t>
            </a:r>
            <a:r>
              <a:rPr lang="ru-RU" dirty="0" err="1"/>
              <a:t>засобів</a:t>
            </a:r>
            <a:r>
              <a:rPr lang="ru-RU" dirty="0"/>
              <a:t> (як </a:t>
            </a:r>
            <a:r>
              <a:rPr lang="ru-RU" dirty="0" err="1"/>
              <a:t>суто</a:t>
            </a:r>
            <a:r>
              <a:rPr lang="ru-RU" dirty="0"/>
              <a:t> </a:t>
            </a:r>
            <a:r>
              <a:rPr lang="ru-RU" dirty="0" err="1"/>
              <a:t>лінгвістичних</a:t>
            </a:r>
            <a:r>
              <a:rPr lang="ru-RU" dirty="0"/>
              <a:t>, так і </a:t>
            </a:r>
            <a:r>
              <a:rPr lang="ru-RU" dirty="0" err="1"/>
              <a:t>екстралінгвістичних</a:t>
            </a:r>
            <a:r>
              <a:rPr lang="ru-RU" dirty="0"/>
              <a:t>);</a:t>
            </a:r>
          </a:p>
          <a:p>
            <a:pPr marL="342900" indent="-342900">
              <a:buAutoNum type="arabicParenR"/>
            </a:pPr>
            <a:r>
              <a:rPr lang="ru-RU" b="1" i="1" dirty="0" err="1"/>
              <a:t>комунікативна</a:t>
            </a:r>
            <a:r>
              <a:rPr lang="ru-RU" b="1" i="1" dirty="0"/>
              <a:t> </a:t>
            </a:r>
            <a:r>
              <a:rPr lang="ru-RU" b="1" i="1" dirty="0" err="1"/>
              <a:t>особистість</a:t>
            </a:r>
            <a:r>
              <a:rPr lang="ru-RU" b="1" i="1" dirty="0"/>
              <a:t> </a:t>
            </a:r>
            <a:r>
              <a:rPr lang="ru-RU" dirty="0"/>
              <a:t>– </a:t>
            </a:r>
            <a:r>
              <a:rPr lang="ru-RU" dirty="0" err="1"/>
              <a:t>конкретний</a:t>
            </a:r>
            <a:r>
              <a:rPr lang="ru-RU" dirty="0"/>
              <a:t> </a:t>
            </a:r>
            <a:r>
              <a:rPr lang="ru-RU" dirty="0" err="1"/>
              <a:t>учасник</a:t>
            </a:r>
            <a:r>
              <a:rPr lang="ru-RU" dirty="0"/>
              <a:t> конкретного </a:t>
            </a:r>
            <a:r>
              <a:rPr lang="ru-RU" dirty="0" err="1"/>
              <a:t>комунікативного</a:t>
            </a:r>
            <a:r>
              <a:rPr lang="ru-RU" dirty="0"/>
              <a:t> акту,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діє</a:t>
            </a:r>
            <a:r>
              <a:rPr lang="ru-RU" dirty="0"/>
              <a:t> у </a:t>
            </a:r>
            <a:r>
              <a:rPr lang="ru-RU" dirty="0" err="1"/>
              <a:t>реальній</a:t>
            </a:r>
            <a:r>
              <a:rPr lang="ru-RU" dirty="0"/>
              <a:t> </a:t>
            </a:r>
            <a:r>
              <a:rPr lang="ru-RU" dirty="0" err="1"/>
              <a:t>комунікації</a:t>
            </a:r>
            <a:r>
              <a:rPr lang="ru-RU" dirty="0"/>
              <a:t> [</a:t>
            </a:r>
            <a:r>
              <a:rPr lang="ru-RU" dirty="0" err="1"/>
              <a:t>Крас</a:t>
            </a:r>
            <a:r>
              <a:rPr lang="ru-RU" dirty="0"/>
              <a:t>- </a:t>
            </a:r>
            <a:r>
              <a:rPr lang="ru-RU" dirty="0" err="1"/>
              <a:t>ных</a:t>
            </a:r>
            <a:r>
              <a:rPr lang="ru-RU" dirty="0"/>
              <a:t> 2003, с. 50–51]. </a:t>
            </a:r>
            <a:r>
              <a:rPr lang="ru-RU" dirty="0" err="1"/>
              <a:t>Віддаючи</a:t>
            </a:r>
            <a:r>
              <a:rPr lang="ru-RU" dirty="0"/>
              <a:t> </a:t>
            </a:r>
            <a:r>
              <a:rPr lang="ru-RU" dirty="0" err="1"/>
              <a:t>належне</a:t>
            </a:r>
            <a:r>
              <a:rPr lang="ru-RU" dirty="0"/>
              <a:t> </a:t>
            </a:r>
            <a:r>
              <a:rPr lang="ru-RU" dirty="0" err="1"/>
              <a:t>незаперечній</a:t>
            </a:r>
            <a:r>
              <a:rPr lang="ru-RU" dirty="0"/>
              <a:t> </a:t>
            </a:r>
            <a:r>
              <a:rPr lang="ru-RU" dirty="0" err="1"/>
              <a:t>логіці</a:t>
            </a:r>
            <a:r>
              <a:rPr lang="ru-RU" dirty="0"/>
              <a:t> і </a:t>
            </a:r>
            <a:r>
              <a:rPr lang="ru-RU" dirty="0" err="1"/>
              <a:t>послідовності</a:t>
            </a:r>
            <a:r>
              <a:rPr lang="ru-RU" dirty="0"/>
              <a:t> </a:t>
            </a:r>
            <a:r>
              <a:rPr lang="ru-RU" dirty="0" err="1"/>
              <a:t>вирізнення</a:t>
            </a:r>
            <a:r>
              <a:rPr lang="ru-RU" dirty="0"/>
              <a:t> </a:t>
            </a:r>
            <a:r>
              <a:rPr lang="ru-RU" dirty="0" err="1"/>
              <a:t>різних</a:t>
            </a:r>
            <a:r>
              <a:rPr lang="ru-RU" dirty="0"/>
              <a:t> </a:t>
            </a:r>
            <a:r>
              <a:rPr lang="ru-RU" dirty="0" err="1"/>
              <a:t>ракурсів</a:t>
            </a:r>
            <a:r>
              <a:rPr lang="ru-RU" dirty="0"/>
              <a:t> </a:t>
            </a:r>
            <a:r>
              <a:rPr lang="ru-RU" dirty="0" err="1"/>
              <a:t>осмислення</a:t>
            </a:r>
            <a:r>
              <a:rPr lang="ru-RU" dirty="0"/>
              <a:t> такого складного </a:t>
            </a:r>
            <a:r>
              <a:rPr lang="ru-RU" dirty="0" err="1"/>
              <a:t>багатовимірного</a:t>
            </a:r>
            <a:r>
              <a:rPr lang="ru-RU" dirty="0"/>
              <a:t> </a:t>
            </a:r>
            <a:r>
              <a:rPr lang="ru-RU" dirty="0" err="1"/>
              <a:t>явища</a:t>
            </a:r>
            <a:r>
              <a:rPr lang="ru-RU" dirty="0"/>
              <a:t>, </a:t>
            </a:r>
            <a:r>
              <a:rPr lang="ru-RU" dirty="0" err="1"/>
              <a:t>яким</a:t>
            </a:r>
            <a:r>
              <a:rPr lang="ru-RU" dirty="0"/>
              <a:t> </a:t>
            </a:r>
            <a:r>
              <a:rPr lang="ru-RU" dirty="0" err="1"/>
              <a:t>виступає</a:t>
            </a:r>
            <a:r>
              <a:rPr lang="ru-RU" dirty="0"/>
              <a:t> </a:t>
            </a:r>
            <a:r>
              <a:rPr lang="ru-RU" dirty="0" err="1"/>
              <a:t>мовна</a:t>
            </a:r>
            <a:r>
              <a:rPr lang="ru-RU" dirty="0"/>
              <a:t> </a:t>
            </a:r>
            <a:r>
              <a:rPr lang="ru-RU" dirty="0" err="1"/>
              <a:t>особис</a:t>
            </a:r>
            <a:r>
              <a:rPr lang="ru-RU" dirty="0"/>
              <a:t>- </a:t>
            </a:r>
            <a:r>
              <a:rPr lang="ru-RU" dirty="0" err="1"/>
              <a:t>тість</a:t>
            </a:r>
            <a:r>
              <a:rPr lang="ru-RU" dirty="0"/>
              <a:t>, </a:t>
            </a:r>
            <a:r>
              <a:rPr lang="ru-RU" dirty="0" err="1"/>
              <a:t>хотілося</a:t>
            </a:r>
            <a:r>
              <a:rPr lang="ru-RU" dirty="0"/>
              <a:t> б </a:t>
            </a:r>
            <a:r>
              <a:rPr lang="ru-RU" dirty="0" err="1"/>
              <a:t>зазначити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вищенаведена</a:t>
            </a:r>
            <a:r>
              <a:rPr lang="ru-RU" dirty="0"/>
              <a:t> </a:t>
            </a:r>
            <a:r>
              <a:rPr lang="ru-RU" dirty="0" err="1"/>
              <a:t>чотиричленна</a:t>
            </a:r>
            <a:r>
              <a:rPr lang="ru-RU" dirty="0"/>
              <a:t> схема </a:t>
            </a:r>
            <a:r>
              <a:rPr lang="ru-RU" dirty="0" err="1"/>
              <a:t>відбиває</a:t>
            </a:r>
            <a:r>
              <a:rPr lang="ru-RU" dirty="0"/>
              <a:t> </a:t>
            </a:r>
            <a:r>
              <a:rPr lang="ru-RU" dirty="0" err="1"/>
              <a:t>ті</a:t>
            </a:r>
            <a:r>
              <a:rPr lang="ru-RU" dirty="0"/>
              <a:t> </a:t>
            </a:r>
            <a:r>
              <a:rPr lang="ru-RU" dirty="0" err="1"/>
              <a:t>теоретичні</a:t>
            </a:r>
            <a:r>
              <a:rPr lang="ru-RU" dirty="0"/>
              <a:t> </a:t>
            </a:r>
            <a:r>
              <a:rPr lang="ru-RU" dirty="0" err="1"/>
              <a:t>уявлення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склалися</a:t>
            </a:r>
            <a:r>
              <a:rPr lang="ru-RU" dirty="0"/>
              <a:t> у </a:t>
            </a:r>
            <a:r>
              <a:rPr lang="ru-RU" dirty="0" err="1"/>
              <a:t>дослідниці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4412909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340</TotalTime>
  <Words>1358</Words>
  <Application>Microsoft Office PowerPoint</Application>
  <PresentationFormat>Widescreen</PresentationFormat>
  <Paragraphs>82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Trebuchet MS</vt:lpstr>
      <vt:lpstr>Wingdings</vt:lpstr>
      <vt:lpstr>Wingdings 3</vt:lpstr>
      <vt:lpstr>Грань</vt:lpstr>
      <vt:lpstr>1. Комунікативна лінгвістика як новий напрям сучасних мовознавчих досліджень. Основні категорії комунікаитивної лінгвістики 2. Комунікація як центральне поняття комуніктивної лінгвістики 3.Мовна особистість,: комунікативна компетенція та мовленнєва поведінка 4. Комунікативні стратегії і тактики як комунікативні категорії </vt:lpstr>
      <vt:lpstr>PowerPoint Presentation</vt:lpstr>
      <vt:lpstr>Базові поняття комунікативної лінгвістики </vt:lpstr>
      <vt:lpstr>КОМУНІКАЦІЯ ЯК ЦЕНТРАЛЬНЕ ПОНЯТТЯ КОМУНІКАТИВНОЇ ЛІНГВІСТИКИ </vt:lpstr>
      <vt:lpstr>PowerPoint Presentation</vt:lpstr>
      <vt:lpstr>PowerPoint Presentation</vt:lpstr>
      <vt:lpstr>PowerPoint Presentation</vt:lpstr>
      <vt:lpstr>МОВНА ОСОБИСТІСТЬ: КОМУНІКАТИВНА КОМПЕТЕНЦІЯ ТА МОВЛЕННЄВА ПОВЕДІНКА 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Комунікативна лінгвістика як новий напрям сучасних мовознавчих досліджень. Основні категорії комунікаитивної лінгвістики 2. Комунікація як центральне поняття комуніктивної лінгвістики 3.Мовна особистість,: комунікативна компетенція та мовленнєва поведінка 4. Комунікативні стратегії і тактики як комунікативні категорії</dc:title>
  <dc:creator>Ирина</dc:creator>
  <cp:lastModifiedBy>utilisateur</cp:lastModifiedBy>
  <cp:revision>30</cp:revision>
  <dcterms:created xsi:type="dcterms:W3CDTF">2021-04-21T15:38:59Z</dcterms:created>
  <dcterms:modified xsi:type="dcterms:W3CDTF">2023-11-07T12:27:37Z</dcterms:modified>
</cp:coreProperties>
</file>