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46"/>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1" r:id="rId42"/>
    <p:sldId id="292" r:id="rId43"/>
    <p:sldId id="293" r:id="rId44"/>
    <p:sldId id="294" r:id="rId45"/>
  </p:sldIdLst>
  <p:sldSz cx="12192000" cy="6858000"/>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2"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ru-RU" sz="1800" b="0" strike="noStrike" spc="-1">
                <a:solidFill>
                  <a:srgbClr val="000000"/>
                </a:solidFill>
                <a:latin typeface="Arial"/>
              </a:rPr>
              <a:t>Для перемещения страницы щёлкните мышью</a:t>
            </a:r>
          </a:p>
        </p:txBody>
      </p:sp>
      <p:sp>
        <p:nvSpPr>
          <p:cNvPr id="463" name="PlaceHolder 2"/>
          <p:cNvSpPr>
            <a:spLocks noGrp="1"/>
          </p:cNvSpPr>
          <p:nvPr>
            <p:ph type="body"/>
          </p:nvPr>
        </p:nvSpPr>
        <p:spPr>
          <a:xfrm>
            <a:off x="756000" y="5078520"/>
            <a:ext cx="6047640" cy="4811040"/>
          </a:xfrm>
          <a:prstGeom prst="rect">
            <a:avLst/>
          </a:prstGeom>
        </p:spPr>
        <p:txBody>
          <a:bodyPr lIns="0" tIns="0" rIns="0" bIns="0">
            <a:noAutofit/>
          </a:bodyPr>
          <a:lstStyle/>
          <a:p>
            <a:r>
              <a:rPr lang="ru-RU" sz="2000" b="0" strike="noStrike" spc="-1">
                <a:latin typeface="Arial"/>
              </a:rPr>
              <a:t>Для правки формата примечаний щёлкните мышью</a:t>
            </a:r>
          </a:p>
        </p:txBody>
      </p:sp>
      <p:sp>
        <p:nvSpPr>
          <p:cNvPr id="464" name="PlaceHolder 3"/>
          <p:cNvSpPr>
            <a:spLocks noGrp="1"/>
          </p:cNvSpPr>
          <p:nvPr>
            <p:ph type="hdr"/>
          </p:nvPr>
        </p:nvSpPr>
        <p:spPr>
          <a:xfrm>
            <a:off x="0" y="0"/>
            <a:ext cx="3280680" cy="534240"/>
          </a:xfrm>
          <a:prstGeom prst="rect">
            <a:avLst/>
          </a:prstGeom>
        </p:spPr>
        <p:txBody>
          <a:bodyPr lIns="0" tIns="0" rIns="0" bIns="0">
            <a:noAutofit/>
          </a:bodyPr>
          <a:lstStyle/>
          <a:p>
            <a:r>
              <a:rPr lang="ru-RU" sz="1400" b="0" strike="noStrike" spc="-1">
                <a:latin typeface="Times New Roman"/>
              </a:rPr>
              <a:t> </a:t>
            </a:r>
          </a:p>
        </p:txBody>
      </p:sp>
      <p:sp>
        <p:nvSpPr>
          <p:cNvPr id="465"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ru-RU" sz="1400" b="0" strike="noStrike" spc="-1">
                <a:latin typeface="Times New Roman"/>
              </a:rPr>
              <a:t> </a:t>
            </a:r>
          </a:p>
        </p:txBody>
      </p:sp>
      <p:sp>
        <p:nvSpPr>
          <p:cNvPr id="466" name="PlaceHolder 5"/>
          <p:cNvSpPr>
            <a:spLocks noGrp="1"/>
          </p:cNvSpPr>
          <p:nvPr>
            <p:ph type="ftr"/>
          </p:nvPr>
        </p:nvSpPr>
        <p:spPr>
          <a:xfrm>
            <a:off x="0" y="10157400"/>
            <a:ext cx="3280680" cy="534240"/>
          </a:xfrm>
          <a:prstGeom prst="rect">
            <a:avLst/>
          </a:prstGeom>
        </p:spPr>
        <p:txBody>
          <a:bodyPr lIns="0" tIns="0" rIns="0" bIns="0" anchor="b">
            <a:noAutofit/>
          </a:bodyPr>
          <a:lstStyle/>
          <a:p>
            <a:r>
              <a:rPr lang="ru-RU" sz="1400" b="0" strike="noStrike" spc="-1">
                <a:latin typeface="Times New Roman"/>
              </a:rPr>
              <a:t> </a:t>
            </a:r>
          </a:p>
        </p:txBody>
      </p:sp>
      <p:sp>
        <p:nvSpPr>
          <p:cNvPr id="467"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7EDCFE0A-86D1-4C6E-92EB-65E25F993ED6}" type="slidenum">
              <a:rPr lang="ru-RU" sz="1400" b="0" strike="noStrike" spc="-1">
                <a:latin typeface="Times New Roman"/>
              </a:rPr>
              <a:t>‹#›</a:t>
            </a:fld>
            <a:endParaRPr lang="ru-RU"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PlaceHolder 1"/>
          <p:cNvSpPr>
            <a:spLocks noGrp="1" noRot="1" noChangeAspect="1"/>
          </p:cNvSpPr>
          <p:nvPr>
            <p:ph type="sldImg"/>
          </p:nvPr>
        </p:nvSpPr>
        <p:spPr>
          <a:xfrm>
            <a:off x="215900" y="801688"/>
            <a:ext cx="7127875" cy="4010025"/>
          </a:xfrm>
          <a:prstGeom prst="rect">
            <a:avLst/>
          </a:prstGeom>
        </p:spPr>
      </p:sp>
      <p:sp>
        <p:nvSpPr>
          <p:cNvPr id="535" name="PlaceHolder 2"/>
          <p:cNvSpPr>
            <a:spLocks noGrp="1"/>
          </p:cNvSpPr>
          <p:nvPr>
            <p:ph type="body"/>
          </p:nvPr>
        </p:nvSpPr>
        <p:spPr>
          <a:xfrm>
            <a:off x="755640" y="5078520"/>
            <a:ext cx="6048000" cy="4811400"/>
          </a:xfrm>
          <a:prstGeom prst="rect">
            <a:avLst/>
          </a:prstGeom>
        </p:spPr>
        <p:txBody>
          <a:bodyPr>
            <a:normAutofit/>
          </a:bodyPr>
          <a:lstStyle/>
          <a:p>
            <a:endParaRPr lang="ru-RU" sz="2000" b="0" strike="noStrike" spc="-1">
              <a:latin typeface="Arial"/>
            </a:endParaRPr>
          </a:p>
        </p:txBody>
      </p:sp>
      <p:sp>
        <p:nvSpPr>
          <p:cNvPr id="536" name="TextShape 3"/>
          <p:cNvSpPr txBox="1"/>
          <p:nvPr/>
        </p:nvSpPr>
        <p:spPr>
          <a:xfrm>
            <a:off x="4281480" y="10155240"/>
            <a:ext cx="3276360" cy="534600"/>
          </a:xfrm>
          <a:prstGeom prst="rect">
            <a:avLst/>
          </a:prstGeom>
          <a:noFill/>
          <a:ln>
            <a:noFill/>
          </a:ln>
        </p:spPr>
        <p:txBody>
          <a:bodyPr anchor="b">
            <a:noAutofit/>
          </a:bodyPr>
          <a:lstStyle/>
          <a:p>
            <a:pPr algn="r">
              <a:lnSpc>
                <a:spcPct val="100000"/>
              </a:lnSpc>
            </a:pPr>
            <a:fld id="{0B8289AA-C7F5-4E5D-ABD1-62EF585D156C}" type="slidenum">
              <a:rPr lang="ru-RU" sz="1200" b="0" strike="noStrike" spc="-1">
                <a:solidFill>
                  <a:srgbClr val="000000"/>
                </a:solidFill>
                <a:latin typeface="+mn-lt"/>
                <a:ea typeface="+mn-ea"/>
              </a:rPr>
              <a:t>33</a:t>
            </a:fld>
            <a:endParaRPr lang="ru-RU"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5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5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6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97"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9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0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0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4"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0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0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0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1"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1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1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1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2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2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3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3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63"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6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6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6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0"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7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7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7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7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7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8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8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8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9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29"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3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3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6"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3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3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4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4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4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4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4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4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4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5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5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5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5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5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5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5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6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6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6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6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9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95"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9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9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0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02"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0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0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0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0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0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1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1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1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1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1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1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8"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2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6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61"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6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6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6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6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6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6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68"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7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7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7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7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7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7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7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7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8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8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8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8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8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8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8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8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9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9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9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9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9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9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27"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2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3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3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3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3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34"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3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3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3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3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3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4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4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4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4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4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4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4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4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4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5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5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5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5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5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5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5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5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6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6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0" name="Group 1"/>
          <p:cNvGrpSpPr/>
          <p:nvPr/>
        </p:nvGrpSpPr>
        <p:grpSpPr>
          <a:xfrm>
            <a:off x="0" y="228600"/>
            <a:ext cx="2849040" cy="6636240"/>
            <a:chOff x="0" y="228600"/>
            <a:chExt cx="2849040" cy="6636240"/>
          </a:xfrm>
        </p:grpSpPr>
        <p:sp>
          <p:nvSpPr>
            <p:cNvPr id="31" name="CustomShape 2"/>
            <p:cNvSpPr/>
            <p:nvPr/>
          </p:nvSpPr>
          <p:spPr>
            <a:xfrm>
              <a:off x="0" y="2575080"/>
              <a:ext cx="98280" cy="62352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 name="CustomShape 3"/>
            <p:cNvSpPr/>
            <p:nvPr/>
          </p:nvSpPr>
          <p:spPr>
            <a:xfrm>
              <a:off x="128520" y="3156480"/>
              <a:ext cx="644040" cy="231984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 name="CustomShape 4"/>
            <p:cNvSpPr/>
            <p:nvPr/>
          </p:nvSpPr>
          <p:spPr>
            <a:xfrm>
              <a:off x="807120" y="5447160"/>
              <a:ext cx="606960" cy="141768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 name="CustomShape 5"/>
            <p:cNvSpPr/>
            <p:nvPr/>
          </p:nvSpPr>
          <p:spPr>
            <a:xfrm>
              <a:off x="959760" y="6503760"/>
              <a:ext cx="168840" cy="36108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5" name="CustomShape 6"/>
            <p:cNvSpPr/>
            <p:nvPr/>
          </p:nvSpPr>
          <p:spPr>
            <a:xfrm>
              <a:off x="100800" y="3201120"/>
              <a:ext cx="819360" cy="332604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6" name="CustomShape 7"/>
            <p:cNvSpPr/>
            <p:nvPr/>
          </p:nvSpPr>
          <p:spPr>
            <a:xfrm>
              <a:off x="22320" y="228600"/>
              <a:ext cx="103680" cy="292536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 name="CustomShape 8"/>
            <p:cNvSpPr/>
            <p:nvPr/>
          </p:nvSpPr>
          <p:spPr>
            <a:xfrm>
              <a:off x="78120" y="2944080"/>
              <a:ext cx="75600" cy="49140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8" name="CustomShape 9"/>
            <p:cNvSpPr/>
            <p:nvPr/>
          </p:nvSpPr>
          <p:spPr>
            <a:xfrm>
              <a:off x="769680" y="5478840"/>
              <a:ext cx="187560" cy="102240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9" name="CustomShape 10"/>
            <p:cNvSpPr/>
            <p:nvPr/>
          </p:nvSpPr>
          <p:spPr>
            <a:xfrm>
              <a:off x="775440" y="1398960"/>
              <a:ext cx="2073600" cy="404568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0" name="CustomShape 11"/>
            <p:cNvSpPr/>
            <p:nvPr/>
          </p:nvSpPr>
          <p:spPr>
            <a:xfrm>
              <a:off x="922680" y="6530040"/>
              <a:ext cx="159480" cy="33480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1" name="CustomShape 12"/>
            <p:cNvSpPr/>
            <p:nvPr/>
          </p:nvSpPr>
          <p:spPr>
            <a:xfrm>
              <a:off x="769680" y="5359320"/>
              <a:ext cx="34920" cy="21924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2" name="CustomShape 13"/>
            <p:cNvSpPr/>
            <p:nvPr/>
          </p:nvSpPr>
          <p:spPr>
            <a:xfrm>
              <a:off x="849960" y="6244560"/>
              <a:ext cx="236160" cy="61992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13" name="Group 14"/>
          <p:cNvGrpSpPr/>
          <p:nvPr/>
        </p:nvGrpSpPr>
        <p:grpSpPr>
          <a:xfrm>
            <a:off x="27360" y="-720"/>
            <a:ext cx="2354040" cy="6851520"/>
            <a:chOff x="27360" y="-720"/>
            <a:chExt cx="2354040" cy="6851520"/>
          </a:xfrm>
        </p:grpSpPr>
        <p:sp>
          <p:nvSpPr>
            <p:cNvPr id="14" name="CustomShape 15"/>
            <p:cNvSpPr/>
            <p:nvPr/>
          </p:nvSpPr>
          <p:spPr>
            <a:xfrm>
              <a:off x="27360" y="-720"/>
              <a:ext cx="491760" cy="439848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 name="CustomShape 16"/>
            <p:cNvSpPr/>
            <p:nvPr/>
          </p:nvSpPr>
          <p:spPr>
            <a:xfrm>
              <a:off x="550440" y="4316400"/>
              <a:ext cx="420840" cy="157824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6" name="CustomShape 17"/>
            <p:cNvSpPr/>
            <p:nvPr/>
          </p:nvSpPr>
          <p:spPr>
            <a:xfrm>
              <a:off x="1006200" y="5862600"/>
              <a:ext cx="428400" cy="98820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7" name="CustomShape 18"/>
            <p:cNvSpPr/>
            <p:nvPr/>
          </p:nvSpPr>
          <p:spPr>
            <a:xfrm>
              <a:off x="521640" y="4364280"/>
              <a:ext cx="549360" cy="223344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8" name="CustomShape 19"/>
            <p:cNvSpPr/>
            <p:nvPr/>
          </p:nvSpPr>
          <p:spPr>
            <a:xfrm>
              <a:off x="468000" y="1289160"/>
              <a:ext cx="171720" cy="302472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9" name="CustomShape 20"/>
            <p:cNvSpPr/>
            <p:nvPr/>
          </p:nvSpPr>
          <p:spPr>
            <a:xfrm>
              <a:off x="1111680" y="6571440"/>
              <a:ext cx="131760" cy="27900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0" name="CustomShape 21"/>
            <p:cNvSpPr/>
            <p:nvPr/>
          </p:nvSpPr>
          <p:spPr>
            <a:xfrm>
              <a:off x="502560" y="4107600"/>
              <a:ext cx="79920" cy="50904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 name="CustomShape 22"/>
            <p:cNvSpPr/>
            <p:nvPr/>
          </p:nvSpPr>
          <p:spPr>
            <a:xfrm>
              <a:off x="973800" y="3145680"/>
              <a:ext cx="1407600" cy="271440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2" name="CustomShape 23"/>
            <p:cNvSpPr/>
            <p:nvPr/>
          </p:nvSpPr>
          <p:spPr>
            <a:xfrm>
              <a:off x="1073520" y="6600240"/>
              <a:ext cx="118080" cy="25056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3" name="CustomShape 24"/>
            <p:cNvSpPr/>
            <p:nvPr/>
          </p:nvSpPr>
          <p:spPr>
            <a:xfrm>
              <a:off x="973800" y="5897160"/>
              <a:ext cx="135360" cy="67176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4" name="CustomShape 25"/>
            <p:cNvSpPr/>
            <p:nvPr/>
          </p:nvSpPr>
          <p:spPr>
            <a:xfrm>
              <a:off x="973800" y="5772600"/>
              <a:ext cx="35640" cy="22536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5" name="CustomShape 26"/>
            <p:cNvSpPr/>
            <p:nvPr/>
          </p:nvSpPr>
          <p:spPr>
            <a:xfrm>
              <a:off x="1006200" y="6322680"/>
              <a:ext cx="208080" cy="52812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26" name="CustomShape 27"/>
          <p:cNvSpPr/>
          <p:nvPr/>
        </p:nvSpPr>
        <p:spPr>
          <a:xfrm>
            <a:off x="0" y="0"/>
            <a:ext cx="180360" cy="685548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27" name="CustomShape 28"/>
          <p:cNvSpPr/>
          <p:nvPr/>
        </p:nvSpPr>
        <p:spPr>
          <a:xfrm>
            <a:off x="0" y="4323960"/>
            <a:ext cx="1742040" cy="776160"/>
          </a:xfrm>
          <a:custGeom>
            <a:avLst/>
            <a:gdLst/>
            <a:ahLst/>
            <a:cxnLst/>
            <a:rect l="l" t="t"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8" name="PlaceHolder 29"/>
          <p:cNvSpPr>
            <a:spLocks noGrp="1"/>
          </p:cNvSpPr>
          <p:nvPr>
            <p:ph type="title"/>
          </p:nvPr>
        </p:nvSpPr>
        <p:spPr>
          <a:xfrm>
            <a:off x="609480" y="273600"/>
            <a:ext cx="10972440" cy="1144800"/>
          </a:xfrm>
          <a:prstGeom prst="rect">
            <a:avLst/>
          </a:prstGeom>
        </p:spPr>
        <p:txBody>
          <a:bodyPr lIns="0" tIns="0" rIns="0" bIns="0" anchor="ctr">
            <a:noAutofit/>
          </a:bodyPr>
          <a:lstStyle/>
          <a:p>
            <a:r>
              <a:rPr lang="ru-RU" sz="1800" b="0" strike="noStrike" spc="-1">
                <a:solidFill>
                  <a:srgbClr val="000000"/>
                </a:solidFill>
                <a:latin typeface="Arial"/>
              </a:rPr>
              <a:t>Для правки текста заглавия щёлкните мышью</a:t>
            </a:r>
          </a:p>
        </p:txBody>
      </p:sp>
      <p:sp>
        <p:nvSpPr>
          <p:cNvPr id="29"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6" name="Group 1"/>
          <p:cNvGrpSpPr/>
          <p:nvPr/>
        </p:nvGrpSpPr>
        <p:grpSpPr>
          <a:xfrm>
            <a:off x="0" y="228600"/>
            <a:ext cx="2849040" cy="6636240"/>
            <a:chOff x="0" y="228600"/>
            <a:chExt cx="2849040" cy="6636240"/>
          </a:xfrm>
        </p:grpSpPr>
        <p:sp>
          <p:nvSpPr>
            <p:cNvPr id="67" name="CustomShape 2"/>
            <p:cNvSpPr/>
            <p:nvPr/>
          </p:nvSpPr>
          <p:spPr>
            <a:xfrm>
              <a:off x="0" y="2575080"/>
              <a:ext cx="98280" cy="62352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68" name="CustomShape 3"/>
            <p:cNvSpPr/>
            <p:nvPr/>
          </p:nvSpPr>
          <p:spPr>
            <a:xfrm>
              <a:off x="128520" y="3156480"/>
              <a:ext cx="644040" cy="231984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69" name="CustomShape 4"/>
            <p:cNvSpPr/>
            <p:nvPr/>
          </p:nvSpPr>
          <p:spPr>
            <a:xfrm>
              <a:off x="807120" y="5447160"/>
              <a:ext cx="606960" cy="141768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0" name="CustomShape 5"/>
            <p:cNvSpPr/>
            <p:nvPr/>
          </p:nvSpPr>
          <p:spPr>
            <a:xfrm>
              <a:off x="959760" y="6503760"/>
              <a:ext cx="168840" cy="36108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1" name="CustomShape 6"/>
            <p:cNvSpPr/>
            <p:nvPr/>
          </p:nvSpPr>
          <p:spPr>
            <a:xfrm>
              <a:off x="100800" y="3201120"/>
              <a:ext cx="819360" cy="332604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2" name="CustomShape 7"/>
            <p:cNvSpPr/>
            <p:nvPr/>
          </p:nvSpPr>
          <p:spPr>
            <a:xfrm>
              <a:off x="22320" y="228600"/>
              <a:ext cx="103680" cy="292536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3" name="CustomShape 8"/>
            <p:cNvSpPr/>
            <p:nvPr/>
          </p:nvSpPr>
          <p:spPr>
            <a:xfrm>
              <a:off x="78120" y="2944080"/>
              <a:ext cx="75600" cy="49140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4" name="CustomShape 9"/>
            <p:cNvSpPr/>
            <p:nvPr/>
          </p:nvSpPr>
          <p:spPr>
            <a:xfrm>
              <a:off x="769680" y="5478840"/>
              <a:ext cx="187560" cy="102240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5" name="CustomShape 10"/>
            <p:cNvSpPr/>
            <p:nvPr/>
          </p:nvSpPr>
          <p:spPr>
            <a:xfrm>
              <a:off x="775440" y="1398960"/>
              <a:ext cx="2073600" cy="404568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6" name="CustomShape 11"/>
            <p:cNvSpPr/>
            <p:nvPr/>
          </p:nvSpPr>
          <p:spPr>
            <a:xfrm>
              <a:off x="922680" y="6530040"/>
              <a:ext cx="159480" cy="33480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7" name="CustomShape 12"/>
            <p:cNvSpPr/>
            <p:nvPr/>
          </p:nvSpPr>
          <p:spPr>
            <a:xfrm>
              <a:off x="769680" y="5359320"/>
              <a:ext cx="34920" cy="21924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8" name="CustomShape 13"/>
            <p:cNvSpPr/>
            <p:nvPr/>
          </p:nvSpPr>
          <p:spPr>
            <a:xfrm>
              <a:off x="849960" y="6244560"/>
              <a:ext cx="236160" cy="61992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79" name="Group 14"/>
          <p:cNvGrpSpPr/>
          <p:nvPr/>
        </p:nvGrpSpPr>
        <p:grpSpPr>
          <a:xfrm>
            <a:off x="27360" y="-720"/>
            <a:ext cx="2354040" cy="6851520"/>
            <a:chOff x="27360" y="-720"/>
            <a:chExt cx="2354040" cy="6851520"/>
          </a:xfrm>
        </p:grpSpPr>
        <p:sp>
          <p:nvSpPr>
            <p:cNvPr id="80" name="CustomShape 15"/>
            <p:cNvSpPr/>
            <p:nvPr/>
          </p:nvSpPr>
          <p:spPr>
            <a:xfrm>
              <a:off x="27360" y="-720"/>
              <a:ext cx="491760" cy="439848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1" name="CustomShape 16"/>
            <p:cNvSpPr/>
            <p:nvPr/>
          </p:nvSpPr>
          <p:spPr>
            <a:xfrm>
              <a:off x="550440" y="4316400"/>
              <a:ext cx="420840" cy="157824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2" name="CustomShape 17"/>
            <p:cNvSpPr/>
            <p:nvPr/>
          </p:nvSpPr>
          <p:spPr>
            <a:xfrm>
              <a:off x="1006200" y="5862600"/>
              <a:ext cx="428400" cy="98820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3" name="CustomShape 18"/>
            <p:cNvSpPr/>
            <p:nvPr/>
          </p:nvSpPr>
          <p:spPr>
            <a:xfrm>
              <a:off x="521640" y="4364280"/>
              <a:ext cx="549360" cy="223344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4" name="CustomShape 19"/>
            <p:cNvSpPr/>
            <p:nvPr/>
          </p:nvSpPr>
          <p:spPr>
            <a:xfrm>
              <a:off x="468000" y="1289160"/>
              <a:ext cx="171720" cy="302472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5" name="CustomShape 20"/>
            <p:cNvSpPr/>
            <p:nvPr/>
          </p:nvSpPr>
          <p:spPr>
            <a:xfrm>
              <a:off x="1111680" y="6571440"/>
              <a:ext cx="131760" cy="27900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6" name="CustomShape 21"/>
            <p:cNvSpPr/>
            <p:nvPr/>
          </p:nvSpPr>
          <p:spPr>
            <a:xfrm>
              <a:off x="502560" y="4107600"/>
              <a:ext cx="79920" cy="50904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7" name="CustomShape 22"/>
            <p:cNvSpPr/>
            <p:nvPr/>
          </p:nvSpPr>
          <p:spPr>
            <a:xfrm>
              <a:off x="973800" y="3145680"/>
              <a:ext cx="1407600" cy="271440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8" name="CustomShape 23"/>
            <p:cNvSpPr/>
            <p:nvPr/>
          </p:nvSpPr>
          <p:spPr>
            <a:xfrm>
              <a:off x="1073520" y="6600240"/>
              <a:ext cx="118080" cy="25056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9" name="CustomShape 24"/>
            <p:cNvSpPr/>
            <p:nvPr/>
          </p:nvSpPr>
          <p:spPr>
            <a:xfrm>
              <a:off x="973800" y="5897160"/>
              <a:ext cx="135360" cy="67176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90" name="CustomShape 25"/>
            <p:cNvSpPr/>
            <p:nvPr/>
          </p:nvSpPr>
          <p:spPr>
            <a:xfrm>
              <a:off x="973800" y="5772600"/>
              <a:ext cx="35640" cy="22536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91" name="CustomShape 26"/>
            <p:cNvSpPr/>
            <p:nvPr/>
          </p:nvSpPr>
          <p:spPr>
            <a:xfrm>
              <a:off x="1006200" y="6322680"/>
              <a:ext cx="208080" cy="52812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92" name="CustomShape 27"/>
          <p:cNvSpPr/>
          <p:nvPr/>
        </p:nvSpPr>
        <p:spPr>
          <a:xfrm>
            <a:off x="0" y="0"/>
            <a:ext cx="180360" cy="685548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93" name="CustomShape 28"/>
          <p:cNvSpPr/>
          <p:nvPr/>
        </p:nvSpPr>
        <p:spPr>
          <a:xfrm flipV="1">
            <a:off x="-1800" y="709560"/>
            <a:ext cx="1586160" cy="50472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94" name="PlaceHolder 29"/>
          <p:cNvSpPr>
            <a:spLocks noGrp="1"/>
          </p:cNvSpPr>
          <p:nvPr>
            <p:ph type="title"/>
          </p:nvPr>
        </p:nvSpPr>
        <p:spPr>
          <a:xfrm>
            <a:off x="609480" y="273600"/>
            <a:ext cx="10972440" cy="1144800"/>
          </a:xfrm>
          <a:prstGeom prst="rect">
            <a:avLst/>
          </a:prstGeom>
        </p:spPr>
        <p:txBody>
          <a:bodyPr lIns="0" tIns="0" rIns="0" bIns="0" anchor="ctr">
            <a:noAutofit/>
          </a:bodyPr>
          <a:lstStyle/>
          <a:p>
            <a:r>
              <a:rPr lang="ru-RU" sz="1800" b="0" strike="noStrike" spc="-1">
                <a:solidFill>
                  <a:srgbClr val="000000"/>
                </a:solidFill>
                <a:latin typeface="Arial"/>
              </a:rPr>
              <a:t>Для правки текста заглавия щёлкните мышью</a:t>
            </a:r>
          </a:p>
        </p:txBody>
      </p:sp>
      <p:sp>
        <p:nvSpPr>
          <p:cNvPr id="95"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2" name="Group 1"/>
          <p:cNvGrpSpPr/>
          <p:nvPr/>
        </p:nvGrpSpPr>
        <p:grpSpPr>
          <a:xfrm>
            <a:off x="0" y="228600"/>
            <a:ext cx="2849040" cy="6636240"/>
            <a:chOff x="0" y="228600"/>
            <a:chExt cx="2849040" cy="6636240"/>
          </a:xfrm>
        </p:grpSpPr>
        <p:sp>
          <p:nvSpPr>
            <p:cNvPr id="133" name="CustomShape 2"/>
            <p:cNvSpPr/>
            <p:nvPr/>
          </p:nvSpPr>
          <p:spPr>
            <a:xfrm>
              <a:off x="0" y="2575080"/>
              <a:ext cx="98280" cy="62352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4" name="CustomShape 3"/>
            <p:cNvSpPr/>
            <p:nvPr/>
          </p:nvSpPr>
          <p:spPr>
            <a:xfrm>
              <a:off x="128520" y="3156480"/>
              <a:ext cx="644040" cy="231984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5" name="CustomShape 4"/>
            <p:cNvSpPr/>
            <p:nvPr/>
          </p:nvSpPr>
          <p:spPr>
            <a:xfrm>
              <a:off x="807120" y="5447160"/>
              <a:ext cx="606960" cy="141768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6" name="CustomShape 5"/>
            <p:cNvSpPr/>
            <p:nvPr/>
          </p:nvSpPr>
          <p:spPr>
            <a:xfrm>
              <a:off x="959760" y="6503760"/>
              <a:ext cx="168840" cy="36108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7" name="CustomShape 6"/>
            <p:cNvSpPr/>
            <p:nvPr/>
          </p:nvSpPr>
          <p:spPr>
            <a:xfrm>
              <a:off x="100800" y="3201120"/>
              <a:ext cx="819360" cy="332604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8" name="CustomShape 7"/>
            <p:cNvSpPr/>
            <p:nvPr/>
          </p:nvSpPr>
          <p:spPr>
            <a:xfrm>
              <a:off x="22320" y="228600"/>
              <a:ext cx="103680" cy="292536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9" name="CustomShape 8"/>
            <p:cNvSpPr/>
            <p:nvPr/>
          </p:nvSpPr>
          <p:spPr>
            <a:xfrm>
              <a:off x="78120" y="2944080"/>
              <a:ext cx="75600" cy="49140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0" name="CustomShape 9"/>
            <p:cNvSpPr/>
            <p:nvPr/>
          </p:nvSpPr>
          <p:spPr>
            <a:xfrm>
              <a:off x="769680" y="5478840"/>
              <a:ext cx="187560" cy="102240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1" name="CustomShape 10"/>
            <p:cNvSpPr/>
            <p:nvPr/>
          </p:nvSpPr>
          <p:spPr>
            <a:xfrm>
              <a:off x="775440" y="1398960"/>
              <a:ext cx="2073600" cy="404568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2" name="CustomShape 11"/>
            <p:cNvSpPr/>
            <p:nvPr/>
          </p:nvSpPr>
          <p:spPr>
            <a:xfrm>
              <a:off x="922680" y="6530040"/>
              <a:ext cx="159480" cy="33480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3" name="CustomShape 12"/>
            <p:cNvSpPr/>
            <p:nvPr/>
          </p:nvSpPr>
          <p:spPr>
            <a:xfrm>
              <a:off x="769680" y="5359320"/>
              <a:ext cx="34920" cy="21924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4" name="CustomShape 13"/>
            <p:cNvSpPr/>
            <p:nvPr/>
          </p:nvSpPr>
          <p:spPr>
            <a:xfrm>
              <a:off x="849960" y="6244560"/>
              <a:ext cx="236160" cy="61992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145" name="Group 14"/>
          <p:cNvGrpSpPr/>
          <p:nvPr/>
        </p:nvGrpSpPr>
        <p:grpSpPr>
          <a:xfrm>
            <a:off x="27360" y="-720"/>
            <a:ext cx="2354040" cy="6851520"/>
            <a:chOff x="27360" y="-720"/>
            <a:chExt cx="2354040" cy="6851520"/>
          </a:xfrm>
        </p:grpSpPr>
        <p:sp>
          <p:nvSpPr>
            <p:cNvPr id="146" name="CustomShape 15"/>
            <p:cNvSpPr/>
            <p:nvPr/>
          </p:nvSpPr>
          <p:spPr>
            <a:xfrm>
              <a:off x="27360" y="-720"/>
              <a:ext cx="491760" cy="439848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47" name="CustomShape 16"/>
            <p:cNvSpPr/>
            <p:nvPr/>
          </p:nvSpPr>
          <p:spPr>
            <a:xfrm>
              <a:off x="550440" y="4316400"/>
              <a:ext cx="420840" cy="157824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48" name="CustomShape 17"/>
            <p:cNvSpPr/>
            <p:nvPr/>
          </p:nvSpPr>
          <p:spPr>
            <a:xfrm>
              <a:off x="1006200" y="5862600"/>
              <a:ext cx="428400" cy="98820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49" name="CustomShape 18"/>
            <p:cNvSpPr/>
            <p:nvPr/>
          </p:nvSpPr>
          <p:spPr>
            <a:xfrm>
              <a:off x="521640" y="4364280"/>
              <a:ext cx="549360" cy="223344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0" name="CustomShape 19"/>
            <p:cNvSpPr/>
            <p:nvPr/>
          </p:nvSpPr>
          <p:spPr>
            <a:xfrm>
              <a:off x="468000" y="1289160"/>
              <a:ext cx="171720" cy="302472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1" name="CustomShape 20"/>
            <p:cNvSpPr/>
            <p:nvPr/>
          </p:nvSpPr>
          <p:spPr>
            <a:xfrm>
              <a:off x="1111680" y="6571440"/>
              <a:ext cx="131760" cy="27900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2" name="CustomShape 21"/>
            <p:cNvSpPr/>
            <p:nvPr/>
          </p:nvSpPr>
          <p:spPr>
            <a:xfrm>
              <a:off x="502560" y="4107600"/>
              <a:ext cx="79920" cy="50904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3" name="CustomShape 22"/>
            <p:cNvSpPr/>
            <p:nvPr/>
          </p:nvSpPr>
          <p:spPr>
            <a:xfrm>
              <a:off x="973800" y="3145680"/>
              <a:ext cx="1407600" cy="271440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4" name="CustomShape 23"/>
            <p:cNvSpPr/>
            <p:nvPr/>
          </p:nvSpPr>
          <p:spPr>
            <a:xfrm>
              <a:off x="1073520" y="6600240"/>
              <a:ext cx="118080" cy="25056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5" name="CustomShape 24"/>
            <p:cNvSpPr/>
            <p:nvPr/>
          </p:nvSpPr>
          <p:spPr>
            <a:xfrm>
              <a:off x="973800" y="5897160"/>
              <a:ext cx="135360" cy="67176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6" name="CustomShape 25"/>
            <p:cNvSpPr/>
            <p:nvPr/>
          </p:nvSpPr>
          <p:spPr>
            <a:xfrm>
              <a:off x="973800" y="5772600"/>
              <a:ext cx="35640" cy="22536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7" name="CustomShape 26"/>
            <p:cNvSpPr/>
            <p:nvPr/>
          </p:nvSpPr>
          <p:spPr>
            <a:xfrm>
              <a:off x="1006200" y="6322680"/>
              <a:ext cx="208080" cy="52812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158" name="CustomShape 27"/>
          <p:cNvSpPr/>
          <p:nvPr/>
        </p:nvSpPr>
        <p:spPr>
          <a:xfrm>
            <a:off x="0" y="0"/>
            <a:ext cx="180360" cy="685548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159" name="CustomShape 28"/>
          <p:cNvSpPr/>
          <p:nvPr/>
        </p:nvSpPr>
        <p:spPr>
          <a:xfrm flipV="1">
            <a:off x="-1800" y="709560"/>
            <a:ext cx="1586160" cy="50472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60" name="PlaceHolder 29"/>
          <p:cNvSpPr>
            <a:spLocks noGrp="1"/>
          </p:cNvSpPr>
          <p:nvPr>
            <p:ph type="title"/>
          </p:nvPr>
        </p:nvSpPr>
        <p:spPr>
          <a:xfrm>
            <a:off x="609480" y="273600"/>
            <a:ext cx="10972440" cy="1144800"/>
          </a:xfrm>
          <a:prstGeom prst="rect">
            <a:avLst/>
          </a:prstGeom>
        </p:spPr>
        <p:txBody>
          <a:bodyPr lIns="0" tIns="0" rIns="0" bIns="0" anchor="ctr">
            <a:noAutofit/>
          </a:bodyPr>
          <a:lstStyle/>
          <a:p>
            <a:r>
              <a:rPr lang="ru-RU" sz="1800" b="0" strike="noStrike" spc="-1">
                <a:solidFill>
                  <a:srgbClr val="000000"/>
                </a:solidFill>
                <a:latin typeface="Arial"/>
              </a:rPr>
              <a:t>Для правки текста заглавия щёлкните мышью</a:t>
            </a:r>
          </a:p>
        </p:txBody>
      </p:sp>
      <p:sp>
        <p:nvSpPr>
          <p:cNvPr id="161"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98" name="Group 1"/>
          <p:cNvGrpSpPr/>
          <p:nvPr/>
        </p:nvGrpSpPr>
        <p:grpSpPr>
          <a:xfrm>
            <a:off x="0" y="228600"/>
            <a:ext cx="2849040" cy="6636240"/>
            <a:chOff x="0" y="228600"/>
            <a:chExt cx="2849040" cy="6636240"/>
          </a:xfrm>
        </p:grpSpPr>
        <p:sp>
          <p:nvSpPr>
            <p:cNvPr id="199" name="CustomShape 2"/>
            <p:cNvSpPr/>
            <p:nvPr/>
          </p:nvSpPr>
          <p:spPr>
            <a:xfrm>
              <a:off x="0" y="2575080"/>
              <a:ext cx="98280" cy="62352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0" name="CustomShape 3"/>
            <p:cNvSpPr/>
            <p:nvPr/>
          </p:nvSpPr>
          <p:spPr>
            <a:xfrm>
              <a:off x="128520" y="3156480"/>
              <a:ext cx="644040" cy="231984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1" name="CustomShape 4"/>
            <p:cNvSpPr/>
            <p:nvPr/>
          </p:nvSpPr>
          <p:spPr>
            <a:xfrm>
              <a:off x="807120" y="5447160"/>
              <a:ext cx="606960" cy="141768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2" name="CustomShape 5"/>
            <p:cNvSpPr/>
            <p:nvPr/>
          </p:nvSpPr>
          <p:spPr>
            <a:xfrm>
              <a:off x="959760" y="6503760"/>
              <a:ext cx="168840" cy="36108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3" name="CustomShape 6"/>
            <p:cNvSpPr/>
            <p:nvPr/>
          </p:nvSpPr>
          <p:spPr>
            <a:xfrm>
              <a:off x="100800" y="3201120"/>
              <a:ext cx="819360" cy="332604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4" name="CustomShape 7"/>
            <p:cNvSpPr/>
            <p:nvPr/>
          </p:nvSpPr>
          <p:spPr>
            <a:xfrm>
              <a:off x="22320" y="228600"/>
              <a:ext cx="103680" cy="292536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5" name="CustomShape 8"/>
            <p:cNvSpPr/>
            <p:nvPr/>
          </p:nvSpPr>
          <p:spPr>
            <a:xfrm>
              <a:off x="78120" y="2944080"/>
              <a:ext cx="75600" cy="49140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6" name="CustomShape 9"/>
            <p:cNvSpPr/>
            <p:nvPr/>
          </p:nvSpPr>
          <p:spPr>
            <a:xfrm>
              <a:off x="769680" y="5478840"/>
              <a:ext cx="187560" cy="102240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7" name="CustomShape 10"/>
            <p:cNvSpPr/>
            <p:nvPr/>
          </p:nvSpPr>
          <p:spPr>
            <a:xfrm>
              <a:off x="775440" y="1398960"/>
              <a:ext cx="2073600" cy="404568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8" name="CustomShape 11"/>
            <p:cNvSpPr/>
            <p:nvPr/>
          </p:nvSpPr>
          <p:spPr>
            <a:xfrm>
              <a:off x="922680" y="6530040"/>
              <a:ext cx="159480" cy="33480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9" name="CustomShape 12"/>
            <p:cNvSpPr/>
            <p:nvPr/>
          </p:nvSpPr>
          <p:spPr>
            <a:xfrm>
              <a:off x="769680" y="5359320"/>
              <a:ext cx="34920" cy="21924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10" name="CustomShape 13"/>
            <p:cNvSpPr/>
            <p:nvPr/>
          </p:nvSpPr>
          <p:spPr>
            <a:xfrm>
              <a:off x="849960" y="6244560"/>
              <a:ext cx="236160" cy="61992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211" name="Group 14"/>
          <p:cNvGrpSpPr/>
          <p:nvPr/>
        </p:nvGrpSpPr>
        <p:grpSpPr>
          <a:xfrm>
            <a:off x="27360" y="-720"/>
            <a:ext cx="2354040" cy="6851520"/>
            <a:chOff x="27360" y="-720"/>
            <a:chExt cx="2354040" cy="6851520"/>
          </a:xfrm>
        </p:grpSpPr>
        <p:sp>
          <p:nvSpPr>
            <p:cNvPr id="212" name="CustomShape 15"/>
            <p:cNvSpPr/>
            <p:nvPr/>
          </p:nvSpPr>
          <p:spPr>
            <a:xfrm>
              <a:off x="27360" y="-720"/>
              <a:ext cx="491760" cy="439848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3" name="CustomShape 16"/>
            <p:cNvSpPr/>
            <p:nvPr/>
          </p:nvSpPr>
          <p:spPr>
            <a:xfrm>
              <a:off x="550440" y="4316400"/>
              <a:ext cx="420840" cy="157824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4" name="CustomShape 17"/>
            <p:cNvSpPr/>
            <p:nvPr/>
          </p:nvSpPr>
          <p:spPr>
            <a:xfrm>
              <a:off x="1006200" y="5862600"/>
              <a:ext cx="428400" cy="98820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5" name="CustomShape 18"/>
            <p:cNvSpPr/>
            <p:nvPr/>
          </p:nvSpPr>
          <p:spPr>
            <a:xfrm>
              <a:off x="521640" y="4364280"/>
              <a:ext cx="549360" cy="223344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6" name="CustomShape 19"/>
            <p:cNvSpPr/>
            <p:nvPr/>
          </p:nvSpPr>
          <p:spPr>
            <a:xfrm>
              <a:off x="468000" y="1289160"/>
              <a:ext cx="171720" cy="302472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7" name="CustomShape 20"/>
            <p:cNvSpPr/>
            <p:nvPr/>
          </p:nvSpPr>
          <p:spPr>
            <a:xfrm>
              <a:off x="1111680" y="6571440"/>
              <a:ext cx="131760" cy="27900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8" name="CustomShape 21"/>
            <p:cNvSpPr/>
            <p:nvPr/>
          </p:nvSpPr>
          <p:spPr>
            <a:xfrm>
              <a:off x="502560" y="4107600"/>
              <a:ext cx="79920" cy="50904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9" name="CustomShape 22"/>
            <p:cNvSpPr/>
            <p:nvPr/>
          </p:nvSpPr>
          <p:spPr>
            <a:xfrm>
              <a:off x="973800" y="3145680"/>
              <a:ext cx="1407600" cy="271440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20" name="CustomShape 23"/>
            <p:cNvSpPr/>
            <p:nvPr/>
          </p:nvSpPr>
          <p:spPr>
            <a:xfrm>
              <a:off x="1073520" y="6600240"/>
              <a:ext cx="118080" cy="25056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21" name="CustomShape 24"/>
            <p:cNvSpPr/>
            <p:nvPr/>
          </p:nvSpPr>
          <p:spPr>
            <a:xfrm>
              <a:off x="973800" y="5897160"/>
              <a:ext cx="135360" cy="67176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22" name="CustomShape 25"/>
            <p:cNvSpPr/>
            <p:nvPr/>
          </p:nvSpPr>
          <p:spPr>
            <a:xfrm>
              <a:off x="973800" y="5772600"/>
              <a:ext cx="35640" cy="22536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23" name="CustomShape 26"/>
            <p:cNvSpPr/>
            <p:nvPr/>
          </p:nvSpPr>
          <p:spPr>
            <a:xfrm>
              <a:off x="1006200" y="6322680"/>
              <a:ext cx="208080" cy="52812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224" name="CustomShape 27"/>
          <p:cNvSpPr/>
          <p:nvPr/>
        </p:nvSpPr>
        <p:spPr>
          <a:xfrm>
            <a:off x="0" y="0"/>
            <a:ext cx="180360" cy="685548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225" name="CustomShape 28"/>
          <p:cNvSpPr/>
          <p:nvPr/>
        </p:nvSpPr>
        <p:spPr>
          <a:xfrm flipV="1">
            <a:off x="-1800" y="709560"/>
            <a:ext cx="1586160" cy="50472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26" name="PlaceHolder 29"/>
          <p:cNvSpPr>
            <a:spLocks noGrp="1"/>
          </p:cNvSpPr>
          <p:nvPr>
            <p:ph type="title"/>
          </p:nvPr>
        </p:nvSpPr>
        <p:spPr>
          <a:xfrm>
            <a:off x="609480" y="273240"/>
            <a:ext cx="10972080" cy="1145160"/>
          </a:xfrm>
          <a:prstGeom prst="rect">
            <a:avLst/>
          </a:prstGeom>
        </p:spPr>
        <p:txBody>
          <a:bodyPr lIns="0" tIns="0" rIns="0" bIns="0" anchor="ctr">
            <a:spAutoFit/>
          </a:bodyPr>
          <a:lstStyle/>
          <a:p>
            <a:r>
              <a:rPr lang="ru-RU" sz="1800" b="0" strike="noStrike" spc="-1">
                <a:solidFill>
                  <a:srgbClr val="000000"/>
                </a:solidFill>
                <a:latin typeface="Arial"/>
              </a:rPr>
              <a:t>Для правки текста заглавия щёлкните мышью</a:t>
            </a:r>
          </a:p>
        </p:txBody>
      </p:sp>
      <p:sp>
        <p:nvSpPr>
          <p:cNvPr id="227"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64" name="Group 1"/>
          <p:cNvGrpSpPr/>
          <p:nvPr/>
        </p:nvGrpSpPr>
        <p:grpSpPr>
          <a:xfrm>
            <a:off x="0" y="228600"/>
            <a:ext cx="2849040" cy="6636240"/>
            <a:chOff x="0" y="228600"/>
            <a:chExt cx="2849040" cy="6636240"/>
          </a:xfrm>
        </p:grpSpPr>
        <p:sp>
          <p:nvSpPr>
            <p:cNvPr id="265" name="CustomShape 2"/>
            <p:cNvSpPr/>
            <p:nvPr/>
          </p:nvSpPr>
          <p:spPr>
            <a:xfrm>
              <a:off x="0" y="2575080"/>
              <a:ext cx="98280" cy="62352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66" name="CustomShape 3"/>
            <p:cNvSpPr/>
            <p:nvPr/>
          </p:nvSpPr>
          <p:spPr>
            <a:xfrm>
              <a:off x="128520" y="3156480"/>
              <a:ext cx="644040" cy="231984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67" name="CustomShape 4"/>
            <p:cNvSpPr/>
            <p:nvPr/>
          </p:nvSpPr>
          <p:spPr>
            <a:xfrm>
              <a:off x="807120" y="5447160"/>
              <a:ext cx="606960" cy="141768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68" name="CustomShape 5"/>
            <p:cNvSpPr/>
            <p:nvPr/>
          </p:nvSpPr>
          <p:spPr>
            <a:xfrm>
              <a:off x="959760" y="6503760"/>
              <a:ext cx="168840" cy="36108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69" name="CustomShape 6"/>
            <p:cNvSpPr/>
            <p:nvPr/>
          </p:nvSpPr>
          <p:spPr>
            <a:xfrm>
              <a:off x="100800" y="3201120"/>
              <a:ext cx="819360" cy="332604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0" name="CustomShape 7"/>
            <p:cNvSpPr/>
            <p:nvPr/>
          </p:nvSpPr>
          <p:spPr>
            <a:xfrm>
              <a:off x="22320" y="228600"/>
              <a:ext cx="103680" cy="292536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1" name="CustomShape 8"/>
            <p:cNvSpPr/>
            <p:nvPr/>
          </p:nvSpPr>
          <p:spPr>
            <a:xfrm>
              <a:off x="78120" y="2944080"/>
              <a:ext cx="75600" cy="49140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2" name="CustomShape 9"/>
            <p:cNvSpPr/>
            <p:nvPr/>
          </p:nvSpPr>
          <p:spPr>
            <a:xfrm>
              <a:off x="769680" y="5478840"/>
              <a:ext cx="187560" cy="102240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3" name="CustomShape 10"/>
            <p:cNvSpPr/>
            <p:nvPr/>
          </p:nvSpPr>
          <p:spPr>
            <a:xfrm>
              <a:off x="775440" y="1398960"/>
              <a:ext cx="2073600" cy="404568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4" name="CustomShape 11"/>
            <p:cNvSpPr/>
            <p:nvPr/>
          </p:nvSpPr>
          <p:spPr>
            <a:xfrm>
              <a:off x="922680" y="6530040"/>
              <a:ext cx="159480" cy="33480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5" name="CustomShape 12"/>
            <p:cNvSpPr/>
            <p:nvPr/>
          </p:nvSpPr>
          <p:spPr>
            <a:xfrm>
              <a:off x="769680" y="5359320"/>
              <a:ext cx="34920" cy="21924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6" name="CustomShape 13"/>
            <p:cNvSpPr/>
            <p:nvPr/>
          </p:nvSpPr>
          <p:spPr>
            <a:xfrm>
              <a:off x="849960" y="6244560"/>
              <a:ext cx="236160" cy="61992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277" name="Group 14"/>
          <p:cNvGrpSpPr/>
          <p:nvPr/>
        </p:nvGrpSpPr>
        <p:grpSpPr>
          <a:xfrm>
            <a:off x="27360" y="-720"/>
            <a:ext cx="2354040" cy="6851520"/>
            <a:chOff x="27360" y="-720"/>
            <a:chExt cx="2354040" cy="6851520"/>
          </a:xfrm>
        </p:grpSpPr>
        <p:sp>
          <p:nvSpPr>
            <p:cNvPr id="278" name="CustomShape 15"/>
            <p:cNvSpPr/>
            <p:nvPr/>
          </p:nvSpPr>
          <p:spPr>
            <a:xfrm>
              <a:off x="27360" y="-720"/>
              <a:ext cx="491760" cy="439848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79" name="CustomShape 16"/>
            <p:cNvSpPr/>
            <p:nvPr/>
          </p:nvSpPr>
          <p:spPr>
            <a:xfrm>
              <a:off x="550440" y="4316400"/>
              <a:ext cx="420840" cy="157824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0" name="CustomShape 17"/>
            <p:cNvSpPr/>
            <p:nvPr/>
          </p:nvSpPr>
          <p:spPr>
            <a:xfrm>
              <a:off x="1006200" y="5862600"/>
              <a:ext cx="428400" cy="98820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1" name="CustomShape 18"/>
            <p:cNvSpPr/>
            <p:nvPr/>
          </p:nvSpPr>
          <p:spPr>
            <a:xfrm>
              <a:off x="521640" y="4364280"/>
              <a:ext cx="549360" cy="223344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2" name="CustomShape 19"/>
            <p:cNvSpPr/>
            <p:nvPr/>
          </p:nvSpPr>
          <p:spPr>
            <a:xfrm>
              <a:off x="468000" y="1289160"/>
              <a:ext cx="171720" cy="302472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3" name="CustomShape 20"/>
            <p:cNvSpPr/>
            <p:nvPr/>
          </p:nvSpPr>
          <p:spPr>
            <a:xfrm>
              <a:off x="1111680" y="6571440"/>
              <a:ext cx="131760" cy="27900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4" name="CustomShape 21"/>
            <p:cNvSpPr/>
            <p:nvPr/>
          </p:nvSpPr>
          <p:spPr>
            <a:xfrm>
              <a:off x="502560" y="4107600"/>
              <a:ext cx="79920" cy="50904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5" name="CustomShape 22"/>
            <p:cNvSpPr/>
            <p:nvPr/>
          </p:nvSpPr>
          <p:spPr>
            <a:xfrm>
              <a:off x="973800" y="3145680"/>
              <a:ext cx="1407600" cy="271440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6" name="CustomShape 23"/>
            <p:cNvSpPr/>
            <p:nvPr/>
          </p:nvSpPr>
          <p:spPr>
            <a:xfrm>
              <a:off x="1073520" y="6600240"/>
              <a:ext cx="118080" cy="25056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7" name="CustomShape 24"/>
            <p:cNvSpPr/>
            <p:nvPr/>
          </p:nvSpPr>
          <p:spPr>
            <a:xfrm>
              <a:off x="973800" y="5897160"/>
              <a:ext cx="135360" cy="67176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8" name="CustomShape 25"/>
            <p:cNvSpPr/>
            <p:nvPr/>
          </p:nvSpPr>
          <p:spPr>
            <a:xfrm>
              <a:off x="973800" y="5772600"/>
              <a:ext cx="35640" cy="22536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9" name="CustomShape 26"/>
            <p:cNvSpPr/>
            <p:nvPr/>
          </p:nvSpPr>
          <p:spPr>
            <a:xfrm>
              <a:off x="1006200" y="6322680"/>
              <a:ext cx="208080" cy="52812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290" name="CustomShape 27"/>
          <p:cNvSpPr/>
          <p:nvPr/>
        </p:nvSpPr>
        <p:spPr>
          <a:xfrm>
            <a:off x="0" y="0"/>
            <a:ext cx="180360" cy="685548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291" name="CustomShape 28"/>
          <p:cNvSpPr/>
          <p:nvPr/>
        </p:nvSpPr>
        <p:spPr>
          <a:xfrm flipV="1">
            <a:off x="-1800" y="709560"/>
            <a:ext cx="1586160" cy="50472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92" name="PlaceHolder 29"/>
          <p:cNvSpPr>
            <a:spLocks noGrp="1"/>
          </p:cNvSpPr>
          <p:nvPr>
            <p:ph type="title"/>
          </p:nvPr>
        </p:nvSpPr>
        <p:spPr>
          <a:xfrm>
            <a:off x="609480" y="273240"/>
            <a:ext cx="10972080" cy="1145160"/>
          </a:xfrm>
          <a:prstGeom prst="rect">
            <a:avLst/>
          </a:prstGeom>
        </p:spPr>
        <p:txBody>
          <a:bodyPr lIns="0" tIns="0" rIns="0" bIns="0" anchor="ctr">
            <a:spAutoFit/>
          </a:bodyPr>
          <a:lstStyle/>
          <a:p>
            <a:r>
              <a:rPr lang="ru-RU" sz="1800" b="0" strike="noStrike" spc="-1">
                <a:solidFill>
                  <a:srgbClr val="000000"/>
                </a:solidFill>
                <a:latin typeface="Arial"/>
              </a:rPr>
              <a:t>Для правки текста заглавия щёлкните мышью</a:t>
            </a:r>
          </a:p>
        </p:txBody>
      </p:sp>
      <p:sp>
        <p:nvSpPr>
          <p:cNvPr id="293"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30" name="Group 1"/>
          <p:cNvGrpSpPr/>
          <p:nvPr/>
        </p:nvGrpSpPr>
        <p:grpSpPr>
          <a:xfrm>
            <a:off x="0" y="228600"/>
            <a:ext cx="2849040" cy="6636240"/>
            <a:chOff x="0" y="228600"/>
            <a:chExt cx="2849040" cy="6636240"/>
          </a:xfrm>
        </p:grpSpPr>
        <p:sp>
          <p:nvSpPr>
            <p:cNvPr id="331" name="CustomShape 2"/>
            <p:cNvSpPr/>
            <p:nvPr/>
          </p:nvSpPr>
          <p:spPr>
            <a:xfrm>
              <a:off x="0" y="2575080"/>
              <a:ext cx="98280" cy="62352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32" name="CustomShape 3"/>
            <p:cNvSpPr/>
            <p:nvPr/>
          </p:nvSpPr>
          <p:spPr>
            <a:xfrm>
              <a:off x="128520" y="3156480"/>
              <a:ext cx="644040" cy="231984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33" name="CustomShape 4"/>
            <p:cNvSpPr/>
            <p:nvPr/>
          </p:nvSpPr>
          <p:spPr>
            <a:xfrm>
              <a:off x="807120" y="5447160"/>
              <a:ext cx="606960" cy="141768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34" name="CustomShape 5"/>
            <p:cNvSpPr/>
            <p:nvPr/>
          </p:nvSpPr>
          <p:spPr>
            <a:xfrm>
              <a:off x="959760" y="6503760"/>
              <a:ext cx="168840" cy="36108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35" name="CustomShape 6"/>
            <p:cNvSpPr/>
            <p:nvPr/>
          </p:nvSpPr>
          <p:spPr>
            <a:xfrm>
              <a:off x="100800" y="3201120"/>
              <a:ext cx="819360" cy="332604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36" name="CustomShape 7"/>
            <p:cNvSpPr/>
            <p:nvPr/>
          </p:nvSpPr>
          <p:spPr>
            <a:xfrm>
              <a:off x="22320" y="228600"/>
              <a:ext cx="103680" cy="292536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37" name="CustomShape 8"/>
            <p:cNvSpPr/>
            <p:nvPr/>
          </p:nvSpPr>
          <p:spPr>
            <a:xfrm>
              <a:off x="78120" y="2944080"/>
              <a:ext cx="75600" cy="49140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38" name="CustomShape 9"/>
            <p:cNvSpPr/>
            <p:nvPr/>
          </p:nvSpPr>
          <p:spPr>
            <a:xfrm>
              <a:off x="769680" y="5478840"/>
              <a:ext cx="187560" cy="102240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39" name="CustomShape 10"/>
            <p:cNvSpPr/>
            <p:nvPr/>
          </p:nvSpPr>
          <p:spPr>
            <a:xfrm>
              <a:off x="775440" y="1398960"/>
              <a:ext cx="2073600" cy="404568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40" name="CustomShape 11"/>
            <p:cNvSpPr/>
            <p:nvPr/>
          </p:nvSpPr>
          <p:spPr>
            <a:xfrm>
              <a:off x="922680" y="6530040"/>
              <a:ext cx="159480" cy="33480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41" name="CustomShape 12"/>
            <p:cNvSpPr/>
            <p:nvPr/>
          </p:nvSpPr>
          <p:spPr>
            <a:xfrm>
              <a:off x="769680" y="5359320"/>
              <a:ext cx="34920" cy="21924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42" name="CustomShape 13"/>
            <p:cNvSpPr/>
            <p:nvPr/>
          </p:nvSpPr>
          <p:spPr>
            <a:xfrm>
              <a:off x="849960" y="6244560"/>
              <a:ext cx="236160" cy="61992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343" name="Group 14"/>
          <p:cNvGrpSpPr/>
          <p:nvPr/>
        </p:nvGrpSpPr>
        <p:grpSpPr>
          <a:xfrm>
            <a:off x="27360" y="-720"/>
            <a:ext cx="2354040" cy="6851520"/>
            <a:chOff x="27360" y="-720"/>
            <a:chExt cx="2354040" cy="6851520"/>
          </a:xfrm>
        </p:grpSpPr>
        <p:sp>
          <p:nvSpPr>
            <p:cNvPr id="344" name="CustomShape 15"/>
            <p:cNvSpPr/>
            <p:nvPr/>
          </p:nvSpPr>
          <p:spPr>
            <a:xfrm>
              <a:off x="27360" y="-720"/>
              <a:ext cx="491760" cy="439848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45" name="CustomShape 16"/>
            <p:cNvSpPr/>
            <p:nvPr/>
          </p:nvSpPr>
          <p:spPr>
            <a:xfrm>
              <a:off x="550440" y="4316400"/>
              <a:ext cx="420840" cy="157824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46" name="CustomShape 17"/>
            <p:cNvSpPr/>
            <p:nvPr/>
          </p:nvSpPr>
          <p:spPr>
            <a:xfrm>
              <a:off x="1006200" y="5862600"/>
              <a:ext cx="428400" cy="98820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47" name="CustomShape 18"/>
            <p:cNvSpPr/>
            <p:nvPr/>
          </p:nvSpPr>
          <p:spPr>
            <a:xfrm>
              <a:off x="521640" y="4364280"/>
              <a:ext cx="549360" cy="223344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48" name="CustomShape 19"/>
            <p:cNvSpPr/>
            <p:nvPr/>
          </p:nvSpPr>
          <p:spPr>
            <a:xfrm>
              <a:off x="468000" y="1289160"/>
              <a:ext cx="171720" cy="302472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49" name="CustomShape 20"/>
            <p:cNvSpPr/>
            <p:nvPr/>
          </p:nvSpPr>
          <p:spPr>
            <a:xfrm>
              <a:off x="1111680" y="6571440"/>
              <a:ext cx="131760" cy="27900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50" name="CustomShape 21"/>
            <p:cNvSpPr/>
            <p:nvPr/>
          </p:nvSpPr>
          <p:spPr>
            <a:xfrm>
              <a:off x="502560" y="4107600"/>
              <a:ext cx="79920" cy="50904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51" name="CustomShape 22"/>
            <p:cNvSpPr/>
            <p:nvPr/>
          </p:nvSpPr>
          <p:spPr>
            <a:xfrm>
              <a:off x="973800" y="3145680"/>
              <a:ext cx="1407600" cy="271440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52" name="CustomShape 23"/>
            <p:cNvSpPr/>
            <p:nvPr/>
          </p:nvSpPr>
          <p:spPr>
            <a:xfrm>
              <a:off x="1073520" y="6600240"/>
              <a:ext cx="118080" cy="25056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53" name="CustomShape 24"/>
            <p:cNvSpPr/>
            <p:nvPr/>
          </p:nvSpPr>
          <p:spPr>
            <a:xfrm>
              <a:off x="973800" y="5897160"/>
              <a:ext cx="135360" cy="67176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54" name="CustomShape 25"/>
            <p:cNvSpPr/>
            <p:nvPr/>
          </p:nvSpPr>
          <p:spPr>
            <a:xfrm>
              <a:off x="973800" y="5772600"/>
              <a:ext cx="35640" cy="22536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55" name="CustomShape 26"/>
            <p:cNvSpPr/>
            <p:nvPr/>
          </p:nvSpPr>
          <p:spPr>
            <a:xfrm>
              <a:off x="1006200" y="6322680"/>
              <a:ext cx="208080" cy="52812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356" name="CustomShape 27"/>
          <p:cNvSpPr/>
          <p:nvPr/>
        </p:nvSpPr>
        <p:spPr>
          <a:xfrm>
            <a:off x="0" y="0"/>
            <a:ext cx="180360" cy="685548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357" name="CustomShape 28"/>
          <p:cNvSpPr/>
          <p:nvPr/>
        </p:nvSpPr>
        <p:spPr>
          <a:xfrm flipV="1">
            <a:off x="-1800" y="709560"/>
            <a:ext cx="1586160" cy="50472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358" name="PlaceHolder 29"/>
          <p:cNvSpPr>
            <a:spLocks noGrp="1"/>
          </p:cNvSpPr>
          <p:nvPr>
            <p:ph type="title"/>
          </p:nvPr>
        </p:nvSpPr>
        <p:spPr>
          <a:xfrm>
            <a:off x="609480" y="273600"/>
            <a:ext cx="10972440" cy="1144800"/>
          </a:xfrm>
          <a:prstGeom prst="rect">
            <a:avLst/>
          </a:prstGeom>
        </p:spPr>
        <p:txBody>
          <a:bodyPr lIns="0" tIns="0" rIns="0" bIns="0" anchor="ctr">
            <a:noAutofit/>
          </a:bodyPr>
          <a:lstStyle/>
          <a:p>
            <a:r>
              <a:rPr lang="ru-RU" sz="1800" b="0" strike="noStrike" spc="-1">
                <a:solidFill>
                  <a:srgbClr val="000000"/>
                </a:solidFill>
                <a:latin typeface="Arial"/>
              </a:rPr>
              <a:t>Для правки текста заглавия щёлкните мышью</a:t>
            </a:r>
          </a:p>
        </p:txBody>
      </p:sp>
      <p:sp>
        <p:nvSpPr>
          <p:cNvPr id="359"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6" name="Group 1"/>
          <p:cNvGrpSpPr/>
          <p:nvPr/>
        </p:nvGrpSpPr>
        <p:grpSpPr>
          <a:xfrm>
            <a:off x="0" y="228600"/>
            <a:ext cx="2849040" cy="6636240"/>
            <a:chOff x="0" y="228600"/>
            <a:chExt cx="2849040" cy="6636240"/>
          </a:xfrm>
        </p:grpSpPr>
        <p:sp>
          <p:nvSpPr>
            <p:cNvPr id="397" name="CustomShape 2"/>
            <p:cNvSpPr/>
            <p:nvPr/>
          </p:nvSpPr>
          <p:spPr>
            <a:xfrm>
              <a:off x="0" y="2575080"/>
              <a:ext cx="98280" cy="62352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98" name="CustomShape 3"/>
            <p:cNvSpPr/>
            <p:nvPr/>
          </p:nvSpPr>
          <p:spPr>
            <a:xfrm>
              <a:off x="128520" y="3156480"/>
              <a:ext cx="644040" cy="231984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99" name="CustomShape 4"/>
            <p:cNvSpPr/>
            <p:nvPr/>
          </p:nvSpPr>
          <p:spPr>
            <a:xfrm>
              <a:off x="807120" y="5447160"/>
              <a:ext cx="606960" cy="141768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00" name="CustomShape 5"/>
            <p:cNvSpPr/>
            <p:nvPr/>
          </p:nvSpPr>
          <p:spPr>
            <a:xfrm>
              <a:off x="959760" y="6503760"/>
              <a:ext cx="168840" cy="36108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01" name="CustomShape 6"/>
            <p:cNvSpPr/>
            <p:nvPr/>
          </p:nvSpPr>
          <p:spPr>
            <a:xfrm>
              <a:off x="100800" y="3201120"/>
              <a:ext cx="819360" cy="332604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02" name="CustomShape 7"/>
            <p:cNvSpPr/>
            <p:nvPr/>
          </p:nvSpPr>
          <p:spPr>
            <a:xfrm>
              <a:off x="22320" y="228600"/>
              <a:ext cx="103680" cy="292536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03" name="CustomShape 8"/>
            <p:cNvSpPr/>
            <p:nvPr/>
          </p:nvSpPr>
          <p:spPr>
            <a:xfrm>
              <a:off x="78120" y="2944080"/>
              <a:ext cx="75600" cy="49140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04" name="CustomShape 9"/>
            <p:cNvSpPr/>
            <p:nvPr/>
          </p:nvSpPr>
          <p:spPr>
            <a:xfrm>
              <a:off x="769680" y="5478840"/>
              <a:ext cx="187560" cy="102240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05" name="CustomShape 10"/>
            <p:cNvSpPr/>
            <p:nvPr/>
          </p:nvSpPr>
          <p:spPr>
            <a:xfrm>
              <a:off x="775440" y="1398960"/>
              <a:ext cx="2073600" cy="404568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06" name="CustomShape 11"/>
            <p:cNvSpPr/>
            <p:nvPr/>
          </p:nvSpPr>
          <p:spPr>
            <a:xfrm>
              <a:off x="922680" y="6530040"/>
              <a:ext cx="159480" cy="33480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07" name="CustomShape 12"/>
            <p:cNvSpPr/>
            <p:nvPr/>
          </p:nvSpPr>
          <p:spPr>
            <a:xfrm>
              <a:off x="769680" y="5359320"/>
              <a:ext cx="34920" cy="21924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08" name="CustomShape 13"/>
            <p:cNvSpPr/>
            <p:nvPr/>
          </p:nvSpPr>
          <p:spPr>
            <a:xfrm>
              <a:off x="849960" y="6244560"/>
              <a:ext cx="236160" cy="61992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409" name="Group 14"/>
          <p:cNvGrpSpPr/>
          <p:nvPr/>
        </p:nvGrpSpPr>
        <p:grpSpPr>
          <a:xfrm>
            <a:off x="27360" y="-720"/>
            <a:ext cx="2354040" cy="6851520"/>
            <a:chOff x="27360" y="-720"/>
            <a:chExt cx="2354040" cy="6851520"/>
          </a:xfrm>
        </p:grpSpPr>
        <p:sp>
          <p:nvSpPr>
            <p:cNvPr id="410" name="CustomShape 15"/>
            <p:cNvSpPr/>
            <p:nvPr/>
          </p:nvSpPr>
          <p:spPr>
            <a:xfrm>
              <a:off x="27360" y="-720"/>
              <a:ext cx="491760" cy="439848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11" name="CustomShape 16"/>
            <p:cNvSpPr/>
            <p:nvPr/>
          </p:nvSpPr>
          <p:spPr>
            <a:xfrm>
              <a:off x="550440" y="4316400"/>
              <a:ext cx="420840" cy="157824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12" name="CustomShape 17"/>
            <p:cNvSpPr/>
            <p:nvPr/>
          </p:nvSpPr>
          <p:spPr>
            <a:xfrm>
              <a:off x="1006200" y="5862600"/>
              <a:ext cx="428400" cy="98820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13" name="CustomShape 18"/>
            <p:cNvSpPr/>
            <p:nvPr/>
          </p:nvSpPr>
          <p:spPr>
            <a:xfrm>
              <a:off x="521640" y="4364280"/>
              <a:ext cx="549360" cy="223344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14" name="CustomShape 19"/>
            <p:cNvSpPr/>
            <p:nvPr/>
          </p:nvSpPr>
          <p:spPr>
            <a:xfrm>
              <a:off x="468000" y="1289160"/>
              <a:ext cx="171720" cy="302472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15" name="CustomShape 20"/>
            <p:cNvSpPr/>
            <p:nvPr/>
          </p:nvSpPr>
          <p:spPr>
            <a:xfrm>
              <a:off x="1111680" y="6571440"/>
              <a:ext cx="131760" cy="27900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16" name="CustomShape 21"/>
            <p:cNvSpPr/>
            <p:nvPr/>
          </p:nvSpPr>
          <p:spPr>
            <a:xfrm>
              <a:off x="502560" y="4107600"/>
              <a:ext cx="79920" cy="50904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17" name="CustomShape 22"/>
            <p:cNvSpPr/>
            <p:nvPr/>
          </p:nvSpPr>
          <p:spPr>
            <a:xfrm>
              <a:off x="973800" y="3145680"/>
              <a:ext cx="1407600" cy="271440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18" name="CustomShape 23"/>
            <p:cNvSpPr/>
            <p:nvPr/>
          </p:nvSpPr>
          <p:spPr>
            <a:xfrm>
              <a:off x="1073520" y="6600240"/>
              <a:ext cx="118080" cy="25056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19" name="CustomShape 24"/>
            <p:cNvSpPr/>
            <p:nvPr/>
          </p:nvSpPr>
          <p:spPr>
            <a:xfrm>
              <a:off x="973800" y="5897160"/>
              <a:ext cx="135360" cy="67176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20" name="CustomShape 25"/>
            <p:cNvSpPr/>
            <p:nvPr/>
          </p:nvSpPr>
          <p:spPr>
            <a:xfrm>
              <a:off x="973800" y="5772600"/>
              <a:ext cx="35640" cy="22536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21" name="CustomShape 26"/>
            <p:cNvSpPr/>
            <p:nvPr/>
          </p:nvSpPr>
          <p:spPr>
            <a:xfrm>
              <a:off x="1006200" y="6322680"/>
              <a:ext cx="208080" cy="52812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422" name="CustomShape 27"/>
          <p:cNvSpPr/>
          <p:nvPr/>
        </p:nvSpPr>
        <p:spPr>
          <a:xfrm>
            <a:off x="0" y="0"/>
            <a:ext cx="180360" cy="685548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423" name="CustomShape 28"/>
          <p:cNvSpPr/>
          <p:nvPr/>
        </p:nvSpPr>
        <p:spPr>
          <a:xfrm flipV="1">
            <a:off x="-1800" y="709560"/>
            <a:ext cx="1586160" cy="50472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424" name="PlaceHolder 29"/>
          <p:cNvSpPr>
            <a:spLocks noGrp="1"/>
          </p:cNvSpPr>
          <p:nvPr>
            <p:ph type="title"/>
          </p:nvPr>
        </p:nvSpPr>
        <p:spPr>
          <a:xfrm>
            <a:off x="609480" y="273600"/>
            <a:ext cx="10972440" cy="1144800"/>
          </a:xfrm>
          <a:prstGeom prst="rect">
            <a:avLst/>
          </a:prstGeom>
        </p:spPr>
        <p:txBody>
          <a:bodyPr lIns="0" tIns="0" rIns="0" bIns="0" anchor="ctr">
            <a:noAutofit/>
          </a:bodyPr>
          <a:lstStyle/>
          <a:p>
            <a:r>
              <a:rPr lang="ru-RU" sz="1800" b="0" strike="noStrike" spc="-1">
                <a:solidFill>
                  <a:srgbClr val="000000"/>
                </a:solidFill>
                <a:latin typeface="Arial"/>
              </a:rPr>
              <a:t>Для правки текста заглавия щёлкните мышью</a:t>
            </a:r>
          </a:p>
        </p:txBody>
      </p:sp>
      <p:sp>
        <p:nvSpPr>
          <p:cNvPr id="425"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5.xml"/><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5.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5.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CustomShape 1"/>
          <p:cNvSpPr/>
          <p:nvPr/>
        </p:nvSpPr>
        <p:spPr>
          <a:xfrm>
            <a:off x="609481" y="1231233"/>
            <a:ext cx="10142280" cy="27129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gn="ctr">
              <a:lnSpc>
                <a:spcPct val="100000"/>
              </a:lnSpc>
            </a:pPr>
            <a:r>
              <a:rPr lang="ru-RU" sz="5400" b="1" strike="noStrike" spc="-1" dirty="0" err="1">
                <a:solidFill>
                  <a:srgbClr val="FF0000"/>
                </a:solidFill>
                <a:latin typeface="Century Gothic"/>
                <a:ea typeface="DejaVu Sans"/>
              </a:rPr>
              <a:t>Лекція</a:t>
            </a:r>
            <a:r>
              <a:rPr lang="ru-RU" sz="5400" b="1" strike="noStrike" spc="-1" dirty="0">
                <a:solidFill>
                  <a:srgbClr val="FF0000"/>
                </a:solidFill>
                <a:latin typeface="Century Gothic"/>
                <a:ea typeface="DejaVu Sans"/>
              </a:rPr>
              <a:t> № 5</a:t>
            </a:r>
            <a:endParaRPr lang="ru-RU" sz="5400" b="0" strike="noStrike" spc="-1" dirty="0">
              <a:latin typeface="Arial"/>
            </a:endParaRPr>
          </a:p>
          <a:p>
            <a:pPr algn="ctr">
              <a:lnSpc>
                <a:spcPct val="100000"/>
              </a:lnSpc>
            </a:pPr>
            <a:r>
              <a:rPr dirty="0"/>
              <a:t/>
            </a:r>
            <a:br>
              <a:rPr dirty="0"/>
            </a:br>
            <a:r>
              <a:rPr lang="ru-RU" sz="4000" b="1" strike="noStrike" spc="-1" dirty="0">
                <a:solidFill>
                  <a:srgbClr val="000000"/>
                </a:solidFill>
                <a:latin typeface="Arial"/>
                <a:ea typeface="DejaVu Sans"/>
              </a:rPr>
              <a:t>Тема: ПОНЯТТЯ ТЕРИТОРІАЛЬНОЇ РЕКРЕАЦІЙНОЇ СИСТЕМИ</a:t>
            </a:r>
            <a:endParaRPr lang="ru-RU" sz="4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CustomShape 1"/>
          <p:cNvSpPr/>
          <p:nvPr/>
        </p:nvSpPr>
        <p:spPr>
          <a:xfrm>
            <a:off x="952560" y="576000"/>
            <a:ext cx="10567080" cy="52740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7030A0"/>
                </a:solidFill>
                <a:latin typeface="Arial"/>
                <a:ea typeface="DejaVu Sans"/>
              </a:rPr>
              <a:t>Таксономічні рівні. </a:t>
            </a:r>
            <a:r>
              <a:rPr lang="ru-RU" sz="2000" b="1" strike="noStrike" spc="-1">
                <a:solidFill>
                  <a:srgbClr val="000000"/>
                </a:solidFill>
                <a:latin typeface="Arial"/>
                <a:ea typeface="DejaVu Sans"/>
              </a:rPr>
              <a:t>В якості рекреаційного підприємства може виступати як санаторій, так і турбаза, будинок відпочинку, пансіонат, туристський теплохід, маршрут, будинок рибалки. Всі вони мають </a:t>
            </a:r>
            <a:r>
              <a:rPr lang="ru-RU" sz="2000" b="1" i="1" strike="noStrike" spc="-1">
                <a:solidFill>
                  <a:srgbClr val="7030A0"/>
                </a:solidFill>
                <a:latin typeface="Arial"/>
                <a:ea typeface="DejaVu Sans"/>
              </a:rPr>
              <a:t>ареали</a:t>
            </a:r>
            <a:r>
              <a:rPr lang="ru-RU" sz="2000" b="1" strike="noStrike" spc="-1">
                <a:solidFill>
                  <a:srgbClr val="000000"/>
                </a:solidFill>
                <a:latin typeface="Arial"/>
                <a:ea typeface="DejaVu Sans"/>
              </a:rPr>
              <a:t> - це садиба будинки відпочинку, мисливське угіддя, території та акваторії, по яких проходять маршрути, акваторії для рибного лову і т. д.</a:t>
            </a:r>
            <a:endParaRPr lang="ru-RU" sz="2000" b="0" strike="noStrike" spc="-1">
              <a:latin typeface="Arial"/>
            </a:endParaRPr>
          </a:p>
          <a:p>
            <a:pPr algn="just">
              <a:lnSpc>
                <a:spcPct val="100000"/>
              </a:lnSpc>
            </a:pPr>
            <a:r>
              <a:rPr lang="ru-RU" sz="2000" b="1" i="1" strike="noStrike" spc="-1">
                <a:solidFill>
                  <a:srgbClr val="7030A0"/>
                </a:solidFill>
                <a:latin typeface="Arial"/>
                <a:ea typeface="DejaVu Sans"/>
              </a:rPr>
              <a:t>Рекреаційні підприємства</a:t>
            </a:r>
            <a:r>
              <a:rPr lang="ru-RU" sz="2000" b="1" strike="noStrike" spc="-1">
                <a:solidFill>
                  <a:srgbClr val="000000"/>
                </a:solidFill>
                <a:latin typeface="Arial"/>
                <a:ea typeface="DejaVu Sans"/>
              </a:rPr>
              <a:t>, хоча вони і є низовими ТРС, являють собою досить складну систему. Так, до складу турбази можуть входити: наметове містечко, цілорічні спальні корпуси, літній кінозал, котельня, пральня, господарські будівлі, житлові будинки обслуговуючого персоналу, спортмайданчики, складські приміщення, їдальні, ларьки роздрібної торгівлі. Кожен з цих об'єктів є або спеціалізованим підприємством, або цехом підприємства.</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Рекреаційне підприємство в залежності від функціонального типу ТРС може володіти різними розмірами, як за площею, так і за чисельністю відпочиваючих. Рекреаційні підприємства можуть як об'єднуватися, так і не об'єднуватися в </a:t>
            </a:r>
            <a:r>
              <a:rPr lang="ru-RU" sz="2000" b="1" i="1" strike="noStrike" spc="-1">
                <a:solidFill>
                  <a:srgbClr val="7030A0"/>
                </a:solidFill>
                <a:latin typeface="Arial"/>
                <a:ea typeface="DejaVu Sans"/>
              </a:rPr>
              <a:t>рекреаційні комбінати</a:t>
            </a:r>
            <a:r>
              <a:rPr lang="ru-RU" sz="2000" b="1" strike="noStrike" spc="-1">
                <a:solidFill>
                  <a:srgbClr val="000000"/>
                </a:solidFill>
                <a:latin typeface="Arial"/>
                <a:ea typeface="DejaVu Sans"/>
              </a:rPr>
              <a:t>.</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Рекреаційні комбінати нерідко об'єднуються в об'єднання. Добре відомі такі утворення, як Південний берег Криму, і т.д.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CustomShape 1"/>
          <p:cNvSpPr/>
          <p:nvPr/>
        </p:nvSpPr>
        <p:spPr>
          <a:xfrm>
            <a:off x="738000" y="428760"/>
            <a:ext cx="10929600" cy="55789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7030A0"/>
                </a:solidFill>
                <a:latin typeface="Arial"/>
                <a:ea typeface="DejaVu Sans"/>
              </a:rPr>
              <a:t>Динамічність і еволюція. </a:t>
            </a:r>
            <a:r>
              <a:rPr lang="ru-RU" sz="2000" b="1" strike="noStrike" spc="-1">
                <a:solidFill>
                  <a:srgbClr val="000000"/>
                </a:solidFill>
                <a:latin typeface="Arial"/>
                <a:ea typeface="DejaVu Sans"/>
              </a:rPr>
              <a:t>Динамічність і еволюція рекреаційної діяльності відображаються у просторових формах територіальних систем, які постійно змінюються, одні швидко і повністю, інші повільно і частково.</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Перш за все, зміни стосуються чисельності і ємності рекреаційних підприємств, площі рекреаційних територій та номенклатури функціональних типів ТРС.</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В якості основного показника рівня розвитку слід прийняти </a:t>
            </a:r>
            <a:r>
              <a:rPr lang="ru-RU" sz="2000" b="1" i="1" strike="noStrike" spc="-1">
                <a:solidFill>
                  <a:srgbClr val="7030A0"/>
                </a:solidFill>
                <a:latin typeface="Arial"/>
                <a:ea typeface="DejaVu Sans"/>
              </a:rPr>
              <a:t>ступінь відповідності функції ТРС провідним соціальним функціям</a:t>
            </a:r>
            <a:r>
              <a:rPr lang="ru-RU" sz="2000" b="1" strike="noStrike" spc="-1">
                <a:solidFill>
                  <a:srgbClr val="000000"/>
                </a:solidFill>
                <a:latin typeface="Arial"/>
                <a:ea typeface="DejaVu Sans"/>
              </a:rPr>
              <a:t>. При прогресивному розвитку територіальних систем відбувається перехід від менш нагальних і ефективних для суспільства в даний час функцій до більш насущним і ефективним. Найбільш прогресивною функцією рекреаційної діяльності є всебічний розвиток людини.</a:t>
            </a:r>
            <a:endParaRPr lang="ru-RU" sz="2000" b="0" strike="noStrike" spc="-1">
              <a:latin typeface="Arial"/>
            </a:endParaRPr>
          </a:p>
          <a:p>
            <a:pPr algn="just">
              <a:lnSpc>
                <a:spcPct val="100000"/>
              </a:lnSpc>
            </a:pPr>
            <a:r>
              <a:rPr lang="ru-RU" sz="2000" b="1" i="1" strike="noStrike" spc="-1">
                <a:solidFill>
                  <a:srgbClr val="7030A0"/>
                </a:solidFill>
                <a:latin typeface="Arial"/>
                <a:ea typeface="DejaVu Sans"/>
              </a:rPr>
              <a:t>У відповідності з цим ранги основних функцій рекреаційної діяльності в міру зростання їхньої прогресивності будуть наступними:</a:t>
            </a:r>
            <a:endParaRPr lang="ru-RU" sz="2000" b="0" strike="noStrike" spc="-1">
              <a:latin typeface="Arial"/>
            </a:endParaRPr>
          </a:p>
          <a:p>
            <a:pPr indent="-216000" algn="just">
              <a:lnSpc>
                <a:spcPct val="100000"/>
              </a:lnSpc>
              <a:buClr>
                <a:srgbClr val="FF0000"/>
              </a:buClr>
              <a:buFont typeface="Wingdings" charset="2"/>
              <a:buChar char=""/>
            </a:pPr>
            <a:r>
              <a:rPr lang="ru-RU" sz="2000" b="1" strike="noStrike" spc="-1">
                <a:solidFill>
                  <a:srgbClr val="FF0000"/>
                </a:solidFill>
                <a:latin typeface="Arial"/>
                <a:ea typeface="DejaVu Sans"/>
              </a:rPr>
              <a:t>1) відновлення,</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а) лікування,</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б) оздоровлення;</a:t>
            </a:r>
            <a:endParaRPr lang="ru-RU" sz="2000" b="0" strike="noStrike" spc="-1">
              <a:latin typeface="Arial"/>
            </a:endParaRPr>
          </a:p>
          <a:p>
            <a:pPr indent="-216000" algn="just">
              <a:lnSpc>
                <a:spcPct val="100000"/>
              </a:lnSpc>
              <a:buClr>
                <a:srgbClr val="FF0000"/>
              </a:buClr>
              <a:buFont typeface="Wingdings" charset="2"/>
              <a:buChar char=""/>
            </a:pPr>
            <a:r>
              <a:rPr lang="ru-RU" sz="2000" b="1" strike="noStrike" spc="-1">
                <a:solidFill>
                  <a:srgbClr val="FF0000"/>
                </a:solidFill>
                <a:latin typeface="Arial"/>
                <a:ea typeface="DejaVu Sans"/>
              </a:rPr>
              <a:t>2) розвиток,</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а) фізичне (спорт),</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б) духовне (пізнання і творча діяльність).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CustomShape 1"/>
          <p:cNvSpPr/>
          <p:nvPr/>
        </p:nvSpPr>
        <p:spPr>
          <a:xfrm>
            <a:off x="666720" y="285840"/>
            <a:ext cx="11001240" cy="61887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Arial"/>
                <a:ea typeface="DejaVu Sans"/>
              </a:rPr>
              <a:t>Включення в функції конкретної ТРС занять і циклів, що мають вищий ранг, ніж уже наявні, може бути розцінено як підвищення рівня розвитку ТРС.</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Другим важливим показником розвитку ТРС служить </a:t>
            </a:r>
            <a:r>
              <a:rPr lang="ru-RU" sz="2000" b="1" i="1" strike="noStrike" spc="-1">
                <a:solidFill>
                  <a:srgbClr val="7030A0"/>
                </a:solidFill>
                <a:latin typeface="Arial"/>
                <a:ea typeface="DejaVu Sans"/>
              </a:rPr>
              <a:t>рівень технологічної організації системи</a:t>
            </a:r>
            <a:r>
              <a:rPr lang="ru-RU" sz="2000" b="1" strike="noStrike" spc="-1">
                <a:solidFill>
                  <a:srgbClr val="000000"/>
                </a:solidFill>
                <a:latin typeface="Arial"/>
                <a:ea typeface="DejaVu Sans"/>
              </a:rPr>
              <a:t>, обумовлений різноманітністю занять та циклів, вимірюваним у одиницях інформації. Збільшення різноманітності технологічної структури системи розцінюється як прогресивний розвиток організації системи, зменшення - як регресивний.</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Третім показником рівня розвитку ТРС є </a:t>
            </a:r>
            <a:r>
              <a:rPr lang="ru-RU" sz="2000" b="1" i="1" strike="noStrike" spc="-1">
                <a:solidFill>
                  <a:srgbClr val="7030A0"/>
                </a:solidFill>
                <a:latin typeface="Arial"/>
                <a:ea typeface="DejaVu Sans"/>
              </a:rPr>
              <a:t>її положення в мережі.</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Еволюція рекреаційної діяльності супроводжується підвищенням рухливості людей і обумовлює включення у відпускний цикл декількох періодів, кожен з яких може бути пов'язаний з певним типом ТРС, що призводить до поступового зростання числа використовуваних під час відпустки типів ТРС, до формування мережі ТРС. Відповідно підвищується і ступінь зв'язку між окремими територіальними рекреаційними системами. Таким чином, чим більш численні зовнішні зв'язки ТРС, тим вище рівень її розвитку. Тому зрозуміло, чому найбільш високим числом зовнішніх зв'язків відрізняються такі міста-курорти, як Ялта та туристські центри типу Києва.</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Четвертим важливим показником рівня розвитку системи є </a:t>
            </a:r>
            <a:r>
              <a:rPr lang="ru-RU" sz="2000" b="1" i="1" strike="noStrike" spc="-1">
                <a:solidFill>
                  <a:srgbClr val="7030A0"/>
                </a:solidFill>
                <a:latin typeface="Arial"/>
                <a:ea typeface="DejaVu Sans"/>
              </a:rPr>
              <a:t>ступінь її керованості</a:t>
            </a:r>
            <a:r>
              <a:rPr lang="ru-RU" sz="2000" b="1" strike="noStrike" spc="-1">
                <a:solidFill>
                  <a:srgbClr val="000000"/>
                </a:solidFill>
                <a:latin typeface="Arial"/>
                <a:ea typeface="DejaVu Sans"/>
              </a:rPr>
              <a:t>. Активно беручи участь у зміні системи, управління визначає напрямок розвитку ТРС. Його роль змінюється в залежності від рівня розвитку ТРС.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CustomShape 1"/>
          <p:cNvSpPr/>
          <p:nvPr/>
        </p:nvSpPr>
        <p:spPr>
          <a:xfrm>
            <a:off x="809640" y="571320"/>
            <a:ext cx="10858320" cy="55789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Arial"/>
                <a:ea typeface="DejaVu Sans"/>
              </a:rPr>
              <a:t>На початкових стадіях її розвитку найбільш велика роль в управлінні органів більш високого рангу або навіть органів управління іншими однорангових територіальними системами (виробничими, транспортними та ін.)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Таке положення склалося, наприклад, на оз. Селігер, де функції управління ТРС розділили райвиконком, лісгосп, дирекції радгоспів, які приймають рішення про надання ділянок для баз відпочинку підприємств, про розширення або скорочення рейсів теплохода, про організацію плавучих магазинів і постачанні туристів дровами.</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У системах більш високорозвинених багато з цих обов'язків приймає на себе </a:t>
            </a:r>
            <a:r>
              <a:rPr lang="ru-RU" sz="2000" b="1" i="1" strike="noStrike" spc="-1">
                <a:solidFill>
                  <a:srgbClr val="7030A0"/>
                </a:solidFill>
                <a:latin typeface="Arial"/>
                <a:ea typeface="DejaVu Sans"/>
              </a:rPr>
              <a:t>територіальне курортне управління</a:t>
            </a:r>
            <a:r>
              <a:rPr lang="ru-RU" sz="2000" b="1" strike="noStrike" spc="-1">
                <a:solidFill>
                  <a:srgbClr val="000000"/>
                </a:solidFill>
                <a:latin typeface="Arial"/>
                <a:ea typeface="DejaVu Sans"/>
              </a:rPr>
              <a:t>. Одним з важливих показників рівня розвитку системи може служити також співвідношення між динамічністю її технологічної структури і стійкістю морфоструктури.</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Якщо на нижчому рівні розвитку будь-яка зміна технологічної структури призводить до швидкого зміни морфоструктури об'єкта, то на вищих рівнях технологічна структура може змінюватися в рамках відносно стійкою морфоструктури (Велика Ялта, міста-музеї та ін.) Ця стійкість визначається капітальністю забудови, розвиненою системою транспортних і інженерних мереж і, разом з тим, рухливістю самої технологічної структури.</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CustomShape 1"/>
          <p:cNvSpPr/>
          <p:nvPr/>
        </p:nvSpPr>
        <p:spPr>
          <a:xfrm>
            <a:off x="595440" y="500040"/>
            <a:ext cx="11072520" cy="48452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000000"/>
                </a:solidFill>
                <a:latin typeface="Arial"/>
                <a:ea typeface="DejaVu Sans"/>
              </a:rPr>
              <a:t>Отже, існує багато показників, що характеризують рівень розвитку ТРС, але жоден з них не може достатньо повно відобразити його.</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Збільшення різноманітності технологічних структур у ряді випадків призводить до того, що частина важливих для суспільства функцій рекреаційної діяльності починає виконуватися менш ефективно. Таке явище відзначено в національних парках США, де число рекреаційних послуг весь час зростає (упорядковані пляжі, трампліни, підйомники для лижників і ін.) і одночасно зменшується ефективність виконання основних функцій парку, тобто вплив на пізнання і духовний розвиток.</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Найбільш правильне уявлення про рівень розвитку ТРС, очевидно, може бути отримано за допомогою всієї сукупності показників. При цьому необхідно чітко розмежовувати індивідуальний і типологічний розвиток ТРС, а також окремих ТРС та їх мережі. </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CustomShape 1"/>
          <p:cNvSpPr/>
          <p:nvPr/>
        </p:nvSpPr>
        <p:spPr>
          <a:xfrm>
            <a:off x="880920" y="571320"/>
            <a:ext cx="10854720" cy="53938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7030A0"/>
                </a:solidFill>
                <a:latin typeface="Arial"/>
                <a:ea typeface="DejaVu Sans"/>
              </a:rPr>
              <a:t>Стійкість</a:t>
            </a:r>
            <a:r>
              <a:rPr lang="ru-RU" sz="1800" b="1" strike="noStrike" spc="-1">
                <a:solidFill>
                  <a:srgbClr val="000000"/>
                </a:solidFill>
                <a:latin typeface="Arial"/>
                <a:ea typeface="DejaVu Sans"/>
              </a:rPr>
              <a:t> - здатність системи зберігати протягом тривалого часу заданий їй стан, пручаючись його порушення. При будь-якому ступені стійкості випробовувані природними комплексами впливу не проходять безслідно - комплекси в тій чи іншій мірі змінюються і руйнуються. Це необхідно брати до уваги при вивченні умов рекреаційної діяльності. При цьому звичайно, слід враховувати характер навантаження і його величину, яка визначається, перш за все, типом і рангом рекреаційної системи, а також часом її функціонування. Вплив буде різним у залежності від того, чи буде воно тільки літнім, тільки зимовим або цілорічним, чи будуть його надавати десятки, сотні або тисячі людей.</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Має значення також </a:t>
            </a:r>
            <a:r>
              <a:rPr lang="ru-RU" sz="1800" b="1" i="1" strike="noStrike" spc="-1">
                <a:solidFill>
                  <a:srgbClr val="7030A0"/>
                </a:solidFill>
                <a:latin typeface="Arial"/>
                <a:ea typeface="DejaVu Sans"/>
              </a:rPr>
              <a:t>величина навантаження на одиницю площі </a:t>
            </a:r>
            <a:r>
              <a:rPr lang="ru-RU" sz="1800" b="1" strike="noStrike" spc="-1">
                <a:solidFill>
                  <a:srgbClr val="000000"/>
                </a:solidFill>
                <a:latin typeface="Arial"/>
                <a:ea typeface="DejaVu Sans"/>
              </a:rPr>
              <a:t>(віднесена до одиниці часу). Чим вона вища, тим швидше відбувається зміна природного комплексу. Так, дослідження в одному з високогірних національних парків США показали, що якщо по гірській місцевості протягом декількох днів в сезон щороку проходять невеликі групи людей (менше ніж по п'ять осіб), то це до помітних змін рослинного покриву не призводить. Але при перебуванні в гірській місцевості груп в сотні чоловік протягом однієї - трьох тижнів такі, наприклад, екосистеми, як альпійські галявини, можуть бути повністю знищені.</a:t>
            </a:r>
            <a:endParaRPr lang="ru-RU" sz="1800" b="0" strike="noStrike" spc="-1">
              <a:latin typeface="Arial"/>
            </a:endParaRPr>
          </a:p>
          <a:p>
            <a:pPr algn="just">
              <a:lnSpc>
                <a:spcPct val="100000"/>
              </a:lnSpc>
            </a:pPr>
            <a:r>
              <a:rPr lang="ru-RU" sz="1800" b="1" i="1" strike="noStrike" spc="-1">
                <a:solidFill>
                  <a:srgbClr val="7030A0"/>
                </a:solidFill>
                <a:latin typeface="Arial"/>
                <a:ea typeface="DejaVu Sans"/>
              </a:rPr>
              <a:t>Рекреаційний вплив </a:t>
            </a:r>
            <a:r>
              <a:rPr lang="ru-RU" sz="1800" b="1" strike="noStrike" spc="-1">
                <a:solidFill>
                  <a:srgbClr val="000000"/>
                </a:solidFill>
                <a:latin typeface="Arial"/>
                <a:ea typeface="DejaVu Sans"/>
              </a:rPr>
              <a:t>змінює не тільки рослинність природних комплексів, але і їх фауну. Занепокоєння, заподіювані тваринам при масовому відвідуванні місць їх проживання туристами, призводить до переміщення їх в інші місця або до зміни добової життєдіяльності.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 name="Picture 4"/>
          <p:cNvPicPr/>
          <p:nvPr/>
        </p:nvPicPr>
        <p:blipFill>
          <a:blip r:embed="rId2"/>
          <a:stretch/>
        </p:blipFill>
        <p:spPr>
          <a:xfrm>
            <a:off x="595440" y="0"/>
            <a:ext cx="5285880" cy="3747600"/>
          </a:xfrm>
          <a:prstGeom prst="rect">
            <a:avLst/>
          </a:prstGeom>
          <a:ln>
            <a:noFill/>
          </a:ln>
        </p:spPr>
      </p:pic>
      <p:pic>
        <p:nvPicPr>
          <p:cNvPr id="490" name="Picture 6"/>
          <p:cNvPicPr/>
          <p:nvPr/>
        </p:nvPicPr>
        <p:blipFill>
          <a:blip r:embed="rId3"/>
          <a:stretch/>
        </p:blipFill>
        <p:spPr>
          <a:xfrm>
            <a:off x="6810480" y="0"/>
            <a:ext cx="4857480" cy="3640320"/>
          </a:xfrm>
          <a:prstGeom prst="rect">
            <a:avLst/>
          </a:prstGeom>
          <a:ln>
            <a:noFill/>
          </a:ln>
        </p:spPr>
      </p:pic>
      <p:pic>
        <p:nvPicPr>
          <p:cNvPr id="491" name="Picture 8"/>
          <p:cNvPicPr/>
          <p:nvPr/>
        </p:nvPicPr>
        <p:blipFill>
          <a:blip r:embed="rId4"/>
          <a:stretch/>
        </p:blipFill>
        <p:spPr>
          <a:xfrm>
            <a:off x="380880" y="3515040"/>
            <a:ext cx="5214600" cy="3342600"/>
          </a:xfrm>
          <a:prstGeom prst="rect">
            <a:avLst/>
          </a:prstGeom>
          <a:ln>
            <a:noFill/>
          </a:ln>
        </p:spPr>
      </p:pic>
      <p:sp>
        <p:nvSpPr>
          <p:cNvPr id="492" name="CustomShape 1"/>
          <p:cNvSpPr/>
          <p:nvPr/>
        </p:nvSpPr>
        <p:spPr>
          <a:xfrm>
            <a:off x="4965840" y="3286080"/>
            <a:ext cx="2541600" cy="3646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u-RU" sz="1800" b="1" strike="noStrike" spc="-1">
                <a:solidFill>
                  <a:srgbClr val="FF0000"/>
                </a:solidFill>
                <a:latin typeface="Arial"/>
                <a:ea typeface="DejaVu Sans"/>
              </a:rPr>
              <a:t>Піші походи в Альпи</a:t>
            </a:r>
            <a:endParaRPr lang="ru-RU" sz="1800" b="0" strike="noStrike" spc="-1">
              <a:latin typeface="Arial"/>
            </a:endParaRPr>
          </a:p>
        </p:txBody>
      </p:sp>
      <p:pic>
        <p:nvPicPr>
          <p:cNvPr id="493" name="Picture 10"/>
          <p:cNvPicPr/>
          <p:nvPr/>
        </p:nvPicPr>
        <p:blipFill>
          <a:blip r:embed="rId5"/>
          <a:stretch/>
        </p:blipFill>
        <p:spPr>
          <a:xfrm>
            <a:off x="6738840" y="3643200"/>
            <a:ext cx="5193360" cy="3214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CustomShape 1"/>
          <p:cNvSpPr/>
          <p:nvPr/>
        </p:nvSpPr>
        <p:spPr>
          <a:xfrm>
            <a:off x="380880" y="214200"/>
            <a:ext cx="11572560" cy="63997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i="1" strike="noStrike" spc="-1">
                <a:solidFill>
                  <a:srgbClr val="7030A0"/>
                </a:solidFill>
                <a:latin typeface="Arial"/>
                <a:ea typeface="DejaVu Sans"/>
              </a:rPr>
              <a:t>Стійкість різних типів природних комплексів визначається різними факторами. </a:t>
            </a:r>
            <a:r>
              <a:rPr lang="ru-RU" sz="1800" b="1" strike="noStrike" spc="-1">
                <a:solidFill>
                  <a:srgbClr val="000000"/>
                </a:solidFill>
                <a:latin typeface="Arial"/>
                <a:ea typeface="DejaVu Sans"/>
              </a:rPr>
              <a:t>Встановлено, що чим </a:t>
            </a:r>
            <a:r>
              <a:rPr lang="ru-RU" sz="1800" b="1" i="1" strike="noStrike" spc="-1">
                <a:solidFill>
                  <a:srgbClr val="7030A0"/>
                </a:solidFill>
                <a:latin typeface="Arial"/>
                <a:ea typeface="DejaVu Sans"/>
              </a:rPr>
              <a:t>різноманітніше середовище</a:t>
            </a:r>
            <a:r>
              <a:rPr lang="ru-RU" sz="1800" b="1" strike="noStrike" spc="-1">
                <a:solidFill>
                  <a:srgbClr val="000000"/>
                </a:solidFill>
                <a:latin typeface="Arial"/>
                <a:ea typeface="DejaVu Sans"/>
              </a:rPr>
              <a:t>, тим воно більш стійке, технічний ж прогрес, збіднюючи середовище, робить його більш одноманітним і вонаостає більш уразливоюим при різних впливах на нього.</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Зокрема, наприклад, </a:t>
            </a:r>
            <a:r>
              <a:rPr lang="ru-RU" sz="1800" b="1" i="1" strike="noStrike" spc="-1">
                <a:solidFill>
                  <a:srgbClr val="7030A0"/>
                </a:solidFill>
                <a:latin typeface="Arial"/>
                <a:ea typeface="DejaVu Sans"/>
              </a:rPr>
              <a:t>одноманітні у видовому відношенні рослинні угруповання </a:t>
            </a:r>
            <a:r>
              <a:rPr lang="ru-RU" sz="1800" b="1" strike="noStrike" spc="-1">
                <a:solidFill>
                  <a:srgbClr val="000000"/>
                </a:solidFill>
                <a:latin typeface="Arial"/>
                <a:ea typeface="DejaVu Sans"/>
              </a:rPr>
              <a:t>сприяють масовому розмноженню шкідливих комах. У цьому зв'язку монокультури хвойних і зернових вважаються екологічними аномаліями. Однорідні штучні лісові насадження володіють у порівнянні з природними меншою стійкістю до впливу несприятливих факторів середовища, зокрема шкідливих комах і видів рослин. Звичайно, ступінь різноманітності комплексів різних рангів повинна визначатися різними показниками.</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Серед показників, що визначають ступінь стійкості природних комплексів, одне з важливих місць займає </a:t>
            </a:r>
            <a:r>
              <a:rPr lang="ru-RU" sz="1800" b="1" i="1" strike="noStrike" spc="-1">
                <a:solidFill>
                  <a:srgbClr val="7030A0"/>
                </a:solidFill>
                <a:latin typeface="Arial"/>
                <a:ea typeface="DejaVu Sans"/>
              </a:rPr>
              <a:t>ступінь зволоженості</a:t>
            </a:r>
            <a:r>
              <a:rPr lang="ru-RU" sz="1800" b="1" strike="noStrike" spc="-1">
                <a:solidFill>
                  <a:srgbClr val="000000"/>
                </a:solidFill>
                <a:latin typeface="Arial"/>
                <a:ea typeface="DejaVu Sans"/>
              </a:rPr>
              <a:t>, оскільки в достатньо зволожених місцях проживання рослинність зазвичай швидше відновлюється, ніж в недостатньо зволожених. Наприклад, на півночі Канади для повного зникнення колії, що утворилася в результаті руху всюдиходів поза доріг, на вологих ділянках потрібно 5 років, на сухих - більш. Разом з тим слід мати на увазі, що </a:t>
            </a:r>
            <a:r>
              <a:rPr lang="ru-RU" sz="1800" b="1" i="1" strike="noStrike" spc="-1">
                <a:solidFill>
                  <a:srgbClr val="7030A0"/>
                </a:solidFill>
                <a:latin typeface="Arial"/>
                <a:ea typeface="DejaVu Sans"/>
              </a:rPr>
              <a:t>рослинність перезволожених ділянок</a:t>
            </a:r>
            <a:r>
              <a:rPr lang="ru-RU" sz="1800" b="1" strike="noStrike" spc="-1">
                <a:solidFill>
                  <a:srgbClr val="000000"/>
                </a:solidFill>
                <a:latin typeface="Arial"/>
                <a:ea typeface="DejaVu Sans"/>
              </a:rPr>
              <a:t>, як правило, менш стійка проти витоптування. У ряді випадків, особливо при вивченні стійкості гірських територій, необхідно враховувати і абсолютну висоту розташування природних комплексів, оскільки швидкість відновлення рослинності залежить і від висоти над рівнем моря. Особливої уваги вимагають </a:t>
            </a:r>
            <a:r>
              <a:rPr lang="ru-RU" sz="1800" b="1" i="1" strike="noStrike" spc="-1">
                <a:solidFill>
                  <a:srgbClr val="7030A0"/>
                </a:solidFill>
                <a:latin typeface="Arial"/>
                <a:ea typeface="DejaVu Sans"/>
              </a:rPr>
              <a:t>гірські природні комплекси</a:t>
            </a:r>
            <a:r>
              <a:rPr lang="ru-RU" sz="1800" b="1" strike="noStrike" spc="-1">
                <a:solidFill>
                  <a:srgbClr val="000000"/>
                </a:solidFill>
                <a:latin typeface="Arial"/>
                <a:ea typeface="DejaVu Sans"/>
              </a:rPr>
              <a:t>, які і в природному стані є більш динамічними, а, отже, і менш стійкими, ніж рівнинні. При впливі антропогенних факторів вони стають ще більш уразливими для всякого роду руйнуючих дій. Аналіз стійкості природних комплексів показує, що з поданням про стійкість тісно пов'язані пошуки норм навантажень при розрахунку ємності системи.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CustomShape 1"/>
          <p:cNvSpPr/>
          <p:nvPr/>
        </p:nvSpPr>
        <p:spPr>
          <a:xfrm>
            <a:off x="523800" y="285840"/>
            <a:ext cx="11212200" cy="63997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Визначення допустимого навантаження ставить нас, перш за все, перед вибором шляху використання території. Дуже часто природознавці забувають про </a:t>
            </a:r>
            <a:r>
              <a:rPr lang="ru-RU" sz="1800" b="1" i="1" strike="noStrike" spc="-1">
                <a:solidFill>
                  <a:srgbClr val="FF0000"/>
                </a:solidFill>
                <a:latin typeface="Arial"/>
                <a:ea typeface="DejaVu Sans"/>
              </a:rPr>
              <a:t>шляхи інтенсивного рекреаційного освоєння </a:t>
            </a:r>
            <a:r>
              <a:rPr lang="ru-RU" sz="1800" b="1" strike="noStrike" spc="-1">
                <a:solidFill>
                  <a:srgbClr val="000000"/>
                </a:solidFill>
                <a:latin typeface="Arial"/>
                <a:ea typeface="DejaVu Sans"/>
              </a:rPr>
              <a:t>— про можливість підвищення за допомогою біологічних і технічних заходів психофізіологічної ємності території, а за допомогою використання для трав'яного покриву парків і зелених пляжів спеціальних культур і часткового зміцнення берегів - її стійкості.</a:t>
            </a:r>
            <a:endParaRPr lang="ru-RU" sz="1800" b="0" strike="noStrike" spc="-1">
              <a:latin typeface="Arial"/>
            </a:endParaRPr>
          </a:p>
          <a:p>
            <a:pPr algn="just">
              <a:lnSpc>
                <a:spcPct val="100000"/>
              </a:lnSpc>
            </a:pPr>
            <a:r>
              <a:rPr lang="ru-RU" sz="1800" b="1" strike="noStrike" spc="-1">
                <a:solidFill>
                  <a:srgbClr val="7030A0"/>
                </a:solidFill>
                <a:latin typeface="Arial"/>
                <a:ea typeface="DejaVu Sans"/>
              </a:rPr>
              <a:t>При вивченні стійкості культурних природних комплексів, обумовленою часом, протягом якого зберігається заданий їм стан при мінімальних капіталовкладеннях в процесі експлуатації, можливі два положення:</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а) потоки відпочиваючих зосереджені на шосе, дорогах; можливість використання площі межкомунікаційних просторів обмежена;</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б) пересування вільно і не обмежена.</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У </a:t>
            </a:r>
            <a:r>
              <a:rPr lang="ru-RU" sz="1800" b="1" strike="noStrike" spc="-1">
                <a:solidFill>
                  <a:srgbClr val="7030A0"/>
                </a:solidFill>
                <a:latin typeface="Arial"/>
                <a:ea typeface="DejaVu Sans"/>
              </a:rPr>
              <a:t>першому випадку </a:t>
            </a:r>
            <a:r>
              <a:rPr lang="ru-RU" sz="1800" b="1" strike="noStrike" spc="-1">
                <a:solidFill>
                  <a:srgbClr val="000000"/>
                </a:solidFill>
                <a:latin typeface="Arial"/>
                <a:ea typeface="DejaVu Sans"/>
              </a:rPr>
              <a:t>необхідність оцінки рекреаційних навантажень на природний комплекс практично відпадає, так як відпочиваючі не роблять безпосереднього впливу на його стан. Норми граничної ємності ТРС визначаються ємністю технічних систем та, перш за все, площею і якістю дорожньої мережі, її конфігурацією.</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У </a:t>
            </a:r>
            <a:r>
              <a:rPr lang="ru-RU" sz="1800" b="1" strike="noStrike" spc="-1">
                <a:solidFill>
                  <a:srgbClr val="7030A0"/>
                </a:solidFill>
                <a:latin typeface="Arial"/>
                <a:ea typeface="DejaVu Sans"/>
              </a:rPr>
              <a:t>другому</a:t>
            </a:r>
            <a:r>
              <a:rPr lang="ru-RU" sz="1800" b="1" strike="noStrike" spc="-1">
                <a:solidFill>
                  <a:srgbClr val="000000"/>
                </a:solidFill>
                <a:latin typeface="Arial"/>
                <a:ea typeface="DejaVu Sans"/>
              </a:rPr>
              <a:t> </a:t>
            </a:r>
            <a:r>
              <a:rPr lang="ru-RU" sz="1800" b="1" strike="noStrike" spc="-1">
                <a:solidFill>
                  <a:srgbClr val="7030A0"/>
                </a:solidFill>
                <a:latin typeface="Arial"/>
                <a:ea typeface="DejaVu Sans"/>
              </a:rPr>
              <a:t>випадку</a:t>
            </a:r>
            <a:r>
              <a:rPr lang="ru-RU" sz="1800" b="1" strike="noStrike" spc="-1">
                <a:solidFill>
                  <a:srgbClr val="000000"/>
                </a:solidFill>
                <a:latin typeface="Arial"/>
                <a:ea typeface="DejaVu Sans"/>
              </a:rPr>
              <a:t> слід враховувати мінливість біогеоценозів під впливом рекреаційного використання при різних формах навантажень.</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Ущільнення верхніх шарів грунту в поєднанні з пошкодженням рослинності, порушенням життєдіяльності тваринного світу, розвитком ерозійних процесів викликає різні зрушення, в результаті яких природні комплекси проходять через ряд послідовних стадій зміни та їх здатності до відновлення первісного стану зменшуються. Сукупність цих змін являє собою </a:t>
            </a:r>
            <a:r>
              <a:rPr lang="ru-RU" sz="1800" b="1" strike="noStrike" spc="-1">
                <a:solidFill>
                  <a:srgbClr val="FF0000"/>
                </a:solidFill>
                <a:latin typeface="Arial"/>
                <a:ea typeface="DejaVu Sans"/>
              </a:rPr>
              <a:t>рекреаційні дигресії.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CustomShape 1"/>
          <p:cNvSpPr/>
          <p:nvPr/>
        </p:nvSpPr>
        <p:spPr>
          <a:xfrm>
            <a:off x="2593080" y="624240"/>
            <a:ext cx="8909280" cy="659880"/>
          </a:xfrm>
          <a:prstGeom prst="rect">
            <a:avLst/>
          </a:prstGeom>
          <a:noFill/>
          <a:ln>
            <a:noFill/>
          </a:ln>
        </p:spPr>
        <p:style>
          <a:lnRef idx="0">
            <a:scrgbClr r="0" g="0" b="0"/>
          </a:lnRef>
          <a:fillRef idx="0">
            <a:scrgbClr r="0" g="0" b="0"/>
          </a:fillRef>
          <a:effectRef idx="0">
            <a:scrgbClr r="0" g="0" b="0"/>
          </a:effectRef>
          <a:fontRef idx="minor"/>
        </p:style>
      </p:sp>
      <p:sp>
        <p:nvSpPr>
          <p:cNvPr id="497" name="CustomShape 2"/>
          <p:cNvSpPr/>
          <p:nvPr/>
        </p:nvSpPr>
        <p:spPr>
          <a:xfrm>
            <a:off x="2666880" y="1500120"/>
            <a:ext cx="8912880" cy="4757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1001"/>
              </a:spcBef>
            </a:pPr>
            <a:endParaRPr lang="ru-RU" sz="1800" b="0" strike="noStrike" spc="-1">
              <a:latin typeface="Arial"/>
            </a:endParaRPr>
          </a:p>
          <a:p>
            <a:pPr>
              <a:lnSpc>
                <a:spcPct val="100000"/>
              </a:lnSpc>
              <a:spcBef>
                <a:spcPts val="1001"/>
              </a:spcBef>
            </a:pPr>
            <a:endParaRPr lang="ru-RU" sz="1800" b="0" strike="noStrike" spc="-1">
              <a:latin typeface="Arial"/>
            </a:endParaRPr>
          </a:p>
        </p:txBody>
      </p:sp>
      <p:sp>
        <p:nvSpPr>
          <p:cNvPr id="498" name="CustomShape 3"/>
          <p:cNvSpPr/>
          <p:nvPr/>
        </p:nvSpPr>
        <p:spPr>
          <a:xfrm>
            <a:off x="1309680" y="285840"/>
            <a:ext cx="9718920" cy="425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200" b="1" strike="noStrike" spc="-1">
                <a:solidFill>
                  <a:srgbClr val="FF0000"/>
                </a:solidFill>
                <a:latin typeface="Arial"/>
                <a:ea typeface="DejaVu Sans"/>
              </a:rPr>
              <a:t>2. Типізація ТРС за функціями рекреаційної діяльності.</a:t>
            </a:r>
            <a:endParaRPr lang="ru-RU" sz="2200" b="0" strike="noStrike" spc="-1">
              <a:latin typeface="Arial"/>
            </a:endParaRPr>
          </a:p>
        </p:txBody>
      </p:sp>
      <p:sp>
        <p:nvSpPr>
          <p:cNvPr id="499" name="CustomShape 4"/>
          <p:cNvSpPr/>
          <p:nvPr/>
        </p:nvSpPr>
        <p:spPr>
          <a:xfrm>
            <a:off x="1496880" y="936000"/>
            <a:ext cx="10238040" cy="363960"/>
          </a:xfrm>
          <a:prstGeom prst="rect">
            <a:avLst/>
          </a:prstGeom>
          <a:noFill/>
          <a:ln>
            <a:noFill/>
          </a:ln>
        </p:spPr>
        <p:style>
          <a:lnRef idx="0">
            <a:scrgbClr r="0" g="0" b="0"/>
          </a:lnRef>
          <a:fillRef idx="0">
            <a:scrgbClr r="0" g="0" b="0"/>
          </a:fillRef>
          <a:effectRef idx="0">
            <a:scrgbClr r="0" g="0" b="0"/>
          </a:effectRef>
          <a:fontRef idx="minor"/>
        </p:style>
      </p:sp>
      <p:sp>
        <p:nvSpPr>
          <p:cNvPr id="500" name="CustomShape 5"/>
          <p:cNvSpPr/>
          <p:nvPr/>
        </p:nvSpPr>
        <p:spPr>
          <a:xfrm>
            <a:off x="1166760" y="1152000"/>
            <a:ext cx="10072440" cy="51811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Arial"/>
                <a:ea typeface="DejaVu Sans"/>
              </a:rPr>
              <a:t>Оскільки розрізняють чотири головні функції рекреаційної діяльності, то і виділяють чотири головні функціональні типи ТРС: </a:t>
            </a:r>
            <a:endParaRPr lang="ru-RU" sz="2000" b="0" strike="noStrike" spc="-1">
              <a:latin typeface="Arial"/>
            </a:endParaRPr>
          </a:p>
          <a:p>
            <a:pPr indent="-216000" algn="just">
              <a:lnSpc>
                <a:spcPct val="100000"/>
              </a:lnSpc>
              <a:buClr>
                <a:srgbClr val="FF0000"/>
              </a:buClr>
              <a:buFont typeface="Wingdings" charset="2"/>
              <a:buChar char=""/>
            </a:pPr>
            <a:r>
              <a:rPr lang="ru-RU" sz="1800" b="1" strike="noStrike" spc="-1">
                <a:solidFill>
                  <a:srgbClr val="FF0000"/>
                </a:solidFill>
                <a:latin typeface="Arial"/>
                <a:ea typeface="DejaVu Sans"/>
              </a:rPr>
              <a:t>І - лікувальний, </a:t>
            </a:r>
            <a:endParaRPr lang="ru-RU" sz="1800" b="0" strike="noStrike" spc="-1">
              <a:latin typeface="Arial"/>
            </a:endParaRPr>
          </a:p>
          <a:p>
            <a:pPr indent="-216000" algn="just">
              <a:lnSpc>
                <a:spcPct val="100000"/>
              </a:lnSpc>
              <a:buClr>
                <a:srgbClr val="FF0000"/>
              </a:buClr>
              <a:buFont typeface="Wingdings" charset="2"/>
              <a:buChar char=""/>
            </a:pPr>
            <a:r>
              <a:rPr lang="ru-RU" sz="1800" b="1" strike="noStrike" spc="-1">
                <a:solidFill>
                  <a:srgbClr val="FF0000"/>
                </a:solidFill>
                <a:latin typeface="Arial"/>
                <a:ea typeface="DejaVu Sans"/>
              </a:rPr>
              <a:t>II - оздоровчий, </a:t>
            </a:r>
            <a:endParaRPr lang="ru-RU" sz="1800" b="0" strike="noStrike" spc="-1">
              <a:latin typeface="Arial"/>
            </a:endParaRPr>
          </a:p>
          <a:p>
            <a:pPr indent="-216000" algn="just">
              <a:lnSpc>
                <a:spcPct val="100000"/>
              </a:lnSpc>
              <a:buClr>
                <a:srgbClr val="FF0000"/>
              </a:buClr>
              <a:buFont typeface="Wingdings" charset="2"/>
              <a:buChar char=""/>
            </a:pPr>
            <a:r>
              <a:rPr lang="ru-RU" sz="1800" b="1" strike="noStrike" spc="-1">
                <a:solidFill>
                  <a:srgbClr val="FF0000"/>
                </a:solidFill>
                <a:latin typeface="Arial"/>
                <a:ea typeface="DejaVu Sans"/>
              </a:rPr>
              <a:t>ІІІ - спортивний, </a:t>
            </a:r>
            <a:endParaRPr lang="ru-RU" sz="1800" b="0" strike="noStrike" spc="-1">
              <a:latin typeface="Arial"/>
            </a:endParaRPr>
          </a:p>
          <a:p>
            <a:pPr indent="-216000" algn="just">
              <a:lnSpc>
                <a:spcPct val="100000"/>
              </a:lnSpc>
              <a:buClr>
                <a:srgbClr val="FF0000"/>
              </a:buClr>
              <a:buFont typeface="Wingdings" charset="2"/>
              <a:buChar char=""/>
            </a:pPr>
            <a:r>
              <a:rPr lang="ru-RU" sz="1800" b="1" strike="noStrike" spc="-1">
                <a:solidFill>
                  <a:srgbClr val="FF0000"/>
                </a:solidFill>
                <a:latin typeface="Arial"/>
                <a:ea typeface="DejaVu Sans"/>
              </a:rPr>
              <a:t>IV - пізнавальний.</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2000" b="1" i="1" strike="noStrike" spc="-1">
                <a:solidFill>
                  <a:srgbClr val="7030A0"/>
                </a:solidFill>
                <a:latin typeface="Arial"/>
                <a:ea typeface="DejaVu Sans"/>
              </a:rPr>
              <a:t>Рекреаційно-лікувальний тип ТРС </a:t>
            </a:r>
            <a:r>
              <a:rPr lang="ru-RU" sz="2000" b="1" strike="noStrike" spc="-1">
                <a:solidFill>
                  <a:srgbClr val="000000"/>
                </a:solidFill>
                <a:latin typeface="Arial"/>
                <a:ea typeface="DejaVu Sans"/>
              </a:rPr>
              <a:t>характеризується основною функцією лікування, що спирається на природні фактори: мінеральні води, лікувальні грязі, кліматичні умови. </a:t>
            </a:r>
            <a:r>
              <a:rPr lang="ru-RU" sz="1800" b="1" strike="noStrike" spc="-1">
                <a:solidFill>
                  <a:srgbClr val="000000"/>
                </a:solidFill>
                <a:latin typeface="Arial"/>
                <a:ea typeface="DejaVu Sans"/>
              </a:rPr>
              <a:t>Цей тип ТРС висуває великі вимоги до природних комплексів, особливо до бальнеологічних ресурсів, до рівня обслуговування і ступеня благоустрою території. Цикли занять, характерні для даного типу, включають лікувальні процедури і прогулянки, екскурсії, відвідування видовищ, сонячні та повітряні ванни.</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Особливе значення надається циклічності занять (режиму). ТРС даного типу, поряд з функцією відновлення, властиві функції фізичного і духовного розвитку, але останні відіграють підлеглу роль. Прикладами таких систем є міста-курорти Євпаторія, Ялта. </a:t>
            </a:r>
            <a:endParaRPr lang="ru-RU" sz="1800" b="0" strike="noStrike" spc="-1">
              <a:latin typeface="Arial"/>
            </a:endParaRPr>
          </a:p>
          <a:p>
            <a:pPr>
              <a:lnSpc>
                <a:spcPct val="100000"/>
              </a:lnSpc>
            </a:pPr>
            <a:r>
              <a:rPr lang="ru-RU" sz="1800" b="0" strike="noStrike" spc="-1">
                <a:solidFill>
                  <a:srgbClr val="000000"/>
                </a:solidFill>
                <a:latin typeface="Arial"/>
                <a:ea typeface="DejaVu Sans"/>
              </a:rPr>
              <a:t>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CustomShape 1"/>
          <p:cNvSpPr/>
          <p:nvPr/>
        </p:nvSpPr>
        <p:spPr>
          <a:xfrm>
            <a:off x="1738440" y="500040"/>
            <a:ext cx="9621360" cy="71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4800" b="1" strike="noStrike" spc="-1">
                <a:solidFill>
                  <a:srgbClr val="FF0000"/>
                </a:solidFill>
                <a:latin typeface="Century Gothic"/>
                <a:ea typeface="DejaVu Sans"/>
              </a:rPr>
              <a:t>План</a:t>
            </a:r>
            <a:endParaRPr lang="ru-RU" sz="4800" b="0" strike="noStrike" spc="-1">
              <a:latin typeface="Arial"/>
            </a:endParaRPr>
          </a:p>
        </p:txBody>
      </p:sp>
      <p:sp>
        <p:nvSpPr>
          <p:cNvPr id="471" name="CustomShape 2"/>
          <p:cNvSpPr/>
          <p:nvPr/>
        </p:nvSpPr>
        <p:spPr>
          <a:xfrm>
            <a:off x="936000" y="1728000"/>
            <a:ext cx="10582920" cy="49863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spcBef>
                <a:spcPts val="601"/>
              </a:spcBef>
            </a:pPr>
            <a:r>
              <a:rPr lang="ru-RU" sz="2400" b="1" strike="noStrike" spc="-1">
                <a:solidFill>
                  <a:srgbClr val="404040"/>
                </a:solidFill>
                <a:latin typeface="Arial"/>
                <a:ea typeface="DejaVu Sans"/>
              </a:rPr>
              <a:t>1. Поняття про територіальну рекреаційну систему.</a:t>
            </a:r>
            <a:endParaRPr lang="ru-RU" sz="2400" b="0" strike="noStrike" spc="-1">
              <a:latin typeface="Arial"/>
            </a:endParaRPr>
          </a:p>
          <a:p>
            <a:pPr algn="just">
              <a:lnSpc>
                <a:spcPct val="100000"/>
              </a:lnSpc>
              <a:spcBef>
                <a:spcPts val="601"/>
              </a:spcBef>
            </a:pPr>
            <a:r>
              <a:rPr lang="ru-RU" sz="2400" b="1" strike="noStrike" spc="-1">
                <a:solidFill>
                  <a:srgbClr val="404040"/>
                </a:solidFill>
                <a:latin typeface="Arial"/>
                <a:ea typeface="DejaVu Sans"/>
              </a:rPr>
              <a:t>2. Типізація ТРС за функціями рекреаційної діяльності.</a:t>
            </a:r>
            <a:endParaRPr lang="ru-RU" sz="2400" b="0" strike="noStrike" spc="-1">
              <a:latin typeface="Arial"/>
            </a:endParaRPr>
          </a:p>
          <a:p>
            <a:pPr algn="just">
              <a:lnSpc>
                <a:spcPct val="100000"/>
              </a:lnSpc>
              <a:spcBef>
                <a:spcPts val="601"/>
              </a:spcBef>
            </a:pPr>
            <a:r>
              <a:rPr lang="ru-RU" sz="2400" b="1" strike="noStrike" spc="-1">
                <a:solidFill>
                  <a:srgbClr val="404040"/>
                </a:solidFill>
                <a:latin typeface="Arial"/>
                <a:ea typeface="DejaVu Sans"/>
              </a:rPr>
              <a:t>3. Типізація ТРС за просторовою орієнтацією.</a:t>
            </a:r>
            <a:endParaRPr lang="ru-RU" sz="2400" b="0" strike="noStrike" spc="-1">
              <a:latin typeface="Arial"/>
            </a:endParaRPr>
          </a:p>
          <a:p>
            <a:pPr algn="just">
              <a:lnSpc>
                <a:spcPct val="100000"/>
              </a:lnSpc>
              <a:spcBef>
                <a:spcPts val="601"/>
              </a:spcBef>
            </a:pPr>
            <a:r>
              <a:rPr lang="ru-RU" sz="2400" b="1" strike="noStrike" spc="-1">
                <a:solidFill>
                  <a:srgbClr val="404040"/>
                </a:solidFill>
                <a:latin typeface="Arial"/>
                <a:ea typeface="DejaVu Sans"/>
              </a:rPr>
              <a:t>4. Картографічне моделювання у рекреаційній діяльності.</a:t>
            </a:r>
            <a:endParaRPr lang="ru-RU" sz="2400" b="0" strike="noStrike" spc="-1">
              <a:latin typeface="Arial"/>
            </a:endParaRPr>
          </a:p>
          <a:p>
            <a:pPr marL="432000" indent="-321840" algn="just">
              <a:lnSpc>
                <a:spcPct val="100000"/>
              </a:lnSpc>
              <a:spcBef>
                <a:spcPts val="601"/>
              </a:spcBef>
            </a:pPr>
            <a:r>
              <a:rPr lang="ru-RU" sz="2400" b="1" i="1" strike="noStrike" spc="-1">
                <a:solidFill>
                  <a:srgbClr val="FF0000"/>
                </a:solidFill>
                <a:latin typeface="Arial"/>
                <a:ea typeface="DejaVu Sans"/>
              </a:rPr>
              <a:t>Основні поняття:</a:t>
            </a:r>
            <a:r>
              <a:rPr lang="ru-RU" sz="2400" b="1" strike="noStrike" spc="-1">
                <a:solidFill>
                  <a:srgbClr val="FF0000"/>
                </a:solidFill>
                <a:latin typeface="Arial"/>
                <a:ea typeface="DejaVu Sans"/>
              </a:rPr>
              <a:t> </a:t>
            </a:r>
            <a:r>
              <a:rPr lang="ru-RU" sz="2400" b="1" strike="noStrike" spc="-1">
                <a:solidFill>
                  <a:srgbClr val="404040"/>
                </a:solidFill>
                <a:latin typeface="Arial"/>
                <a:ea typeface="DejaVu Sans"/>
              </a:rPr>
              <a:t>територіальна рекреаційна система, типологія територіальних</a:t>
            </a:r>
            <a:endParaRPr lang="ru-RU" sz="2400" b="0" strike="noStrike" spc="-1">
              <a:latin typeface="Arial"/>
            </a:endParaRPr>
          </a:p>
          <a:p>
            <a:pPr marL="432000" indent="-321840" algn="just">
              <a:lnSpc>
                <a:spcPct val="100000"/>
              </a:lnSpc>
              <a:spcBef>
                <a:spcPts val="601"/>
              </a:spcBef>
            </a:pPr>
            <a:r>
              <a:rPr lang="ru-RU" sz="2400" b="1" strike="noStrike" spc="-1">
                <a:solidFill>
                  <a:srgbClr val="404040"/>
                </a:solidFill>
                <a:latin typeface="Arial"/>
                <a:ea typeface="DejaVu Sans"/>
              </a:rPr>
              <a:t>рекреаційних систем, рекреаційні об’єкти, просторова організація, рекреаційні комплекси, територіально-рекреаційні комплекси.</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CustomShape 1"/>
          <p:cNvSpPr/>
          <p:nvPr/>
        </p:nvSpPr>
        <p:spPr>
          <a:xfrm>
            <a:off x="666720" y="285840"/>
            <a:ext cx="11143800" cy="55789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Arial"/>
                <a:ea typeface="DejaVu Sans"/>
              </a:rPr>
              <a:t>ТРС рекреаційно-лікувального типу поділяються за провідним компонентам, що утягують для організації лікування, на три підтипи:</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рекреаційно-лікувальні кліматичні,</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рекреаційно-лікувальні грязьові,</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рекреаційно-лікувальні бальнеологічні.</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2000" b="1" i="1" strike="noStrike" spc="-1">
                <a:solidFill>
                  <a:srgbClr val="7030A0"/>
                </a:solidFill>
                <a:latin typeface="Arial"/>
                <a:ea typeface="DejaVu Sans"/>
              </a:rPr>
              <a:t>Рекреаційно-оздоровчий тип ТРС </a:t>
            </a:r>
            <a:r>
              <a:rPr lang="ru-RU" sz="2000" b="1" strike="noStrike" spc="-1">
                <a:solidFill>
                  <a:srgbClr val="000000"/>
                </a:solidFill>
                <a:latin typeface="Arial"/>
                <a:ea typeface="DejaVu Sans"/>
              </a:rPr>
              <a:t>характеризується основними функціями відновлення і розвитку фізичного і духовного потенціалів людини, профілактикою захворювань, зняттям виробничого та побутового нервового і фізичного стомлення.</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Функції фізичного і духовного розвитку хоча і зберігають другорядну роль, але стають більш помітними. Цей тип ТРС пред'являє високі вимоги до рівня обслуговування і ступеня благоустрою території.</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Він включає купання, сонячні та повітряні ванни, прогулянки, спортивні ігри, екскурсії. Прикладами рекреаційно-оздоровчих ТРС є Південний берег Криму.</a:t>
            </a:r>
            <a:endParaRPr lang="ru-RU" sz="2000" b="0" strike="noStrike" spc="-1">
              <a:latin typeface="Arial"/>
            </a:endParaRPr>
          </a:p>
          <a:p>
            <a:pPr algn="just">
              <a:lnSpc>
                <a:spcPct val="100000"/>
              </a:lnSpc>
            </a:pPr>
            <a:r>
              <a:rPr lang="ru-RU" sz="2000" b="1" i="1" strike="noStrike" spc="-1">
                <a:solidFill>
                  <a:srgbClr val="002060"/>
                </a:solidFill>
                <a:latin typeface="Arial"/>
                <a:ea typeface="DejaVu Sans"/>
              </a:rPr>
              <a:t>ТРС рекреаційно-оздоровчого типу поділяються за провідним у циклі рекреаційним занять на два підтипи:</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рекреаційно-оздоровчий купальні-пляжний,</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рекреаційно-оздоровчий прогулянковий.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CustomShape 1"/>
          <p:cNvSpPr/>
          <p:nvPr/>
        </p:nvSpPr>
        <p:spPr>
          <a:xfrm>
            <a:off x="1095480" y="857160"/>
            <a:ext cx="10572480" cy="41151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i="1" strike="noStrike" spc="-1">
                <a:solidFill>
                  <a:srgbClr val="7030A0"/>
                </a:solidFill>
                <a:latin typeface="Arial"/>
                <a:ea typeface="DejaVu Sans"/>
              </a:rPr>
              <a:t>Рекреаційно-спортивний тип ТРС </a:t>
            </a:r>
            <a:r>
              <a:rPr lang="ru-RU" sz="2000" b="1" strike="noStrike" spc="-1">
                <a:solidFill>
                  <a:srgbClr val="000000"/>
                </a:solidFill>
                <a:latin typeface="Arial"/>
                <a:ea typeface="DejaVu Sans"/>
              </a:rPr>
              <a:t>характеризується основною функцією фізичного розвитку. Для нього характерні групи фізичних занять з тренируючим режимом - спортивні ігри та змагання, альпінізм, полювання, риболовля. Додаткову роль відіграють прогулянки, купання, сонячні та повітряні ванни, екскурсії. Пред'являються високі вимоги до природних комплексів, особливо до таких характеристик, як наявність природних перешкод (альпінізм), екзотичність, унікальність, а також до інженерних споруд, що забезпечують спортивний комплекс занять. </a:t>
            </a:r>
            <a:endParaRPr lang="ru-RU" sz="2000" b="0" strike="noStrike" spc="-1">
              <a:latin typeface="Arial"/>
            </a:endParaRPr>
          </a:p>
          <a:p>
            <a:pPr algn="just">
              <a:lnSpc>
                <a:spcPct val="100000"/>
              </a:lnSpc>
            </a:pPr>
            <a:r>
              <a:rPr lang="ru-RU" sz="2000" b="1" strike="noStrike" spc="-1">
                <a:solidFill>
                  <a:srgbClr val="7030A0"/>
                </a:solidFill>
                <a:latin typeface="Arial"/>
                <a:ea typeface="DejaVu Sans"/>
              </a:rPr>
              <a:t>Виділяються три підтипи:</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рекреаційно-спортивний риболовно-мисливський,</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рекреаційно-спортивний змагальний,</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рекреаційно-спортивний туристичний. </a:t>
            </a:r>
            <a:endParaRPr lang="ru-RU" sz="2000" b="0" strike="noStrike" spc="-1">
              <a:latin typeface="Arial"/>
            </a:endParaRPr>
          </a:p>
          <a:p>
            <a:pPr algn="just">
              <a:lnSpc>
                <a:spcPct val="100000"/>
              </a:lnSpc>
            </a:pP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CustomShape 1"/>
          <p:cNvSpPr/>
          <p:nvPr/>
        </p:nvSpPr>
        <p:spPr>
          <a:xfrm>
            <a:off x="1023840" y="504000"/>
            <a:ext cx="10501200" cy="56988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i="1" strike="noStrike" spc="-1">
                <a:solidFill>
                  <a:srgbClr val="7030A0"/>
                </a:solidFill>
                <a:latin typeface="Arial"/>
                <a:ea typeface="DejaVu Sans"/>
              </a:rPr>
              <a:t>Рекреаційно-пізнавальний тип ТРС </a:t>
            </a:r>
            <a:r>
              <a:rPr lang="ru-RU" sz="1800" b="1" strike="noStrike" spc="-1">
                <a:solidFill>
                  <a:srgbClr val="000000"/>
                </a:solidFill>
                <a:latin typeface="Arial"/>
                <a:ea typeface="DejaVu Sans"/>
              </a:rPr>
              <a:t>характеризується основною функцією духовного розвитку людини, здійснюваного споживанням культурних і природних цінностей. При цьому споживається інформація, враження, а не речовина або енергія. Провідними заняттями виступають екскурсії (як культурно-історичні, так і природознавчі). Характерна дуже висока вимогливість до природних і особливо культурних комплексів.</a:t>
            </a:r>
            <a:endParaRPr lang="ru-RU" sz="1800" b="0" strike="noStrike" spc="-1">
              <a:latin typeface="Arial"/>
            </a:endParaRPr>
          </a:p>
          <a:p>
            <a:pPr algn="just">
              <a:lnSpc>
                <a:spcPct val="100000"/>
              </a:lnSpc>
            </a:pPr>
            <a:r>
              <a:rPr lang="ru-RU" sz="2000" b="1" strike="noStrike" spc="-1">
                <a:solidFill>
                  <a:srgbClr val="7030A0"/>
                </a:solidFill>
                <a:latin typeface="Arial"/>
                <a:ea typeface="DejaVu Sans"/>
              </a:rPr>
              <a:t>Виділяються два підтипи:</a:t>
            </a:r>
            <a:endParaRPr lang="ru-RU" sz="20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пізнавально-культурний,</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пізнавально-природний.</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У процесі рекреаційної діяльності використовуються не окремі компоненти природи та культурного комплексу, а весь комплекс; цінність окремого компонента проявляється в поєднанні зі всіма іншими. </a:t>
            </a:r>
            <a:r>
              <a:rPr lang="ru-RU" sz="1800" b="1" i="1" strike="noStrike" spc="-1">
                <a:solidFill>
                  <a:srgbClr val="7030A0"/>
                </a:solidFill>
                <a:latin typeface="Arial"/>
                <a:ea typeface="DejaVu Sans"/>
              </a:rPr>
              <a:t>Для цього типу ТРС характерні:</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менша вимогливість до комфортності кліматичних умов,</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висока рухливість відпочиваючих при короткочасному перебуванні в ТРС,</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високі вимоги до інформаційного обслуговування,</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комфортності засобів пересування, місць ночівлі та харчування.</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Типологія </a:t>
            </a:r>
            <a:r>
              <a:rPr lang="ru-RU" sz="1800" b="1" strike="noStrike" spc="-1">
                <a:solidFill>
                  <a:srgbClr val="FF0000"/>
                </a:solidFill>
                <a:latin typeface="Arial"/>
                <a:ea typeface="DejaVu Sans"/>
              </a:rPr>
              <a:t>за ступенем співвідношення </a:t>
            </a:r>
            <a:r>
              <a:rPr lang="ru-RU" sz="1800" b="1" strike="noStrike" spc="-1">
                <a:solidFill>
                  <a:srgbClr val="000000"/>
                </a:solidFill>
                <a:latin typeface="Arial"/>
                <a:ea typeface="DejaVu Sans"/>
              </a:rPr>
              <a:t>в організації відпочинку незміненої природи і технічних систем. </a:t>
            </a:r>
            <a:r>
              <a:rPr lang="ru-RU" sz="1800" b="1" i="1" strike="noStrike" spc="-1">
                <a:solidFill>
                  <a:srgbClr val="7030A0"/>
                </a:solidFill>
                <a:latin typeface="Arial"/>
                <a:ea typeface="DejaVu Sans"/>
              </a:rPr>
              <a:t>У цій типології виділяються два типи ТРС:</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урбанізовані,</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неурбанізовані.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CustomShape 1"/>
          <p:cNvSpPr/>
          <p:nvPr/>
        </p:nvSpPr>
        <p:spPr>
          <a:xfrm>
            <a:off x="792000" y="238680"/>
            <a:ext cx="10583640" cy="61560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i="1" strike="noStrike" spc="-1">
                <a:solidFill>
                  <a:srgbClr val="FF0000"/>
                </a:solidFill>
                <a:latin typeface="Arial"/>
                <a:ea typeface="DejaVu Sans"/>
              </a:rPr>
              <a:t>Урбанізовані ТРС включають підтипи</a:t>
            </a:r>
            <a:r>
              <a:rPr lang="ru-RU" sz="1800" b="1" strike="noStrike" spc="-1">
                <a:solidFill>
                  <a:srgbClr val="000000"/>
                </a:solidFill>
                <a:latin typeface="Arial"/>
                <a:ea typeface="DejaVu Sans"/>
              </a:rPr>
              <a:t>:</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міста-курорти,</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міста - екскурсійні центри,</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дачні селища.</a:t>
            </a:r>
            <a:endParaRPr lang="ru-RU" sz="1800" b="0" strike="noStrike" spc="-1">
              <a:latin typeface="Arial"/>
            </a:endParaRPr>
          </a:p>
          <a:p>
            <a:pPr algn="just">
              <a:lnSpc>
                <a:spcPct val="100000"/>
              </a:lnSpc>
            </a:pPr>
            <a:r>
              <a:rPr lang="ru-RU" sz="1800" b="1" strike="noStrike" spc="-1">
                <a:solidFill>
                  <a:srgbClr val="FF0000"/>
                </a:solidFill>
                <a:latin typeface="Arial"/>
                <a:ea typeface="DejaVu Sans"/>
              </a:rPr>
              <a:t>Перші два підтипи </a:t>
            </a:r>
            <a:r>
              <a:rPr lang="ru-RU" sz="1800" b="1" strike="noStrike" spc="-1">
                <a:solidFill>
                  <a:srgbClr val="000000"/>
                </a:solidFill>
                <a:latin typeface="Arial"/>
                <a:ea typeface="DejaVu Sans"/>
              </a:rPr>
              <a:t>- максимально урбанізовані території з великим ареалом технічних споруд, розвиненою сферою обслуговування і прочитай повністю зміненою окультуреної середовищем (Ялта), призначені для лікування, пізнання, розваги.</a:t>
            </a:r>
            <a:endParaRPr lang="ru-RU" sz="1800" b="0" strike="noStrike" spc="-1">
              <a:latin typeface="Arial"/>
            </a:endParaRPr>
          </a:p>
          <a:p>
            <a:pPr algn="just">
              <a:lnSpc>
                <a:spcPct val="100000"/>
              </a:lnSpc>
            </a:pPr>
            <a:r>
              <a:rPr lang="ru-RU" sz="1800" b="1" strike="noStrike" spc="-1">
                <a:solidFill>
                  <a:srgbClr val="FF0000"/>
                </a:solidFill>
                <a:latin typeface="Arial"/>
                <a:ea typeface="DejaVu Sans"/>
              </a:rPr>
              <a:t>Дачні селища </a:t>
            </a:r>
            <a:r>
              <a:rPr lang="ru-RU" sz="1800" b="1" strike="noStrike" spc="-1">
                <a:solidFill>
                  <a:srgbClr val="000000"/>
                </a:solidFill>
                <a:latin typeface="Arial"/>
                <a:ea typeface="DejaVu Sans"/>
              </a:rPr>
              <a:t>- відносно слабо урбанізовані території, на яких відпочиваючі мають можливість, з одного боку, організувати нетоварне виробництво сільськогосподарських продуктів (садово-городні дачні ділянки), з іншого - використовувати ландшафти, прилеглі до селищ в зоні пішохідної доступності.</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Обидві функції вимагають, щоб територія була не надто ізольована, забезпечена хорошою комунікаційною мережею і обслуговуванням і не надто урбанізована.</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Неурбанізовані ТРС представлені, перш за все, рекреаційними природними парками. Вони повинні володіти мінімально зміненими природними комплексами, що забезпечують ефективний і активний відпочинок, естетичний ефект, сприятливі медико-географічні умови. </a:t>
            </a:r>
            <a:r>
              <a:rPr lang="ru-RU" sz="1800" b="1" i="1" strike="noStrike" spc="-1">
                <a:solidFill>
                  <a:srgbClr val="7030A0"/>
                </a:solidFill>
                <a:latin typeface="Arial"/>
                <a:ea typeface="DejaVu Sans"/>
              </a:rPr>
              <a:t>У межах рекреаційних природних парків за переважанням якогось циклу рекреаційних занять виділяються чотири функціональних типи:</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прогулянкові,</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спортивні,</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мисливські (риболовні),</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архітектурно-історичні парки.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CustomShape 1"/>
          <p:cNvSpPr/>
          <p:nvPr/>
        </p:nvSpPr>
        <p:spPr>
          <a:xfrm>
            <a:off x="738000" y="357120"/>
            <a:ext cx="10536840" cy="58510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7030A0"/>
                </a:solidFill>
                <a:latin typeface="Arial"/>
                <a:ea typeface="DejaVu Sans"/>
              </a:rPr>
              <a:t>Прогулянкові парки </a:t>
            </a:r>
            <a:r>
              <a:rPr lang="ru-RU" sz="1800" b="1" strike="noStrike" spc="-1">
                <a:solidFill>
                  <a:srgbClr val="000000"/>
                </a:solidFill>
                <a:latin typeface="Arial"/>
                <a:ea typeface="DejaVu Sans"/>
              </a:rPr>
              <a:t>повинні забезпечувати різноманітність і інтенсивність зорових вражень. Вони повинні володіти: високим ступенем різноманітності пейзажів, екзотичністю поєднаних з різноманітністю і незвичністю архітектури, культури і побуту місцевого населення. Типове</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перебування відпочиваючих на їх територіях два-чотири дні.</a:t>
            </a:r>
            <a:endParaRPr lang="ru-RU" sz="1800" b="0" strike="noStrike" spc="-1">
              <a:latin typeface="Arial"/>
            </a:endParaRPr>
          </a:p>
          <a:p>
            <a:pPr algn="just">
              <a:lnSpc>
                <a:spcPct val="100000"/>
              </a:lnSpc>
            </a:pPr>
            <a:r>
              <a:rPr lang="ru-RU" sz="1800" b="1" strike="noStrike" spc="-1">
                <a:solidFill>
                  <a:srgbClr val="7030A0"/>
                </a:solidFill>
                <a:latin typeface="Arial"/>
                <a:ea typeface="DejaVu Sans"/>
              </a:rPr>
              <a:t>Спортивні парки </a:t>
            </a:r>
            <a:r>
              <a:rPr lang="ru-RU" sz="1800" b="1" strike="noStrike" spc="-1">
                <a:solidFill>
                  <a:srgbClr val="000000"/>
                </a:solidFill>
                <a:latin typeface="Arial"/>
                <a:ea typeface="DejaVu Sans"/>
              </a:rPr>
              <a:t>призначені для активних фізичних занять, використовують великі простору з малозміненому природою. Основними заняттями є плавання, човновий та лижний спорт, альпінізм, спортивний туризм, велосипедний спорт. Оздоровчий напрямок цих парків висувають підвищені вимоги до комфортності кліматичних умов.</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Меншу різноманітність зорових вражень, разом з меншою рухливістю відпочиваючих, висувають вимогу насичення вечірніх годин заняттями, пов'язаними зі споживанням </a:t>
            </a:r>
            <a:r>
              <a:rPr lang="ru-RU" sz="1800" b="1" strike="noStrike" spc="-1">
                <a:solidFill>
                  <a:srgbClr val="7030A0"/>
                </a:solidFill>
                <a:latin typeface="Arial"/>
                <a:ea typeface="DejaVu Sans"/>
              </a:rPr>
              <a:t>культури (театр, кіно, концерти).</a:t>
            </a:r>
            <a:endParaRPr lang="ru-RU" sz="1800" b="0" strike="noStrike" spc="-1">
              <a:latin typeface="Arial"/>
            </a:endParaRPr>
          </a:p>
          <a:p>
            <a:pPr algn="just">
              <a:lnSpc>
                <a:spcPct val="100000"/>
              </a:lnSpc>
            </a:pPr>
            <a:r>
              <a:rPr lang="ru-RU" sz="1800" b="1" strike="noStrike" spc="-1">
                <a:solidFill>
                  <a:srgbClr val="7030A0"/>
                </a:solidFill>
                <a:latin typeface="Arial"/>
                <a:ea typeface="DejaVu Sans"/>
              </a:rPr>
              <a:t>Мисливський (рибальський) парк </a:t>
            </a:r>
            <a:r>
              <a:rPr lang="ru-RU" sz="1800" b="1" strike="noStrike" spc="-1">
                <a:solidFill>
                  <a:srgbClr val="000000"/>
                </a:solidFill>
                <a:latin typeface="Arial"/>
                <a:ea typeface="DejaVu Sans"/>
              </a:rPr>
              <a:t>пред'являє високі вимоги до схоронності тих видів тварин, які є об'єктами спортивного полювання чи риболовлі. Характерно вимога до наявності елементів екзотичності як фауни, так і обстановки полювання та рибної ловлі, знижена вимогливість до комфортності кліматичних умов, менша рухливість відпочиваючих в масштабі всього часу відпочинку в парку при високій рухливості протягом доби.</a:t>
            </a:r>
            <a:endParaRPr lang="ru-RU" sz="1800" b="0" strike="noStrike" spc="-1">
              <a:latin typeface="Arial"/>
            </a:endParaRPr>
          </a:p>
          <a:p>
            <a:pPr algn="just">
              <a:lnSpc>
                <a:spcPct val="100000"/>
              </a:lnSpc>
            </a:pPr>
            <a:r>
              <a:rPr lang="ru-RU" sz="1800" b="1" strike="noStrike" spc="-1">
                <a:solidFill>
                  <a:srgbClr val="7030A0"/>
                </a:solidFill>
                <a:latin typeface="Arial"/>
                <a:ea typeface="DejaVu Sans"/>
              </a:rPr>
              <a:t>Архітектурно-історичні парки </a:t>
            </a:r>
            <a:r>
              <a:rPr lang="ru-RU" sz="1800" b="1" strike="noStrike" spc="-1">
                <a:solidFill>
                  <a:srgbClr val="000000"/>
                </a:solidFill>
                <a:latin typeface="Arial"/>
                <a:ea typeface="DejaVu Sans"/>
              </a:rPr>
              <a:t>це не тільки набір пам'яток історії та культури, сконцентрованих на порівняно великій площі, але і простір, який сприймається в якості природного фону історичних та архітектурних об'єктів.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CustomShape 1"/>
          <p:cNvSpPr/>
          <p:nvPr/>
        </p:nvSpPr>
        <p:spPr>
          <a:xfrm>
            <a:off x="1023840" y="214200"/>
            <a:ext cx="10358280" cy="58532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Arial"/>
                <a:ea typeface="DejaVu Sans"/>
              </a:rPr>
              <a:t>Характерна досить висока концентрація пам'яток історії та культури, але вони менш пов'язані з комфортністю кліматичних умов. Переважають дуже висока рухливість відпочиваючих і пасивні види пересування.</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Типологія по територіальній організації. Різниця в тривалості періодів вільного часу (вихідні дні та відпустку) зумовлює як різноманітність відповідних циклів занять, так і територіальних систем, що забезпечують їх проведення. Системи ТРС, що забезпечують відпочинок жителів населених пунктів в кінці робочого тижня, називаються </a:t>
            </a:r>
            <a:r>
              <a:rPr lang="ru-RU" sz="2000" b="1" strike="noStrike" spc="-1">
                <a:solidFill>
                  <a:srgbClr val="FF0000"/>
                </a:solidFill>
                <a:latin typeface="Arial"/>
                <a:ea typeface="DejaVu Sans"/>
              </a:rPr>
              <a:t>зонами приміського (короткочасного) відпочинку</a:t>
            </a:r>
            <a:r>
              <a:rPr lang="ru-RU" sz="2000" b="1" strike="noStrike" spc="-1">
                <a:solidFill>
                  <a:srgbClr val="000000"/>
                </a:solidFill>
                <a:latin typeface="Arial"/>
                <a:ea typeface="DejaVu Sans"/>
              </a:rPr>
              <a:t>.</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Системи, що задовольняють потреби людей в тривалому відпочинку, - </a:t>
            </a:r>
            <a:r>
              <a:rPr lang="ru-RU" sz="2000" b="1" strike="noStrike" spc="-1">
                <a:solidFill>
                  <a:srgbClr val="FF0000"/>
                </a:solidFill>
                <a:latin typeface="Arial"/>
                <a:ea typeface="DejaVu Sans"/>
              </a:rPr>
              <a:t>зонами тривалого відпочинку</a:t>
            </a:r>
            <a:r>
              <a:rPr lang="ru-RU" sz="2000" b="1" strike="noStrike" spc="-1">
                <a:solidFill>
                  <a:srgbClr val="000000"/>
                </a:solidFill>
                <a:latin typeface="Arial"/>
                <a:ea typeface="DejaVu Sans"/>
              </a:rPr>
              <a:t>. Рекреаційні об'єкти районів тривалого відпочинку більш специфічні і мають велику цінність для певних видів відпочинку. Унікальність об'єкту і його зустрічальність тільки в конкретній точці планети є передумовою формування ТРС світового значення.</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Специфічність об'єкта в масштабах країни формує ТРС національного значення. Ті й інші відвідуються тільки під час тривалого відпочинку. ТРС районного та приміського значення використовуються для короткочасного відпочинку, і при їх формуванні на перший план виступає </a:t>
            </a:r>
            <a:r>
              <a:rPr lang="ru-RU" sz="2000" b="1" i="1" strike="noStrike" spc="-1">
                <a:solidFill>
                  <a:srgbClr val="7030A0"/>
                </a:solidFill>
                <a:latin typeface="Arial"/>
                <a:ea typeface="DejaVu Sans"/>
              </a:rPr>
              <a:t>фактор транспортної доступності. </a:t>
            </a:r>
            <a:endParaRPr lang="ru-RU" sz="2000" b="0" strike="noStrike" spc="-1">
              <a:latin typeface="Arial"/>
            </a:endParaRPr>
          </a:p>
          <a:p>
            <a:pPr>
              <a:lnSpc>
                <a:spcPct val="100000"/>
              </a:lnSpc>
            </a:pP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7" name="Picture 2"/>
          <p:cNvPicPr/>
          <p:nvPr/>
        </p:nvPicPr>
        <p:blipFill>
          <a:blip r:embed="rId2"/>
          <a:stretch/>
        </p:blipFill>
        <p:spPr>
          <a:xfrm>
            <a:off x="309600" y="285840"/>
            <a:ext cx="5968440" cy="3357000"/>
          </a:xfrm>
          <a:prstGeom prst="rect">
            <a:avLst/>
          </a:prstGeom>
          <a:ln>
            <a:noFill/>
          </a:ln>
        </p:spPr>
      </p:pic>
      <p:sp>
        <p:nvSpPr>
          <p:cNvPr id="508" name="CustomShape 1"/>
          <p:cNvSpPr/>
          <p:nvPr/>
        </p:nvSpPr>
        <p:spPr>
          <a:xfrm>
            <a:off x="1380960" y="4214880"/>
            <a:ext cx="364284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400" b="1" strike="noStrike" spc="-1">
                <a:solidFill>
                  <a:srgbClr val="FF0000"/>
                </a:solidFill>
                <a:latin typeface="Arial"/>
                <a:ea typeface="DejaVu Sans"/>
              </a:rPr>
              <a:t>Зони приміського відпочинку</a:t>
            </a:r>
            <a:endParaRPr lang="ru-RU" sz="2400" b="0" strike="noStrike" spc="-1">
              <a:latin typeface="Arial"/>
            </a:endParaRPr>
          </a:p>
        </p:txBody>
      </p:sp>
      <p:pic>
        <p:nvPicPr>
          <p:cNvPr id="509" name="Picture 4"/>
          <p:cNvPicPr/>
          <p:nvPr/>
        </p:nvPicPr>
        <p:blipFill>
          <a:blip r:embed="rId3"/>
          <a:stretch/>
        </p:blipFill>
        <p:spPr>
          <a:xfrm>
            <a:off x="6381720" y="214200"/>
            <a:ext cx="5500440" cy="3462120"/>
          </a:xfrm>
          <a:prstGeom prst="rect">
            <a:avLst/>
          </a:prstGeom>
          <a:ln>
            <a:noFill/>
          </a:ln>
        </p:spPr>
      </p:pic>
      <p:pic>
        <p:nvPicPr>
          <p:cNvPr id="510" name="Picture 6"/>
          <p:cNvPicPr/>
          <p:nvPr/>
        </p:nvPicPr>
        <p:blipFill>
          <a:blip r:embed="rId4"/>
          <a:stretch/>
        </p:blipFill>
        <p:spPr>
          <a:xfrm>
            <a:off x="4738680" y="3769920"/>
            <a:ext cx="5357520" cy="3087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CustomShape 1"/>
          <p:cNvSpPr/>
          <p:nvPr/>
        </p:nvSpPr>
        <p:spPr>
          <a:xfrm>
            <a:off x="3481560" y="214200"/>
            <a:ext cx="504864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u-RU" sz="2800" b="1" strike="noStrike" spc="-1">
                <a:solidFill>
                  <a:srgbClr val="FF0000"/>
                </a:solidFill>
                <a:latin typeface="Arial"/>
                <a:ea typeface="DejaVu Sans"/>
              </a:rPr>
              <a:t>Зони тривалого відпочинку</a:t>
            </a:r>
            <a:endParaRPr lang="ru-RU" sz="2800" b="0" strike="noStrike" spc="-1">
              <a:latin typeface="Arial"/>
            </a:endParaRPr>
          </a:p>
        </p:txBody>
      </p:sp>
      <p:pic>
        <p:nvPicPr>
          <p:cNvPr id="512" name="Picture 2"/>
          <p:cNvPicPr/>
          <p:nvPr/>
        </p:nvPicPr>
        <p:blipFill>
          <a:blip r:embed="rId2"/>
          <a:srcRect l="7823" r="5400"/>
          <a:stretch/>
        </p:blipFill>
        <p:spPr>
          <a:xfrm>
            <a:off x="0" y="1000080"/>
            <a:ext cx="5810040" cy="5071680"/>
          </a:xfrm>
          <a:prstGeom prst="rect">
            <a:avLst/>
          </a:prstGeom>
          <a:ln>
            <a:noFill/>
          </a:ln>
        </p:spPr>
      </p:pic>
      <p:pic>
        <p:nvPicPr>
          <p:cNvPr id="513" name="Picture 4"/>
          <p:cNvPicPr/>
          <p:nvPr/>
        </p:nvPicPr>
        <p:blipFill>
          <a:blip r:embed="rId3"/>
          <a:stretch/>
        </p:blipFill>
        <p:spPr>
          <a:xfrm>
            <a:off x="5976720" y="857160"/>
            <a:ext cx="6214680" cy="5080320"/>
          </a:xfrm>
          <a:prstGeom prst="rect">
            <a:avLst/>
          </a:prstGeom>
          <a:ln>
            <a:noFill/>
          </a:ln>
        </p:spPr>
      </p:pic>
      <p:sp>
        <p:nvSpPr>
          <p:cNvPr id="514" name="CustomShape 2"/>
          <p:cNvSpPr/>
          <p:nvPr/>
        </p:nvSpPr>
        <p:spPr>
          <a:xfrm>
            <a:off x="3095640" y="6286680"/>
            <a:ext cx="78577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1" strike="noStrike" spc="-1">
                <a:solidFill>
                  <a:srgbClr val="000000"/>
                </a:solidFill>
                <a:latin typeface="Arial"/>
                <a:ea typeface="DejaVu Sans"/>
              </a:rPr>
              <a:t>Відпочинково-оздоровчий комплекс в селі Шляхтинці</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 name="Picture 2"/>
          <p:cNvPicPr/>
          <p:nvPr/>
        </p:nvPicPr>
        <p:blipFill>
          <a:blip r:embed="rId2"/>
          <a:stretch/>
        </p:blipFill>
        <p:spPr>
          <a:xfrm>
            <a:off x="309600" y="214200"/>
            <a:ext cx="5357520" cy="3793320"/>
          </a:xfrm>
          <a:prstGeom prst="rect">
            <a:avLst/>
          </a:prstGeom>
          <a:ln>
            <a:noFill/>
          </a:ln>
        </p:spPr>
      </p:pic>
      <p:pic>
        <p:nvPicPr>
          <p:cNvPr id="516" name="Picture 4"/>
          <p:cNvPicPr/>
          <p:nvPr/>
        </p:nvPicPr>
        <p:blipFill>
          <a:blip r:embed="rId3"/>
          <a:stretch/>
        </p:blipFill>
        <p:spPr>
          <a:xfrm>
            <a:off x="5952960" y="142920"/>
            <a:ext cx="6238440" cy="4214520"/>
          </a:xfrm>
          <a:prstGeom prst="rect">
            <a:avLst/>
          </a:prstGeom>
          <a:ln>
            <a:noFill/>
          </a:ln>
        </p:spPr>
      </p:pic>
      <p:pic>
        <p:nvPicPr>
          <p:cNvPr id="517" name="Picture 8"/>
          <p:cNvPicPr/>
          <p:nvPr/>
        </p:nvPicPr>
        <p:blipFill>
          <a:blip r:embed="rId4"/>
          <a:stretch/>
        </p:blipFill>
        <p:spPr>
          <a:xfrm>
            <a:off x="3095640" y="3686040"/>
            <a:ext cx="5285880" cy="31716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CustomShape 1"/>
          <p:cNvSpPr/>
          <p:nvPr/>
        </p:nvSpPr>
        <p:spPr>
          <a:xfrm>
            <a:off x="936000" y="150120"/>
            <a:ext cx="10565280" cy="56520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FF0000"/>
                </a:solidFill>
                <a:latin typeface="Arial"/>
                <a:ea typeface="DejaVu Sans"/>
              </a:rPr>
              <a:t>За територіальною організацією розрізняють ТРС:</a:t>
            </a:r>
            <a:endParaRPr lang="ru-RU" sz="2000" b="0" strike="noStrike" spc="-1">
              <a:latin typeface="Arial"/>
            </a:endParaRPr>
          </a:p>
          <a:p>
            <a:pPr indent="-216000" algn="just">
              <a:lnSpc>
                <a:spcPct val="100000"/>
              </a:lnSpc>
              <a:buClr>
                <a:srgbClr val="7030A0"/>
              </a:buClr>
              <a:buFont typeface="Wingdings" charset="2"/>
              <a:buChar char=""/>
            </a:pPr>
            <a:r>
              <a:rPr lang="ru-RU" sz="2000" b="1" strike="noStrike" spc="-1">
                <a:solidFill>
                  <a:srgbClr val="7030A0"/>
                </a:solidFill>
                <a:latin typeface="Arial"/>
                <a:ea typeface="DejaVu Sans"/>
              </a:rPr>
              <a:t>- світового,</a:t>
            </a:r>
            <a:endParaRPr lang="ru-RU" sz="2000" b="0" strike="noStrike" spc="-1">
              <a:latin typeface="Arial"/>
            </a:endParaRPr>
          </a:p>
          <a:p>
            <a:pPr indent="-216000" algn="just">
              <a:lnSpc>
                <a:spcPct val="100000"/>
              </a:lnSpc>
              <a:buClr>
                <a:srgbClr val="7030A0"/>
              </a:buClr>
              <a:buFont typeface="Wingdings" charset="2"/>
              <a:buChar char=""/>
            </a:pPr>
            <a:r>
              <a:rPr lang="ru-RU" sz="2000" b="1" strike="noStrike" spc="-1">
                <a:solidFill>
                  <a:srgbClr val="7030A0"/>
                </a:solidFill>
                <a:latin typeface="Arial"/>
                <a:ea typeface="DejaVu Sans"/>
              </a:rPr>
              <a:t>- національного,</a:t>
            </a:r>
            <a:endParaRPr lang="ru-RU" sz="2000" b="0" strike="noStrike" spc="-1">
              <a:latin typeface="Arial"/>
            </a:endParaRPr>
          </a:p>
          <a:p>
            <a:pPr indent="-216000" algn="just">
              <a:lnSpc>
                <a:spcPct val="100000"/>
              </a:lnSpc>
              <a:buClr>
                <a:srgbClr val="7030A0"/>
              </a:buClr>
              <a:buFont typeface="Wingdings" charset="2"/>
              <a:buChar char=""/>
            </a:pPr>
            <a:r>
              <a:rPr lang="ru-RU" sz="2000" b="1" strike="noStrike" spc="-1">
                <a:solidFill>
                  <a:srgbClr val="7030A0"/>
                </a:solidFill>
                <a:latin typeface="Arial"/>
                <a:ea typeface="DejaVu Sans"/>
              </a:rPr>
              <a:t>- межагломераціонного,</a:t>
            </a:r>
            <a:endParaRPr lang="ru-RU" sz="2000" b="0" strike="noStrike" spc="-1">
              <a:latin typeface="Arial"/>
            </a:endParaRPr>
          </a:p>
          <a:p>
            <a:pPr indent="-216000" algn="just">
              <a:lnSpc>
                <a:spcPct val="100000"/>
              </a:lnSpc>
              <a:buClr>
                <a:srgbClr val="7030A0"/>
              </a:buClr>
              <a:buFont typeface="Wingdings" charset="2"/>
              <a:buChar char=""/>
            </a:pPr>
            <a:r>
              <a:rPr lang="ru-RU" sz="2000" b="1" strike="noStrike" spc="-1">
                <a:solidFill>
                  <a:srgbClr val="7030A0"/>
                </a:solidFill>
                <a:latin typeface="Arial"/>
                <a:ea typeface="DejaVu Sans"/>
              </a:rPr>
              <a:t>- міського значення.</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1900" b="1" strike="noStrike" spc="-1">
                <a:solidFill>
                  <a:srgbClr val="000000"/>
                </a:solidFill>
                <a:latin typeface="Arial"/>
                <a:ea typeface="DejaVu Sans"/>
              </a:rPr>
              <a:t>ТРС міського значення розміщуються в зоні міст та їх віддаленість визначається радіусом двох-трьох часовий доступності. В той же час практично кожна ТРС національного значення виконує функції зон приміського відпочинку.</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Спеціалізація і універсальність ТРС є кількісним уточненням типології ТРС. Вона виступає як міра прояву типових властивостей.</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Уявлення про спеціалізації дає технологічна класифікація підприємств рекреаційного обслуговування. При цьому виділяються спеціалізовані підприємства, в яких реалізується цільова функція ТРС, і супутні їм підприємства.</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Існує зв'язок між кількістю вільного часу у відпочивальників і ступенем спеціалізації ТРС. Чим більшим вільним часом розташовують відпочиваючі, тим більше спеціалізована система їм потрібна. Так, відпочинок після робочого дня здійснюється в парках культуриуніверсальних ТРС. Відпочинок в кінці тижня також здійснюється в універсальних, хоча і більш спеціалізованих системах</a:t>
            </a:r>
            <a:r>
              <a:rPr lang="ru-RU" sz="1900" b="0" strike="noStrike" spc="-1">
                <a:solidFill>
                  <a:srgbClr val="000000"/>
                </a:solidFill>
                <a:latin typeface="Arial"/>
                <a:ea typeface="DejaVu Sans"/>
              </a:rPr>
              <a:t>.</a:t>
            </a:r>
            <a:endParaRPr lang="ru-RU" sz="1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CustomShape 1"/>
          <p:cNvSpPr/>
          <p:nvPr/>
        </p:nvSpPr>
        <p:spPr>
          <a:xfrm>
            <a:off x="1656000" y="378360"/>
            <a:ext cx="10078920" cy="426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ru-RU" sz="2800" b="1" strike="noStrike" spc="-1">
                <a:solidFill>
                  <a:srgbClr val="FF0000"/>
                </a:solidFill>
                <a:latin typeface="Arial"/>
                <a:ea typeface="DejaVu Sans"/>
              </a:rPr>
              <a:t>1. Поняття про територіальну рекреаційну систему</a:t>
            </a:r>
            <a:endParaRPr lang="ru-RU" sz="2800" b="0" strike="noStrike" spc="-1">
              <a:latin typeface="Arial"/>
            </a:endParaRPr>
          </a:p>
        </p:txBody>
      </p:sp>
      <p:sp>
        <p:nvSpPr>
          <p:cNvPr id="473" name="CustomShape 2"/>
          <p:cNvSpPr/>
          <p:nvPr/>
        </p:nvSpPr>
        <p:spPr>
          <a:xfrm>
            <a:off x="809640" y="1000080"/>
            <a:ext cx="10638720" cy="56073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Сукупність явищ, пов'язаних з рекреаційною діяльністю, слід розглядати як систему, тому було введено поняття «</a:t>
            </a:r>
            <a:r>
              <a:rPr lang="ru-RU" sz="1800" b="1" strike="noStrike" spc="-1">
                <a:solidFill>
                  <a:srgbClr val="FF0000"/>
                </a:solidFill>
                <a:latin typeface="Arial"/>
                <a:ea typeface="DejaVu Sans"/>
              </a:rPr>
              <a:t>територіальної рекреаційної системи</a:t>
            </a:r>
            <a:r>
              <a:rPr lang="ru-RU" sz="1800" b="1" strike="noStrike" spc="-1">
                <a:solidFill>
                  <a:srgbClr val="000000"/>
                </a:solidFill>
                <a:latin typeface="Arial"/>
                <a:ea typeface="DejaVu Sans"/>
              </a:rPr>
              <a:t>» (ТРС).</a:t>
            </a:r>
            <a:endParaRPr lang="ru-RU" sz="1800" b="0" strike="noStrike" spc="-1">
              <a:latin typeface="Arial"/>
            </a:endParaRPr>
          </a:p>
          <a:p>
            <a:pPr algn="just">
              <a:lnSpc>
                <a:spcPct val="100000"/>
              </a:lnSpc>
            </a:pPr>
            <a:r>
              <a:rPr lang="ru-RU" sz="2000" b="1" strike="noStrike" spc="-1">
                <a:solidFill>
                  <a:srgbClr val="7030A0"/>
                </a:solidFill>
                <a:latin typeface="Arial"/>
                <a:ea typeface="DejaVu Sans"/>
              </a:rPr>
              <a:t>ТРС </a:t>
            </a:r>
            <a:r>
              <a:rPr lang="ru-RU" sz="1800" b="1" strike="noStrike" spc="-1">
                <a:solidFill>
                  <a:srgbClr val="000000"/>
                </a:solidFill>
                <a:latin typeface="Arial"/>
                <a:ea typeface="DejaVu Sans"/>
              </a:rPr>
              <a:t>- форма організації рекреаційної діяльності на певній території, в рамках якої досягається максимальний взаємозв'язок, просторова і функціональна координація різних підсистем, що беруть участь в реалізації рекреаційної функції даної території.</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Головною суспільною функцією ТРС є </a:t>
            </a:r>
            <a:r>
              <a:rPr lang="ru-RU" sz="1800" b="1" i="1" strike="noStrike" spc="-1">
                <a:solidFill>
                  <a:srgbClr val="7030A0"/>
                </a:solidFill>
                <a:latin typeface="Arial"/>
                <a:ea typeface="DejaVu Sans"/>
              </a:rPr>
              <a:t>максимальне задоволення потреб населення у відпочинку, оздоровленні, лікуванні та підвищенні фізичного й духовного потенціалу</a:t>
            </a:r>
            <a:r>
              <a:rPr lang="ru-RU" sz="1800" b="1" strike="noStrike" spc="-1">
                <a:solidFill>
                  <a:srgbClr val="000000"/>
                </a:solidFill>
                <a:latin typeface="Arial"/>
                <a:ea typeface="DejaVu Sans"/>
              </a:rPr>
              <a:t>. Центральним об'єктом функціонуючої ТРС є людина, рекреант.</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7030A0"/>
                </a:solidFill>
                <a:latin typeface="Arial"/>
                <a:ea typeface="DejaVu Sans"/>
              </a:rPr>
              <a:t>ТРС (Territorial Recreational System) </a:t>
            </a:r>
            <a:r>
              <a:rPr lang="ru-RU" sz="1800" b="1" strike="noStrike" spc="-1">
                <a:solidFill>
                  <a:srgbClr val="000000"/>
                </a:solidFill>
                <a:latin typeface="Arial"/>
                <a:ea typeface="DejaVu Sans"/>
              </a:rPr>
              <a:t>– система, що складається з взаємопов’язаних підсистем. Як функціональна система вона включає в себе наступні блоки, які є системами нижчого порядку:</a:t>
            </a:r>
            <a:endParaRPr lang="ru-RU" sz="1800" b="0" strike="noStrike" spc="-1">
              <a:latin typeface="Arial"/>
            </a:endParaRPr>
          </a:p>
          <a:p>
            <a:pPr algn="just">
              <a:lnSpc>
                <a:spcPct val="100000"/>
              </a:lnSpc>
            </a:pPr>
            <a:r>
              <a:rPr lang="ru-RU" sz="1800" b="1" strike="noStrike" spc="-1">
                <a:solidFill>
                  <a:srgbClr val="002060"/>
                </a:solidFill>
                <a:latin typeface="Arial"/>
                <a:ea typeface="DejaVu Sans"/>
              </a:rPr>
              <a:t>1) група рекреантів;</a:t>
            </a:r>
            <a:endParaRPr lang="ru-RU" sz="1800" b="0" strike="noStrike" spc="-1">
              <a:latin typeface="Arial"/>
            </a:endParaRPr>
          </a:p>
          <a:p>
            <a:pPr algn="just">
              <a:lnSpc>
                <a:spcPct val="100000"/>
              </a:lnSpc>
            </a:pPr>
            <a:r>
              <a:rPr lang="ru-RU" sz="1800" b="1" strike="noStrike" spc="-1">
                <a:solidFill>
                  <a:srgbClr val="002060"/>
                </a:solidFill>
                <a:latin typeface="Arial"/>
                <a:ea typeface="DejaVu Sans"/>
              </a:rPr>
              <a:t>2) природні і культурні комплекси;</a:t>
            </a:r>
            <a:endParaRPr lang="ru-RU" sz="1800" b="0" strike="noStrike" spc="-1">
              <a:latin typeface="Arial"/>
            </a:endParaRPr>
          </a:p>
          <a:p>
            <a:pPr algn="just">
              <a:lnSpc>
                <a:spcPct val="100000"/>
              </a:lnSpc>
            </a:pPr>
            <a:r>
              <a:rPr lang="ru-RU" sz="1800" b="1" strike="noStrike" spc="-1">
                <a:solidFill>
                  <a:srgbClr val="002060"/>
                </a:solidFill>
                <a:latin typeface="Arial"/>
                <a:ea typeface="DejaVu Sans"/>
              </a:rPr>
              <a:t>3) технічна система;</a:t>
            </a:r>
            <a:endParaRPr lang="ru-RU" sz="1800" b="0" strike="noStrike" spc="-1">
              <a:latin typeface="Arial"/>
            </a:endParaRPr>
          </a:p>
          <a:p>
            <a:pPr algn="just">
              <a:lnSpc>
                <a:spcPct val="100000"/>
              </a:lnSpc>
            </a:pPr>
            <a:r>
              <a:rPr lang="ru-RU" sz="1800" b="1" strike="noStrike" spc="-1">
                <a:solidFill>
                  <a:srgbClr val="002060"/>
                </a:solidFill>
                <a:latin typeface="Arial"/>
                <a:ea typeface="DejaVu Sans"/>
              </a:rPr>
              <a:t>4) група обслуговуючого персоналу;</a:t>
            </a:r>
            <a:endParaRPr lang="ru-RU" sz="1800" b="0" strike="noStrike" spc="-1">
              <a:latin typeface="Arial"/>
            </a:endParaRPr>
          </a:p>
          <a:p>
            <a:pPr algn="just">
              <a:lnSpc>
                <a:spcPct val="100000"/>
              </a:lnSpc>
            </a:pPr>
            <a:r>
              <a:rPr lang="ru-RU" sz="1800" b="1" strike="noStrike" spc="-1">
                <a:solidFill>
                  <a:srgbClr val="002060"/>
                </a:solidFill>
                <a:latin typeface="Arial"/>
                <a:ea typeface="DejaVu Sans"/>
              </a:rPr>
              <a:t>5) система органів управління ТРС.</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Поняття ТРС за змістом ширше поняття «рекреаційна система», тому що включає вказівку на належність до класу геосистем, а за обсягом частина реальних рекреаційних систем (кімната, хол, готель тощо) не входить в клас територіальних.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CustomShape 1"/>
          <p:cNvSpPr/>
          <p:nvPr/>
        </p:nvSpPr>
        <p:spPr>
          <a:xfrm>
            <a:off x="809640" y="216000"/>
            <a:ext cx="10350000" cy="55767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FF0000"/>
                </a:solidFill>
                <a:latin typeface="Arial"/>
                <a:ea typeface="DejaVu Sans"/>
              </a:rPr>
              <a:t>Ступінь спеціалізації систем довгострокового відпочинку </a:t>
            </a:r>
            <a:r>
              <a:rPr lang="ru-RU" sz="1800" b="1" strike="noStrike" spc="-1">
                <a:solidFill>
                  <a:srgbClr val="000000"/>
                </a:solidFill>
                <a:latin typeface="Arial"/>
                <a:ea typeface="DejaVu Sans"/>
              </a:rPr>
              <a:t>набагато вище. Поняттю спеціалізація протистоїть поняття універсалізація. Для дозвілля типово чергування різних занять і важко уявити вільний час, заповнене одним єдиним заняттям. Також важко уявити задовільну рекреаційну систему, підсистеми якої відповідали б тільки одному заняттю. </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Природні комплекси і технічні споруди системи повинні забезпечувати зміну занять, можливість організації різних занять, тобто повинен дотримуватися </a:t>
            </a:r>
            <a:r>
              <a:rPr lang="ru-RU" sz="1800" b="1" i="1" strike="noStrike" spc="-1">
                <a:solidFill>
                  <a:srgbClr val="FF0000"/>
                </a:solidFill>
                <a:latin typeface="Arial"/>
                <a:ea typeface="DejaVu Sans"/>
              </a:rPr>
              <a:t>принцип комплексності занять. </a:t>
            </a:r>
            <a:r>
              <a:rPr lang="ru-RU" sz="1800" b="1" strike="noStrike" spc="-1">
                <a:solidFill>
                  <a:srgbClr val="000000"/>
                </a:solidFill>
                <a:latin typeface="Arial"/>
                <a:ea typeface="DejaVu Sans"/>
              </a:rPr>
              <a:t>Він не повинен змішуватися з принципом універсального використання системи.</a:t>
            </a:r>
            <a:endParaRPr lang="ru-RU" sz="1800" b="0" strike="noStrike" spc="-1">
              <a:latin typeface="Arial"/>
            </a:endParaRPr>
          </a:p>
          <a:p>
            <a:pPr algn="just">
              <a:lnSpc>
                <a:spcPct val="100000"/>
              </a:lnSpc>
            </a:pPr>
            <a:r>
              <a:rPr lang="ru-RU" sz="1800" b="1" i="1" strike="noStrike" spc="-1">
                <a:solidFill>
                  <a:srgbClr val="FF0000"/>
                </a:solidFill>
                <a:latin typeface="Arial"/>
                <a:ea typeface="DejaVu Sans"/>
              </a:rPr>
              <a:t>Санаторії,</a:t>
            </a:r>
            <a:r>
              <a:rPr lang="ru-RU" sz="1800" b="1" strike="noStrike" spc="-1">
                <a:solidFill>
                  <a:srgbClr val="000000"/>
                </a:solidFill>
                <a:latin typeface="Arial"/>
                <a:ea typeface="DejaVu Sans"/>
              </a:rPr>
              <a:t> наприклад, територіально несумісні з піонертабору, турбазами, мотелями, так само як мисливські угіддя несумісні з місцями прогулянок в лісі.</a:t>
            </a:r>
            <a:endParaRPr lang="ru-RU" sz="1800" b="0" strike="noStrike" spc="-1">
              <a:latin typeface="Arial"/>
            </a:endParaRPr>
          </a:p>
          <a:p>
            <a:pPr algn="just">
              <a:lnSpc>
                <a:spcPct val="100000"/>
              </a:lnSpc>
            </a:pPr>
            <a:r>
              <a:rPr lang="ru-RU" sz="1800" b="1" i="1" strike="noStrike" spc="-1">
                <a:solidFill>
                  <a:srgbClr val="7030A0"/>
                </a:solidFill>
                <a:latin typeface="Arial"/>
                <a:ea typeface="DejaVu Sans"/>
              </a:rPr>
              <a:t>Під час створення ТРС переважає обумовлена містобудівними й економічними факторами тенденція до досягнення універсальності, тобто до створення в одному пункті установ різного профілю</a:t>
            </a:r>
            <a:r>
              <a:rPr lang="ru-RU" sz="1800" b="1" strike="noStrike" spc="-1">
                <a:solidFill>
                  <a:srgbClr val="000000"/>
                </a:solidFill>
                <a:latin typeface="Arial"/>
                <a:ea typeface="DejaVu Sans"/>
              </a:rPr>
              <a:t>. Ця тенденція в подальшому змінюється тенденцією до поділу великих рекреаційних систем на спеціалізовані по досить вузьким напрямками зони. Ділення це викликано неоднорідними потребами різних соціальних і психофізіологічних груп відпочиваючих, відмінностями рекреаційних занять і їх циклів. Таким чином, облік спеціалізації та універсальності ТРС необхідний вже на перших етапах проектування, для того щоб не виробляти в подальшому дорогих і не завжди ефективних реконструкцій.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CustomShape 1"/>
          <p:cNvSpPr/>
          <p:nvPr/>
        </p:nvSpPr>
        <p:spPr>
          <a:xfrm>
            <a:off x="2023920" y="642960"/>
            <a:ext cx="9713880" cy="5087160"/>
          </a:xfrm>
          <a:prstGeom prst="rect">
            <a:avLst/>
          </a:prstGeom>
          <a:solidFill>
            <a:schemeClr val="bg1"/>
          </a:solidFill>
          <a:ln>
            <a:noFill/>
          </a:ln>
        </p:spPr>
        <p:style>
          <a:lnRef idx="0">
            <a:scrgbClr r="0" g="0" b="0"/>
          </a:lnRef>
          <a:fillRef idx="0">
            <a:scrgbClr r="0" g="0" b="0"/>
          </a:fillRef>
          <a:effectRef idx="0">
            <a:scrgbClr r="0" g="0" b="0"/>
          </a:effectRef>
          <a:fontRef idx="minor"/>
        </p:style>
      </p:sp>
      <p:sp>
        <p:nvSpPr>
          <p:cNvPr id="521" name="CustomShape 2"/>
          <p:cNvSpPr/>
          <p:nvPr/>
        </p:nvSpPr>
        <p:spPr>
          <a:xfrm>
            <a:off x="2370600" y="661320"/>
            <a:ext cx="843984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800" b="1" strike="noStrike" spc="-1">
                <a:solidFill>
                  <a:srgbClr val="FF0000"/>
                </a:solidFill>
                <a:latin typeface="Arial"/>
                <a:ea typeface="DejaVu Sans"/>
              </a:rPr>
              <a:t>3. Типізація ТРС за просторовою орієнтацією</a:t>
            </a:r>
            <a:endParaRPr lang="ru-RU" sz="2800" b="0" strike="noStrike" spc="-1">
              <a:latin typeface="Arial"/>
            </a:endParaRPr>
          </a:p>
        </p:txBody>
      </p:sp>
      <p:sp>
        <p:nvSpPr>
          <p:cNvPr id="522" name="CustomShape 3"/>
          <p:cNvSpPr/>
          <p:nvPr/>
        </p:nvSpPr>
        <p:spPr>
          <a:xfrm>
            <a:off x="880920" y="1571760"/>
            <a:ext cx="10215360" cy="37479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000000"/>
                </a:solidFill>
                <a:latin typeface="Arial"/>
                <a:ea typeface="DejaVu Sans"/>
              </a:rPr>
              <a:t>В залежності від відстані ТРС від місця постійного проживання рекреантів, тобто з точки зору просторової орієнтації, розрізняють два типи ТРС: </a:t>
            </a:r>
            <a:r>
              <a:rPr lang="ru-RU" sz="2400" b="1" strike="noStrike" spc="-1">
                <a:solidFill>
                  <a:srgbClr val="FF0000"/>
                </a:solidFill>
                <a:latin typeface="Arial"/>
                <a:ea typeface="DejaVu Sans"/>
              </a:rPr>
              <a:t>далекого</a:t>
            </a:r>
            <a:r>
              <a:rPr lang="ru-RU" sz="2400" b="1" strike="noStrike" spc="-1">
                <a:solidFill>
                  <a:srgbClr val="000000"/>
                </a:solidFill>
                <a:latin typeface="Arial"/>
                <a:ea typeface="DejaVu Sans"/>
              </a:rPr>
              <a:t> і </a:t>
            </a:r>
            <a:r>
              <a:rPr lang="ru-RU" sz="2400" b="1" strike="noStrike" spc="-1">
                <a:solidFill>
                  <a:srgbClr val="FF0000"/>
                </a:solidFill>
                <a:latin typeface="Arial"/>
                <a:ea typeface="DejaVu Sans"/>
              </a:rPr>
              <a:t>ближнього відпочинку</a:t>
            </a:r>
            <a:r>
              <a:rPr lang="ru-RU" sz="2400" b="1" strike="noStrike" spc="-1">
                <a:solidFill>
                  <a:srgbClr val="000000"/>
                </a:solidFill>
                <a:latin typeface="Arial"/>
                <a:ea typeface="DejaVu Sans"/>
              </a:rPr>
              <a:t>, або системи далекої (тривалої) і короткочасної рекреації. </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Короткочасний ближній і масовий відпочинок в останні дні тижня найяскравіше виражений у найближчих місцевостях міст.</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Тому першим і найбільш поширеним типом ТРС за їх просторовою орієнтацією є так звані приміські ТРС. </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ТРС дальньої (тривалої) рекреації відбувається на віддалених спеціалізованих територіях.</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CustomShape 1"/>
          <p:cNvSpPr/>
          <p:nvPr/>
        </p:nvSpPr>
        <p:spPr>
          <a:xfrm>
            <a:off x="504000" y="288000"/>
            <a:ext cx="11305440" cy="59857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600" b="1" strike="noStrike" spc="-1">
                <a:solidFill>
                  <a:srgbClr val="FF0000"/>
                </a:solidFill>
                <a:latin typeface="Arial"/>
                <a:ea typeface="DejaVu Sans"/>
              </a:rPr>
              <a:t>4. Картографічне моделювання у рекреаційній діяльності</a:t>
            </a:r>
            <a:endParaRPr lang="ru-RU" sz="2600" b="0" strike="noStrike" spc="-1">
              <a:latin typeface="Arial"/>
            </a:endParaRPr>
          </a:p>
          <a:p>
            <a:pPr algn="just">
              <a:lnSpc>
                <a:spcPct val="100000"/>
              </a:lnSpc>
            </a:pPr>
            <a:r>
              <a:rPr lang="ru-RU" sz="1900" b="1" strike="noStrike" spc="-1">
                <a:solidFill>
                  <a:srgbClr val="000000"/>
                </a:solidFill>
                <a:latin typeface="Arial"/>
                <a:ea typeface="DejaVu Sans"/>
              </a:rPr>
              <a:t>Одним з найефективніших методів дослідження може виступати </a:t>
            </a:r>
            <a:r>
              <a:rPr lang="ru-RU" sz="1900" b="1" i="1" strike="noStrike" spc="-1">
                <a:solidFill>
                  <a:srgbClr val="FF0000"/>
                </a:solidFill>
                <a:latin typeface="Arial"/>
                <a:ea typeface="DejaVu Sans"/>
              </a:rPr>
              <a:t>картографічне моделювання</a:t>
            </a:r>
            <a:r>
              <a:rPr lang="ru-RU" sz="1900" b="1" strike="noStrike" spc="-1">
                <a:solidFill>
                  <a:srgbClr val="000000"/>
                </a:solidFill>
                <a:latin typeface="Arial"/>
                <a:ea typeface="DejaVu Sans"/>
              </a:rPr>
              <a:t> - сукупність операцій з картами, спрямованих на отримання нових знань про рекреаційні системи. Картографічне моделювання включає і створення карт, але на перший план висувається розробка методів використання вже створених карт, їх спільний аналіз.</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Існуючі карти за функціональним призначенням можна поділити на три групи.</a:t>
            </a:r>
            <a:endParaRPr lang="ru-RU" sz="1900" b="0" strike="noStrike" spc="-1">
              <a:latin typeface="Arial"/>
            </a:endParaRPr>
          </a:p>
          <a:p>
            <a:pPr indent="-216000" algn="just">
              <a:lnSpc>
                <a:spcPct val="100000"/>
              </a:lnSpc>
              <a:buClr>
                <a:srgbClr val="FF0000"/>
              </a:buClr>
              <a:buFont typeface="Wingdings" charset="2"/>
              <a:buChar char=""/>
            </a:pPr>
            <a:r>
              <a:rPr lang="ru-RU" sz="1900" b="1" strike="noStrike" spc="-1">
                <a:solidFill>
                  <a:srgbClr val="FF0000"/>
                </a:solidFill>
                <a:latin typeface="Arial"/>
                <a:ea typeface="DejaVu Sans"/>
              </a:rPr>
              <a:t>Перша група </a:t>
            </a:r>
            <a:r>
              <a:rPr lang="ru-RU" sz="1900" b="1" strike="noStrike" spc="-1">
                <a:solidFill>
                  <a:srgbClr val="000000"/>
                </a:solidFill>
                <a:latin typeface="Arial"/>
                <a:ea typeface="DejaVu Sans"/>
              </a:rPr>
              <a:t>- карти, які створюються для туристів, мисливців, рибалок - так звані туристичні. Вони містять специфічну рекреаційну інформацію про регіон, його привабливість.</a:t>
            </a:r>
            <a:endParaRPr lang="ru-RU" sz="1900" b="0" strike="noStrike" spc="-1">
              <a:latin typeface="Arial"/>
            </a:endParaRPr>
          </a:p>
          <a:p>
            <a:pPr indent="-216000" algn="just">
              <a:lnSpc>
                <a:spcPct val="100000"/>
              </a:lnSpc>
              <a:buClr>
                <a:srgbClr val="FF0000"/>
              </a:buClr>
              <a:buFont typeface="Wingdings" charset="2"/>
              <a:buChar char=""/>
            </a:pPr>
            <a:r>
              <a:rPr lang="ru-RU" sz="1900" b="1" strike="noStrike" spc="-1">
                <a:solidFill>
                  <a:srgbClr val="FF0000"/>
                </a:solidFill>
                <a:latin typeface="Arial"/>
                <a:ea typeface="DejaVu Sans"/>
              </a:rPr>
              <a:t>Друга група </a:t>
            </a:r>
            <a:r>
              <a:rPr lang="ru-RU" sz="1900" b="1" strike="noStrike" spc="-1">
                <a:solidFill>
                  <a:srgbClr val="000000"/>
                </a:solidFill>
                <a:latin typeface="Arial"/>
                <a:ea typeface="DejaVu Sans"/>
              </a:rPr>
              <a:t>карт призначена для дослідників рекреаційної діяльності та організаторів відпочинку і містить інформацію про форми організації і обслуговування ТРС, про рекреаційні міграції (потоки рекреантів), об'єм і якість рекреаційних ресурсів, про відпочинок як соціально-економічне явище.</a:t>
            </a:r>
            <a:r>
              <a:rPr lang="ru-RU" sz="1900" b="0" strike="noStrike" spc="-1">
                <a:solidFill>
                  <a:srgbClr val="000000"/>
                </a:solidFill>
                <a:latin typeface="Arial"/>
                <a:ea typeface="DejaVu Sans"/>
              </a:rPr>
              <a:t> </a:t>
            </a:r>
            <a:r>
              <a:rPr lang="ru-RU" sz="1900" b="1" strike="noStrike" spc="-1">
                <a:solidFill>
                  <a:srgbClr val="000000"/>
                </a:solidFill>
                <a:latin typeface="Arial"/>
                <a:ea typeface="DejaVu Sans"/>
              </a:rPr>
              <a:t>Ця група карт найбільше відповідає поняттю рекреаційних.</a:t>
            </a:r>
            <a:endParaRPr lang="ru-RU" sz="1900" b="0" strike="noStrike" spc="-1">
              <a:latin typeface="Arial"/>
            </a:endParaRPr>
          </a:p>
          <a:p>
            <a:pPr indent="-216000" algn="just">
              <a:lnSpc>
                <a:spcPct val="100000"/>
              </a:lnSpc>
              <a:buClr>
                <a:srgbClr val="FF0000"/>
              </a:buClr>
              <a:buFont typeface="Wingdings" charset="2"/>
              <a:buChar char=""/>
            </a:pPr>
            <a:r>
              <a:rPr lang="ru-RU" sz="1900" b="1" strike="noStrike" spc="-1">
                <a:solidFill>
                  <a:srgbClr val="FF0000"/>
                </a:solidFill>
                <a:latin typeface="Arial"/>
                <a:ea typeface="DejaVu Sans"/>
              </a:rPr>
              <a:t>Третю групу </a:t>
            </a:r>
            <a:r>
              <a:rPr lang="ru-RU" sz="1900" b="1" strike="noStrike" spc="-1">
                <a:solidFill>
                  <a:srgbClr val="000000"/>
                </a:solidFill>
                <a:latin typeface="Arial"/>
                <a:ea typeface="DejaVu Sans"/>
              </a:rPr>
              <a:t>складають карти, які хоча і не призначені для дослідників і організаторів відпочинку, але можуть містити корисну для них інформацію.</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Це різноманітні економіко- і фізико-географічні карти, з допомогою яких можна отримати уявлення про зв'язки рекреаційного використання території з не рекреаційним.</a:t>
            </a:r>
            <a:endParaRPr lang="ru-RU" sz="1900" b="0" strike="noStrike" spc="-1">
              <a:latin typeface="Arial"/>
            </a:endParaRPr>
          </a:p>
          <a:p>
            <a:pPr algn="just">
              <a:lnSpc>
                <a:spcPct val="100000"/>
              </a:lnSpc>
            </a:pPr>
            <a:r>
              <a:rPr lang="ru-RU" sz="1900" b="1" strike="noStrike" spc="-1">
                <a:solidFill>
                  <a:srgbClr val="FF0000"/>
                </a:solidFill>
                <a:latin typeface="Arial"/>
                <a:ea typeface="DejaVu Sans"/>
              </a:rPr>
              <a:t>Системна картографічна модель ТРС </a:t>
            </a:r>
            <a:r>
              <a:rPr lang="ru-RU" sz="1900" b="1" strike="noStrike" spc="-1">
                <a:solidFill>
                  <a:srgbClr val="000000"/>
                </a:solidFill>
                <a:latin typeface="Arial"/>
                <a:ea typeface="DejaVu Sans"/>
              </a:rPr>
              <a:t>- це набір з двох або більше карт, які об'єднуються на основі базової моделі рекреаційної системи. </a:t>
            </a:r>
            <a:endParaRPr lang="ru-RU" sz="1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CustomShape 1"/>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525" name="CustomShape 2"/>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526" name="Picture 8"/>
          <p:cNvPicPr/>
          <p:nvPr/>
        </p:nvPicPr>
        <p:blipFill>
          <a:blip r:embed="rId3"/>
          <a:stretch/>
        </p:blipFill>
        <p:spPr>
          <a:xfrm>
            <a:off x="738000" y="0"/>
            <a:ext cx="10858320" cy="66117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7" name="Рисунок 368"/>
          <p:cNvPicPr/>
          <p:nvPr/>
        </p:nvPicPr>
        <p:blipFill>
          <a:blip r:embed="rId2"/>
          <a:srcRect l="29005" t="19611" r="32610" b="15261"/>
          <a:stretch/>
        </p:blipFill>
        <p:spPr>
          <a:xfrm>
            <a:off x="309600" y="0"/>
            <a:ext cx="6407280" cy="6111360"/>
          </a:xfrm>
          <a:prstGeom prst="rect">
            <a:avLst/>
          </a:prstGeom>
          <a:ln>
            <a:noFill/>
          </a:ln>
        </p:spPr>
      </p:pic>
      <p:pic>
        <p:nvPicPr>
          <p:cNvPr id="528" name="Рисунок 369"/>
          <p:cNvPicPr/>
          <p:nvPr/>
        </p:nvPicPr>
        <p:blipFill>
          <a:blip r:embed="rId3"/>
          <a:srcRect l="29597" t="24567" r="30842" b="57584"/>
          <a:stretch/>
        </p:blipFill>
        <p:spPr>
          <a:xfrm>
            <a:off x="6233040" y="4714920"/>
            <a:ext cx="5958720" cy="1583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0" name="Рисунок 370"/>
          <p:cNvPicPr/>
          <p:nvPr/>
        </p:nvPicPr>
        <p:blipFill>
          <a:blip r:embed="rId2"/>
          <a:srcRect l="29005" t="20118" r="31432" b="43120"/>
          <a:stretch/>
        </p:blipFill>
        <p:spPr>
          <a:xfrm>
            <a:off x="1095480" y="500040"/>
            <a:ext cx="10429560" cy="56433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1" name="Рисунок 371"/>
          <p:cNvPicPr/>
          <p:nvPr/>
        </p:nvPicPr>
        <p:blipFill>
          <a:blip r:embed="rId2"/>
          <a:srcRect l="34323" t="17574" r="33794" b="11457"/>
          <a:stretch/>
        </p:blipFill>
        <p:spPr>
          <a:xfrm>
            <a:off x="2952720" y="0"/>
            <a:ext cx="6071760" cy="68450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CustomShape 1"/>
          <p:cNvSpPr/>
          <p:nvPr/>
        </p:nvSpPr>
        <p:spPr>
          <a:xfrm>
            <a:off x="1225440" y="1080000"/>
            <a:ext cx="9501840" cy="4600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4000" b="1" strike="noStrike" spc="-1">
                <a:solidFill>
                  <a:srgbClr val="FF0000"/>
                </a:solidFill>
                <a:latin typeface="Arial"/>
                <a:ea typeface="DejaVu Sans"/>
              </a:rPr>
              <a:t>Контрольні питання:</a:t>
            </a:r>
            <a:endParaRPr lang="ru-RU" sz="4000" b="0" strike="noStrike" spc="-1">
              <a:latin typeface="Arial"/>
            </a:endParaRPr>
          </a:p>
          <a:p>
            <a:pPr>
              <a:lnSpc>
                <a:spcPct val="100000"/>
              </a:lnSpc>
            </a:pPr>
            <a:endParaRPr lang="ru-RU" sz="4000" b="0" strike="noStrike" spc="-1">
              <a:latin typeface="Arial"/>
            </a:endParaRPr>
          </a:p>
          <a:p>
            <a:pPr>
              <a:lnSpc>
                <a:spcPct val="100000"/>
              </a:lnSpc>
            </a:pPr>
            <a:r>
              <a:rPr lang="ru-RU" sz="2400" b="1" strike="noStrike" spc="-1">
                <a:solidFill>
                  <a:srgbClr val="000000"/>
                </a:solidFill>
                <a:latin typeface="Arial"/>
                <a:ea typeface="DejaVu Sans"/>
              </a:rPr>
              <a:t>1. Поняття про територіальну рекреаційну систему (ТРС).</a:t>
            </a:r>
            <a:endParaRPr lang="ru-RU" sz="2400" b="0" strike="noStrike" spc="-1">
              <a:latin typeface="Arial"/>
            </a:endParaRPr>
          </a:p>
          <a:p>
            <a:pPr>
              <a:lnSpc>
                <a:spcPct val="100000"/>
              </a:lnSpc>
            </a:pPr>
            <a:r>
              <a:rPr lang="ru-RU" sz="2400" b="1" strike="noStrike" spc="-1">
                <a:solidFill>
                  <a:srgbClr val="000000"/>
                </a:solidFill>
                <a:latin typeface="Arial"/>
                <a:ea typeface="DejaVu Sans"/>
              </a:rPr>
              <a:t>2. Суспільна функція ТРС та головні завдання рекреаційної географії при</a:t>
            </a:r>
            <a:endParaRPr lang="ru-RU" sz="2400" b="0" strike="noStrike" spc="-1">
              <a:latin typeface="Arial"/>
            </a:endParaRPr>
          </a:p>
          <a:p>
            <a:pPr>
              <a:lnSpc>
                <a:spcPct val="100000"/>
              </a:lnSpc>
            </a:pPr>
            <a:r>
              <a:rPr lang="ru-RU" sz="2400" b="1" strike="noStrike" spc="-1">
                <a:solidFill>
                  <a:srgbClr val="000000"/>
                </a:solidFill>
                <a:latin typeface="Arial"/>
                <a:ea typeface="DejaVu Sans"/>
              </a:rPr>
              <a:t>її дослідженні.</a:t>
            </a:r>
            <a:endParaRPr lang="ru-RU" sz="2400" b="0" strike="noStrike" spc="-1">
              <a:latin typeface="Arial"/>
            </a:endParaRPr>
          </a:p>
          <a:p>
            <a:pPr>
              <a:lnSpc>
                <a:spcPct val="100000"/>
              </a:lnSpc>
            </a:pPr>
            <a:r>
              <a:rPr lang="ru-RU" sz="2400" b="1" strike="noStrike" spc="-1">
                <a:solidFill>
                  <a:srgbClr val="000000"/>
                </a:solidFill>
                <a:latin typeface="Arial"/>
                <a:ea typeface="DejaVu Sans"/>
              </a:rPr>
              <a:t>3. ТРС як функціональна система, її блоки.</a:t>
            </a:r>
            <a:endParaRPr lang="ru-RU" sz="2400" b="0" strike="noStrike" spc="-1">
              <a:latin typeface="Arial"/>
            </a:endParaRPr>
          </a:p>
          <a:p>
            <a:pPr>
              <a:lnSpc>
                <a:spcPct val="100000"/>
              </a:lnSpc>
            </a:pPr>
            <a:r>
              <a:rPr lang="ru-RU" sz="2400" b="1" strike="noStrike" spc="-1">
                <a:solidFill>
                  <a:srgbClr val="000000"/>
                </a:solidFill>
                <a:latin typeface="Arial"/>
                <a:ea typeface="DejaVu Sans"/>
              </a:rPr>
              <a:t>4. ТРС як міжгалузеве утворення.</a:t>
            </a:r>
            <a:endParaRPr lang="ru-RU" sz="2400" b="0" strike="noStrike" spc="-1">
              <a:latin typeface="Arial"/>
            </a:endParaRPr>
          </a:p>
          <a:p>
            <a:pPr>
              <a:lnSpc>
                <a:spcPct val="100000"/>
              </a:lnSpc>
            </a:pPr>
            <a:r>
              <a:rPr lang="ru-RU" sz="2400" b="1" strike="noStrike" spc="-1">
                <a:solidFill>
                  <a:srgbClr val="000000"/>
                </a:solidFill>
                <a:latin typeface="Arial"/>
                <a:ea typeface="DejaVu Sans"/>
              </a:rPr>
              <a:t>5. Науково-методичні основи вивчення ТРС.</a:t>
            </a:r>
            <a:endParaRPr lang="ru-RU" sz="2400" b="0" strike="noStrike" spc="-1">
              <a:latin typeface="Arial"/>
            </a:endParaRPr>
          </a:p>
          <a:p>
            <a:pPr>
              <a:lnSpc>
                <a:spcPct val="100000"/>
              </a:lnSpc>
            </a:pPr>
            <a:r>
              <a:rPr lang="ru-RU" sz="2400" b="1" strike="noStrike" spc="-1">
                <a:solidFill>
                  <a:srgbClr val="000000"/>
                </a:solidFill>
                <a:latin typeface="Arial"/>
                <a:ea typeface="DejaVu Sans"/>
              </a:rPr>
              <a:t>6. Типізація ТРС та їх спеціалізація.</a:t>
            </a:r>
            <a:endParaRPr lang="ru-RU" sz="2400" b="0" strike="noStrike" spc="-1">
              <a:latin typeface="Arial"/>
            </a:endParaRPr>
          </a:p>
          <a:p>
            <a:pPr>
              <a:lnSpc>
                <a:spcPct val="100000"/>
              </a:lnSpc>
            </a:pPr>
            <a:r>
              <a:rPr lang="ru-RU" sz="2400" b="1" strike="noStrike" spc="-1">
                <a:solidFill>
                  <a:srgbClr val="000000"/>
                </a:solidFill>
                <a:latin typeface="Arial"/>
                <a:ea typeface="DejaVu Sans"/>
              </a:rPr>
              <a:t>7. Принципи картографічного моделювання ТРС.</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CustomShape 1"/>
          <p:cNvSpPr/>
          <p:nvPr/>
        </p:nvSpPr>
        <p:spPr>
          <a:xfrm>
            <a:off x="2381400" y="1643040"/>
            <a:ext cx="7356240" cy="191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4000" b="1" i="1" strike="noStrike" spc="-1">
                <a:solidFill>
                  <a:srgbClr val="FF0000"/>
                </a:solidFill>
                <a:latin typeface="Arial"/>
                <a:ea typeface="DejaVu Sans"/>
              </a:rPr>
              <a:t>ДЯКУЮ </a:t>
            </a:r>
            <a:endParaRPr lang="ru-RU" sz="4000" b="0" strike="noStrike" spc="-1">
              <a:latin typeface="Arial"/>
            </a:endParaRPr>
          </a:p>
          <a:p>
            <a:pPr algn="ctr">
              <a:lnSpc>
                <a:spcPct val="100000"/>
              </a:lnSpc>
            </a:pPr>
            <a:r>
              <a:rPr lang="ru-RU" sz="4000" b="1" i="1" strike="noStrike" spc="-1">
                <a:solidFill>
                  <a:srgbClr val="FF0000"/>
                </a:solidFill>
                <a:latin typeface="Arial"/>
                <a:ea typeface="DejaVu Sans"/>
              </a:rPr>
              <a:t>ЗА </a:t>
            </a:r>
            <a:endParaRPr lang="ru-RU" sz="4000" b="0" strike="noStrike" spc="-1">
              <a:latin typeface="Arial"/>
            </a:endParaRPr>
          </a:p>
          <a:p>
            <a:pPr algn="ctr">
              <a:lnSpc>
                <a:spcPct val="100000"/>
              </a:lnSpc>
            </a:pPr>
            <a:r>
              <a:rPr lang="ru-RU" sz="4000" b="1" i="1" strike="noStrike" spc="-1">
                <a:solidFill>
                  <a:srgbClr val="FF0000"/>
                </a:solidFill>
                <a:latin typeface="Arial"/>
                <a:ea typeface="DejaVu Sans"/>
              </a:rPr>
              <a:t>УВАГУ!</a:t>
            </a:r>
            <a:endParaRPr lang="ru-RU" sz="4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CustomShape 1"/>
          <p:cNvSpPr/>
          <p:nvPr/>
        </p:nvSpPr>
        <p:spPr>
          <a:xfrm>
            <a:off x="666720" y="357120"/>
            <a:ext cx="11008800" cy="61254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FF0000"/>
                </a:solidFill>
                <a:latin typeface="Arial"/>
                <a:ea typeface="DejaVu Sans"/>
              </a:rPr>
              <a:t>ТРС (Territorial Recreational System) </a:t>
            </a:r>
            <a:r>
              <a:rPr lang="ru-RU" sz="1800" b="1" strike="noStrike" spc="-1">
                <a:solidFill>
                  <a:srgbClr val="000000"/>
                </a:solidFill>
                <a:latin typeface="Arial"/>
                <a:ea typeface="DejaVu Sans"/>
              </a:rPr>
              <a:t>- просторова, соціальногеографічна система, гетерогенна за складом, що складається з взаємопов'язаних підсистем (відпочиваючих, природних і культурних комплексів, інженерних споруд, обслуговуючого персоналу, органу управління) і характеризується функціональною (стан систем визначається функцією системи в цілому) і територіальною цілісністю.</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Виділення різних типів ТРС на основі особливостей взаємин рекреаційних закладів передбачає досить значну безліч варіантів господарсько-територіального системоутворення. Однак переважно це все-таки теоретичні, а не реальні можливості. Крім того, серед системоутворюючих взаємин є ієрархія. Найбільш значними є безпосередні зв'язки рекреаційних установ, спільність управління та території. Пропоновані типи взаємовідносин рекреаційних установ фактично допускають будь-які їх комбінації.</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Всі типи можуть перетинатися, накладатися, взаємопроникати. </a:t>
            </a:r>
            <a:endParaRPr lang="ru-RU" sz="1800" b="0" strike="noStrike" spc="-1">
              <a:latin typeface="Arial"/>
            </a:endParaRPr>
          </a:p>
          <a:p>
            <a:pPr algn="just">
              <a:lnSpc>
                <a:spcPct val="100000"/>
              </a:lnSpc>
            </a:pPr>
            <a:r>
              <a:rPr lang="ru-RU" sz="1800" b="1" strike="noStrike" spc="-1">
                <a:solidFill>
                  <a:srgbClr val="7030A0"/>
                </a:solidFill>
                <a:latin typeface="Arial"/>
                <a:ea typeface="DejaVu Sans"/>
              </a:rPr>
              <a:t>Під територіальною рекреаційної системою автори вітчизняної рекреаційної географії розуміли соціальну географічну систему, що складається з наступних взаємопов'язаних підсистем</a:t>
            </a:r>
            <a:r>
              <a:rPr lang="ru-RU" sz="1800" b="1" strike="noStrike" spc="-1">
                <a:solidFill>
                  <a:srgbClr val="000000"/>
                </a:solidFill>
                <a:latin typeface="Arial"/>
                <a:ea typeface="DejaVu Sans"/>
              </a:rPr>
              <a:t>:</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природних і культурних комплексів,</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технічних споруд (інженерних споруд),</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обслуговуючого персоналу,</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органу управління,</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відпочиваючих (рекреантів).  </a:t>
            </a:r>
            <a:endParaRPr lang="ru-RU" sz="1800" b="0" strike="noStrike" spc="-1">
              <a:latin typeface="Arial"/>
            </a:endParaRPr>
          </a:p>
          <a:p>
            <a:pPr>
              <a:lnSpc>
                <a:spcPct val="100000"/>
              </a:lnSpc>
            </a:pP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CustomShape 1"/>
          <p:cNvSpPr/>
          <p:nvPr/>
        </p:nvSpPr>
        <p:spPr>
          <a:xfrm>
            <a:off x="666720" y="285840"/>
            <a:ext cx="10929600" cy="58510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Підсистема «</a:t>
            </a:r>
            <a:r>
              <a:rPr lang="ru-RU" sz="1800" b="1" strike="noStrike" spc="-1">
                <a:solidFill>
                  <a:srgbClr val="7030A0"/>
                </a:solidFill>
                <a:latin typeface="Arial"/>
                <a:ea typeface="DejaVu Sans"/>
              </a:rPr>
              <a:t>природні і культурні комплекси</a:t>
            </a:r>
            <a:r>
              <a:rPr lang="ru-RU" sz="1800" b="1" strike="noStrike" spc="-1">
                <a:solidFill>
                  <a:srgbClr val="000000"/>
                </a:solidFill>
                <a:latin typeface="Arial"/>
                <a:ea typeface="DejaVu Sans"/>
              </a:rPr>
              <a:t>» являє собою ресурси та умови задоволення рекреаційних потреб відпочиваючих. Вони характеризуються певною ємністю, різноманітністю, комфортністю, привабливістю, стійкістю і деякими іншими специфічними якостями.</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Підсистема «</a:t>
            </a:r>
            <a:r>
              <a:rPr lang="ru-RU" sz="1800" b="1" strike="noStrike" spc="-1">
                <a:solidFill>
                  <a:srgbClr val="7030A0"/>
                </a:solidFill>
                <a:latin typeface="Arial"/>
                <a:ea typeface="DejaVu Sans"/>
              </a:rPr>
              <a:t>технічні системи</a:t>
            </a:r>
            <a:r>
              <a:rPr lang="ru-RU" sz="1800" b="1" strike="noStrike" spc="-1">
                <a:solidFill>
                  <a:srgbClr val="000000"/>
                </a:solidFill>
                <a:latin typeface="Arial"/>
                <a:ea typeface="DejaVu Sans"/>
              </a:rPr>
              <a:t>» має двояку функцію. По-перше, вона забезпечує необхідні вимоги життєдіяльності відпочиваючих та обслуговуючого персоналу. По-друге, - задовольняє специфічним рекреаційним потребам відпочиваючих.</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Характеризується підсистема «</a:t>
            </a:r>
            <a:r>
              <a:rPr lang="ru-RU" sz="1800" b="1" strike="noStrike" spc="-1">
                <a:solidFill>
                  <a:srgbClr val="7030A0"/>
                </a:solidFill>
                <a:latin typeface="Arial"/>
                <a:ea typeface="DejaVu Sans"/>
              </a:rPr>
              <a:t>технічні системи</a:t>
            </a:r>
            <a:r>
              <a:rPr lang="ru-RU" sz="1800" b="1" strike="noStrike" spc="-1">
                <a:solidFill>
                  <a:srgbClr val="000000"/>
                </a:solidFill>
                <a:latin typeface="Arial"/>
                <a:ea typeface="DejaVu Sans"/>
              </a:rPr>
              <a:t>» показниками ємності, комфортності, надійності, інженерно-будівельними та експлуатаційними характеристиками.</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Підсистема «</a:t>
            </a:r>
            <a:r>
              <a:rPr lang="ru-RU" sz="1800" b="1" strike="noStrike" spc="-1">
                <a:solidFill>
                  <a:srgbClr val="7030A0"/>
                </a:solidFill>
                <a:latin typeface="Arial"/>
                <a:ea typeface="DejaVu Sans"/>
              </a:rPr>
              <a:t>група обслуговуючого персоналу</a:t>
            </a:r>
            <a:r>
              <a:rPr lang="ru-RU" sz="1800" b="1" strike="noStrike" spc="-1">
                <a:solidFill>
                  <a:srgbClr val="000000"/>
                </a:solidFill>
                <a:latin typeface="Arial"/>
                <a:ea typeface="DejaVu Sans"/>
              </a:rPr>
              <a:t>» має одну функцію - обслуговування відпочиваючих.</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Підсистема «</a:t>
            </a:r>
            <a:r>
              <a:rPr lang="ru-RU" sz="1800" b="1" strike="noStrike" spc="-1">
                <a:solidFill>
                  <a:srgbClr val="7030A0"/>
                </a:solidFill>
                <a:latin typeface="Arial"/>
                <a:ea typeface="DejaVu Sans"/>
              </a:rPr>
              <a:t>орган управління</a:t>
            </a:r>
            <a:r>
              <a:rPr lang="ru-RU" sz="1800" b="1" strike="noStrike" spc="-1">
                <a:solidFill>
                  <a:srgbClr val="000000"/>
                </a:solidFill>
                <a:latin typeface="Arial"/>
                <a:ea typeface="DejaVu Sans"/>
              </a:rPr>
              <a:t>» контролює відносини між підсистемами, збирає відомості про поточну ємності підсистем, їх стан, наявність матеріальних і фінансових резервів.</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Обов'язковою умовою стійкого функціонування територіальної рекреаційної системи є реалізація планування і регулювання у всіх її ланках.</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Підсистема «</a:t>
            </a:r>
            <a:r>
              <a:rPr lang="ru-RU" sz="1800" b="1" strike="noStrike" spc="-1">
                <a:solidFill>
                  <a:srgbClr val="7030A0"/>
                </a:solidFill>
                <a:latin typeface="Arial"/>
                <a:ea typeface="DejaVu Sans"/>
              </a:rPr>
              <a:t>група відпочиваючих</a:t>
            </a:r>
            <a:r>
              <a:rPr lang="ru-RU" sz="1800" b="1" strike="noStrike" spc="-1">
                <a:solidFill>
                  <a:srgbClr val="000000"/>
                </a:solidFill>
                <a:latin typeface="Arial"/>
                <a:ea typeface="DejaVu Sans"/>
              </a:rPr>
              <a:t>» являє собою доцентровий і відцентровий центр територіальної рекреаційної системи, визначає вимоги до роботи інших підсистем, які залежні від соціальних, вікових, національних, а також індивідуальних особливостей відпочиваючих.</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ТРС мають ряд властивостей. Останні можуть фіксуватися, описуватися і прогнозуватися як на рівні підсистем ТРС, так і на рівні системи в цілому.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CustomShape 1"/>
          <p:cNvSpPr/>
          <p:nvPr/>
        </p:nvSpPr>
        <p:spPr>
          <a:xfrm>
            <a:off x="1440000" y="432000"/>
            <a:ext cx="9935640" cy="54835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FF0000"/>
                </a:solidFill>
                <a:latin typeface="Arial"/>
                <a:ea typeface="DejaVu Sans"/>
              </a:rPr>
              <a:t>Властивостями ТРС є:</a:t>
            </a:r>
            <a:endParaRPr lang="ru-RU" sz="2400" b="0" strike="noStrike" spc="-1">
              <a:latin typeface="Arial"/>
            </a:endParaRPr>
          </a:p>
          <a:p>
            <a:pPr algn="just">
              <a:lnSpc>
                <a:spcPct val="100000"/>
              </a:lnSpc>
            </a:pPr>
            <a:r>
              <a:rPr lang="ru-RU" sz="2200" b="1" strike="noStrike" spc="-1">
                <a:solidFill>
                  <a:srgbClr val="000000"/>
                </a:solidFill>
                <a:latin typeface="Arial"/>
                <a:ea typeface="DejaVu Sans"/>
              </a:rPr>
              <a:t>1. </a:t>
            </a:r>
            <a:r>
              <a:rPr lang="ru-RU" sz="2200" b="1" strike="noStrike" spc="-1">
                <a:solidFill>
                  <a:srgbClr val="7030A0"/>
                </a:solidFill>
                <a:latin typeface="Arial"/>
                <a:ea typeface="DejaVu Sans"/>
              </a:rPr>
              <a:t>Різноманітність</a:t>
            </a:r>
            <a:r>
              <a:rPr lang="ru-RU" sz="2200" b="1" strike="noStrike" spc="-1">
                <a:solidFill>
                  <a:srgbClr val="000000"/>
                </a:solidFill>
                <a:latin typeface="Arial"/>
                <a:ea typeface="DejaVu Sans"/>
              </a:rPr>
              <a:t> - властивість, що відображає можливість розподілу безлічі на підмножини, класифікацію ТРС, а також об'єктивні відмінності різних ТРС.</a:t>
            </a:r>
            <a:endParaRPr lang="ru-RU" sz="2200" b="0" strike="noStrike" spc="-1">
              <a:latin typeface="Arial"/>
            </a:endParaRPr>
          </a:p>
          <a:p>
            <a:pPr algn="just">
              <a:lnSpc>
                <a:spcPct val="100000"/>
              </a:lnSpc>
            </a:pPr>
            <a:r>
              <a:rPr lang="ru-RU" sz="2200" b="1" strike="noStrike" spc="-1">
                <a:solidFill>
                  <a:srgbClr val="000000"/>
                </a:solidFill>
                <a:latin typeface="Arial"/>
                <a:ea typeface="DejaVu Sans"/>
              </a:rPr>
              <a:t>2. </a:t>
            </a:r>
            <a:r>
              <a:rPr lang="ru-RU" sz="2200" b="1" strike="noStrike" spc="-1">
                <a:solidFill>
                  <a:srgbClr val="7030A0"/>
                </a:solidFill>
                <a:latin typeface="Arial"/>
                <a:ea typeface="DejaVu Sans"/>
              </a:rPr>
              <a:t>Динамічність</a:t>
            </a:r>
            <a:r>
              <a:rPr lang="ru-RU" sz="2200" b="1" strike="noStrike" spc="-1">
                <a:solidFill>
                  <a:srgbClr val="000000"/>
                </a:solidFill>
                <a:latin typeface="Arial"/>
                <a:ea typeface="DejaVu Sans"/>
              </a:rPr>
              <a:t> - це властивість, що відбиває мінливість ТРС у часі.</a:t>
            </a:r>
            <a:endParaRPr lang="ru-RU" sz="2200" b="0" strike="noStrike" spc="-1">
              <a:latin typeface="Arial"/>
            </a:endParaRPr>
          </a:p>
          <a:p>
            <a:pPr algn="just">
              <a:lnSpc>
                <a:spcPct val="100000"/>
              </a:lnSpc>
            </a:pPr>
            <a:r>
              <a:rPr lang="ru-RU" sz="2200" b="1" strike="noStrike" spc="-1">
                <a:solidFill>
                  <a:srgbClr val="000000"/>
                </a:solidFill>
                <a:latin typeface="Arial"/>
                <a:ea typeface="DejaVu Sans"/>
              </a:rPr>
              <a:t>3. </a:t>
            </a:r>
            <a:r>
              <a:rPr lang="ru-RU" sz="2200" b="1" strike="noStrike" spc="-1">
                <a:solidFill>
                  <a:srgbClr val="7030A0"/>
                </a:solidFill>
                <a:latin typeface="Arial"/>
                <a:ea typeface="DejaVu Sans"/>
              </a:rPr>
              <a:t>Комфортність</a:t>
            </a:r>
            <a:r>
              <a:rPr lang="ru-RU" sz="2200" b="1" strike="noStrike" spc="-1">
                <a:solidFill>
                  <a:srgbClr val="000000"/>
                </a:solidFill>
                <a:latin typeface="Arial"/>
                <a:ea typeface="DejaVu Sans"/>
              </a:rPr>
              <a:t> вказує на ступінь відповідності реальних або проектованих ТРС вимогам відпочиваючих.</a:t>
            </a:r>
            <a:endParaRPr lang="ru-RU" sz="2200" b="0" strike="noStrike" spc="-1">
              <a:latin typeface="Arial"/>
            </a:endParaRPr>
          </a:p>
          <a:p>
            <a:pPr algn="just">
              <a:lnSpc>
                <a:spcPct val="100000"/>
              </a:lnSpc>
            </a:pPr>
            <a:r>
              <a:rPr lang="ru-RU" sz="2200" b="1" strike="noStrike" spc="-1">
                <a:solidFill>
                  <a:srgbClr val="000000"/>
                </a:solidFill>
                <a:latin typeface="Arial"/>
                <a:ea typeface="DejaVu Sans"/>
              </a:rPr>
              <a:t>4. </a:t>
            </a:r>
            <a:r>
              <a:rPr lang="ru-RU" sz="2200" b="1" strike="noStrike" spc="-1">
                <a:solidFill>
                  <a:srgbClr val="7030A0"/>
                </a:solidFill>
                <a:latin typeface="Arial"/>
                <a:ea typeface="DejaVu Sans"/>
              </a:rPr>
              <a:t>Стійкість</a:t>
            </a:r>
            <a:r>
              <a:rPr lang="ru-RU" sz="2200" b="1" strike="noStrike" spc="-1">
                <a:solidFill>
                  <a:srgbClr val="000000"/>
                </a:solidFill>
                <a:latin typeface="Arial"/>
                <a:ea typeface="DejaVu Sans"/>
              </a:rPr>
              <a:t> відображає здатність ТРС протистояти зовнішнім і внутрішнім (виходить від підсистем) впливів.</a:t>
            </a:r>
            <a:endParaRPr lang="ru-RU" sz="2200" b="0" strike="noStrike" spc="-1">
              <a:latin typeface="Arial"/>
            </a:endParaRPr>
          </a:p>
          <a:p>
            <a:pPr algn="just">
              <a:lnSpc>
                <a:spcPct val="100000"/>
              </a:lnSpc>
            </a:pPr>
            <a:r>
              <a:rPr lang="ru-RU" sz="2200" b="1" strike="noStrike" spc="-1">
                <a:solidFill>
                  <a:srgbClr val="000000"/>
                </a:solidFill>
                <a:latin typeface="Arial"/>
                <a:ea typeface="DejaVu Sans"/>
              </a:rPr>
              <a:t>5. </a:t>
            </a:r>
            <a:r>
              <a:rPr lang="ru-RU" sz="2200" b="1" strike="noStrike" spc="-1">
                <a:solidFill>
                  <a:srgbClr val="7030A0"/>
                </a:solidFill>
                <a:latin typeface="Arial"/>
                <a:ea typeface="DejaVu Sans"/>
              </a:rPr>
              <a:t>Ефективність</a:t>
            </a:r>
            <a:r>
              <a:rPr lang="ru-RU" sz="2200" b="1" strike="noStrike" spc="-1">
                <a:solidFill>
                  <a:srgbClr val="000000"/>
                </a:solidFill>
                <a:latin typeface="Arial"/>
                <a:ea typeface="DejaVu Sans"/>
              </a:rPr>
              <a:t> - властивість, що ставить у відповідність витрати ресурсу з досягається при цьому результатом, воно відображає ступінь досягнення мети при фіксованих витратах ресурсу.</a:t>
            </a:r>
            <a:endParaRPr lang="ru-RU" sz="2200" b="0" strike="noStrike" spc="-1">
              <a:latin typeface="Arial"/>
            </a:endParaRPr>
          </a:p>
          <a:p>
            <a:pPr algn="just">
              <a:lnSpc>
                <a:spcPct val="100000"/>
              </a:lnSpc>
            </a:pPr>
            <a:r>
              <a:rPr lang="ru-RU" sz="2200" b="1" strike="noStrike" spc="-1">
                <a:solidFill>
                  <a:srgbClr val="000000"/>
                </a:solidFill>
                <a:latin typeface="Arial"/>
                <a:ea typeface="DejaVu Sans"/>
              </a:rPr>
              <a:t>6. </a:t>
            </a:r>
            <a:r>
              <a:rPr lang="ru-RU" sz="2200" b="1" strike="noStrike" spc="-1">
                <a:solidFill>
                  <a:srgbClr val="7030A0"/>
                </a:solidFill>
                <a:latin typeface="Arial"/>
                <a:ea typeface="DejaVu Sans"/>
              </a:rPr>
              <a:t>Ієрархічність </a:t>
            </a:r>
            <a:r>
              <a:rPr lang="ru-RU" sz="2200" b="1" strike="noStrike" spc="-1">
                <a:solidFill>
                  <a:srgbClr val="000000"/>
                </a:solidFill>
                <a:latin typeface="Arial"/>
                <a:ea typeface="DejaVu Sans"/>
              </a:rPr>
              <a:t>відображає існуючі супідрядності ТРС, прояв нових якостей у систем як вищого, так і нижчого рангу.</a:t>
            </a:r>
            <a:endParaRPr lang="ru-RU" sz="2200" b="0" strike="noStrike" spc="-1">
              <a:latin typeface="Arial"/>
            </a:endParaRPr>
          </a:p>
          <a:p>
            <a:pPr algn="just">
              <a:lnSpc>
                <a:spcPct val="100000"/>
              </a:lnSpc>
            </a:pPr>
            <a:r>
              <a:rPr lang="ru-RU" sz="2200" b="1" strike="noStrike" spc="-1">
                <a:solidFill>
                  <a:srgbClr val="000000"/>
                </a:solidFill>
                <a:latin typeface="Arial"/>
                <a:ea typeface="DejaVu Sans"/>
              </a:rPr>
              <a:t>7. </a:t>
            </a:r>
            <a:r>
              <a:rPr lang="ru-RU" sz="2200" b="1" strike="noStrike" spc="-1">
                <a:solidFill>
                  <a:srgbClr val="7030A0"/>
                </a:solidFill>
                <a:latin typeface="Arial"/>
                <a:ea typeface="DejaVu Sans"/>
              </a:rPr>
              <a:t>Надійність</a:t>
            </a:r>
            <a:r>
              <a:rPr lang="ru-RU" sz="2200" b="1" strike="noStrike" spc="-1">
                <a:solidFill>
                  <a:srgbClr val="000000"/>
                </a:solidFill>
                <a:latin typeface="Arial"/>
                <a:ea typeface="DejaVu Sans"/>
              </a:rPr>
              <a:t> - властивість, що вказує на безвідмовність функціонування ТРС. </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CustomShape 1"/>
          <p:cNvSpPr/>
          <p:nvPr/>
        </p:nvSpPr>
        <p:spPr>
          <a:xfrm>
            <a:off x="1512000" y="1000080"/>
            <a:ext cx="10151280" cy="455400"/>
          </a:xfrm>
          <a:prstGeom prst="rect">
            <a:avLst/>
          </a:prstGeom>
          <a:solidFill>
            <a:schemeClr val="bg1"/>
          </a:solidFill>
          <a:ln>
            <a:noFill/>
          </a:ln>
        </p:spPr>
        <p:style>
          <a:lnRef idx="0">
            <a:scrgbClr r="0" g="0" b="0"/>
          </a:lnRef>
          <a:fillRef idx="0">
            <a:scrgbClr r="0" g="0" b="0"/>
          </a:fillRef>
          <a:effectRef idx="0">
            <a:scrgbClr r="0" g="0" b="0"/>
          </a:effectRef>
          <a:fontRef idx="minor"/>
        </p:style>
      </p:sp>
      <p:sp>
        <p:nvSpPr>
          <p:cNvPr id="478" name="CustomShape 2"/>
          <p:cNvSpPr/>
          <p:nvPr/>
        </p:nvSpPr>
        <p:spPr>
          <a:xfrm>
            <a:off x="648000" y="144000"/>
            <a:ext cx="11305440" cy="64915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Будь-яка ТРС базується як на безпосередніх зв'язках між рекреаційними установами, так і на непрямих територіальних відносинах між ними. Для визначення різних типів ТРС характер цих зв'язків і відносин є вирішальним.</a:t>
            </a:r>
            <a:endParaRPr lang="ru-RU" sz="1800" b="0" strike="noStrike" spc="-1">
              <a:latin typeface="Arial"/>
            </a:endParaRPr>
          </a:p>
          <a:p>
            <a:pPr algn="just">
              <a:lnSpc>
                <a:spcPct val="100000"/>
              </a:lnSpc>
            </a:pPr>
            <a:r>
              <a:rPr lang="ru-RU" sz="2000" b="1" strike="noStrike" spc="-1">
                <a:solidFill>
                  <a:srgbClr val="7030A0"/>
                </a:solidFill>
                <a:latin typeface="Arial"/>
                <a:ea typeface="DejaVu Sans"/>
              </a:rPr>
              <a:t>Рекреаційні об'єкти в одній ТРС можуть пов'язувати:</a:t>
            </a:r>
            <a:endParaRPr lang="ru-RU" sz="20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а) безпосередні зв'язки виробничо-технологічного характеру,</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б) спільне управління,</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в) участь у спільному наданні кінцевих послуг,</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г) приналежність до однієї галузі або підгалузі,</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д) знаходження рекреаційних закладів в рамках будь самокерованої території,</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е) використання загальних ресурсів певної території;</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є) наявність потенційних можливостей для ефективних взаємозв'язків. </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ТРС нормально функціонує при тісній взаємодії декількох галузей на певній території. Ці галузі виконують в ТРС різні функції. </a:t>
            </a:r>
            <a:r>
              <a:rPr lang="ru-RU" sz="2000" b="1" strike="noStrike" spc="-1">
                <a:solidFill>
                  <a:srgbClr val="7030A0"/>
                </a:solidFill>
                <a:latin typeface="Arial"/>
                <a:ea typeface="DejaVu Sans"/>
              </a:rPr>
              <a:t>Для сформованої ТРС як міжгалузевого утворення необхідно мінімум п'ять функціональних галузей та їх груп.</a:t>
            </a:r>
            <a:endParaRPr lang="ru-RU" sz="2000" b="0" strike="noStrike" spc="-1">
              <a:latin typeface="Arial"/>
            </a:endParaRPr>
          </a:p>
          <a:p>
            <a:pPr indent="-216000" algn="just">
              <a:lnSpc>
                <a:spcPct val="100000"/>
              </a:lnSpc>
              <a:buClr>
                <a:srgbClr val="000000"/>
              </a:buClr>
              <a:buFont typeface="Wingdings" charset="2"/>
              <a:buChar char=""/>
            </a:pPr>
            <a:r>
              <a:rPr lang="ru-RU" sz="1800" b="1" i="1" u="sng" strike="noStrike" spc="-1">
                <a:solidFill>
                  <a:srgbClr val="000000"/>
                </a:solidFill>
                <a:uFillTx/>
                <a:latin typeface="Arial"/>
                <a:ea typeface="DejaVu Sans"/>
              </a:rPr>
              <a:t>1). Група галузей, які виконують основну функцію системи</a:t>
            </a:r>
            <a:r>
              <a:rPr lang="ru-RU" sz="1800" b="1" strike="noStrike" spc="-1">
                <a:solidFill>
                  <a:srgbClr val="000000"/>
                </a:solidFill>
                <a:latin typeface="Arial"/>
                <a:ea typeface="DejaVu Sans"/>
              </a:rPr>
              <a:t>. Сюди відносяться курортні, туристичні господарства, сфера відпочинку (у вузькому розумінні слова). Ці галузі складають центральне ядро системи. Єдність на деякій території вже тільки цих галузей дає можливість трактувати ТРС як вид міжгалузевих систем.</a:t>
            </a:r>
            <a:endParaRPr lang="ru-RU" sz="1800" b="0" strike="noStrike" spc="-1">
              <a:latin typeface="Arial"/>
            </a:endParaRPr>
          </a:p>
          <a:p>
            <a:pPr indent="-216000" algn="just">
              <a:lnSpc>
                <a:spcPct val="100000"/>
              </a:lnSpc>
              <a:buClr>
                <a:srgbClr val="000000"/>
              </a:buClr>
              <a:buFont typeface="Wingdings" charset="2"/>
              <a:buChar char=""/>
            </a:pPr>
            <a:r>
              <a:rPr lang="ru-RU" sz="1800" b="1" i="1" u="sng" strike="noStrike" spc="-1">
                <a:solidFill>
                  <a:srgbClr val="000000"/>
                </a:solidFill>
                <a:uFillTx/>
                <a:latin typeface="Arial"/>
                <a:ea typeface="DejaVu Sans"/>
              </a:rPr>
              <a:t>2). Група галузей переважно виробничого обслуговування ядра ТРС</a:t>
            </a:r>
            <a:r>
              <a:rPr lang="ru-RU" sz="1800" b="1" i="1" strike="noStrike" spc="-1">
                <a:solidFill>
                  <a:srgbClr val="000000"/>
                </a:solidFill>
                <a:latin typeface="Arial"/>
                <a:ea typeface="DejaVu Sans"/>
              </a:rPr>
              <a:t>. </a:t>
            </a:r>
            <a:r>
              <a:rPr lang="ru-RU" sz="1800" b="1" strike="noStrike" spc="-1">
                <a:solidFill>
                  <a:srgbClr val="000000"/>
                </a:solidFill>
                <a:latin typeface="Arial"/>
                <a:ea typeface="DejaVu Sans"/>
              </a:rPr>
              <a:t>Вона представлена будівництвом (в тому числі і капітальним); транспортом (в першу чергу пасажирським, оскільки для ТРС характерні потоки рекреантів). В ТРС можна включити культурне обслуговування, торгівлю, виробництво спеціального туристичного спорядження, сувенірів тощо.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CustomShape 1"/>
          <p:cNvSpPr/>
          <p:nvPr/>
        </p:nvSpPr>
        <p:spPr>
          <a:xfrm>
            <a:off x="1523880" y="624240"/>
            <a:ext cx="10285200" cy="945720"/>
          </a:xfrm>
          <a:prstGeom prst="rect">
            <a:avLst/>
          </a:prstGeom>
          <a:noFill/>
          <a:ln>
            <a:noFill/>
          </a:ln>
        </p:spPr>
        <p:style>
          <a:lnRef idx="0">
            <a:scrgbClr r="0" g="0" b="0"/>
          </a:lnRef>
          <a:fillRef idx="0">
            <a:scrgbClr r="0" g="0" b="0"/>
          </a:fillRef>
          <a:effectRef idx="0">
            <a:scrgbClr r="0" g="0" b="0"/>
          </a:effectRef>
          <a:fontRef idx="minor"/>
        </p:style>
      </p:sp>
      <p:sp>
        <p:nvSpPr>
          <p:cNvPr id="480" name="CustomShape 2"/>
          <p:cNvSpPr/>
          <p:nvPr/>
        </p:nvSpPr>
        <p:spPr>
          <a:xfrm>
            <a:off x="1008000" y="864000"/>
            <a:ext cx="10643400" cy="4696920"/>
          </a:xfrm>
          <a:prstGeom prst="rect">
            <a:avLst/>
          </a:prstGeom>
          <a:solidFill>
            <a:schemeClr val="bg1"/>
          </a:solidFill>
          <a:ln>
            <a:noFill/>
          </a:ln>
        </p:spPr>
        <p:style>
          <a:lnRef idx="0">
            <a:scrgbClr r="0" g="0" b="0"/>
          </a:lnRef>
          <a:fillRef idx="0">
            <a:scrgbClr r="0" g="0" b="0"/>
          </a:fillRef>
          <a:effectRef idx="0">
            <a:scrgbClr r="0" g="0" b="0"/>
          </a:effectRef>
          <a:fontRef idx="minor"/>
        </p:style>
      </p:sp>
      <p:sp>
        <p:nvSpPr>
          <p:cNvPr id="481" name="CustomShape 3"/>
          <p:cNvSpPr/>
          <p:nvPr/>
        </p:nvSpPr>
        <p:spPr>
          <a:xfrm>
            <a:off x="738000" y="428760"/>
            <a:ext cx="11141640" cy="56397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indent="-216000" algn="just">
              <a:lnSpc>
                <a:spcPct val="100000"/>
              </a:lnSpc>
              <a:buClr>
                <a:srgbClr val="000000"/>
              </a:buClr>
              <a:buFont typeface="Wingdings" charset="2"/>
              <a:buChar char=""/>
            </a:pPr>
            <a:r>
              <a:rPr lang="ru-RU" sz="2000" b="1" i="1" u="sng" strike="noStrike" spc="-1">
                <a:solidFill>
                  <a:srgbClr val="000000"/>
                </a:solidFill>
                <a:uFillTx/>
                <a:latin typeface="Arial"/>
                <a:ea typeface="DejaVu Sans"/>
              </a:rPr>
              <a:t>3). Галузі, які включають систему навчальних закладів, що готують спеціалістів вищої і середньої кваліфікації для курортно-туристичного господарства і сфери відпочинку.</a:t>
            </a:r>
            <a:r>
              <a:rPr lang="ru-RU" sz="2000" b="1" strike="noStrike" spc="-1">
                <a:solidFill>
                  <a:srgbClr val="000000"/>
                </a:solidFill>
                <a:latin typeface="Arial"/>
                <a:ea typeface="DejaVu Sans"/>
              </a:rPr>
              <a:t> Тут ведеться підготовка не тільки лікарів, інструкторів фізичної культури, культмасовиків, але й інструкторів по туризму та альпінізму, екскурсоводів, економістів, плановиків для курортнотуристичних галузей та ін.</a:t>
            </a:r>
            <a:endParaRPr lang="ru-RU" sz="2000" b="0" strike="noStrike" spc="-1">
              <a:latin typeface="Arial"/>
            </a:endParaRPr>
          </a:p>
          <a:p>
            <a:pPr indent="-216000" algn="just">
              <a:lnSpc>
                <a:spcPct val="100000"/>
              </a:lnSpc>
              <a:buClr>
                <a:srgbClr val="000000"/>
              </a:buClr>
              <a:buFont typeface="Wingdings" charset="2"/>
              <a:buChar char=""/>
            </a:pPr>
            <a:r>
              <a:rPr lang="ru-RU" sz="2000" b="1" i="1" u="sng" strike="noStrike" spc="-1">
                <a:solidFill>
                  <a:srgbClr val="000000"/>
                </a:solidFill>
                <a:uFillTx/>
                <a:latin typeface="Arial"/>
                <a:ea typeface="DejaVu Sans"/>
              </a:rPr>
              <a:t>4). Галузі, які включають систему спеціалізованих проектноконструкторських інститутів, бюро, а також науково-дослідних закладів, які орієнтуються на забезпечення потреб санаторно-курортного і туристичного господарства. </a:t>
            </a:r>
            <a:r>
              <a:rPr lang="ru-RU" sz="2000" b="1" strike="noStrike" spc="-1">
                <a:solidFill>
                  <a:srgbClr val="000000"/>
                </a:solidFill>
                <a:latin typeface="Arial"/>
                <a:ea typeface="DejaVu Sans"/>
              </a:rPr>
              <a:t>Сюди входить і діяльність з планування рекреаційних зон, районів, вузлів, центрів і пунктів.</a:t>
            </a:r>
            <a:endParaRPr lang="ru-RU" sz="2000" b="0" strike="noStrike" spc="-1">
              <a:latin typeface="Arial"/>
            </a:endParaRPr>
          </a:p>
          <a:p>
            <a:pPr indent="-216000" algn="just">
              <a:lnSpc>
                <a:spcPct val="100000"/>
              </a:lnSpc>
              <a:buClr>
                <a:srgbClr val="000000"/>
              </a:buClr>
              <a:buFont typeface="Wingdings" charset="2"/>
              <a:buChar char=""/>
            </a:pPr>
            <a:r>
              <a:rPr lang="ru-RU" sz="2000" b="1" i="1" u="sng" strike="noStrike" spc="-1">
                <a:solidFill>
                  <a:srgbClr val="000000"/>
                </a:solidFill>
                <a:uFillTx/>
                <a:latin typeface="Arial"/>
                <a:ea typeface="DejaVu Sans"/>
              </a:rPr>
              <a:t>5). Спеціалізовані органи управління, які отримують інформацію про стан інших підсистем ТРС, дають вказівки, які стосуються питань оптимального функціонування і подальшого розвитку ТРС.</a:t>
            </a:r>
            <a:endParaRPr lang="ru-RU" sz="2000" b="0" strike="noStrike" spc="-1">
              <a:latin typeface="Arial"/>
            </a:endParaRPr>
          </a:p>
          <a:p>
            <a:pPr algn="just">
              <a:lnSpc>
                <a:spcPct val="100000"/>
              </a:lnSpc>
            </a:pPr>
            <a:r>
              <a:rPr lang="ru-RU" sz="2400" b="1" strike="noStrike" spc="-1">
                <a:solidFill>
                  <a:srgbClr val="FF0000"/>
                </a:solidFill>
                <a:latin typeface="Arial"/>
                <a:ea typeface="DejaVu Sans"/>
              </a:rPr>
              <a:t>Типізація ТРС. Найчастіше типізація проводиться за: </a:t>
            </a:r>
            <a:endParaRPr lang="ru-RU" sz="2400" b="0" strike="noStrike" spc="-1">
              <a:latin typeface="Arial"/>
            </a:endParaRPr>
          </a:p>
          <a:p>
            <a:pPr marL="457200" indent="-456840" algn="just">
              <a:lnSpc>
                <a:spcPct val="100000"/>
              </a:lnSpc>
              <a:buClr>
                <a:srgbClr val="7030A0"/>
              </a:buClr>
              <a:buFont typeface="Wingdings" charset="2"/>
              <a:buChar char=""/>
            </a:pPr>
            <a:r>
              <a:rPr lang="ru-RU" sz="2000" b="1" strike="noStrike" spc="-1">
                <a:solidFill>
                  <a:srgbClr val="7030A0"/>
                </a:solidFill>
                <a:latin typeface="Arial"/>
                <a:ea typeface="DejaVu Sans"/>
              </a:rPr>
              <a:t>а) функціями рекреаційної діяльності; </a:t>
            </a:r>
            <a:endParaRPr lang="ru-RU" sz="2000" b="0" strike="noStrike" spc="-1">
              <a:latin typeface="Arial"/>
            </a:endParaRPr>
          </a:p>
          <a:p>
            <a:pPr marL="457200" indent="-456840" algn="just">
              <a:lnSpc>
                <a:spcPct val="100000"/>
              </a:lnSpc>
              <a:buClr>
                <a:srgbClr val="7030A0"/>
              </a:buClr>
              <a:buFont typeface="Wingdings" charset="2"/>
              <a:buChar char=""/>
            </a:pPr>
            <a:r>
              <a:rPr lang="ru-RU" sz="2000" b="1" strike="noStrike" spc="-1">
                <a:solidFill>
                  <a:srgbClr val="7030A0"/>
                </a:solidFill>
                <a:latin typeface="Arial"/>
                <a:ea typeface="DejaVu Sans"/>
              </a:rPr>
              <a:t>б) ступенем співвідношення при організації цієї діяльності незмінної природи та технічних систем; </a:t>
            </a:r>
            <a:endParaRPr lang="ru-RU" sz="2000" b="0" strike="noStrike" spc="-1">
              <a:latin typeface="Arial"/>
            </a:endParaRPr>
          </a:p>
          <a:p>
            <a:pPr marL="457200" indent="-456840" algn="just">
              <a:lnSpc>
                <a:spcPct val="100000"/>
              </a:lnSpc>
              <a:buClr>
                <a:srgbClr val="7030A0"/>
              </a:buClr>
              <a:buFont typeface="Wingdings" charset="2"/>
              <a:buChar char=""/>
            </a:pPr>
            <a:r>
              <a:rPr lang="ru-RU" sz="2000" b="1" strike="noStrike" spc="-1">
                <a:solidFill>
                  <a:srgbClr val="7030A0"/>
                </a:solidFill>
                <a:latin typeface="Arial"/>
                <a:ea typeface="DejaVu Sans"/>
              </a:rPr>
              <a:t>в) територіальною орієнтацією ТРС.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CustomShape 1"/>
          <p:cNvSpPr/>
          <p:nvPr/>
        </p:nvSpPr>
        <p:spPr>
          <a:xfrm>
            <a:off x="666720" y="214200"/>
            <a:ext cx="11072520" cy="61560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7030A0"/>
                </a:solidFill>
                <a:latin typeface="Arial"/>
                <a:ea typeface="DejaVu Sans"/>
              </a:rPr>
              <a:t>Ієрархічність. Виділяються п'ять таксономічних рівнів ТРС.</a:t>
            </a:r>
            <a:endParaRPr lang="ru-RU" sz="2000" b="0" strike="noStrike" spc="-1">
              <a:latin typeface="Arial"/>
            </a:endParaRPr>
          </a:p>
          <a:p>
            <a:pPr algn="just">
              <a:lnSpc>
                <a:spcPct val="100000"/>
              </a:lnSpc>
            </a:pPr>
            <a:r>
              <a:rPr lang="ru-RU" sz="1800" b="1" strike="noStrike" spc="-1">
                <a:solidFill>
                  <a:srgbClr val="000000"/>
                </a:solidFill>
                <a:latin typeface="Arial"/>
                <a:ea typeface="DejaVu Sans"/>
              </a:rPr>
              <a:t>Спочатку здавалося доцільним використовувати для їх назви терміни, які відображають ступінь локалізації: пункт, вузол, агломерація й т. п. Однак при найближчому розгляді виявилось, що між ієрархічним рівнем і ступенем територіальної концентрації не завжди простежується пряма відповідність, що при зміні масштабів вузли та агломерації переходять у</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точки і т. д. Тому для назви були обрані терміни, запозичені переважно з термінології, яка описує ієрархію управління виробництвом. В результаті вийшов наступний ряд:</a:t>
            </a:r>
            <a:endParaRPr lang="ru-RU" sz="1800" b="0" strike="noStrike" spc="-1">
              <a:latin typeface="Arial"/>
            </a:endParaRPr>
          </a:p>
          <a:p>
            <a:pPr algn="just">
              <a:lnSpc>
                <a:spcPct val="100000"/>
              </a:lnSpc>
            </a:pPr>
            <a:r>
              <a:rPr lang="ru-RU" sz="1800" b="1" i="1" strike="noStrike" spc="-1">
                <a:solidFill>
                  <a:srgbClr val="7030A0"/>
                </a:solidFill>
                <a:latin typeface="Arial"/>
                <a:ea typeface="DejaVu Sans"/>
              </a:rPr>
              <a:t>1) підприємство,</a:t>
            </a:r>
            <a:endParaRPr lang="ru-RU" sz="1800" b="0" strike="noStrike" spc="-1">
              <a:latin typeface="Arial"/>
            </a:endParaRPr>
          </a:p>
          <a:p>
            <a:pPr algn="just">
              <a:lnSpc>
                <a:spcPct val="100000"/>
              </a:lnSpc>
            </a:pPr>
            <a:r>
              <a:rPr lang="ru-RU" sz="1800" b="1" i="1" strike="noStrike" spc="-1">
                <a:solidFill>
                  <a:srgbClr val="7030A0"/>
                </a:solidFill>
                <a:latin typeface="Arial"/>
                <a:ea typeface="DejaVu Sans"/>
              </a:rPr>
              <a:t>2) комбінат,</a:t>
            </a:r>
            <a:endParaRPr lang="ru-RU" sz="1800" b="0" strike="noStrike" spc="-1">
              <a:latin typeface="Arial"/>
            </a:endParaRPr>
          </a:p>
          <a:p>
            <a:pPr algn="just">
              <a:lnSpc>
                <a:spcPct val="100000"/>
              </a:lnSpc>
            </a:pPr>
            <a:r>
              <a:rPr lang="ru-RU" sz="1800" b="1" i="1" strike="noStrike" spc="-1">
                <a:solidFill>
                  <a:srgbClr val="7030A0"/>
                </a:solidFill>
                <a:latin typeface="Arial"/>
                <a:ea typeface="DejaVu Sans"/>
              </a:rPr>
              <a:t>3) з'єднання,</a:t>
            </a:r>
            <a:endParaRPr lang="ru-RU" sz="1800" b="0" strike="noStrike" spc="-1">
              <a:latin typeface="Arial"/>
            </a:endParaRPr>
          </a:p>
          <a:p>
            <a:pPr algn="just">
              <a:lnSpc>
                <a:spcPct val="100000"/>
              </a:lnSpc>
            </a:pPr>
            <a:r>
              <a:rPr lang="ru-RU" sz="1800" b="1" i="1" strike="noStrike" spc="-1">
                <a:solidFill>
                  <a:srgbClr val="7030A0"/>
                </a:solidFill>
                <a:latin typeface="Arial"/>
                <a:ea typeface="DejaVu Sans"/>
              </a:rPr>
              <a:t>4) об'єднання,</a:t>
            </a:r>
            <a:endParaRPr lang="ru-RU" sz="1800" b="0" strike="noStrike" spc="-1">
              <a:latin typeface="Arial"/>
            </a:endParaRPr>
          </a:p>
          <a:p>
            <a:pPr algn="just">
              <a:lnSpc>
                <a:spcPct val="100000"/>
              </a:lnSpc>
            </a:pPr>
            <a:r>
              <a:rPr lang="ru-RU" sz="1800" b="1" i="1" strike="noStrike" spc="-1">
                <a:solidFill>
                  <a:srgbClr val="7030A0"/>
                </a:solidFill>
                <a:latin typeface="Arial"/>
                <a:ea typeface="DejaVu Sans"/>
              </a:rPr>
              <a:t>5) галузь.</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Кожна ТРС утворює </a:t>
            </a:r>
            <a:r>
              <a:rPr lang="ru-RU" sz="1800" b="1" i="1" strike="noStrike" spc="-1">
                <a:solidFill>
                  <a:srgbClr val="FF0000"/>
                </a:solidFill>
                <a:latin typeface="Arial"/>
                <a:ea typeface="DejaVu Sans"/>
              </a:rPr>
              <a:t>рекреаційний район</a:t>
            </a:r>
            <a:r>
              <a:rPr lang="ru-RU" sz="1800" b="1" strike="noStrike" spc="-1">
                <a:solidFill>
                  <a:srgbClr val="000000"/>
                </a:solidFill>
                <a:latin typeface="Arial"/>
                <a:ea typeface="DejaVu Sans"/>
              </a:rPr>
              <a:t>. І якщо підприємство формує рекреаційний район незначних розмірів, то об'єднання — дуже великий рекреаційний район, а галузь дозволяє розглядати всю країну як єдиний рекреаційний район.</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Від ТРС рекреаційний район відрізняється тим, що крім самих ТРС на його території знаходяться і інші однорангові функціональні системи.</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При цьому ні масштаби, ні рівень розвитку рекреації значення не мають.</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Достатньо, щоб рекреація взагалі як-небудь і де-небудь в межах одиниці членування проводилася, щоб ми мали право говорити про рекреаційні райони.</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Існують і ареали рекреації, які цілком входять в ТРС і являють собою, по суті справи, рекреаційні угіддя.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970</TotalTime>
  <Words>4829</Words>
  <Application>Microsoft Office PowerPoint</Application>
  <PresentationFormat>Широкоэкранный</PresentationFormat>
  <Paragraphs>224</Paragraphs>
  <Slides>38</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7</vt:i4>
      </vt:variant>
      <vt:variant>
        <vt:lpstr>Заголовки слайдов</vt:lpstr>
      </vt:variant>
      <vt:variant>
        <vt:i4>38</vt:i4>
      </vt:variant>
    </vt:vector>
  </HeadingPairs>
  <TitlesOfParts>
    <vt:vector size="51" baseType="lpstr">
      <vt:lpstr>Arial</vt:lpstr>
      <vt:lpstr>Century Gothic</vt:lpstr>
      <vt:lpstr>DejaVu Sans</vt:lpstr>
      <vt:lpstr>Symbol</vt:lpstr>
      <vt:lpstr>Times New Roman</vt:lpstr>
      <vt:lpstr>Wingdings</vt:lpstr>
      <vt:lpstr>Office Theme</vt:lpstr>
      <vt:lpstr>Office Theme</vt:lpstr>
      <vt:lpstr>Office Theme</vt:lpstr>
      <vt:lpstr>Office Theme</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Природні рекреаційні ресурси та методи їх оцінки</dc:title>
  <dc:subject/>
  <dc:creator>Oxana</dc:creator>
  <dc:description/>
  <cp:lastModifiedBy>User</cp:lastModifiedBy>
  <cp:revision>55</cp:revision>
  <dcterms:created xsi:type="dcterms:W3CDTF">2015-10-12T09:31:29Z</dcterms:created>
  <dcterms:modified xsi:type="dcterms:W3CDTF">2023-09-16T20:14:42Z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Произвольный</vt:lpwstr>
  </property>
  <property fmtid="{D5CDD505-2E9C-101B-9397-08002B2CF9AE}" pid="9" name="ScaleCrop">
    <vt:bool>false</vt:bool>
  </property>
  <property fmtid="{D5CDD505-2E9C-101B-9397-08002B2CF9AE}" pid="10" name="ShareDoc">
    <vt:bool>false</vt:bool>
  </property>
  <property fmtid="{D5CDD505-2E9C-101B-9397-08002B2CF9AE}" pid="11" name="Slides">
    <vt:i4>39</vt:i4>
  </property>
</Properties>
</file>