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98" r:id="rId27"/>
    <p:sldId id="281" r:id="rId28"/>
    <p:sldId id="299" r:id="rId29"/>
    <p:sldId id="284" r:id="rId30"/>
    <p:sldId id="300" r:id="rId31"/>
    <p:sldId id="301" r:id="rId32"/>
    <p:sldId id="285" r:id="rId33"/>
    <p:sldId id="286" r:id="rId34"/>
    <p:sldId id="289" r:id="rId35"/>
    <p:sldId id="287" r:id="rId36"/>
    <p:sldId id="288" r:id="rId37"/>
    <p:sldId id="283" r:id="rId38"/>
    <p:sldId id="290" r:id="rId39"/>
    <p:sldId id="291" r:id="rId40"/>
    <p:sldId id="293" r:id="rId41"/>
    <p:sldId id="294" r:id="rId42"/>
    <p:sldId id="302" r:id="rId43"/>
    <p:sldId id="303" r:id="rId44"/>
    <p:sldId id="304" r:id="rId45"/>
    <p:sldId id="292" r:id="rId46"/>
    <p:sldId id="295" r:id="rId47"/>
    <p:sldId id="296" r:id="rId48"/>
    <p:sldId id="29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8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6984776" cy="4608511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12. Катіони.</a:t>
            </a:r>
            <a:b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Тема 13. Аніони. </a:t>
            </a:r>
            <a:br>
              <a:rPr lang="ru-RU" sz="4800" dirty="0"/>
            </a:b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0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287"/>
            <a:ext cx="6870483" cy="67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75" y="129169"/>
            <a:ext cx="767152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38089"/>
            <a:ext cx="760329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07683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812360" cy="68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3132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226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29" y="1160748"/>
            <a:ext cx="787834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045959" cy="49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2776" cy="69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3" y="0"/>
            <a:ext cx="798172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/>
          <a:lstStyle/>
          <a:p>
            <a:pPr algn="ctr"/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172400" cy="62373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1. Шість аналітичних груп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катіонів‚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загальна характеристика, якісні реакції.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2. Систематичний хід аналізу суміші катіонів  кожної  окремої  аналітичної  групи.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3. Систематичний хід  аналізу суміші катіонів  І  –  ІІІ  аналітичних груп.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4. Систематичний хід аналізу суміші катіонів  ІV  –  VІ  аналітичних груп.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5. Систематичний хід аналізу суміші катіонів  І – VІ аналітичних груп за кислотно-лужною систематикою.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6. Аналітична класифікація аніонів. 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7. Характерні реакції аніонів І аналітичної групи. Аналіз суміші аніонів І аналітичної групи.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8. Характерні реакції аніонів ІІ аналітичної групи.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Аналіз суміші аніонів ІІ аналітичної групи.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9. Характерні реакції аніонів ІІІ аналітичної групи. Аналіз суміші аніонів ІІІ аналітичної групи. </a:t>
            </a: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10. Аналіз суміші аніонів І –  ІІІ аналітичних груп. </a:t>
            </a:r>
          </a:p>
          <a:p>
            <a:pPr marL="0" indent="0" algn="just"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1. Біологічна роль катіонів та аніонів.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99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9" y="548680"/>
            <a:ext cx="8009913" cy="51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983"/>
            <a:ext cx="7380312" cy="68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673548" cy="29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7884368" cy="371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344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056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Систематичний хід  аналізу суміші </a:t>
            </a:r>
            <a:br>
              <a:rPr lang="ru-UA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катіонів  І</a:t>
            </a:r>
            <a:r>
              <a:rPr lang="ru-UA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 аналітичних груп. 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100392" cy="6237312"/>
          </a:xfrm>
        </p:spPr>
        <p:txBody>
          <a:bodyPr>
            <a:normAutofit fontScale="55000" lnSpcReduction="20000"/>
          </a:bodyPr>
          <a:lstStyle/>
          <a:p>
            <a:pPr marL="354888" lvl="1" indent="432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3600" b="1" dirty="0">
                <a:solidFill>
                  <a:srgbClr val="C00000"/>
                </a:solidFill>
              </a:rPr>
              <a:t>Аналіз розчину без осаду</a:t>
            </a:r>
          </a:p>
          <a:p>
            <a:pPr marL="10800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Розчин (без осаду) який містить суміш катіонів I, II та III груп, досліджують за наступною схемою.</a:t>
            </a:r>
            <a:endParaRPr lang="ru-RU" sz="3300" dirty="0"/>
          </a:p>
          <a:p>
            <a:pPr marL="10800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Із окремої проби відкривають NH</a:t>
            </a:r>
            <a:r>
              <a:rPr lang="uk-UA" sz="3300" baseline="-25000" dirty="0"/>
              <a:t>4</a:t>
            </a:r>
            <a:r>
              <a:rPr lang="uk-UA" sz="3300" baseline="30000" dirty="0"/>
              <a:t>+</a:t>
            </a:r>
            <a:r>
              <a:rPr lang="uk-UA" sz="3300" dirty="0"/>
              <a:t> реактивом </a:t>
            </a:r>
            <a:r>
              <a:rPr lang="uk-UA" sz="3300" dirty="0" err="1"/>
              <a:t>Несслера</a:t>
            </a:r>
            <a:r>
              <a:rPr lang="uk-UA" sz="3300" dirty="0"/>
              <a:t>. Після цього до досліджуваного розчину (1,5 </a:t>
            </a:r>
            <a:r>
              <a:rPr lang="uk-UA" sz="3300" dirty="0" err="1"/>
              <a:t>мл</a:t>
            </a:r>
            <a:r>
              <a:rPr lang="uk-UA" sz="3300" dirty="0"/>
              <a:t>) додають 3-4 краплі концентрованої </a:t>
            </a:r>
            <a:r>
              <a:rPr lang="uk-UA" sz="3300" dirty="0" err="1"/>
              <a:t>хлоридної</a:t>
            </a:r>
            <a:r>
              <a:rPr lang="uk-UA" sz="3300" dirty="0"/>
              <a:t> кислоти. Осад (1), який випав, промивають водою (15-20 крапель), підкисленим 2н розчином </a:t>
            </a:r>
            <a:r>
              <a:rPr lang="uk-UA" sz="3300" dirty="0" err="1"/>
              <a:t>хлоридної</a:t>
            </a:r>
            <a:r>
              <a:rPr lang="uk-UA" sz="3300" dirty="0"/>
              <a:t> кислоти та досліджують за ходом аналізу катіонів II групи. Потім роблять пробу на повноту осадження катіонів II групи.</a:t>
            </a:r>
            <a:endParaRPr lang="ru-RU" sz="3300" dirty="0"/>
          </a:p>
          <a:p>
            <a:pPr marL="10800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До розчину (1), який містить катіони I та III груп і частково катіони Рb</a:t>
            </a:r>
            <a:r>
              <a:rPr lang="uk-UA" sz="3300" baseline="30000" dirty="0"/>
              <a:t>2+ </a:t>
            </a:r>
            <a:r>
              <a:rPr lang="uk-UA" sz="3300" dirty="0"/>
              <a:t>приливають декілька крапель концентрованого розчину NH</a:t>
            </a:r>
            <a:r>
              <a:rPr lang="uk-UA" sz="3300" baseline="-25000" dirty="0"/>
              <a:t>3</a:t>
            </a:r>
            <a:r>
              <a:rPr lang="uk-UA" sz="3300" dirty="0"/>
              <a:t> до лужного середовища, нагрівають до 70-80</a:t>
            </a:r>
            <a:r>
              <a:rPr lang="uk-UA" sz="3300" baseline="30000" dirty="0"/>
              <a:t>о</a:t>
            </a:r>
            <a:r>
              <a:rPr lang="uk-UA" sz="3300" dirty="0"/>
              <a:t>С а потім приливають 2н розчин (NH</a:t>
            </a:r>
            <a:r>
              <a:rPr lang="uk-UA" sz="3300" baseline="-25000" dirty="0"/>
              <a:t>4</a:t>
            </a:r>
            <a:r>
              <a:rPr lang="uk-UA" sz="3300" dirty="0"/>
              <a:t>)</a:t>
            </a:r>
            <a:r>
              <a:rPr lang="uk-UA" sz="3300" baseline="-25000" dirty="0"/>
              <a:t>2</a:t>
            </a:r>
            <a:r>
              <a:rPr lang="uk-UA" sz="3300" dirty="0"/>
              <a:t>СО</a:t>
            </a:r>
            <a:r>
              <a:rPr lang="uk-UA" sz="3300" baseline="-25000" dirty="0"/>
              <a:t>3</a:t>
            </a:r>
            <a:r>
              <a:rPr lang="uk-UA" sz="3300" dirty="0"/>
              <a:t> в об</a:t>
            </a:r>
            <a:r>
              <a:rPr lang="uk-UA" sz="3300" baseline="30000" dirty="0"/>
              <a:t>’</a:t>
            </a:r>
            <a:r>
              <a:rPr lang="uk-UA" sz="3300" dirty="0"/>
              <a:t>ємі, рівному об’єму суміші. Осад карбонатів (2), який випав, відділяють, розчиняють в 5-6 краплях 2н оцтової кислоти та досліджують за ходом аналізу катіонів III групи. Обов’язковим етапом є попереднє повне осадження катіонів Рb</a:t>
            </a:r>
            <a:r>
              <a:rPr lang="uk-UA" sz="3300" baseline="30000" dirty="0"/>
              <a:t>2+</a:t>
            </a:r>
            <a:r>
              <a:rPr lang="uk-UA" sz="3300" dirty="0"/>
              <a:t> додаванням розчину калій йодиду.</a:t>
            </a:r>
            <a:endParaRPr lang="ru-RU" sz="3300" dirty="0"/>
          </a:p>
          <a:p>
            <a:pPr marL="10800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У фільтраті (2) після осадження катіонів III групи та Рb</a:t>
            </a:r>
            <a:r>
              <a:rPr lang="uk-UA" sz="3300" baseline="30000" dirty="0"/>
              <a:t>2+</a:t>
            </a:r>
            <a:r>
              <a:rPr lang="uk-UA" sz="3300" dirty="0"/>
              <a:t> залишаються тільки катіони I групи (NH</a:t>
            </a:r>
            <a:r>
              <a:rPr lang="uk-UA" sz="3300" baseline="-25000" dirty="0"/>
              <a:t>4</a:t>
            </a:r>
            <a:r>
              <a:rPr lang="uk-UA" sz="3300" baseline="30000" dirty="0"/>
              <a:t>+</a:t>
            </a:r>
            <a:r>
              <a:rPr lang="uk-UA" sz="3300" dirty="0"/>
              <a:t>, К</a:t>
            </a:r>
            <a:r>
              <a:rPr lang="uk-UA" sz="3300" baseline="30000" dirty="0"/>
              <a:t>+</a:t>
            </a:r>
            <a:r>
              <a:rPr lang="uk-UA" sz="3300" dirty="0"/>
              <a:t>, </a:t>
            </a:r>
            <a:r>
              <a:rPr lang="uk-UA" sz="3300" dirty="0" err="1"/>
              <a:t>Na</a:t>
            </a:r>
            <a:r>
              <a:rPr lang="uk-UA" sz="3300" baseline="30000" dirty="0" err="1"/>
              <a:t>+</a:t>
            </a:r>
            <a:r>
              <a:rPr lang="uk-UA" sz="3300" dirty="0"/>
              <a:t>). Для того, щоб дослідити фільтрат на катіони К</a:t>
            </a:r>
            <a:r>
              <a:rPr lang="uk-UA" sz="3300" baseline="30000" dirty="0"/>
              <a:t>+</a:t>
            </a:r>
            <a:r>
              <a:rPr lang="uk-UA" sz="3300" dirty="0"/>
              <a:t>, </a:t>
            </a:r>
            <a:r>
              <a:rPr lang="uk-UA" sz="3300" dirty="0" err="1"/>
              <a:t>Na</a:t>
            </a:r>
            <a:r>
              <a:rPr lang="uk-UA" sz="3300" baseline="30000" dirty="0" err="1"/>
              <a:t>+</a:t>
            </a:r>
            <a:r>
              <a:rPr lang="uk-UA" sz="3300" baseline="30000" dirty="0"/>
              <a:t> </a:t>
            </a:r>
            <a:r>
              <a:rPr lang="uk-UA" sz="3300" dirty="0"/>
              <a:t>(катіони NH</a:t>
            </a:r>
            <a:r>
              <a:rPr lang="uk-UA" sz="3300" baseline="-25000" dirty="0"/>
              <a:t>4</a:t>
            </a:r>
            <a:r>
              <a:rPr lang="uk-UA" sz="3300" baseline="30000" dirty="0"/>
              <a:t>+</a:t>
            </a:r>
            <a:r>
              <a:rPr lang="uk-UA" sz="3300" dirty="0"/>
              <a:t> відкривають із початкового розчину), його випарюють і сухий залишок прожарюють до повного видалення із нього іонів NH</a:t>
            </a:r>
            <a:r>
              <a:rPr lang="uk-UA" sz="3300" baseline="-25000" dirty="0"/>
              <a:t>4</a:t>
            </a:r>
            <a:r>
              <a:rPr lang="uk-UA" sz="3300" baseline="30000" dirty="0"/>
              <a:t>+</a:t>
            </a:r>
            <a:r>
              <a:rPr lang="uk-UA" sz="3300" dirty="0"/>
              <a:t>. Після цього прожарений осад розчиняють в декількох краплях води. Якщо необхідно фільтрують і в одержаному розчині відкривають катіони К</a:t>
            </a:r>
            <a:r>
              <a:rPr lang="uk-UA" sz="3300" baseline="30000" dirty="0"/>
              <a:t>+</a:t>
            </a:r>
            <a:r>
              <a:rPr lang="uk-UA" sz="3300" dirty="0"/>
              <a:t>, </a:t>
            </a:r>
            <a:r>
              <a:rPr lang="uk-UA" sz="3300" dirty="0" err="1"/>
              <a:t>Na</a:t>
            </a:r>
            <a:r>
              <a:rPr lang="uk-UA" sz="3300" baseline="30000" dirty="0" err="1"/>
              <a:t>+</a:t>
            </a:r>
            <a:r>
              <a:rPr lang="uk-UA" sz="3300" dirty="0"/>
              <a:t> відповідними реакціями, додержуючи всіх умов їх проведення.</a:t>
            </a:r>
            <a:endParaRPr lang="ru-RU" sz="3300" dirty="0"/>
          </a:p>
          <a:p>
            <a:pPr marL="10800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300" dirty="0"/>
          </a:p>
          <a:p>
            <a:pPr marL="72000" indent="274320">
              <a:spcBef>
                <a:spcPts val="0"/>
              </a:spcBef>
            </a:pPr>
            <a:endParaRPr lang="ru-RU" sz="2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>
            <a:noAutofit/>
          </a:bodyPr>
          <a:lstStyle/>
          <a:p>
            <a:pPr marL="72000" indent="274320" algn="ctr">
              <a:spcBef>
                <a:spcPts val="0"/>
              </a:spcBef>
              <a:buFont typeface="Wingdings" pitchFamily="2" charset="2"/>
              <a:buChar char="v"/>
            </a:pPr>
            <a:r>
              <a:rPr lang="uk-UA" sz="1800" b="1" dirty="0">
                <a:solidFill>
                  <a:srgbClr val="0070C0"/>
                </a:solidFill>
              </a:rPr>
              <a:t>Аналіз розчину з осадом</a:t>
            </a:r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Досліджуваний розчин може містити осад хлоридів II групи і сульфатів III групи. Тому перш за все відфільтровують осад і аналізують окремо осад і розчин.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1. Аналіз осаду.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Осад ділять на три частини, одну досліджують на хлориди II групи, другу – на сульфати III групи, третю – залишають для контролю.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Для цього першу частину осаду переносять на лійку з фільтром, промивають гарячою водою для усунення із нього PbCl</a:t>
            </a:r>
            <a:r>
              <a:rPr lang="uk-UA" sz="1600" baseline="-25000" dirty="0"/>
              <a:t>2</a:t>
            </a:r>
            <a:r>
              <a:rPr lang="uk-UA" sz="1600" dirty="0"/>
              <a:t>, в фільтраті відкривають катіони  Pb</a:t>
            </a:r>
            <a:r>
              <a:rPr lang="uk-UA" sz="1600" baseline="30000" dirty="0"/>
              <a:t>2+</a:t>
            </a:r>
            <a:r>
              <a:rPr lang="uk-UA" sz="1600" dirty="0"/>
              <a:t> калій йодидом.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Після цього цей же осад на фільтрі обробляють концентрованим розчином аміаку. Якщо при цьому осад на фільтрі почорніє – в ньому знаходиться одновалентна ртуть.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В аміачному фільтраті відкривають іони срібла, руйнуючи аміачний комплекс срібла кислотою (</a:t>
            </a:r>
            <a:r>
              <a:rPr lang="uk-UA" sz="1600" dirty="0" err="1"/>
              <a:t>HCl</a:t>
            </a:r>
            <a:r>
              <a:rPr lang="uk-UA" sz="1600" dirty="0"/>
              <a:t>, HNO</a:t>
            </a:r>
            <a:r>
              <a:rPr lang="uk-UA" sz="1600" baseline="-25000" dirty="0"/>
              <a:t>3</a:t>
            </a:r>
            <a:r>
              <a:rPr lang="uk-UA" sz="1600" dirty="0"/>
              <a:t> до кислого середовища).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Другу частину осаду піддають наступній обробці. Щоб перевести сульфати III групи в розчин: осад переносять в фарфорову чашку, добавляють 3-4 </a:t>
            </a:r>
            <a:r>
              <a:rPr lang="uk-UA" sz="1600" dirty="0" err="1"/>
              <a:t>мл</a:t>
            </a:r>
            <a:r>
              <a:rPr lang="uk-UA" sz="1600" dirty="0"/>
              <a:t> 3н розчину Na</a:t>
            </a:r>
            <a:r>
              <a:rPr lang="uk-UA" sz="1600" baseline="-25000" dirty="0"/>
              <a:t>2</a:t>
            </a:r>
            <a:r>
              <a:rPr lang="uk-UA" sz="1600" dirty="0"/>
              <a:t>CO</a:t>
            </a:r>
            <a:r>
              <a:rPr lang="uk-UA" sz="1600" baseline="-25000" dirty="0"/>
              <a:t>3</a:t>
            </a:r>
            <a:r>
              <a:rPr lang="uk-UA" sz="1600" dirty="0"/>
              <a:t> або K</a:t>
            </a:r>
            <a:r>
              <a:rPr lang="uk-UA" sz="1600" baseline="-25000" dirty="0"/>
              <a:t>2</a:t>
            </a:r>
            <a:r>
              <a:rPr lang="uk-UA" sz="1600" dirty="0"/>
              <a:t>CO</a:t>
            </a:r>
            <a:r>
              <a:rPr lang="uk-UA" sz="1600" baseline="-25000" dirty="0"/>
              <a:t>3  </a:t>
            </a:r>
            <a:r>
              <a:rPr lang="uk-UA" sz="1600" dirty="0"/>
              <a:t>кип</a:t>
            </a:r>
            <a:r>
              <a:rPr lang="uk-UA" sz="1600" baseline="30000" dirty="0"/>
              <a:t>’</a:t>
            </a:r>
            <a:r>
              <a:rPr lang="uk-UA" sz="1600" dirty="0"/>
              <a:t>ятять 5-7 хвилин, після чого розводять водою (2-3 </a:t>
            </a:r>
            <a:r>
              <a:rPr lang="uk-UA" sz="1600" dirty="0" err="1"/>
              <a:t>мл</a:t>
            </a:r>
            <a:r>
              <a:rPr lang="uk-UA" sz="1600" dirty="0"/>
              <a:t>), дають осаду відстоятися і фільтрують. Ще раз повторюють цю операцію. Осад, який залишився  містить вже не сульфати а карбонати Ca</a:t>
            </a:r>
            <a:r>
              <a:rPr lang="uk-UA" sz="1600" baseline="30000" dirty="0"/>
              <a:t>2+</a:t>
            </a:r>
            <a:r>
              <a:rPr lang="uk-UA" sz="1600" dirty="0"/>
              <a:t>, Sr</a:t>
            </a:r>
            <a:r>
              <a:rPr lang="uk-UA" sz="1600" baseline="30000" dirty="0"/>
              <a:t>2+ </a:t>
            </a:r>
            <a:r>
              <a:rPr lang="uk-UA" sz="1600" dirty="0"/>
              <a:t>і</a:t>
            </a:r>
            <a:r>
              <a:rPr lang="uk-UA" sz="1600" baseline="30000" dirty="0"/>
              <a:t> </a:t>
            </a:r>
            <a:r>
              <a:rPr lang="uk-UA" sz="1600" dirty="0"/>
              <a:t>Ba</a:t>
            </a:r>
            <a:r>
              <a:rPr lang="uk-UA" sz="1600" baseline="30000" dirty="0"/>
              <a:t>2+</a:t>
            </a:r>
            <a:r>
              <a:rPr lang="uk-UA" sz="1600" dirty="0"/>
              <a:t>, відфільтровують, промивають водою від іонів SO</a:t>
            </a:r>
            <a:r>
              <a:rPr lang="uk-UA" sz="1600" baseline="-25000" dirty="0"/>
              <a:t>4</a:t>
            </a:r>
            <a:r>
              <a:rPr lang="uk-UA" sz="1600" baseline="30000" dirty="0"/>
              <a:t>2- </a:t>
            </a:r>
            <a:r>
              <a:rPr lang="uk-UA" sz="1600" dirty="0"/>
              <a:t>розчиняють в 1-2 </a:t>
            </a:r>
            <a:r>
              <a:rPr lang="uk-UA" sz="1600" dirty="0" err="1"/>
              <a:t>мл</a:t>
            </a:r>
            <a:r>
              <a:rPr lang="uk-UA" sz="1600" dirty="0"/>
              <a:t> 2н оцтової кислоти. В розчині будуть знаходитись іони: Ca</a:t>
            </a:r>
            <a:r>
              <a:rPr lang="uk-UA" sz="1600" baseline="30000" dirty="0"/>
              <a:t>2+</a:t>
            </a:r>
            <a:r>
              <a:rPr lang="uk-UA" sz="1600" dirty="0"/>
              <a:t>, Sr</a:t>
            </a:r>
            <a:r>
              <a:rPr lang="uk-UA" sz="1600" baseline="30000" dirty="0"/>
              <a:t>2+</a:t>
            </a:r>
            <a:r>
              <a:rPr lang="uk-UA" sz="1600" dirty="0"/>
              <a:t>,</a:t>
            </a:r>
            <a:r>
              <a:rPr lang="uk-UA" sz="1600" baseline="30000" dirty="0"/>
              <a:t> </a:t>
            </a:r>
            <a:r>
              <a:rPr lang="uk-UA" sz="1600" dirty="0"/>
              <a:t>Ba</a:t>
            </a:r>
            <a:r>
              <a:rPr lang="uk-UA" sz="1600" baseline="30000" dirty="0"/>
              <a:t>2+</a:t>
            </a:r>
            <a:r>
              <a:rPr lang="uk-UA" sz="1600" dirty="0"/>
              <a:t>, Pb</a:t>
            </a:r>
            <a:r>
              <a:rPr lang="uk-UA" sz="1600" baseline="30000" dirty="0"/>
              <a:t>2+</a:t>
            </a:r>
            <a:r>
              <a:rPr lang="uk-UA" sz="1600" dirty="0"/>
              <a:t>. До розчину приливають розчин йодиду калію (для </a:t>
            </a:r>
            <a:r>
              <a:rPr lang="uk-UA" sz="1600" dirty="0" err="1"/>
              <a:t>доосадження</a:t>
            </a:r>
            <a:r>
              <a:rPr lang="uk-UA" sz="1600" dirty="0"/>
              <a:t> іонів свинцю). Осад PbI</a:t>
            </a:r>
            <a:r>
              <a:rPr lang="uk-UA" sz="1600" baseline="-25000" dirty="0"/>
              <a:t>2</a:t>
            </a:r>
            <a:r>
              <a:rPr lang="uk-UA" sz="1600" dirty="0"/>
              <a:t>, який випав, усувають, а в фільтраті відкривають катіони III групи за відповідним ходом аналізу.</a:t>
            </a:r>
            <a:endParaRPr lang="ru-RU" sz="1600" dirty="0"/>
          </a:p>
          <a:p>
            <a:pPr marL="72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dirty="0"/>
              <a:t>2. Аналіз розчину, одержаного після відокремлення осаду, проводять за схемою аналізу розчину без осаду.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solidFill>
                  <a:schemeClr val="accent6">
                    <a:lumMod val="50000"/>
                  </a:schemeClr>
                </a:solidFill>
              </a:rPr>
              <a:t>4. Систематичний хід аналізу суміші катіонів  ІV</a:t>
            </a:r>
            <a:r>
              <a:rPr lang="ru-UA" sz="27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sz="2700" dirty="0">
                <a:solidFill>
                  <a:schemeClr val="accent6">
                    <a:lumMod val="50000"/>
                  </a:schemeClr>
                </a:solidFill>
              </a:rPr>
              <a:t>VІ  аналітичних груп. 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172400" cy="6237312"/>
          </a:xfrm>
        </p:spPr>
        <p:txBody>
          <a:bodyPr>
            <a:normAutofit fontScale="47500" lnSpcReduction="20000"/>
          </a:bodyPr>
          <a:lstStyle/>
          <a:p>
            <a:pPr marL="7200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Фіксують колір суміші та визначають </a:t>
            </a:r>
            <a:r>
              <a:rPr lang="uk-UA" sz="3400" dirty="0" err="1"/>
              <a:t>рН</a:t>
            </a:r>
            <a:r>
              <a:rPr lang="uk-UA" sz="3400" dirty="0"/>
              <a:t>. Якщо розчин безбарвний, то в ньому відсутні катіони, які надають розчину певного кольору, але можуть бути присутні катіони </a:t>
            </a:r>
            <a:r>
              <a:rPr lang="en-US" sz="3400" dirty="0"/>
              <a:t>Fe</a:t>
            </a:r>
            <a:r>
              <a:rPr lang="uk-UA" sz="3400" baseline="30000" dirty="0"/>
              <a:t>2+</a:t>
            </a:r>
            <a:r>
              <a:rPr lang="uk-UA" sz="3400" dirty="0"/>
              <a:t> і </a:t>
            </a:r>
            <a:r>
              <a:rPr lang="en-US" sz="3400" dirty="0" err="1"/>
              <a:t>Mn</a:t>
            </a:r>
            <a:r>
              <a:rPr lang="uk-UA" sz="3400" baseline="30000" dirty="0"/>
              <a:t>2+</a:t>
            </a:r>
            <a:r>
              <a:rPr lang="uk-UA" sz="3400" dirty="0"/>
              <a:t>колір яких важко помітити в розведених розчинах. В розчинах жовтого кольору можлива присутність Fe</a:t>
            </a:r>
            <a:r>
              <a:rPr lang="uk-UA" sz="3400" baseline="30000" dirty="0"/>
              <a:t>3+</a:t>
            </a:r>
            <a:r>
              <a:rPr lang="uk-UA" sz="3400" dirty="0"/>
              <a:t> і Co</a:t>
            </a:r>
            <a:r>
              <a:rPr lang="uk-UA" sz="3400" baseline="30000" dirty="0"/>
              <a:t>2+</a:t>
            </a:r>
            <a:r>
              <a:rPr lang="uk-UA" sz="3400" dirty="0"/>
              <a:t>. Зелений колір вказує на наявність Ni</a:t>
            </a:r>
            <a:r>
              <a:rPr lang="uk-UA" sz="3400" baseline="30000" dirty="0"/>
              <a:t>2+</a:t>
            </a:r>
            <a:r>
              <a:rPr lang="uk-UA" sz="3400" dirty="0"/>
              <a:t> або Fe</a:t>
            </a:r>
            <a:r>
              <a:rPr lang="uk-UA" sz="3400" baseline="30000" dirty="0"/>
              <a:t>3+ </a:t>
            </a:r>
            <a:r>
              <a:rPr lang="uk-UA" sz="3400" dirty="0"/>
              <a:t>і Cu</a:t>
            </a:r>
            <a:r>
              <a:rPr lang="uk-UA" sz="3400" baseline="30000" dirty="0"/>
              <a:t>2+</a:t>
            </a:r>
            <a:r>
              <a:rPr lang="uk-UA" sz="3400" dirty="0"/>
              <a:t>, світло-зелений – Fe</a:t>
            </a:r>
            <a:r>
              <a:rPr lang="uk-UA" sz="3400" baseline="30000" dirty="0"/>
              <a:t>2+</a:t>
            </a:r>
            <a:r>
              <a:rPr lang="uk-UA" sz="3400" dirty="0"/>
              <a:t>, темно-зелений – Cr</a:t>
            </a:r>
            <a:r>
              <a:rPr lang="uk-UA" sz="3400" baseline="30000" dirty="0"/>
              <a:t>3+</a:t>
            </a:r>
            <a:r>
              <a:rPr lang="uk-UA" sz="3400" dirty="0"/>
              <a:t>, синьо-зелений – Cu</a:t>
            </a:r>
            <a:r>
              <a:rPr lang="uk-UA" sz="3400" baseline="30000" dirty="0"/>
              <a:t>2+</a:t>
            </a:r>
            <a:r>
              <a:rPr lang="uk-UA" sz="3400" dirty="0"/>
              <a:t> і Ni</a:t>
            </a:r>
            <a:r>
              <a:rPr lang="uk-UA" sz="3400" baseline="30000" dirty="0"/>
              <a:t>2+</a:t>
            </a:r>
            <a:r>
              <a:rPr lang="uk-UA" sz="3400" dirty="0"/>
              <a:t> або Fe</a:t>
            </a:r>
            <a:r>
              <a:rPr lang="uk-UA" sz="3400" baseline="30000" dirty="0"/>
              <a:t>3+</a:t>
            </a:r>
            <a:r>
              <a:rPr lang="uk-UA" sz="3400" dirty="0"/>
              <a:t> і Cu</a:t>
            </a:r>
            <a:r>
              <a:rPr lang="uk-UA" sz="3400" baseline="30000" dirty="0"/>
              <a:t>2+</a:t>
            </a:r>
            <a:r>
              <a:rPr lang="uk-UA" sz="3400" dirty="0"/>
              <a:t>.</a:t>
            </a:r>
            <a:endParaRPr lang="ru-RU" sz="3400" dirty="0"/>
          </a:p>
          <a:p>
            <a:pPr marL="7200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При </a:t>
            </a:r>
            <a:r>
              <a:rPr lang="uk-UA" sz="3400" dirty="0" err="1"/>
              <a:t>рН</a:t>
            </a:r>
            <a:r>
              <a:rPr lang="uk-UA" sz="3400" dirty="0"/>
              <a:t> › 1 відсутні іони </a:t>
            </a:r>
            <a:r>
              <a:rPr lang="uk-UA" sz="3400" dirty="0" err="1"/>
              <a:t>стибію</a:t>
            </a:r>
            <a:r>
              <a:rPr lang="uk-UA" sz="3400" dirty="0"/>
              <a:t>, </a:t>
            </a:r>
            <a:r>
              <a:rPr lang="uk-UA" sz="3400" dirty="0" err="1"/>
              <a:t>стануму</a:t>
            </a:r>
            <a:r>
              <a:rPr lang="uk-UA" sz="3400" dirty="0"/>
              <a:t>, </a:t>
            </a:r>
            <a:r>
              <a:rPr lang="uk-UA" sz="3400" dirty="0" err="1"/>
              <a:t>бісмуту</a:t>
            </a:r>
            <a:r>
              <a:rPr lang="uk-UA" sz="3400" dirty="0"/>
              <a:t>, </a:t>
            </a:r>
            <a:r>
              <a:rPr lang="uk-UA" sz="3400" dirty="0" err="1"/>
              <a:t>гідраргіруму</a:t>
            </a:r>
            <a:r>
              <a:rPr lang="uk-UA" sz="3400" dirty="0"/>
              <a:t>; при </a:t>
            </a:r>
            <a:r>
              <a:rPr lang="uk-UA" sz="3400" dirty="0" err="1"/>
              <a:t>рН</a:t>
            </a:r>
            <a:r>
              <a:rPr lang="uk-UA" sz="3400" dirty="0"/>
              <a:t> › 7 можлива присутність солей арсену.</a:t>
            </a:r>
            <a:endParaRPr lang="ru-RU" sz="3400" dirty="0"/>
          </a:p>
          <a:p>
            <a:pPr marL="7200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Проводять часткові реакції на катіони: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Fe</a:t>
            </a:r>
            <a:r>
              <a:rPr lang="uk-UA" sz="3400" baseline="30000" dirty="0"/>
              <a:t>2+</a:t>
            </a:r>
            <a:r>
              <a:rPr lang="uk-UA" sz="3400" dirty="0"/>
              <a:t> з K</a:t>
            </a:r>
            <a:r>
              <a:rPr lang="uk-UA" sz="3400" baseline="-25000" dirty="0"/>
              <a:t>3</a:t>
            </a:r>
            <a:r>
              <a:rPr lang="uk-UA" sz="3400" dirty="0"/>
              <a:t>[</a:t>
            </a:r>
            <a:r>
              <a:rPr lang="uk-UA" sz="3400" dirty="0" err="1"/>
              <a:t>Fe</a:t>
            </a:r>
            <a:r>
              <a:rPr lang="uk-UA" sz="3400" dirty="0"/>
              <a:t>(CN)</a:t>
            </a:r>
            <a:r>
              <a:rPr lang="uk-UA" sz="3400" baseline="-25000" dirty="0"/>
              <a:t>6</a:t>
            </a:r>
            <a:r>
              <a:rPr lang="uk-UA" sz="3400" dirty="0"/>
              <a:t>] утворює темно-синій осад – </a:t>
            </a:r>
            <a:r>
              <a:rPr lang="uk-UA" sz="3400" dirty="0" err="1"/>
              <a:t>турнбулева</a:t>
            </a:r>
            <a:r>
              <a:rPr lang="uk-UA" sz="3400" dirty="0"/>
              <a:t> синь.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Fe</a:t>
            </a:r>
            <a:r>
              <a:rPr lang="uk-UA" sz="3400" baseline="30000" dirty="0"/>
              <a:t>3+</a:t>
            </a:r>
            <a:r>
              <a:rPr lang="uk-UA" sz="3400" dirty="0"/>
              <a:t> з K</a:t>
            </a:r>
            <a:r>
              <a:rPr lang="uk-UA" sz="3400" baseline="-25000" dirty="0"/>
              <a:t>4</a:t>
            </a:r>
            <a:r>
              <a:rPr lang="uk-UA" sz="3400" dirty="0"/>
              <a:t>[</a:t>
            </a:r>
            <a:r>
              <a:rPr lang="uk-UA" sz="3400" dirty="0" err="1"/>
              <a:t>Fe</a:t>
            </a:r>
            <a:r>
              <a:rPr lang="uk-UA" sz="3400" dirty="0"/>
              <a:t>(CN)</a:t>
            </a:r>
            <a:r>
              <a:rPr lang="uk-UA" sz="3400" baseline="-25000" dirty="0"/>
              <a:t>6</a:t>
            </a:r>
            <a:r>
              <a:rPr lang="uk-UA" sz="3400" dirty="0"/>
              <a:t>] утворює темно-синій осад – берлінська </a:t>
            </a:r>
            <a:r>
              <a:rPr lang="uk-UA" sz="3400" dirty="0" err="1"/>
              <a:t>лазурь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Hg</a:t>
            </a:r>
            <a:r>
              <a:rPr lang="uk-UA" sz="3400" baseline="30000" dirty="0"/>
              <a:t>2+</a:t>
            </a:r>
            <a:r>
              <a:rPr lang="uk-UA" sz="3400" dirty="0"/>
              <a:t> з </a:t>
            </a:r>
            <a:r>
              <a:rPr lang="uk-UA" sz="3400" baseline="30000" dirty="0"/>
              <a:t> </a:t>
            </a:r>
            <a:r>
              <a:rPr lang="uk-UA" sz="3400" dirty="0"/>
              <a:t>KJ утворює червоно-оранжеве забарвлення.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Sb</a:t>
            </a:r>
            <a:r>
              <a:rPr lang="uk-UA" sz="3400" baseline="30000" dirty="0"/>
              <a:t>3+</a:t>
            </a:r>
            <a:r>
              <a:rPr lang="uk-UA" sz="3400" dirty="0"/>
              <a:t>, Sb</a:t>
            </a:r>
            <a:r>
              <a:rPr lang="uk-UA" sz="3400" baseline="30000" dirty="0"/>
              <a:t>5+</a:t>
            </a:r>
            <a:r>
              <a:rPr lang="uk-UA" sz="3400" dirty="0"/>
              <a:t>, Bi</a:t>
            </a:r>
            <a:r>
              <a:rPr lang="uk-UA" sz="3400" baseline="30000" dirty="0"/>
              <a:t>3+</a:t>
            </a:r>
            <a:r>
              <a:rPr lang="uk-UA" sz="3400" dirty="0"/>
              <a:t> виявляють гідролізом. Для цього порцію розчину розбавляють в 5-10 раз. Повне або часткове розчинення білого осаду, який утворився, в винній кислоті свідчить про присутність солей </a:t>
            </a:r>
            <a:r>
              <a:rPr lang="uk-UA" sz="3400" dirty="0" err="1"/>
              <a:t>стибію</a:t>
            </a:r>
            <a:r>
              <a:rPr lang="uk-UA" sz="3400" dirty="0"/>
              <a:t>, а розчинення в нітратній кислоті – солей </a:t>
            </a:r>
            <a:r>
              <a:rPr lang="uk-UA" sz="3400" dirty="0" err="1"/>
              <a:t>бісмуту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As</a:t>
            </a:r>
            <a:r>
              <a:rPr lang="en-US" sz="3400" baseline="30000" dirty="0"/>
              <a:t>3+</a:t>
            </a:r>
            <a:r>
              <a:rPr lang="en-US" sz="3400" dirty="0"/>
              <a:t>, As</a:t>
            </a:r>
            <a:r>
              <a:rPr lang="en-US" sz="3400" baseline="30000" dirty="0"/>
              <a:t>5+ </a:t>
            </a:r>
            <a:r>
              <a:rPr lang="uk-UA" sz="3400" dirty="0"/>
              <a:t>відновленням в </a:t>
            </a:r>
            <a:r>
              <a:rPr lang="en-US" sz="3400" dirty="0"/>
              <a:t>AsH</a:t>
            </a:r>
            <a:r>
              <a:rPr lang="en-US" sz="3400" baseline="-25000" dirty="0"/>
              <a:t>3.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Al</a:t>
            </a:r>
            <a:r>
              <a:rPr lang="en-US" sz="3400" baseline="30000" dirty="0"/>
              <a:t>3+</a:t>
            </a:r>
            <a:r>
              <a:rPr lang="en-US" sz="3400" dirty="0"/>
              <a:t> </a:t>
            </a:r>
            <a:r>
              <a:rPr lang="uk-UA" sz="3400" dirty="0" err="1"/>
              <a:t>алюміноном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Sn</a:t>
            </a:r>
            <a:r>
              <a:rPr lang="en-US" sz="3400" baseline="30000" dirty="0"/>
              <a:t>2+</a:t>
            </a:r>
            <a:r>
              <a:rPr lang="uk-UA" sz="3400" dirty="0"/>
              <a:t> дією солей </a:t>
            </a:r>
            <a:r>
              <a:rPr lang="uk-UA" sz="3400" dirty="0" err="1"/>
              <a:t>бісмуту</a:t>
            </a:r>
            <a:r>
              <a:rPr lang="uk-UA" sz="3400" dirty="0"/>
              <a:t> або </a:t>
            </a:r>
            <a:r>
              <a:rPr lang="uk-UA" sz="3400" dirty="0" err="1"/>
              <a:t>гідраргіруму</a:t>
            </a:r>
            <a:r>
              <a:rPr lang="uk-UA" sz="3400" dirty="0"/>
              <a:t> (ІІ) у фільтраті після відокремлення осаду, одержаного дією лугу.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Bi</a:t>
            </a:r>
            <a:r>
              <a:rPr lang="en-US" sz="3400" baseline="30000" dirty="0"/>
              <a:t>3+</a:t>
            </a:r>
            <a:r>
              <a:rPr lang="en-US" sz="3400" dirty="0"/>
              <a:t> з </a:t>
            </a:r>
            <a:r>
              <a:rPr lang="uk-UA" sz="3400" dirty="0"/>
              <a:t>солями </a:t>
            </a:r>
            <a:r>
              <a:rPr lang="uk-UA" sz="3400" dirty="0" err="1"/>
              <a:t>стануму</a:t>
            </a:r>
            <a:r>
              <a:rPr lang="uk-UA" sz="3400" dirty="0"/>
              <a:t> (ІІ) в лужному середовищі; якщо відсутні іони </a:t>
            </a:r>
            <a:r>
              <a:rPr lang="uk-UA" sz="3400" dirty="0" err="1"/>
              <a:t>Hg</a:t>
            </a:r>
            <a:r>
              <a:rPr lang="uk-UA" sz="3400" dirty="0"/>
              <a:t>, </a:t>
            </a:r>
            <a:r>
              <a:rPr lang="uk-UA" sz="3400" dirty="0" err="1"/>
              <a:t>Sn</a:t>
            </a:r>
            <a:r>
              <a:rPr lang="uk-UA" sz="3400" dirty="0"/>
              <a:t>(II), </a:t>
            </a:r>
            <a:r>
              <a:rPr lang="uk-UA" sz="3400" dirty="0" err="1"/>
              <a:t>Sb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Cr</a:t>
            </a:r>
            <a:r>
              <a:rPr lang="uk-UA" sz="3400" baseline="30000" dirty="0"/>
              <a:t>3+</a:t>
            </a:r>
            <a:r>
              <a:rPr lang="uk-UA" sz="3400" dirty="0"/>
              <a:t> реакцією окиснення в </a:t>
            </a:r>
            <a:r>
              <a:rPr lang="uk-UA" sz="3400" dirty="0" err="1"/>
              <a:t>надхромову</a:t>
            </a:r>
            <a:r>
              <a:rPr lang="uk-UA" sz="3400" dirty="0"/>
              <a:t> кислоту.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Mn</a:t>
            </a:r>
            <a:r>
              <a:rPr lang="uk-UA" sz="3400" baseline="30000" dirty="0"/>
              <a:t>2+</a:t>
            </a:r>
            <a:r>
              <a:rPr lang="uk-UA" sz="3400" dirty="0"/>
              <a:t> реакцією окиснення до іону MnO</a:t>
            </a:r>
            <a:r>
              <a:rPr lang="uk-UA" sz="3400" baseline="-25000" dirty="0"/>
              <a:t>4</a:t>
            </a:r>
            <a:r>
              <a:rPr lang="uk-UA" sz="3400" baseline="30000" dirty="0"/>
              <a:t>-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Cu</a:t>
            </a:r>
            <a:r>
              <a:rPr lang="uk-UA" sz="3400" baseline="30000" dirty="0"/>
              <a:t>2+</a:t>
            </a:r>
            <a:r>
              <a:rPr lang="uk-UA" sz="3400" dirty="0"/>
              <a:t> дією надлишку NH</a:t>
            </a:r>
            <a:r>
              <a:rPr lang="uk-UA" sz="3400" baseline="-25000" dirty="0"/>
              <a:t>3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Ni</a:t>
            </a:r>
            <a:r>
              <a:rPr lang="uk-UA" sz="3400" baseline="30000" dirty="0"/>
              <a:t>2+</a:t>
            </a:r>
            <a:r>
              <a:rPr lang="uk-UA" sz="3400" dirty="0"/>
              <a:t> з </a:t>
            </a:r>
            <a:r>
              <a:rPr lang="uk-UA" sz="3400" dirty="0" err="1"/>
              <a:t>диметилгліоксимом</a:t>
            </a:r>
            <a:r>
              <a:rPr lang="uk-UA" sz="3400" dirty="0"/>
              <a:t>.</a:t>
            </a:r>
            <a:endParaRPr lang="ru-RU" sz="3400" dirty="0"/>
          </a:p>
          <a:p>
            <a:pPr marL="72000" lvl="0" indent="-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/>
              <a:t>Co</a:t>
            </a:r>
            <a:r>
              <a:rPr lang="uk-UA" sz="3400" baseline="30000" dirty="0"/>
              <a:t>2+ </a:t>
            </a:r>
            <a:r>
              <a:rPr lang="uk-UA" sz="3400" dirty="0"/>
              <a:t>з NH</a:t>
            </a:r>
            <a:r>
              <a:rPr lang="uk-UA" sz="3400" baseline="-25000" dirty="0"/>
              <a:t>4</a:t>
            </a:r>
            <a:r>
              <a:rPr lang="uk-UA" sz="3400" dirty="0"/>
              <a:t>CNS або кристалічним Na</a:t>
            </a:r>
            <a:r>
              <a:rPr lang="uk-UA" sz="3400" baseline="-25000" dirty="0"/>
              <a:t>2</a:t>
            </a:r>
            <a:r>
              <a:rPr lang="uk-UA" sz="3400" dirty="0"/>
              <a:t>S</a:t>
            </a:r>
            <a:r>
              <a:rPr lang="uk-UA" sz="3400" baseline="-25000" dirty="0"/>
              <a:t>2</a:t>
            </a:r>
            <a:r>
              <a:rPr lang="uk-UA" sz="3400" dirty="0"/>
              <a:t>O</a:t>
            </a:r>
            <a:r>
              <a:rPr lang="uk-UA" sz="3400" baseline="-25000" dirty="0"/>
              <a:t>3.</a:t>
            </a:r>
            <a:endParaRPr lang="ru-RU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47500" lnSpcReduction="20000"/>
          </a:bodyPr>
          <a:lstStyle/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Після цього приступають до систематичного аналізу.</a:t>
            </a:r>
          </a:p>
          <a:p>
            <a:pPr marL="36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Відокремлюють </a:t>
            </a:r>
            <a:r>
              <a:rPr lang="uk-UA" sz="2900" dirty="0" err="1"/>
              <a:t>бісмут</a:t>
            </a:r>
            <a:r>
              <a:rPr lang="uk-UA" sz="2900" dirty="0"/>
              <a:t> і </a:t>
            </a:r>
            <a:r>
              <a:rPr lang="uk-UA" sz="2900" dirty="0" err="1"/>
              <a:t>стибій</a:t>
            </a:r>
            <a:r>
              <a:rPr lang="uk-UA" sz="2900" dirty="0"/>
              <a:t> у вигляді основних солей.</a:t>
            </a:r>
            <a:endParaRPr lang="ru-RU" sz="2900" dirty="0"/>
          </a:p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Декілька крапель досліджуваного розчину розбавляють водою і кип’ятять. Випадання осаду свідчить про наявність катіонів </a:t>
            </a:r>
            <a:r>
              <a:rPr lang="uk-UA" sz="2900" dirty="0" err="1"/>
              <a:t>стибію</a:t>
            </a:r>
            <a:r>
              <a:rPr lang="uk-UA" sz="2900" dirty="0"/>
              <a:t> та </a:t>
            </a:r>
            <a:r>
              <a:rPr lang="uk-UA" sz="2900" dirty="0" err="1"/>
              <a:t>бісмуту</a:t>
            </a:r>
            <a:r>
              <a:rPr lang="uk-UA" sz="2900" dirty="0"/>
              <a:t>. Для їх виділення із досліджуваної суміші додають до всього досліджуваного розчину декілька крапель 2н </a:t>
            </a:r>
            <a:r>
              <a:rPr lang="en-US" sz="2900" dirty="0" err="1"/>
              <a:t>HCl</a:t>
            </a:r>
            <a:r>
              <a:rPr lang="uk-UA" sz="2900" dirty="0"/>
              <a:t> або </a:t>
            </a:r>
            <a:r>
              <a:rPr lang="en-US" sz="2900" dirty="0" err="1"/>
              <a:t>NaCl</a:t>
            </a:r>
            <a:r>
              <a:rPr lang="uk-UA" sz="2900" dirty="0"/>
              <a:t>, розводять дистильованою водою і кип’ятять. Осад (І) основних солей, який виділився при цьому, відфільтровують від розчину (І), обробляють невеликою кількістю (1-2 </a:t>
            </a:r>
            <a:r>
              <a:rPr lang="uk-UA" sz="2900" dirty="0" err="1"/>
              <a:t>мл</a:t>
            </a:r>
            <a:r>
              <a:rPr lang="uk-UA" sz="2900" dirty="0"/>
              <a:t>) 2н розчину HNO</a:t>
            </a:r>
            <a:r>
              <a:rPr lang="uk-UA" sz="2900" baseline="-25000" dirty="0"/>
              <a:t>3.</a:t>
            </a:r>
            <a:endParaRPr lang="ru-RU" sz="2900" dirty="0"/>
          </a:p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Азотнокислий розчин відокремлюють, нейтралізують насиченим розчином соди і відкривають </a:t>
            </a:r>
            <a:r>
              <a:rPr lang="uk-UA" sz="2900" dirty="0" err="1"/>
              <a:t>бісмут</a:t>
            </a:r>
            <a:r>
              <a:rPr lang="uk-UA" sz="2900" dirty="0"/>
              <a:t> реакцією з сіллю </a:t>
            </a:r>
            <a:r>
              <a:rPr lang="uk-UA" sz="2900" dirty="0" err="1"/>
              <a:t>стануму</a:t>
            </a:r>
            <a:r>
              <a:rPr lang="uk-UA" sz="2900" dirty="0"/>
              <a:t> (ІІ). Осад, який залишився після обробки нітратною кислотою, розчиняють в концентрованій </a:t>
            </a:r>
            <a:r>
              <a:rPr lang="uk-UA" sz="2900" dirty="0" err="1"/>
              <a:t>хлоридній</a:t>
            </a:r>
            <a:r>
              <a:rPr lang="uk-UA" sz="2900" dirty="0"/>
              <a:t> кислоті, нейтралізують також содою і відкривають в одержаному розчині </a:t>
            </a:r>
            <a:r>
              <a:rPr lang="uk-UA" sz="2900" dirty="0" err="1"/>
              <a:t>стибій</a:t>
            </a:r>
            <a:r>
              <a:rPr lang="uk-UA" sz="2900" dirty="0"/>
              <a:t> (дією Na</a:t>
            </a:r>
            <a:r>
              <a:rPr lang="uk-UA" sz="2900" baseline="-25000" dirty="0"/>
              <a:t>2</a:t>
            </a:r>
            <a:r>
              <a:rPr lang="uk-UA" sz="2900" dirty="0"/>
              <a:t>S</a:t>
            </a:r>
            <a:r>
              <a:rPr lang="uk-UA" sz="2900" baseline="-25000" dirty="0"/>
              <a:t>2</a:t>
            </a:r>
            <a:r>
              <a:rPr lang="uk-UA" sz="2900" dirty="0"/>
              <a:t>O</a:t>
            </a:r>
            <a:r>
              <a:rPr lang="uk-UA" sz="2900" baseline="-25000" dirty="0"/>
              <a:t>3</a:t>
            </a:r>
            <a:r>
              <a:rPr lang="uk-UA" sz="2900" dirty="0"/>
              <a:t>).</a:t>
            </a:r>
            <a:endParaRPr lang="ru-RU" sz="2900" dirty="0"/>
          </a:p>
          <a:p>
            <a:pPr marL="36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Розчин (І), який залишився після вилучення солей </a:t>
            </a:r>
            <a:r>
              <a:rPr lang="uk-UA" sz="2900" dirty="0" err="1"/>
              <a:t>стибію</a:t>
            </a:r>
            <a:r>
              <a:rPr lang="uk-UA" sz="2900" dirty="0"/>
              <a:t> та </a:t>
            </a:r>
            <a:r>
              <a:rPr lang="uk-UA" sz="2900" dirty="0" err="1"/>
              <a:t>бісмуту</a:t>
            </a:r>
            <a:r>
              <a:rPr lang="uk-UA" sz="2900" dirty="0"/>
              <a:t>, трошки упарюють і відокремлюють катіони </a:t>
            </a:r>
            <a:r>
              <a:rPr lang="en-US" sz="2900" dirty="0"/>
              <a:t>IV</a:t>
            </a:r>
            <a:r>
              <a:rPr lang="uk-UA" sz="2900" dirty="0"/>
              <a:t> групи.</a:t>
            </a:r>
            <a:r>
              <a:rPr lang="ru-RU" sz="2900" dirty="0"/>
              <a:t> </a:t>
            </a:r>
            <a:r>
              <a:rPr lang="uk-UA" sz="2900" dirty="0"/>
              <a:t>Для цього до розчину додають поступово при помішування розчин концентрованого </a:t>
            </a:r>
            <a:r>
              <a:rPr lang="en-US" sz="2900" dirty="0" err="1"/>
              <a:t>NaOH</a:t>
            </a:r>
            <a:r>
              <a:rPr lang="uk-UA" sz="2900" dirty="0"/>
              <a:t> до лужної реакції на лакмус, 5-6 крапель перекису водню, після цього ще декілька крапель того ж лугу до сильно лужної реакції, нагрівають декілька хвилин та фільтрують.</a:t>
            </a:r>
            <a:endParaRPr lang="ru-RU" sz="2900" dirty="0"/>
          </a:p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Одержують розчин (ІІ) з катіонами </a:t>
            </a:r>
            <a:r>
              <a:rPr lang="en-US" sz="2900" dirty="0"/>
              <a:t>IV</a:t>
            </a:r>
            <a:r>
              <a:rPr lang="uk-UA" sz="2900" dirty="0"/>
              <a:t> групи у вигляді </a:t>
            </a:r>
            <a:r>
              <a:rPr lang="en-US" sz="2900" dirty="0" err="1"/>
              <a:t>AlO</a:t>
            </a:r>
            <a:r>
              <a:rPr lang="uk-UA" sz="2900" baseline="-25000" dirty="0"/>
              <a:t>2</a:t>
            </a:r>
            <a:r>
              <a:rPr lang="uk-UA" sz="2900" baseline="30000" dirty="0"/>
              <a:t>-</a:t>
            </a:r>
            <a:r>
              <a:rPr lang="uk-UA" sz="2900" dirty="0"/>
              <a:t>, </a:t>
            </a:r>
            <a:r>
              <a:rPr lang="en-US" sz="2900" dirty="0" err="1"/>
              <a:t>ZnO</a:t>
            </a:r>
            <a:r>
              <a:rPr lang="uk-UA" sz="2900" baseline="-25000" dirty="0"/>
              <a:t>2</a:t>
            </a:r>
            <a:r>
              <a:rPr lang="uk-UA" sz="2900" baseline="30000" dirty="0"/>
              <a:t>2-</a:t>
            </a:r>
            <a:r>
              <a:rPr lang="uk-UA" sz="2900" dirty="0"/>
              <a:t>, </a:t>
            </a:r>
            <a:r>
              <a:rPr lang="en-US" sz="2900" dirty="0" err="1"/>
              <a:t>CrO</a:t>
            </a:r>
            <a:r>
              <a:rPr lang="uk-UA" sz="2900" baseline="-25000" dirty="0"/>
              <a:t>4</a:t>
            </a:r>
            <a:r>
              <a:rPr lang="uk-UA" sz="2900" baseline="30000" dirty="0"/>
              <a:t>2-</a:t>
            </a:r>
            <a:r>
              <a:rPr lang="uk-UA" sz="2900" dirty="0"/>
              <a:t>, </a:t>
            </a:r>
            <a:r>
              <a:rPr lang="en-US" sz="2900" dirty="0" err="1"/>
              <a:t>AsO</a:t>
            </a:r>
            <a:r>
              <a:rPr lang="uk-UA" sz="2900" baseline="-25000" dirty="0"/>
              <a:t>4</a:t>
            </a:r>
            <a:r>
              <a:rPr lang="uk-UA" sz="2900" baseline="30000" dirty="0"/>
              <a:t>3-</a:t>
            </a:r>
            <a:r>
              <a:rPr lang="uk-UA" sz="2900" dirty="0"/>
              <a:t>, </a:t>
            </a:r>
            <a:r>
              <a:rPr lang="en-US" sz="2900" dirty="0" err="1"/>
              <a:t>SnO</a:t>
            </a:r>
            <a:r>
              <a:rPr lang="uk-UA" sz="2900" baseline="-25000" dirty="0"/>
              <a:t>3</a:t>
            </a:r>
            <a:r>
              <a:rPr lang="uk-UA" sz="2900" baseline="30000" dirty="0"/>
              <a:t>2-</a:t>
            </a:r>
            <a:r>
              <a:rPr lang="uk-UA" sz="2900" dirty="0"/>
              <a:t> і осад (ІІ), який містить катіони </a:t>
            </a:r>
            <a:r>
              <a:rPr lang="en-US" sz="2900" dirty="0"/>
              <a:t>V</a:t>
            </a:r>
            <a:r>
              <a:rPr lang="uk-UA" sz="2900" dirty="0"/>
              <a:t>  і </a:t>
            </a:r>
            <a:r>
              <a:rPr lang="en-US" sz="2900" dirty="0"/>
              <a:t>IV</a:t>
            </a:r>
            <a:r>
              <a:rPr lang="uk-UA" sz="2900" dirty="0"/>
              <a:t> групи у вигляді гідроксидів та оксидів.</a:t>
            </a:r>
            <a:endParaRPr lang="ru-RU" sz="2900" dirty="0"/>
          </a:p>
          <a:p>
            <a:pPr marL="36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Відкривають катіони </a:t>
            </a:r>
            <a:r>
              <a:rPr lang="en-US" sz="2900" dirty="0"/>
              <a:t>IV</a:t>
            </a:r>
            <a:r>
              <a:rPr lang="uk-UA" sz="2900" dirty="0"/>
              <a:t> групи.</a:t>
            </a:r>
            <a:r>
              <a:rPr lang="ru-RU" sz="2900" dirty="0"/>
              <a:t> </a:t>
            </a:r>
            <a:r>
              <a:rPr lang="uk-UA" sz="2900" dirty="0"/>
              <a:t>Для цього розчин (ІІ) нейтралізують 2н </a:t>
            </a:r>
            <a:r>
              <a:rPr lang="en-US" sz="2900" dirty="0" err="1"/>
              <a:t>HCl</a:t>
            </a:r>
            <a:r>
              <a:rPr lang="uk-UA" sz="2900" dirty="0"/>
              <a:t> до кислої реакції і проводять дослідження за ходом аналізу суміші катіонів </a:t>
            </a:r>
            <a:r>
              <a:rPr lang="en-US" sz="2900" dirty="0"/>
              <a:t>IV</a:t>
            </a:r>
            <a:r>
              <a:rPr lang="uk-UA" sz="2900" dirty="0"/>
              <a:t> групи.</a:t>
            </a:r>
            <a:endParaRPr lang="ru-RU" sz="2900" dirty="0"/>
          </a:p>
          <a:p>
            <a:pPr marL="36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Розділяють катіони </a:t>
            </a:r>
            <a:r>
              <a:rPr lang="en-US" sz="2900" dirty="0"/>
              <a:t>IV</a:t>
            </a:r>
            <a:r>
              <a:rPr lang="uk-UA" sz="2900" dirty="0"/>
              <a:t>  і </a:t>
            </a:r>
            <a:r>
              <a:rPr lang="en-US" sz="2900" dirty="0"/>
              <a:t>V</a:t>
            </a:r>
            <a:r>
              <a:rPr lang="uk-UA" sz="2900" dirty="0"/>
              <a:t> групи.</a:t>
            </a:r>
            <a:r>
              <a:rPr lang="ru-RU" sz="2900" dirty="0"/>
              <a:t> </a:t>
            </a:r>
            <a:r>
              <a:rPr lang="uk-UA" sz="2900" dirty="0"/>
              <a:t>Осад (ІІ), який залишився після відокремлення катіонів </a:t>
            </a:r>
            <a:r>
              <a:rPr lang="en-US" sz="2900" dirty="0"/>
              <a:t>IV</a:t>
            </a:r>
            <a:r>
              <a:rPr lang="uk-UA" sz="2900" dirty="0"/>
              <a:t> групи, розчиняють в невеликій кількості 2н нітратної кислоти (при нагріванні), додають при цьому декілька крапель Н</a:t>
            </a:r>
            <a:r>
              <a:rPr lang="uk-UA" sz="2900" baseline="-25000" dirty="0"/>
              <a:t>2</a:t>
            </a:r>
            <a:r>
              <a:rPr lang="uk-UA" sz="2900" dirty="0"/>
              <a:t>О</a:t>
            </a:r>
            <a:r>
              <a:rPr lang="uk-UA" sz="2900" baseline="-25000" dirty="0"/>
              <a:t>2</a:t>
            </a:r>
            <a:r>
              <a:rPr lang="uk-UA" sz="2900" dirty="0"/>
              <a:t> для розчинення можливого в осаді </a:t>
            </a:r>
            <a:r>
              <a:rPr lang="en-US" sz="2900" dirty="0" err="1"/>
              <a:t>MnO</a:t>
            </a:r>
            <a:r>
              <a:rPr lang="uk-UA" sz="2900" baseline="-25000" dirty="0"/>
              <a:t>2</a:t>
            </a:r>
            <a:r>
              <a:rPr lang="uk-UA" sz="2900" dirty="0"/>
              <a:t>. Одержаний розчин нітратів катіонів </a:t>
            </a:r>
            <a:r>
              <a:rPr lang="en-US" sz="2900" dirty="0"/>
              <a:t>V</a:t>
            </a:r>
            <a:r>
              <a:rPr lang="uk-UA" sz="2900" dirty="0"/>
              <a:t> і </a:t>
            </a:r>
            <a:r>
              <a:rPr lang="en-US" sz="2900" dirty="0"/>
              <a:t>IV</a:t>
            </a:r>
            <a:r>
              <a:rPr lang="uk-UA" sz="2900" dirty="0"/>
              <a:t> групи нейтралізують 2н розчином соди до появлення муті, додають 2-3-хкратний об’єм концентрованого розчину аміаку і нагрівають до  40-50</a:t>
            </a:r>
            <a:r>
              <a:rPr lang="uk-UA" sz="2900" baseline="30000" dirty="0"/>
              <a:t>о</a:t>
            </a:r>
            <a:r>
              <a:rPr lang="uk-UA" sz="2900" dirty="0"/>
              <a:t> С. При цьому гідроксиди катіонів </a:t>
            </a:r>
            <a:r>
              <a:rPr lang="en-US" sz="2900" dirty="0"/>
              <a:t>V</a:t>
            </a:r>
            <a:r>
              <a:rPr lang="uk-UA" sz="2900" dirty="0"/>
              <a:t> групи випадають в осад (ІІІ), а катіони </a:t>
            </a:r>
            <a:r>
              <a:rPr lang="en-US" sz="2900" dirty="0"/>
              <a:t>V</a:t>
            </a:r>
            <a:r>
              <a:rPr lang="uk-UA" sz="2900" dirty="0"/>
              <a:t>І групи залишаються в розчині (ІІІ) у вигляді </a:t>
            </a:r>
            <a:r>
              <a:rPr lang="uk-UA" sz="2900" dirty="0" err="1"/>
              <a:t>аміакатів</a:t>
            </a:r>
            <a:r>
              <a:rPr lang="uk-UA" sz="2900" dirty="0"/>
              <a:t>.</a:t>
            </a:r>
            <a:endParaRPr lang="ru-RU" sz="2900" dirty="0"/>
          </a:p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5. Осад (ІІІ), який містить гідроксиди </a:t>
            </a:r>
            <a:r>
              <a:rPr lang="uk-UA" sz="2900" dirty="0" err="1"/>
              <a:t>феруму</a:t>
            </a:r>
            <a:r>
              <a:rPr lang="uk-UA" sz="2900" dirty="0"/>
              <a:t>, мангану та магнію, обробляють розчином </a:t>
            </a:r>
            <a:r>
              <a:rPr lang="en-US" sz="2900" dirty="0"/>
              <a:t>NH</a:t>
            </a:r>
            <a:r>
              <a:rPr lang="uk-UA" sz="2900" baseline="-25000" dirty="0"/>
              <a:t>4</a:t>
            </a:r>
            <a:r>
              <a:rPr lang="en-US" sz="2900" dirty="0" err="1"/>
              <a:t>Cl</a:t>
            </a:r>
            <a:r>
              <a:rPr lang="uk-UA" sz="2900" dirty="0"/>
              <a:t> для розчинення </a:t>
            </a:r>
            <a:r>
              <a:rPr lang="en-US" sz="2900" dirty="0"/>
              <a:t>Mg</a:t>
            </a:r>
            <a:r>
              <a:rPr lang="uk-UA" sz="2900" dirty="0"/>
              <a:t>(</a:t>
            </a:r>
            <a:r>
              <a:rPr lang="en-US" sz="2900" dirty="0"/>
              <a:t>OH</a:t>
            </a:r>
            <a:r>
              <a:rPr lang="uk-UA" sz="2900" dirty="0"/>
              <a:t>)</a:t>
            </a:r>
            <a:r>
              <a:rPr lang="uk-UA" sz="2900" baseline="-25000" dirty="0"/>
              <a:t>2</a:t>
            </a:r>
            <a:r>
              <a:rPr lang="uk-UA" sz="2900" dirty="0"/>
              <a:t> і в одержаному розчині відкривають </a:t>
            </a:r>
            <a:r>
              <a:rPr lang="en-US" sz="2900" dirty="0"/>
              <a:t>Mg</a:t>
            </a:r>
            <a:r>
              <a:rPr lang="uk-UA" sz="2900" baseline="30000" dirty="0"/>
              <a:t>2+</a:t>
            </a:r>
            <a:r>
              <a:rPr lang="uk-UA" sz="2900" dirty="0"/>
              <a:t>. </a:t>
            </a:r>
            <a:endParaRPr lang="ru-RU" sz="2900" dirty="0"/>
          </a:p>
          <a:p>
            <a:pPr marL="3600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Гідроксиди </a:t>
            </a:r>
            <a:r>
              <a:rPr lang="uk-UA" sz="2900" dirty="0" err="1"/>
              <a:t>феруму</a:t>
            </a:r>
            <a:r>
              <a:rPr lang="uk-UA" sz="2900" dirty="0"/>
              <a:t> та мангану, які залишились в осаді, можна розчинити в 2н </a:t>
            </a:r>
            <a:r>
              <a:rPr lang="en-US" sz="2900" dirty="0" err="1"/>
              <a:t>HCl</a:t>
            </a:r>
            <a:r>
              <a:rPr lang="uk-UA" sz="2900" dirty="0"/>
              <a:t> і досліджувати на катіони </a:t>
            </a:r>
            <a:r>
              <a:rPr lang="uk-UA" sz="2900" dirty="0" err="1"/>
              <a:t>феруму</a:t>
            </a:r>
            <a:r>
              <a:rPr lang="uk-UA" sz="2900" dirty="0"/>
              <a:t> та мангану.</a:t>
            </a:r>
            <a:endParaRPr lang="ru-RU" sz="2900" dirty="0"/>
          </a:p>
          <a:p>
            <a:pPr marL="36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Розчин, який містить </a:t>
            </a:r>
            <a:r>
              <a:rPr lang="uk-UA" sz="2900" dirty="0" err="1"/>
              <a:t>аміакати</a:t>
            </a:r>
            <a:r>
              <a:rPr lang="uk-UA" sz="2900" dirty="0"/>
              <a:t> </a:t>
            </a:r>
            <a:r>
              <a:rPr lang="en-US" sz="2900" dirty="0"/>
              <a:t>V</a:t>
            </a:r>
            <a:r>
              <a:rPr lang="uk-UA" sz="2900" dirty="0"/>
              <a:t>І групи, нейтралізують </a:t>
            </a:r>
            <a:r>
              <a:rPr lang="en-US" sz="2900" dirty="0" err="1"/>
              <a:t>HCl</a:t>
            </a:r>
            <a:r>
              <a:rPr lang="uk-UA" sz="2900" dirty="0"/>
              <a:t> (рН=3-4) і аналізують аналогічно, як суміш катіонів </a:t>
            </a:r>
            <a:r>
              <a:rPr lang="en-US" sz="2900" dirty="0"/>
              <a:t>V</a:t>
            </a:r>
            <a:r>
              <a:rPr lang="uk-UA" sz="2900" dirty="0"/>
              <a:t>І групи.</a:t>
            </a:r>
            <a:endParaRPr lang="ru-RU" sz="2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Систематичний хід аналізу суміші катіонів  І</a:t>
            </a:r>
            <a:r>
              <a:rPr lang="ru-UA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VІ аналітичних груп за кислотно-лужною систематикою.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100392" cy="5877272"/>
          </a:xfrm>
        </p:spPr>
        <p:txBody>
          <a:bodyPr>
            <a:normAutofit fontScale="62500" lnSpcReduction="20000"/>
          </a:bodyPr>
          <a:lstStyle/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Перед початком аналізу необхідно на сам перед звернути увагу на колір і реакцію розчину (</a:t>
            </a:r>
            <a:r>
              <a:rPr lang="uk-UA" sz="2900" dirty="0" err="1"/>
              <a:t>рН</a:t>
            </a:r>
            <a:r>
              <a:rPr lang="uk-UA" sz="2900" dirty="0"/>
              <a:t>). Відсутність забарвлення дає можливість передбачити, що в розчині не має іонів Co</a:t>
            </a:r>
            <a:r>
              <a:rPr lang="uk-UA" sz="2900" baseline="30000" dirty="0"/>
              <a:t>2+</a:t>
            </a:r>
            <a:r>
              <a:rPr lang="uk-UA" sz="2900" dirty="0"/>
              <a:t>, Ni</a:t>
            </a:r>
            <a:r>
              <a:rPr lang="uk-UA" sz="2900" baseline="30000" dirty="0"/>
              <a:t>2+</a:t>
            </a:r>
            <a:r>
              <a:rPr lang="uk-UA" sz="2900" dirty="0"/>
              <a:t>, Fe</a:t>
            </a:r>
            <a:r>
              <a:rPr lang="uk-UA" sz="2900" baseline="30000" dirty="0"/>
              <a:t>3+</a:t>
            </a:r>
            <a:r>
              <a:rPr lang="uk-UA" sz="2900" dirty="0"/>
              <a:t>, Cu</a:t>
            </a:r>
            <a:r>
              <a:rPr lang="uk-UA" sz="2900" baseline="30000" dirty="0"/>
              <a:t>2+</a:t>
            </a:r>
            <a:r>
              <a:rPr lang="uk-UA" sz="2900" dirty="0"/>
              <a:t>, Cr</a:t>
            </a:r>
            <a:r>
              <a:rPr lang="uk-UA" sz="2900" baseline="30000" dirty="0"/>
              <a:t>3+</a:t>
            </a:r>
            <a:r>
              <a:rPr lang="uk-UA" sz="2900" dirty="0"/>
              <a:t>. Нейтральна реакція розчину вказує, що катіони </a:t>
            </a:r>
            <a:r>
              <a:rPr lang="en-US" sz="2900" dirty="0" err="1"/>
              <a:t>Sn</a:t>
            </a:r>
            <a:r>
              <a:rPr lang="uk-UA" sz="2900" baseline="30000" dirty="0"/>
              <a:t>2+</a:t>
            </a:r>
            <a:r>
              <a:rPr lang="uk-UA" sz="2900" dirty="0"/>
              <a:t>, </a:t>
            </a:r>
            <a:r>
              <a:rPr lang="en-US" sz="2900" dirty="0"/>
              <a:t>Hg</a:t>
            </a:r>
            <a:r>
              <a:rPr lang="uk-UA" sz="2900" baseline="30000" dirty="0"/>
              <a:t>2+</a:t>
            </a:r>
            <a:r>
              <a:rPr lang="uk-UA" sz="2900" dirty="0"/>
              <a:t>, </a:t>
            </a:r>
            <a:r>
              <a:rPr lang="en-US" sz="2900" dirty="0" err="1"/>
              <a:t>Sn</a:t>
            </a:r>
            <a:r>
              <a:rPr lang="uk-UA" sz="2900" baseline="30000" dirty="0"/>
              <a:t>4+</a:t>
            </a:r>
            <a:r>
              <a:rPr lang="uk-UA" sz="2900" dirty="0"/>
              <a:t>, </a:t>
            </a:r>
            <a:r>
              <a:rPr lang="en-US" sz="2900" dirty="0"/>
              <a:t>Bi</a:t>
            </a:r>
            <a:r>
              <a:rPr lang="uk-UA" sz="2900" baseline="30000" dirty="0"/>
              <a:t>3+</a:t>
            </a:r>
            <a:r>
              <a:rPr lang="uk-UA" sz="2900" dirty="0"/>
              <a:t> відсутні. Після цього в окремих пробах розчину проводять реакції з сульфатною та </a:t>
            </a:r>
            <a:r>
              <a:rPr lang="uk-UA" sz="2900" dirty="0" err="1"/>
              <a:t>хлоридною</a:t>
            </a:r>
            <a:r>
              <a:rPr lang="uk-UA" sz="2900" dirty="0"/>
              <a:t> кислотами, а також зі </a:t>
            </a:r>
            <a:r>
              <a:rPr lang="uk-UA" sz="2900" dirty="0" err="1"/>
              <a:t>станум</a:t>
            </a:r>
            <a:r>
              <a:rPr lang="uk-UA" sz="2900" dirty="0"/>
              <a:t> хлоридом (ІІ).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Якщо при дії </a:t>
            </a:r>
            <a:r>
              <a:rPr lang="en-US" sz="2900" dirty="0" err="1"/>
              <a:t>HCl</a:t>
            </a:r>
            <a:r>
              <a:rPr lang="en-US" sz="2900" dirty="0"/>
              <a:t> </a:t>
            </a:r>
            <a:r>
              <a:rPr lang="uk-UA" sz="2900" dirty="0"/>
              <a:t>осад не випадає, то, очевидно не має катіонів </a:t>
            </a:r>
            <a:r>
              <a:rPr lang="en-US" sz="2900" dirty="0"/>
              <a:t>Ag</a:t>
            </a:r>
            <a:r>
              <a:rPr lang="ru-RU" sz="2900" baseline="30000" dirty="0"/>
              <a:t>+</a:t>
            </a:r>
            <a:r>
              <a:rPr lang="ru-RU" sz="2900" dirty="0"/>
              <a:t>, </a:t>
            </a:r>
            <a:r>
              <a:rPr lang="en-US" sz="2900" dirty="0"/>
              <a:t>Hg</a:t>
            </a:r>
            <a:r>
              <a:rPr lang="ru-RU" sz="2900" baseline="-25000" dirty="0"/>
              <a:t>2</a:t>
            </a:r>
            <a:r>
              <a:rPr lang="ru-RU" sz="2900" baseline="30000" dirty="0"/>
              <a:t>2+</a:t>
            </a:r>
            <a:r>
              <a:rPr lang="ru-RU" sz="2900" dirty="0"/>
              <a:t> </a:t>
            </a:r>
            <a:r>
              <a:rPr lang="ru-RU" sz="2900" dirty="0" err="1"/>
              <a:t>і</a:t>
            </a:r>
            <a:r>
              <a:rPr lang="ru-RU" sz="2900" dirty="0"/>
              <a:t> </a:t>
            </a:r>
            <a:r>
              <a:rPr lang="uk-UA" sz="2900" dirty="0"/>
              <a:t>можливо – Pb</a:t>
            </a:r>
            <a:r>
              <a:rPr lang="uk-UA" sz="2900" baseline="30000" dirty="0"/>
              <a:t>2+</a:t>
            </a:r>
            <a:r>
              <a:rPr lang="uk-UA" sz="2900" dirty="0"/>
              <a:t>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  Відсутність осаду при дії</a:t>
            </a:r>
            <a:r>
              <a:rPr lang="uk-UA" sz="2900" baseline="30000" dirty="0"/>
              <a:t> </a:t>
            </a:r>
            <a:r>
              <a:rPr lang="uk-UA" sz="2900" dirty="0"/>
              <a:t>H</a:t>
            </a:r>
            <a:r>
              <a:rPr lang="uk-UA" sz="2900" baseline="-25000" dirty="0"/>
              <a:t>2</a:t>
            </a:r>
            <a:r>
              <a:rPr lang="uk-UA" sz="2900" dirty="0"/>
              <a:t>SO</a:t>
            </a:r>
            <a:r>
              <a:rPr lang="uk-UA" sz="2900" baseline="-25000" dirty="0"/>
              <a:t>4</a:t>
            </a:r>
            <a:r>
              <a:rPr lang="uk-UA" sz="2900" dirty="0"/>
              <a:t> свідчить про те, що в досліджуваній суміші не має іонів Ba</a:t>
            </a:r>
            <a:r>
              <a:rPr lang="uk-UA" sz="2900" baseline="30000" dirty="0"/>
              <a:t>2+</a:t>
            </a:r>
            <a:r>
              <a:rPr lang="uk-UA" sz="2900" dirty="0"/>
              <a:t>, Sr</a:t>
            </a:r>
            <a:r>
              <a:rPr lang="uk-UA" sz="2900" baseline="30000" dirty="0"/>
              <a:t>2+</a:t>
            </a:r>
            <a:r>
              <a:rPr lang="uk-UA" sz="2900" dirty="0"/>
              <a:t>, Pb</a:t>
            </a:r>
            <a:r>
              <a:rPr lang="uk-UA" sz="2900" baseline="30000" dirty="0"/>
              <a:t>2+</a:t>
            </a:r>
            <a:r>
              <a:rPr lang="uk-UA" sz="2900" dirty="0"/>
              <a:t>, можливо Ca</a:t>
            </a:r>
            <a:r>
              <a:rPr lang="uk-UA" sz="2900" baseline="30000" dirty="0"/>
              <a:t>2+</a:t>
            </a:r>
            <a:r>
              <a:rPr lang="uk-UA" sz="2900" dirty="0"/>
              <a:t>. Якщо ж при реакції з лужним розчином SnCl</a:t>
            </a:r>
            <a:r>
              <a:rPr lang="uk-UA" sz="2900" baseline="-25000" dirty="0"/>
              <a:t>2</a:t>
            </a:r>
            <a:r>
              <a:rPr lang="uk-UA" sz="2900" dirty="0"/>
              <a:t> не утворюється чорний осад, то відсутні катіони Bi</a:t>
            </a:r>
            <a:r>
              <a:rPr lang="uk-UA" sz="2900" baseline="30000" dirty="0"/>
              <a:t>3+</a:t>
            </a:r>
            <a:r>
              <a:rPr lang="uk-UA" sz="2900" dirty="0"/>
              <a:t>, Hg</a:t>
            </a:r>
            <a:r>
              <a:rPr lang="uk-UA" sz="2900" baseline="-25000" dirty="0"/>
              <a:t>2</a:t>
            </a:r>
            <a:r>
              <a:rPr lang="uk-UA" sz="2900" baseline="30000" dirty="0"/>
              <a:t>2+</a:t>
            </a:r>
            <a:r>
              <a:rPr lang="uk-UA" sz="2900" dirty="0"/>
              <a:t>, Hg</a:t>
            </a:r>
            <a:r>
              <a:rPr lang="uk-UA" sz="2900" baseline="30000" dirty="0"/>
              <a:t>2+</a:t>
            </a:r>
            <a:r>
              <a:rPr lang="uk-UA" sz="2900" dirty="0"/>
              <a:t>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Після таких випробувань можна провести часткові реакції на катіони IV, V і IV груп.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Аналіз розчину без осаду.</a:t>
            </a:r>
            <a:endParaRPr lang="ru-RU" sz="2900" dirty="0"/>
          </a:p>
          <a:p>
            <a:pPr marL="252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Відокремлення і відкриття катіонів ІІ групи.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До досліджуваного розчину додають декілька крапель концентрованої </a:t>
            </a:r>
            <a:r>
              <a:rPr lang="en-US" sz="2900" dirty="0" err="1"/>
              <a:t>HCl</a:t>
            </a:r>
            <a:r>
              <a:rPr lang="uk-UA" sz="2900" dirty="0"/>
              <a:t>, дають постояти 2-3 хвилини, відфільтровують, перевіряють повноту осадження.</a:t>
            </a:r>
            <a:endParaRPr lang="ru-RU" sz="2900" dirty="0"/>
          </a:p>
          <a:p>
            <a:pPr marL="25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Осад (І) містить катіони </a:t>
            </a:r>
            <a:r>
              <a:rPr lang="en-US" sz="2900" dirty="0"/>
              <a:t>Ag</a:t>
            </a:r>
            <a:r>
              <a:rPr lang="uk-UA" sz="2900" baseline="30000" dirty="0"/>
              <a:t>+</a:t>
            </a:r>
            <a:r>
              <a:rPr lang="uk-UA" sz="2900" dirty="0"/>
              <a:t>, </a:t>
            </a:r>
            <a:r>
              <a:rPr lang="en-US" sz="2900" dirty="0"/>
              <a:t>Hg</a:t>
            </a:r>
            <a:r>
              <a:rPr lang="uk-UA" sz="2900" baseline="-25000" dirty="0"/>
              <a:t>2</a:t>
            </a:r>
            <a:r>
              <a:rPr lang="uk-UA" sz="2900" baseline="30000" dirty="0"/>
              <a:t>2+</a:t>
            </a:r>
            <a:r>
              <a:rPr lang="uk-UA" sz="2900" dirty="0"/>
              <a:t>, Pb</a:t>
            </a:r>
            <a:r>
              <a:rPr lang="uk-UA" sz="2900" baseline="30000" dirty="0"/>
              <a:t>2+</a:t>
            </a:r>
            <a:r>
              <a:rPr lang="uk-UA" sz="2900" dirty="0"/>
              <a:t> у вигляді хлоридів. Фільтрат (І) містить катіони І, ІІІ, IV, V і IV груп.</a:t>
            </a:r>
            <a:endParaRPr lang="ru-RU" sz="2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244408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Шість аналітичних груп </a:t>
            </a:r>
            <a:r>
              <a:rPr lang="uk-UA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катіонів‚</a:t>
            </a:r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загальна характеристика, якісні реакції. 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172400" cy="6093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95637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58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25000" lnSpcReduction="20000"/>
          </a:bodyPr>
          <a:lstStyle/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Осад (І) промивають водою, підкислюють </a:t>
            </a:r>
            <a:r>
              <a:rPr lang="en-US" sz="6400" dirty="0" err="1"/>
              <a:t>HCl</a:t>
            </a:r>
            <a:r>
              <a:rPr lang="uk-UA" sz="6400" dirty="0"/>
              <a:t> і досліджують за ходом аналізу катіонів ІІ групи.</a:t>
            </a:r>
            <a:r>
              <a:rPr lang="ru-RU" sz="6400" dirty="0"/>
              <a:t> </a:t>
            </a:r>
            <a:r>
              <a:rPr lang="uk-UA" sz="6400" dirty="0"/>
              <a:t>Якщо концентрація іонів </a:t>
            </a:r>
            <a:r>
              <a:rPr lang="en-US" sz="6400" dirty="0" err="1"/>
              <a:t>Pb</a:t>
            </a:r>
            <a:r>
              <a:rPr lang="ru-RU" sz="6400" baseline="30000" dirty="0"/>
              <a:t>2+ </a:t>
            </a:r>
            <a:r>
              <a:rPr lang="uk-UA" sz="6400" dirty="0"/>
              <a:t>в розчині мала, то в осаді (І) солі </a:t>
            </a:r>
            <a:r>
              <a:rPr lang="en-US" sz="6400" dirty="0" err="1"/>
              <a:t>PbCl</a:t>
            </a:r>
            <a:r>
              <a:rPr lang="ru-RU" sz="6400" baseline="-25000" dirty="0"/>
              <a:t>2</a:t>
            </a:r>
            <a:r>
              <a:rPr lang="ru-RU" sz="6400" dirty="0"/>
              <a:t> </a:t>
            </a:r>
            <a:r>
              <a:rPr lang="uk-UA" sz="6400" dirty="0"/>
              <a:t>може не бути, так як розчинність PbCl</a:t>
            </a:r>
            <a:r>
              <a:rPr lang="uk-UA" sz="6400" baseline="-25000" dirty="0"/>
              <a:t>2</a:t>
            </a:r>
            <a:r>
              <a:rPr lang="uk-UA" sz="6400" dirty="0"/>
              <a:t> достатньо велика. В цьому випадку іони Pb</a:t>
            </a:r>
            <a:r>
              <a:rPr lang="uk-UA" sz="6400" baseline="30000" dirty="0"/>
              <a:t>2+</a:t>
            </a:r>
            <a:r>
              <a:rPr lang="uk-UA" sz="6400" dirty="0"/>
              <a:t> необхідно відкривати в осаді сульфатів ІІІ групи.</a:t>
            </a:r>
            <a:endParaRPr lang="ru-RU" sz="6400" dirty="0"/>
          </a:p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2. Відокремлення і відкриття катіонів ІІІ групи.</a:t>
            </a:r>
            <a:r>
              <a:rPr lang="ru-RU" sz="6400" dirty="0"/>
              <a:t> </a:t>
            </a:r>
            <a:r>
              <a:rPr lang="uk-UA" sz="6400" dirty="0"/>
              <a:t>До фільтрату додають декілька крапель 2н </a:t>
            </a:r>
            <a:r>
              <a:rPr lang="en-US" sz="6400" dirty="0"/>
              <a:t>H</a:t>
            </a:r>
            <a:r>
              <a:rPr lang="uk-UA" sz="6400" baseline="-25000" dirty="0"/>
              <a:t>2</a:t>
            </a:r>
            <a:r>
              <a:rPr lang="en-US" sz="6400" dirty="0"/>
              <a:t>SO</a:t>
            </a:r>
            <a:r>
              <a:rPr lang="uk-UA" sz="6400" baseline="-25000" dirty="0"/>
              <a:t>4</a:t>
            </a:r>
            <a:r>
              <a:rPr lang="uk-UA" sz="6400" dirty="0"/>
              <a:t>, 5-10 хвилин нагрівають на водяній бані, осад що утворився, відфільтровують та перевіряють повноту осадження.</a:t>
            </a:r>
            <a:endParaRPr lang="ru-RU" sz="6400" dirty="0"/>
          </a:p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Осад (ІІ) містить </a:t>
            </a:r>
            <a:r>
              <a:rPr lang="en-US" sz="6400" dirty="0" err="1"/>
              <a:t>BaSO</a:t>
            </a:r>
            <a:r>
              <a:rPr lang="uk-UA" sz="6400" baseline="-25000" dirty="0"/>
              <a:t>4</a:t>
            </a:r>
            <a:r>
              <a:rPr lang="uk-UA" sz="6400" dirty="0"/>
              <a:t>, </a:t>
            </a:r>
            <a:r>
              <a:rPr lang="en-US" sz="6400" dirty="0" err="1"/>
              <a:t>SrSO</a:t>
            </a:r>
            <a:r>
              <a:rPr lang="uk-UA" sz="6400" baseline="-25000" dirty="0"/>
              <a:t>4</a:t>
            </a:r>
            <a:r>
              <a:rPr lang="uk-UA" sz="6400" dirty="0"/>
              <a:t>, </a:t>
            </a:r>
            <a:r>
              <a:rPr lang="en-US" sz="6400" dirty="0" err="1"/>
              <a:t>CaSO</a:t>
            </a:r>
            <a:r>
              <a:rPr lang="uk-UA" sz="6400" baseline="-25000" dirty="0"/>
              <a:t>4</a:t>
            </a:r>
            <a:r>
              <a:rPr lang="uk-UA" sz="6400" dirty="0"/>
              <a:t>, </a:t>
            </a:r>
            <a:r>
              <a:rPr lang="en-US" sz="6400" dirty="0" err="1"/>
              <a:t>PbSO</a:t>
            </a:r>
            <a:r>
              <a:rPr lang="uk-UA" sz="6400" baseline="-25000" dirty="0"/>
              <a:t>4  </a:t>
            </a:r>
            <a:r>
              <a:rPr lang="uk-UA" sz="6400" dirty="0"/>
              <a:t>і можливо основні солі </a:t>
            </a:r>
            <a:r>
              <a:rPr lang="en-US" sz="6400" dirty="0" err="1"/>
              <a:t>Sb</a:t>
            </a:r>
            <a:r>
              <a:rPr lang="uk-UA" sz="6400" dirty="0"/>
              <a:t>.</a:t>
            </a:r>
            <a:endParaRPr lang="ru-RU" sz="6400" dirty="0"/>
          </a:p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Фільтрат (ІІ) містить катіони І, IV, V і IV груп.</a:t>
            </a:r>
            <a:r>
              <a:rPr lang="ru-RU" sz="6400" dirty="0"/>
              <a:t> </a:t>
            </a:r>
            <a:r>
              <a:rPr lang="uk-UA" sz="6400" dirty="0"/>
              <a:t>Осад нагрівають декілька хвилин, попередньо додавши кілька крапель концентрованої </a:t>
            </a:r>
            <a:r>
              <a:rPr lang="en-US" sz="6400" dirty="0" err="1"/>
              <a:t>HCl</a:t>
            </a:r>
            <a:r>
              <a:rPr lang="uk-UA" sz="6400" dirty="0"/>
              <a:t> для розчинення, можливо присутніх в ньому, основних солей </a:t>
            </a:r>
            <a:r>
              <a:rPr lang="en-US" sz="6400" dirty="0"/>
              <a:t>Bi</a:t>
            </a:r>
            <a:r>
              <a:rPr lang="uk-UA" sz="6400" dirty="0"/>
              <a:t>, </a:t>
            </a:r>
            <a:r>
              <a:rPr lang="en-US" sz="6400" dirty="0" err="1"/>
              <a:t>Sb</a:t>
            </a:r>
            <a:r>
              <a:rPr lang="uk-UA" sz="6400" dirty="0"/>
              <a:t>, </a:t>
            </a:r>
            <a:r>
              <a:rPr lang="en-US" sz="6400" dirty="0" err="1"/>
              <a:t>Sn</a:t>
            </a:r>
            <a:r>
              <a:rPr lang="uk-UA" sz="6400" dirty="0"/>
              <a:t> і відфільтровують.</a:t>
            </a:r>
            <a:endParaRPr lang="ru-RU" sz="6400" dirty="0"/>
          </a:p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Осад сульфатів, відокремлений від основних солей, переводять в карбонати. Для цього до осаду додають 3-4 </a:t>
            </a:r>
            <a:r>
              <a:rPr lang="uk-UA" sz="6400" dirty="0" err="1"/>
              <a:t>мл</a:t>
            </a:r>
            <a:r>
              <a:rPr lang="uk-UA" sz="6400" dirty="0"/>
              <a:t> насиченого розчину Na</a:t>
            </a:r>
            <a:r>
              <a:rPr lang="uk-UA" sz="6400" baseline="-25000" dirty="0"/>
              <a:t>2</a:t>
            </a:r>
            <a:r>
              <a:rPr lang="uk-UA" sz="6400" dirty="0"/>
              <a:t>CO</a:t>
            </a:r>
            <a:r>
              <a:rPr lang="uk-UA" sz="6400" baseline="-25000" dirty="0"/>
              <a:t>3</a:t>
            </a:r>
            <a:r>
              <a:rPr lang="uk-UA" sz="6400" dirty="0"/>
              <a:t> і кип’ятять 5 хвилин, додають 1-2 </a:t>
            </a:r>
            <a:r>
              <a:rPr lang="uk-UA" sz="6400" dirty="0" err="1"/>
              <a:t>мл</a:t>
            </a:r>
            <a:r>
              <a:rPr lang="uk-UA" sz="6400" dirty="0"/>
              <a:t> воли і прозорий розчин зливають. До осаду знову приливають порцію насиченого розчину Na</a:t>
            </a:r>
            <a:r>
              <a:rPr lang="uk-UA" sz="6400" baseline="-25000" dirty="0"/>
              <a:t>2</a:t>
            </a:r>
            <a:r>
              <a:rPr lang="uk-UA" sz="6400" dirty="0"/>
              <a:t>CO</a:t>
            </a:r>
            <a:r>
              <a:rPr lang="uk-UA" sz="6400" baseline="-25000" dirty="0"/>
              <a:t>3</a:t>
            </a:r>
            <a:r>
              <a:rPr lang="uk-UA" sz="6400" dirty="0"/>
              <a:t> і кип’ятять. Після цього осад карбонатів відфільтровують, промивають водою від іонів SO</a:t>
            </a:r>
            <a:r>
              <a:rPr lang="uk-UA" sz="6400" baseline="-25000" dirty="0"/>
              <a:t>4</a:t>
            </a:r>
            <a:r>
              <a:rPr lang="uk-UA" sz="6400" baseline="30000" dirty="0"/>
              <a:t>2-</a:t>
            </a:r>
            <a:r>
              <a:rPr lang="uk-UA" sz="6400" dirty="0"/>
              <a:t>, розчиняють в 2н оцтовій кислоті (2-3 </a:t>
            </a:r>
            <a:r>
              <a:rPr lang="uk-UA" sz="6400" dirty="0" err="1"/>
              <a:t>мл</a:t>
            </a:r>
            <a:r>
              <a:rPr lang="uk-UA" sz="6400" dirty="0"/>
              <a:t>) при нагріванні. В одержаному розчині містяться ацетати Ba</a:t>
            </a:r>
            <a:r>
              <a:rPr lang="uk-UA" sz="6400" baseline="30000" dirty="0"/>
              <a:t>2+</a:t>
            </a:r>
            <a:r>
              <a:rPr lang="uk-UA" sz="6400" dirty="0"/>
              <a:t>, Sr</a:t>
            </a:r>
            <a:r>
              <a:rPr lang="uk-UA" sz="6400" baseline="30000" dirty="0"/>
              <a:t>2+</a:t>
            </a:r>
            <a:r>
              <a:rPr lang="uk-UA" sz="6400" dirty="0"/>
              <a:t>, Ca</a:t>
            </a:r>
            <a:r>
              <a:rPr lang="uk-UA" sz="6400" baseline="30000" dirty="0"/>
              <a:t>2+</a:t>
            </a:r>
            <a:r>
              <a:rPr lang="uk-UA" sz="6400" dirty="0"/>
              <a:t>, Pb</a:t>
            </a:r>
            <a:r>
              <a:rPr lang="uk-UA" sz="6400" baseline="30000" dirty="0"/>
              <a:t>2+</a:t>
            </a:r>
            <a:r>
              <a:rPr lang="uk-UA" sz="6400" dirty="0"/>
              <a:t>. Для вилучення іонів Pb</a:t>
            </a:r>
            <a:r>
              <a:rPr lang="uk-UA" sz="6400" baseline="30000" dirty="0"/>
              <a:t>2+</a:t>
            </a:r>
            <a:r>
              <a:rPr lang="uk-UA" sz="6400" dirty="0"/>
              <a:t> додають KJ, осад PbJ</a:t>
            </a:r>
            <a:r>
              <a:rPr lang="uk-UA" sz="6400" baseline="-25000" dirty="0"/>
              <a:t>2</a:t>
            </a:r>
            <a:r>
              <a:rPr lang="uk-UA" sz="6400" dirty="0"/>
              <a:t>, який утворився,</a:t>
            </a:r>
            <a:r>
              <a:rPr lang="uk-UA" sz="6400" baseline="-25000" dirty="0"/>
              <a:t> </a:t>
            </a:r>
            <a:r>
              <a:rPr lang="uk-UA" sz="6400" dirty="0"/>
              <a:t>відфільтровують і в фільтраті відкривають катіони Ba</a:t>
            </a:r>
            <a:r>
              <a:rPr lang="uk-UA" sz="6400" baseline="30000" dirty="0"/>
              <a:t>2+</a:t>
            </a:r>
            <a:r>
              <a:rPr lang="uk-UA" sz="6400" dirty="0"/>
              <a:t>, Sr</a:t>
            </a:r>
            <a:r>
              <a:rPr lang="uk-UA" sz="6400" baseline="30000" dirty="0"/>
              <a:t>2+</a:t>
            </a:r>
            <a:r>
              <a:rPr lang="uk-UA" sz="6400" dirty="0"/>
              <a:t>, Ca</a:t>
            </a:r>
            <a:r>
              <a:rPr lang="uk-UA" sz="6400" baseline="30000" dirty="0"/>
              <a:t>2+</a:t>
            </a:r>
            <a:r>
              <a:rPr lang="uk-UA" sz="6400" dirty="0"/>
              <a:t> за ходом аналізу катіонів ІІІ групи.</a:t>
            </a:r>
            <a:r>
              <a:rPr lang="uk-UA" sz="6400" baseline="-25000" dirty="0"/>
              <a:t> </a:t>
            </a:r>
            <a:endParaRPr lang="ru-RU" sz="6400" dirty="0"/>
          </a:p>
          <a:p>
            <a:pPr marL="36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3.Відкриття катіонів І групи.</a:t>
            </a:r>
            <a:r>
              <a:rPr lang="ru-RU" sz="6400" dirty="0"/>
              <a:t> </a:t>
            </a:r>
            <a:r>
              <a:rPr lang="uk-UA" sz="6400" dirty="0"/>
              <a:t>Іони </a:t>
            </a:r>
            <a:r>
              <a:rPr lang="en-US" sz="6400" dirty="0"/>
              <a:t>NH</a:t>
            </a:r>
            <a:r>
              <a:rPr lang="uk-UA" sz="6400" baseline="-25000" dirty="0"/>
              <a:t>4</a:t>
            </a:r>
            <a:r>
              <a:rPr lang="uk-UA" sz="6400" baseline="30000" dirty="0"/>
              <a:t>+</a:t>
            </a:r>
            <a:r>
              <a:rPr lang="uk-UA" sz="6400" dirty="0"/>
              <a:t> відкривають, нагріваючи декілька крапель розчину з лугом. Для відкриття катіонів  </a:t>
            </a:r>
            <a:r>
              <a:rPr lang="en-US" sz="6400" dirty="0"/>
              <a:t>K</a:t>
            </a:r>
            <a:r>
              <a:rPr lang="uk-UA" sz="6400" baseline="30000" dirty="0"/>
              <a:t>+</a:t>
            </a:r>
            <a:r>
              <a:rPr lang="uk-UA" sz="6400" dirty="0"/>
              <a:t> і </a:t>
            </a:r>
            <a:r>
              <a:rPr lang="en-US" sz="6400" dirty="0"/>
              <a:t>Na</a:t>
            </a:r>
            <a:r>
              <a:rPr lang="uk-UA" sz="6400" baseline="30000" dirty="0"/>
              <a:t>+</a:t>
            </a:r>
            <a:r>
              <a:rPr lang="uk-UA" sz="6400" dirty="0"/>
              <a:t> беруть частину фільтрату (ІІ) (1-2 </a:t>
            </a:r>
            <a:r>
              <a:rPr lang="uk-UA" sz="6400" dirty="0" err="1"/>
              <a:t>мл</a:t>
            </a:r>
            <a:r>
              <a:rPr lang="uk-UA" sz="6400" dirty="0"/>
              <a:t>) нейтралізують до слабко лужної реакції концентрованим розчином NH</a:t>
            </a:r>
            <a:r>
              <a:rPr lang="uk-UA" sz="6400" baseline="-25000" dirty="0"/>
              <a:t>3</a:t>
            </a:r>
            <a:r>
              <a:rPr lang="uk-UA" sz="6400" dirty="0"/>
              <a:t>, додають декілька крапель розчину амонію нітрату. Осад, який випав, відділяють, розчин випарюють на сухо і залишок прожарюють до повного видалення іону NH</a:t>
            </a:r>
            <a:r>
              <a:rPr lang="uk-UA" sz="6400" baseline="-25000" dirty="0"/>
              <a:t>4</a:t>
            </a:r>
            <a:r>
              <a:rPr lang="uk-UA" sz="6400" baseline="30000" dirty="0"/>
              <a:t>+</a:t>
            </a:r>
            <a:r>
              <a:rPr lang="uk-UA" sz="6400" dirty="0"/>
              <a:t>. Прожарений таким чином осад розчиняють в 1-2 </a:t>
            </a:r>
            <a:r>
              <a:rPr lang="uk-UA" sz="6400" dirty="0" err="1"/>
              <a:t>мл</a:t>
            </a:r>
            <a:r>
              <a:rPr lang="uk-UA" sz="6400" dirty="0"/>
              <a:t> води, фільтрують, якщо розчин мутний, і відкривають катіони K</a:t>
            </a:r>
            <a:r>
              <a:rPr lang="uk-UA" sz="6400" baseline="30000" dirty="0"/>
              <a:t>+</a:t>
            </a:r>
            <a:r>
              <a:rPr lang="uk-UA" sz="6400" dirty="0"/>
              <a:t> і </a:t>
            </a:r>
            <a:r>
              <a:rPr lang="uk-UA" sz="6400" dirty="0" err="1"/>
              <a:t>Na</a:t>
            </a:r>
            <a:r>
              <a:rPr lang="uk-UA" sz="6400" baseline="30000" dirty="0" err="1"/>
              <a:t>+</a:t>
            </a:r>
            <a:r>
              <a:rPr lang="uk-UA" sz="6400" dirty="0"/>
              <a:t>. </a:t>
            </a:r>
            <a:endParaRPr lang="ru-RU" sz="6400" dirty="0"/>
          </a:p>
          <a:p>
            <a:pPr marL="36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/>
              <a:t>Фільтрат (ІІ), який містить катіони  IV, V і IV груп, досліджують далі за ходом аналізу суміші катіонів IV, V і IV груп.</a:t>
            </a:r>
            <a:endParaRPr lang="ru-RU" sz="6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85000" lnSpcReduction="20000"/>
          </a:bodyPr>
          <a:lstStyle/>
          <a:p>
            <a:pPr marL="216000" indent="252000" algn="ctr">
              <a:lnSpc>
                <a:spcPct val="120000"/>
              </a:lnSpc>
              <a:spcBef>
                <a:spcPts val="0"/>
              </a:spcBef>
            </a:pPr>
            <a:r>
              <a:rPr lang="uk-UA" b="1" i="1" dirty="0"/>
              <a:t>Дослідження осаду.</a:t>
            </a:r>
            <a:endParaRPr lang="ru-RU" dirty="0"/>
          </a:p>
          <a:p>
            <a:pPr marL="216000" indent="252000" algn="just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Осад промивають на фільтрі або в пробірці гарячою водою, в промивних водах відкривають катіони </a:t>
            </a:r>
            <a:r>
              <a:rPr lang="en-US" dirty="0" err="1"/>
              <a:t>Pb</a:t>
            </a:r>
            <a:r>
              <a:rPr lang="ru-RU" baseline="30000" dirty="0"/>
              <a:t>2+</a:t>
            </a:r>
            <a:r>
              <a:rPr lang="uk-UA" dirty="0"/>
              <a:t>. Якщо </a:t>
            </a:r>
            <a:r>
              <a:rPr lang="uk-UA" dirty="0" err="1"/>
              <a:t>плюмбум</a:t>
            </a:r>
            <a:r>
              <a:rPr lang="uk-UA" dirty="0"/>
              <a:t> відсутній, то осад промивають гарячою водою до повного видалення із нього </a:t>
            </a:r>
            <a:r>
              <a:rPr lang="en-US" dirty="0" err="1"/>
              <a:t>PbCl</a:t>
            </a:r>
            <a:r>
              <a:rPr lang="ru-RU" baseline="-25000" dirty="0"/>
              <a:t>2</a:t>
            </a:r>
            <a:r>
              <a:rPr lang="uk-UA" dirty="0"/>
              <a:t>. Після цього осад обробляють невеликою кількістю (1 </a:t>
            </a:r>
            <a:r>
              <a:rPr lang="uk-UA" dirty="0" err="1"/>
              <a:t>мл</a:t>
            </a:r>
            <a:r>
              <a:rPr lang="uk-UA" dirty="0"/>
              <a:t>) концентрованого розчину аміаку. При цьому </a:t>
            </a:r>
            <a:r>
              <a:rPr lang="en-US" dirty="0" err="1"/>
              <a:t>AgCl</a:t>
            </a:r>
            <a:r>
              <a:rPr lang="uk-UA" dirty="0"/>
              <a:t> розчиняється і переходить в розчин, де його відкривають, а катіони Hg</a:t>
            </a:r>
            <a:r>
              <a:rPr lang="uk-UA" baseline="-25000" dirty="0"/>
              <a:t>2</a:t>
            </a:r>
            <a:r>
              <a:rPr lang="uk-UA" baseline="30000" dirty="0"/>
              <a:t>2+</a:t>
            </a:r>
            <a:r>
              <a:rPr lang="uk-UA" dirty="0"/>
              <a:t> залишається в осаді у вигляді [</a:t>
            </a:r>
            <a:r>
              <a:rPr lang="en-US" dirty="0" err="1"/>
              <a:t>HgNH</a:t>
            </a:r>
            <a:r>
              <a:rPr lang="uk-UA" baseline="-25000" dirty="0"/>
              <a:t>2</a:t>
            </a:r>
            <a:r>
              <a:rPr lang="uk-UA" dirty="0"/>
              <a:t>]</a:t>
            </a:r>
            <a:r>
              <a:rPr lang="en-US" dirty="0" err="1"/>
              <a:t>Cl</a:t>
            </a:r>
            <a:r>
              <a:rPr lang="uk-UA" dirty="0"/>
              <a:t> і </a:t>
            </a:r>
            <a:r>
              <a:rPr lang="en-US" dirty="0"/>
              <a:t>Hg</a:t>
            </a:r>
            <a:r>
              <a:rPr lang="uk-UA" dirty="0"/>
              <a:t>.</a:t>
            </a:r>
            <a:endParaRPr lang="ru-RU" dirty="0"/>
          </a:p>
          <a:p>
            <a:pPr marL="216000" indent="252000" algn="just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Осад після дії NH</a:t>
            </a:r>
            <a:r>
              <a:rPr lang="uk-UA" baseline="-25000" dirty="0"/>
              <a:t>3</a:t>
            </a:r>
            <a:r>
              <a:rPr lang="uk-UA" dirty="0"/>
              <a:t> може містити: BaSO</a:t>
            </a:r>
            <a:r>
              <a:rPr lang="uk-UA" baseline="-25000" dirty="0"/>
              <a:t>4</a:t>
            </a:r>
            <a:r>
              <a:rPr lang="uk-UA" dirty="0"/>
              <a:t>, SrSO</a:t>
            </a:r>
            <a:r>
              <a:rPr lang="uk-UA" baseline="-25000" dirty="0"/>
              <a:t>4</a:t>
            </a:r>
            <a:r>
              <a:rPr lang="uk-UA" dirty="0"/>
              <a:t>, CaSO</a:t>
            </a:r>
            <a:r>
              <a:rPr lang="uk-UA" baseline="-25000" dirty="0"/>
              <a:t>4</a:t>
            </a:r>
            <a:r>
              <a:rPr lang="uk-UA" dirty="0"/>
              <a:t>, PbSO</a:t>
            </a:r>
            <a:r>
              <a:rPr lang="uk-UA" baseline="-25000" dirty="0"/>
              <a:t>4</a:t>
            </a:r>
            <a:r>
              <a:rPr lang="uk-UA" dirty="0"/>
              <a:t>, [HgNH</a:t>
            </a:r>
            <a:r>
              <a:rPr lang="uk-UA" baseline="-25000" dirty="0"/>
              <a:t>2</a:t>
            </a:r>
            <a:r>
              <a:rPr lang="uk-UA" dirty="0"/>
              <a:t>]</a:t>
            </a:r>
            <a:r>
              <a:rPr lang="uk-UA" dirty="0" err="1"/>
              <a:t>Cl</a:t>
            </a:r>
            <a:r>
              <a:rPr lang="uk-UA" dirty="0"/>
              <a:t> і </a:t>
            </a:r>
            <a:r>
              <a:rPr lang="uk-UA" dirty="0" err="1"/>
              <a:t>Hg</a:t>
            </a:r>
            <a:r>
              <a:rPr lang="uk-UA" dirty="0"/>
              <a:t>. Його промивають водою, додають 3-4 </a:t>
            </a:r>
            <a:r>
              <a:rPr lang="uk-UA" dirty="0" err="1"/>
              <a:t>мл</a:t>
            </a:r>
            <a:r>
              <a:rPr lang="uk-UA" dirty="0"/>
              <a:t> 30% розчину амонію ацетату і кип’ятять при перемішуванні. В розчині визначають іони Pb</a:t>
            </a:r>
            <a:r>
              <a:rPr lang="uk-UA" baseline="30000" dirty="0"/>
              <a:t>2+</a:t>
            </a:r>
            <a:r>
              <a:rPr lang="uk-UA" dirty="0"/>
              <a:t>.</a:t>
            </a:r>
            <a:endParaRPr lang="ru-RU" dirty="0"/>
          </a:p>
          <a:p>
            <a:pPr marL="216000" indent="252000" algn="just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Осад, що залишився може містити сульфати BaSO</a:t>
            </a:r>
            <a:r>
              <a:rPr lang="uk-UA" baseline="-25000" dirty="0"/>
              <a:t>4</a:t>
            </a:r>
            <a:r>
              <a:rPr lang="uk-UA" dirty="0"/>
              <a:t>, SrSO</a:t>
            </a:r>
            <a:r>
              <a:rPr lang="uk-UA" baseline="-25000" dirty="0"/>
              <a:t>4</a:t>
            </a:r>
            <a:r>
              <a:rPr lang="uk-UA" dirty="0"/>
              <a:t>, CaSO</a:t>
            </a:r>
            <a:r>
              <a:rPr lang="uk-UA" baseline="-25000" dirty="0"/>
              <a:t>4</a:t>
            </a:r>
            <a:r>
              <a:rPr lang="uk-UA" dirty="0"/>
              <a:t>, його промивають один раз водою, а потім переводять в карбонати (див. аналіз розчину без осаду). Осад карбонатів відфільтровують, промивають водою, розчиняють в 2н оцтовій кислоті (2-3 </a:t>
            </a:r>
            <a:r>
              <a:rPr lang="uk-UA" dirty="0" err="1"/>
              <a:t>мл</a:t>
            </a:r>
            <a:r>
              <a:rPr lang="uk-UA" dirty="0"/>
              <a:t>) і досліджують за ходом аналізу катіонів ІІІ групи.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476672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6. Аналітична класифікація аніонів.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7055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049364"/>
            <a:ext cx="7956377" cy="48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5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80987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8100393" cy="536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0940"/>
            <a:ext cx="8062675" cy="532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3077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068"/>
            <a:ext cx="8141944" cy="52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6755"/>
            <a:ext cx="8114394" cy="461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21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814118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solidFill>
                  <a:schemeClr val="accent5">
                    <a:lumMod val="75000"/>
                  </a:schemeClr>
                </a:solidFill>
              </a:rPr>
              <a:t>2. Систематичний хід аналізу суміші катіонів  кожної  окремої  аналітичної  групи. 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5805264"/>
          </a:xfrm>
        </p:spPr>
        <p:txBody>
          <a:bodyPr/>
          <a:lstStyle/>
          <a:p>
            <a:pPr algn="ctr">
              <a:buNone/>
            </a:pPr>
            <a:r>
              <a:rPr lang="ru-RU" sz="2000" dirty="0"/>
              <a:t>1. КАТІОНИ  ПЕРШОЇ АНАЛІТИЧНОЇ  ГРУПИ    </a:t>
            </a:r>
            <a:r>
              <a:rPr lang="en-US" sz="2000" dirty="0"/>
              <a:t>K+, Na+, NH4+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10039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523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3446"/>
            <a:ext cx="8122305" cy="57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8100392" cy="29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79527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100392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ru-RU" dirty="0"/>
            </a:br>
            <a:r>
              <a:rPr lang="uk-UA" dirty="0"/>
              <a:t> </a:t>
            </a:r>
            <a:r>
              <a:rPr lang="uk-UA" sz="3100" dirty="0">
                <a:solidFill>
                  <a:srgbClr val="0070C0"/>
                </a:solidFill>
              </a:rPr>
              <a:t>10. Аналіз суміші аніонів </a:t>
            </a:r>
            <a:br>
              <a:rPr lang="ru-UA" sz="3100" dirty="0">
                <a:solidFill>
                  <a:srgbClr val="0070C0"/>
                </a:solidFill>
              </a:rPr>
            </a:br>
            <a:r>
              <a:rPr lang="uk-UA" sz="3100" dirty="0">
                <a:solidFill>
                  <a:srgbClr val="0070C0"/>
                </a:solidFill>
              </a:rPr>
              <a:t>І</a:t>
            </a:r>
            <a:r>
              <a:rPr lang="ru-UA" sz="3100" dirty="0">
                <a:solidFill>
                  <a:srgbClr val="0070C0"/>
                </a:solidFill>
              </a:rPr>
              <a:t>-</a:t>
            </a:r>
            <a:r>
              <a:rPr lang="uk-UA" sz="3100" dirty="0">
                <a:solidFill>
                  <a:srgbClr val="0070C0"/>
                </a:solidFill>
              </a:rPr>
              <a:t>ІІІ аналітичних груп.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172400" cy="6264696"/>
          </a:xfrm>
        </p:spPr>
        <p:txBody>
          <a:bodyPr>
            <a:normAutofit fontScale="32500" lnSpcReduction="20000"/>
          </a:bodyPr>
          <a:lstStyle/>
          <a:p>
            <a:pPr marL="72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Розчин досліджують на наявність аніонів І групи.</a:t>
            </a:r>
            <a:endParaRPr lang="ru-RU" sz="4600" dirty="0"/>
          </a:p>
          <a:p>
            <a:pPr marL="7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 До 2-3 крапель </a:t>
            </a:r>
            <a:r>
              <a:rPr lang="uk-UA" sz="4600" dirty="0" err="1"/>
              <a:t>слабколужного</a:t>
            </a:r>
            <a:r>
              <a:rPr lang="uk-UA" sz="4600" dirty="0"/>
              <a:t> розчину (</a:t>
            </a:r>
            <a:r>
              <a:rPr lang="uk-UA" sz="4600" dirty="0" err="1"/>
              <a:t>рН</a:t>
            </a:r>
            <a:r>
              <a:rPr lang="uk-UA" sz="4600" dirty="0"/>
              <a:t> = 7-9) додають 2-3 краплі розчину </a:t>
            </a:r>
            <a:r>
              <a:rPr lang="en-US" sz="4600" dirty="0" err="1"/>
              <a:t>BaCl</a:t>
            </a:r>
            <a:r>
              <a:rPr lang="ru-RU" sz="4600" baseline="-25000" dirty="0"/>
              <a:t>2</a:t>
            </a:r>
            <a:r>
              <a:rPr lang="ru-RU" sz="4600" dirty="0"/>
              <a:t>. </a:t>
            </a:r>
            <a:r>
              <a:rPr lang="uk-UA" sz="4600" dirty="0"/>
              <a:t>Утворення білого осаду вказує на присутність аніонів І групи, які відкривають частковими реакціями.</a:t>
            </a:r>
            <a:endParaRPr lang="ru-RU" sz="4600" dirty="0"/>
          </a:p>
          <a:p>
            <a:pPr marL="72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Досліджують розчин на наявність аніонів ІІ групи. </a:t>
            </a:r>
            <a:endParaRPr lang="ru-RU" sz="4600" dirty="0"/>
          </a:p>
          <a:p>
            <a:pPr marL="7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До 2-3 крапель досліджуваного розчину додають 3-4 краплі </a:t>
            </a:r>
            <a:r>
              <a:rPr lang="en-US" sz="4600" dirty="0"/>
              <a:t>HNO</a:t>
            </a:r>
            <a:r>
              <a:rPr lang="ru-RU" sz="4600" baseline="-25000" dirty="0"/>
              <a:t>3</a:t>
            </a:r>
            <a:r>
              <a:rPr lang="ru-RU" sz="4600" dirty="0"/>
              <a:t> </a:t>
            </a:r>
            <a:r>
              <a:rPr lang="uk-UA" sz="4600" dirty="0"/>
              <a:t>і 2-3 краплі </a:t>
            </a:r>
            <a:r>
              <a:rPr lang="en-US" sz="4600" dirty="0" err="1"/>
              <a:t>AgNO</a:t>
            </a:r>
            <a:r>
              <a:rPr lang="ru-RU" sz="4600" baseline="-25000" dirty="0"/>
              <a:t>3</a:t>
            </a:r>
            <a:r>
              <a:rPr lang="uk-UA" sz="4600" dirty="0"/>
              <a:t>. Утворення осаду вказує на присутність аніонів ІІ групи. Визначення кожного з них проводять частковими реакціями.</a:t>
            </a:r>
            <a:endParaRPr lang="ru-RU" sz="4600" dirty="0"/>
          </a:p>
          <a:p>
            <a:pPr marL="7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3. Аніони ІІІ групи відкривають частковими реакціями.</a:t>
            </a:r>
            <a:endParaRPr lang="ru-RU" sz="4600" dirty="0"/>
          </a:p>
          <a:p>
            <a:pPr marL="7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4. За допомогою універсального індикаторного паперу визначають </a:t>
            </a:r>
            <a:r>
              <a:rPr lang="uk-UA" sz="4600" dirty="0" err="1"/>
              <a:t>рН</a:t>
            </a:r>
            <a:r>
              <a:rPr lang="uk-UA" sz="4600" dirty="0"/>
              <a:t> розчину. Якщо </a:t>
            </a:r>
            <a:r>
              <a:rPr lang="uk-UA" sz="4600" dirty="0" err="1"/>
              <a:t>рН</a:t>
            </a:r>
            <a:r>
              <a:rPr lang="uk-UA" sz="4600" dirty="0"/>
              <a:t> &lt; 2, в розчині можуть бути присутні аніони: </a:t>
            </a:r>
            <a:r>
              <a:rPr lang="en-US" sz="4600" dirty="0"/>
              <a:t>CO</a:t>
            </a:r>
            <a:r>
              <a:rPr lang="uk-UA" sz="4600" baseline="-25000" dirty="0"/>
              <a:t>3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SO</a:t>
            </a:r>
            <a:r>
              <a:rPr lang="uk-UA" sz="4600" baseline="-25000" dirty="0"/>
              <a:t>3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NO</a:t>
            </a:r>
            <a:r>
              <a:rPr lang="uk-UA" sz="4600" baseline="-25000" dirty="0"/>
              <a:t>2</a:t>
            </a:r>
            <a:r>
              <a:rPr lang="uk-UA" sz="4600" baseline="30000" dirty="0"/>
              <a:t>-</a:t>
            </a:r>
            <a:r>
              <a:rPr lang="uk-UA" sz="4600" dirty="0"/>
              <a:t>.</a:t>
            </a:r>
            <a:endParaRPr lang="ru-RU" sz="4600" dirty="0"/>
          </a:p>
          <a:p>
            <a:pPr marL="72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Досліджують розчин на наявність аніона-окисника </a:t>
            </a:r>
            <a:r>
              <a:rPr lang="en-US" sz="4600" dirty="0"/>
              <a:t>NO</a:t>
            </a:r>
            <a:r>
              <a:rPr lang="ru-RU" sz="4600" baseline="-25000" dirty="0"/>
              <a:t>2</a:t>
            </a:r>
            <a:r>
              <a:rPr lang="ru-RU" sz="4600" baseline="30000" dirty="0"/>
              <a:t>-</a:t>
            </a:r>
            <a:r>
              <a:rPr lang="ru-RU" sz="4600" dirty="0"/>
              <a:t>. </a:t>
            </a:r>
            <a:r>
              <a:rPr lang="uk-UA" sz="4600" dirty="0"/>
              <a:t>До 5-6 крапель досліджуваного розчину, підкисленого 2н розчином сульфатної кислоти, додають 2-3 краплі калій йодиду і декілька крапель розчину крохмалю. При наявності аніону NO</a:t>
            </a:r>
            <a:r>
              <a:rPr lang="uk-UA" sz="4600" baseline="-25000" dirty="0"/>
              <a:t>2</a:t>
            </a:r>
            <a:r>
              <a:rPr lang="uk-UA" sz="4600" baseline="30000" dirty="0"/>
              <a:t>-</a:t>
            </a:r>
            <a:r>
              <a:rPr lang="uk-UA" sz="4600" dirty="0"/>
              <a:t> розчин забарвлюється в синій колір.</a:t>
            </a:r>
            <a:endParaRPr lang="ru-RU" sz="4600" dirty="0"/>
          </a:p>
          <a:p>
            <a:pPr marL="72000" lvl="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600" dirty="0"/>
              <a:t>Досліджують розчин на наявність іонів-окисників. До 5-6 крапель досліджуваного розчину додають 2 краплі 1н розчину сульфатної кислоти, 2-3 краплі розведеного розчину калій перманганату. Якщо при цьому перманганат калію знебарвлюється, то в розчині можуть бути присутні аніони-відновники: </a:t>
            </a:r>
            <a:r>
              <a:rPr lang="en-US" sz="4600" dirty="0"/>
              <a:t>SO</a:t>
            </a:r>
            <a:r>
              <a:rPr lang="uk-UA" sz="4600" baseline="-25000" dirty="0"/>
              <a:t>3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NO</a:t>
            </a:r>
            <a:r>
              <a:rPr lang="uk-UA" sz="4600" baseline="-25000" dirty="0"/>
              <a:t>2</a:t>
            </a:r>
            <a:r>
              <a:rPr lang="uk-UA" sz="4600" baseline="30000" dirty="0"/>
              <a:t>-</a:t>
            </a:r>
            <a:r>
              <a:rPr lang="uk-UA" sz="4600" dirty="0"/>
              <a:t>, </a:t>
            </a:r>
            <a:r>
              <a:rPr lang="en-US" sz="4600" dirty="0"/>
              <a:t>J</a:t>
            </a:r>
            <a:r>
              <a:rPr lang="uk-UA" sz="4600" baseline="30000" dirty="0"/>
              <a:t>-</a:t>
            </a:r>
            <a:r>
              <a:rPr lang="uk-UA" sz="4600" dirty="0"/>
              <a:t>, </a:t>
            </a:r>
            <a:r>
              <a:rPr lang="en-US" sz="4600" dirty="0"/>
              <a:t>Br</a:t>
            </a:r>
            <a:r>
              <a:rPr lang="uk-UA" sz="4600" baseline="30000" dirty="0"/>
              <a:t>-</a:t>
            </a:r>
            <a:r>
              <a:rPr lang="uk-UA" sz="4600" dirty="0"/>
              <a:t>, можливо, і </a:t>
            </a:r>
            <a:r>
              <a:rPr lang="en-US" sz="4600" dirty="0" err="1"/>
              <a:t>Cl</a:t>
            </a:r>
            <a:r>
              <a:rPr lang="uk-UA" sz="4600" baseline="30000" dirty="0"/>
              <a:t>-</a:t>
            </a:r>
            <a:r>
              <a:rPr lang="uk-UA" sz="4600" dirty="0"/>
              <a:t>.</a:t>
            </a:r>
            <a:endParaRPr lang="ru-RU" sz="4600" dirty="0"/>
          </a:p>
          <a:p>
            <a:pPr marL="72000" indent="25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/>
              <a:t>7. </a:t>
            </a:r>
            <a:r>
              <a:rPr lang="uk-UA" sz="4600" dirty="0"/>
              <a:t>Досліджують розчин на наявність аніонів летких та нестійких кислот.</a:t>
            </a:r>
            <a:r>
              <a:rPr lang="ru-RU" sz="4600" dirty="0"/>
              <a:t> </a:t>
            </a:r>
            <a:r>
              <a:rPr lang="uk-UA" sz="4600" dirty="0"/>
              <a:t>До 3-4 крапель досліджуваного розчину приливають 3 краплі 4н розчину сульфатної кислоти і злегка струшують пробірку. Якщо виділення газу не спостерігається, то розчин злегка нагрівають. Виділення бульбашок газу вказує на можливість присутності аніонів С</a:t>
            </a:r>
            <a:r>
              <a:rPr lang="en-US" sz="4600" dirty="0"/>
              <a:t>O</a:t>
            </a:r>
            <a:r>
              <a:rPr lang="uk-UA" sz="4600" baseline="-25000" dirty="0"/>
              <a:t>3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SO</a:t>
            </a:r>
            <a:r>
              <a:rPr lang="uk-UA" sz="4600" baseline="-25000" dirty="0"/>
              <a:t>3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S</a:t>
            </a:r>
            <a:r>
              <a:rPr lang="uk-UA" sz="4600" baseline="30000" dirty="0"/>
              <a:t>2-</a:t>
            </a:r>
            <a:r>
              <a:rPr lang="uk-UA" sz="4600" dirty="0"/>
              <a:t>, </a:t>
            </a:r>
            <a:r>
              <a:rPr lang="en-US" sz="4600" dirty="0"/>
              <a:t>NO</a:t>
            </a:r>
            <a:r>
              <a:rPr lang="uk-UA" sz="4600" baseline="-25000" dirty="0"/>
              <a:t>2</a:t>
            </a:r>
            <a:r>
              <a:rPr lang="uk-UA" sz="4600" baseline="30000" dirty="0"/>
              <a:t>-</a:t>
            </a:r>
            <a:r>
              <a:rPr lang="uk-UA" sz="4600" dirty="0"/>
              <a:t>.</a:t>
            </a:r>
            <a:r>
              <a:rPr lang="ru-RU" sz="4600" dirty="0"/>
              <a:t> </a:t>
            </a:r>
            <a:r>
              <a:rPr lang="uk-UA" sz="4600" dirty="0"/>
              <a:t>За властивостями газів CO</a:t>
            </a:r>
            <a:r>
              <a:rPr lang="uk-UA" sz="4600" baseline="-25000" dirty="0"/>
              <a:t>2</a:t>
            </a:r>
            <a:r>
              <a:rPr lang="uk-UA" sz="4600" dirty="0"/>
              <a:t>, SO</a:t>
            </a:r>
            <a:r>
              <a:rPr lang="uk-UA" sz="4600" baseline="-25000" dirty="0"/>
              <a:t>2</a:t>
            </a:r>
            <a:r>
              <a:rPr lang="uk-UA" sz="4600" dirty="0"/>
              <a:t>, H</a:t>
            </a:r>
            <a:r>
              <a:rPr lang="uk-UA" sz="4600" baseline="-25000" dirty="0"/>
              <a:t>2</a:t>
            </a:r>
            <a:r>
              <a:rPr lang="uk-UA" sz="4600" dirty="0"/>
              <a:t>S, NO</a:t>
            </a:r>
            <a:r>
              <a:rPr lang="uk-UA" sz="4600" baseline="-25000" dirty="0"/>
              <a:t>2</a:t>
            </a:r>
            <a:r>
              <a:rPr lang="uk-UA" sz="4600" dirty="0"/>
              <a:t> (запах, колір) роблять висновок про їх можливий склад. На основі попередніх досліджень роблять висновок про те, які аніони можуть знаходитись в розчині. Після цього приступають до їх виявлення.</a:t>
            </a:r>
            <a:endParaRPr lang="ru-RU" sz="4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62500" lnSpcReduction="20000"/>
          </a:bodyPr>
          <a:lstStyle/>
          <a:p>
            <a:pPr marL="7200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b="1" dirty="0"/>
              <a:t>Виявлення окремих аніонів</a:t>
            </a:r>
            <a:endParaRPr lang="ru-RU" sz="2700" dirty="0"/>
          </a:p>
          <a:p>
            <a:pPr marL="72000" lvl="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Сульфат-іон відкривають із окремої проби розчину дією барій хлориду в підкисленому (нітратною або </a:t>
            </a:r>
            <a:r>
              <a:rPr lang="uk-UA" sz="2700" dirty="0" err="1"/>
              <a:t>хлоридною</a:t>
            </a:r>
            <a:r>
              <a:rPr lang="uk-UA" sz="2700" dirty="0"/>
              <a:t> кислотою) середовищі.</a:t>
            </a:r>
            <a:endParaRPr lang="ru-RU" sz="2700" dirty="0"/>
          </a:p>
          <a:p>
            <a:pPr marL="72000" lvl="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Сульфіт-іон відкривають із окремої порції розчину розкладанням сульфатною кислотою (при нагріванні). </a:t>
            </a:r>
            <a:r>
              <a:rPr lang="uk-UA" sz="2700" dirty="0" err="1"/>
              <a:t>Сульфур</a:t>
            </a:r>
            <a:r>
              <a:rPr lang="uk-UA" sz="2700" dirty="0"/>
              <a:t> (</a:t>
            </a:r>
            <a:r>
              <a:rPr lang="en-US" sz="2700" dirty="0"/>
              <a:t>IV</a:t>
            </a:r>
            <a:r>
              <a:rPr lang="uk-UA" sz="2700" dirty="0"/>
              <a:t>) оксид, який виділяється, пропускають через розчин калій перманганату. Якщо в розчині присутні аніони </a:t>
            </a:r>
            <a:r>
              <a:rPr lang="en-US" sz="2700" dirty="0"/>
              <a:t>NO</a:t>
            </a:r>
            <a:r>
              <a:rPr lang="uk-UA" sz="2700" baseline="-25000" dirty="0"/>
              <a:t>2</a:t>
            </a:r>
            <a:r>
              <a:rPr lang="uk-UA" sz="2700" baseline="30000" dirty="0"/>
              <a:t>-</a:t>
            </a:r>
            <a:r>
              <a:rPr lang="uk-UA" sz="2700" dirty="0"/>
              <a:t>, </a:t>
            </a:r>
            <a:r>
              <a:rPr lang="en-US" sz="2700" dirty="0"/>
              <a:t>S</a:t>
            </a:r>
            <a:r>
              <a:rPr lang="uk-UA" sz="2700" baseline="30000" dirty="0"/>
              <a:t>2-</a:t>
            </a:r>
            <a:r>
              <a:rPr lang="uk-UA" sz="2700" dirty="0"/>
              <a:t>, то від них необхідно вивільнитись, так як вони заважають відкриттю аніона </a:t>
            </a:r>
            <a:r>
              <a:rPr lang="en-US" sz="2700" dirty="0"/>
              <a:t>SO</a:t>
            </a:r>
            <a:r>
              <a:rPr lang="uk-UA" sz="2700" baseline="-25000" dirty="0"/>
              <a:t>3</a:t>
            </a:r>
            <a:r>
              <a:rPr lang="uk-UA" sz="2700" baseline="30000" dirty="0"/>
              <a:t>2-</a:t>
            </a:r>
            <a:r>
              <a:rPr lang="uk-UA" sz="2700" dirty="0"/>
              <a:t>. До 4 крапель досліджуваного розчину додають 4 краплі розчину барій хлориду. Одержаний осад відокремлюють, промивають водою і обробляють 2-3 краплями 2н розчину </a:t>
            </a:r>
            <a:r>
              <a:rPr lang="uk-UA" sz="2700" dirty="0" err="1"/>
              <a:t>хлоридної</a:t>
            </a:r>
            <a:r>
              <a:rPr lang="uk-UA" sz="2700" dirty="0"/>
              <a:t> кислоти. Газ, що виділяється досліджують на наявність </a:t>
            </a:r>
            <a:r>
              <a:rPr lang="uk-UA" sz="2700" dirty="0" err="1"/>
              <a:t>сульфур</a:t>
            </a:r>
            <a:r>
              <a:rPr lang="uk-UA" sz="2700" dirty="0"/>
              <a:t> (</a:t>
            </a:r>
            <a:r>
              <a:rPr lang="en-US" sz="2700" dirty="0"/>
              <a:t>IV</a:t>
            </a:r>
            <a:r>
              <a:rPr lang="uk-UA" sz="2700" dirty="0"/>
              <a:t>) оксиду.</a:t>
            </a:r>
            <a:endParaRPr lang="ru-RU" sz="2700" dirty="0"/>
          </a:p>
          <a:p>
            <a:pPr marL="72000" lvl="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Карбонат-іон відкривають із окремої порції розчину частковою реакцією. Якщо в розчині присутній аніон </a:t>
            </a:r>
            <a:r>
              <a:rPr lang="en-US" sz="2700" dirty="0"/>
              <a:t>SO</a:t>
            </a:r>
            <a:r>
              <a:rPr lang="ru-RU" sz="2700" baseline="-25000" dirty="0"/>
              <a:t>3</a:t>
            </a:r>
            <a:r>
              <a:rPr lang="ru-RU" sz="2700" baseline="30000" dirty="0"/>
              <a:t>2-</a:t>
            </a:r>
            <a:r>
              <a:rPr lang="ru-RU" sz="2700" dirty="0"/>
              <a:t>, </a:t>
            </a:r>
            <a:r>
              <a:rPr lang="uk-UA" sz="2700" dirty="0"/>
              <a:t>то його попередньо необхідно </a:t>
            </a:r>
            <a:r>
              <a:rPr lang="uk-UA" sz="2700" dirty="0" err="1"/>
              <a:t>окиснити</a:t>
            </a:r>
            <a:r>
              <a:rPr lang="uk-UA" sz="2700" dirty="0"/>
              <a:t>, так як він буде заважати виявленню аніона </a:t>
            </a:r>
            <a:r>
              <a:rPr lang="en-US" sz="2700" dirty="0"/>
              <a:t>CO</a:t>
            </a:r>
            <a:r>
              <a:rPr lang="ru-RU" sz="2700" baseline="-25000" dirty="0"/>
              <a:t>3</a:t>
            </a:r>
            <a:r>
              <a:rPr lang="ru-RU" sz="2700" baseline="30000" dirty="0"/>
              <a:t>2-</a:t>
            </a:r>
            <a:r>
              <a:rPr lang="ru-RU" sz="2700" dirty="0"/>
              <a:t>. </a:t>
            </a:r>
            <a:r>
              <a:rPr lang="uk-UA" sz="2700" dirty="0"/>
              <a:t>Для цього до досліджуваного розчину додають 8% розчин перекису водню і нагрівають на водяній бані. Після цього досліджують розчин на наявність аніона </a:t>
            </a:r>
            <a:r>
              <a:rPr lang="en-US" sz="2700" dirty="0"/>
              <a:t>CO</a:t>
            </a:r>
            <a:r>
              <a:rPr lang="en-US" sz="2700" baseline="-25000" dirty="0"/>
              <a:t>3</a:t>
            </a:r>
            <a:r>
              <a:rPr lang="en-US" sz="2700" baseline="30000" dirty="0"/>
              <a:t>2-</a:t>
            </a:r>
            <a:r>
              <a:rPr lang="en-US" sz="2700" dirty="0"/>
              <a:t>. </a:t>
            </a:r>
            <a:endParaRPr lang="ru-RU" sz="2700" dirty="0"/>
          </a:p>
          <a:p>
            <a:pPr marL="72000" lvl="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Силікат-іон відкривають із окремої проби досліджуваного розчину шляхом обробки його амоній хлоридом або </a:t>
            </a:r>
            <a:r>
              <a:rPr lang="uk-UA" sz="2700" dirty="0" err="1"/>
              <a:t>хлоридною</a:t>
            </a:r>
            <a:r>
              <a:rPr lang="uk-UA" sz="2700" dirty="0"/>
              <a:t> кислотою.</a:t>
            </a:r>
            <a:endParaRPr lang="ru-RU" sz="2700" dirty="0"/>
          </a:p>
          <a:p>
            <a:pPr marL="72000" lvl="0" indent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Фосфат-іон відкривають із окремої проби розчину за допомогою магнезіальної суміші або молібденової рідини. Якщо в розчині присутні аніони ІІ групи та аніон SiO</a:t>
            </a:r>
            <a:r>
              <a:rPr lang="uk-UA" sz="2700" baseline="-25000" dirty="0"/>
              <a:t>3</a:t>
            </a:r>
            <a:r>
              <a:rPr lang="uk-UA" sz="2700" baseline="30000" dirty="0"/>
              <a:t>2-</a:t>
            </a:r>
            <a:r>
              <a:rPr lang="uk-UA" sz="2700" dirty="0"/>
              <a:t>, то відкриття фосфат-іону проводять наступним чином. До 5-6 крапель аналізованого розчину додають такий же об’єм барій хлориду. Осад відокремлюють, промивають і розчиняють в 2н </a:t>
            </a:r>
            <a:r>
              <a:rPr lang="uk-UA" sz="2700" dirty="0" err="1"/>
              <a:t>хлоридній</a:t>
            </a:r>
            <a:r>
              <a:rPr lang="uk-UA" sz="2700" dirty="0"/>
              <a:t> кислоті. Одержаний розчин нейтралізують розчином аміаку до </a:t>
            </a:r>
            <a:r>
              <a:rPr lang="uk-UA" sz="2700" dirty="0" err="1"/>
              <a:t>рН</a:t>
            </a:r>
            <a:r>
              <a:rPr lang="uk-UA" sz="2700" dirty="0"/>
              <a:t> = 7-8, додають декілька кристаликів амоній хлориду та злегка нагрівають. Якщо з’являється осад </a:t>
            </a:r>
            <a:r>
              <a:rPr lang="uk-UA" sz="2700" dirty="0" err="1"/>
              <a:t>полікремнієвої</a:t>
            </a:r>
            <a:r>
              <a:rPr lang="uk-UA" sz="2700" dirty="0"/>
              <a:t> кислоти, його відфільтровують і відкривають фосфат-іон за допомогою магнезіальної суміші або молібденової рідини.</a:t>
            </a:r>
            <a:endParaRPr lang="ru-RU" sz="27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55000" lnSpcReduction="20000"/>
          </a:bodyPr>
          <a:lstStyle/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Сульфід-іон відкривають із окремої проби </a:t>
            </a:r>
            <a:r>
              <a:rPr lang="uk-UA" sz="2700" dirty="0" err="1"/>
              <a:t>плюмбум</a:t>
            </a:r>
            <a:r>
              <a:rPr lang="uk-UA" sz="2700" dirty="0"/>
              <a:t> ацетатом або окисненням його до вільної сірки. Іони S</a:t>
            </a:r>
            <a:r>
              <a:rPr lang="uk-UA" sz="2700" baseline="30000" dirty="0"/>
              <a:t>2-</a:t>
            </a:r>
            <a:r>
              <a:rPr lang="uk-UA" sz="2700" dirty="0"/>
              <a:t> можуть заважати відкриттю аніонів Cl</a:t>
            </a:r>
            <a:r>
              <a:rPr lang="uk-UA" sz="2700" baseline="30000" dirty="0"/>
              <a:t>-</a:t>
            </a:r>
            <a:r>
              <a:rPr lang="uk-UA" sz="2700" dirty="0"/>
              <a:t>, Br</a:t>
            </a:r>
            <a:r>
              <a:rPr lang="uk-UA" sz="2700" baseline="30000" dirty="0"/>
              <a:t>-</a:t>
            </a:r>
            <a:r>
              <a:rPr lang="uk-UA" sz="2700" dirty="0"/>
              <a:t>, J</a:t>
            </a:r>
            <a:r>
              <a:rPr lang="uk-UA" sz="2700" baseline="30000" dirty="0"/>
              <a:t>-</a:t>
            </a:r>
            <a:r>
              <a:rPr lang="uk-UA" sz="2700" dirty="0"/>
              <a:t>. Тому рекомендується їх усунути. Для цього до 5-6 крапель нейтрального або </a:t>
            </a:r>
            <a:r>
              <a:rPr lang="uk-UA" sz="2700" dirty="0" err="1"/>
              <a:t>слабколужного</a:t>
            </a:r>
            <a:r>
              <a:rPr lang="uk-UA" sz="2700" dirty="0"/>
              <a:t> розчину (</a:t>
            </a:r>
            <a:r>
              <a:rPr lang="uk-UA" sz="2700" dirty="0" err="1"/>
              <a:t>рН</a:t>
            </a:r>
            <a:r>
              <a:rPr lang="uk-UA" sz="2700" dirty="0"/>
              <a:t> = 7-9) додають розчин ZnSO</a:t>
            </a:r>
            <a:r>
              <a:rPr lang="uk-UA" sz="2700" baseline="-25000" dirty="0"/>
              <a:t>4</a:t>
            </a:r>
            <a:r>
              <a:rPr lang="uk-UA" sz="2700" dirty="0"/>
              <a:t> і нагрівають. Сульфід цинку, який утворився, відокремлюють, а у фільтраті відкривають аніони Cl</a:t>
            </a:r>
            <a:r>
              <a:rPr lang="uk-UA" sz="2700" baseline="30000" dirty="0"/>
              <a:t>-</a:t>
            </a:r>
            <a:r>
              <a:rPr lang="uk-UA" sz="2700" dirty="0"/>
              <a:t>, Br</a:t>
            </a:r>
            <a:r>
              <a:rPr lang="uk-UA" sz="2700" baseline="30000" dirty="0"/>
              <a:t>-</a:t>
            </a:r>
            <a:r>
              <a:rPr lang="uk-UA" sz="2700" dirty="0"/>
              <a:t>, J</a:t>
            </a:r>
            <a:r>
              <a:rPr lang="uk-UA" sz="2700" baseline="30000" dirty="0"/>
              <a:t>-</a:t>
            </a:r>
            <a:r>
              <a:rPr lang="uk-UA" sz="2700" dirty="0"/>
              <a:t>. 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Хлорид-іон відкривають за допомогою </a:t>
            </a:r>
            <a:r>
              <a:rPr lang="uk-UA" sz="2700" dirty="0" err="1"/>
              <a:t>аргентум</a:t>
            </a:r>
            <a:r>
              <a:rPr lang="uk-UA" sz="2700" dirty="0"/>
              <a:t> нітрату, якщо в досліджуваному розчині відсутні бромід-іони, то хлорид-іони визначають наступним чином. 5-6 крапель досліджуваного розчину </a:t>
            </a:r>
            <a:r>
              <a:rPr lang="uk-UA" sz="2700" dirty="0" err="1"/>
              <a:t>підкиснюють</a:t>
            </a:r>
            <a:r>
              <a:rPr lang="uk-UA" sz="2700" dirty="0"/>
              <a:t> такою ж кількістю 2н розчину нітратної кислоти і додають 5-6 крапель розчину </a:t>
            </a:r>
            <a:r>
              <a:rPr lang="en-US" sz="2700" dirty="0" err="1"/>
              <a:t>AgNO</a:t>
            </a:r>
            <a:r>
              <a:rPr lang="uk-UA" sz="2700" baseline="-25000" dirty="0"/>
              <a:t>3</a:t>
            </a:r>
            <a:r>
              <a:rPr lang="uk-UA" sz="2700" dirty="0"/>
              <a:t>. Осад відокремлюють, промивають водою і додають до осаду 6-8 крапель 12% розчину амоній карбонату. Осад відокремлюють, а у фільтраті відкривають аніон </a:t>
            </a:r>
            <a:r>
              <a:rPr lang="en-US" sz="2700" dirty="0" err="1"/>
              <a:t>Cl</a:t>
            </a:r>
            <a:r>
              <a:rPr lang="ru-RU" sz="2700" baseline="30000" dirty="0"/>
              <a:t>-</a:t>
            </a:r>
            <a:r>
              <a:rPr lang="uk-UA" sz="2700" dirty="0"/>
              <a:t> розчином калію броміду.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Бромід-іон відкривають реакцією окиснення його хлорною водою до вільного брому в присутності бензолу. Якщо присутні аніони </a:t>
            </a:r>
            <a:r>
              <a:rPr lang="en-US" sz="2700" dirty="0"/>
              <a:t>S</a:t>
            </a:r>
            <a:r>
              <a:rPr lang="ru-RU" sz="2700" baseline="30000" dirty="0"/>
              <a:t>2-</a:t>
            </a:r>
            <a:r>
              <a:rPr lang="ru-RU" sz="2700" dirty="0"/>
              <a:t>, </a:t>
            </a:r>
            <a:r>
              <a:rPr lang="en-US" sz="2700" dirty="0"/>
              <a:t>SO</a:t>
            </a:r>
            <a:r>
              <a:rPr lang="ru-RU" sz="2700" baseline="-25000" dirty="0"/>
              <a:t>3</a:t>
            </a:r>
            <a:r>
              <a:rPr lang="ru-RU" sz="2700" baseline="30000" dirty="0"/>
              <a:t>2-</a:t>
            </a:r>
            <a:r>
              <a:rPr lang="ru-RU" sz="2700" dirty="0"/>
              <a:t>,</a:t>
            </a:r>
            <a:r>
              <a:rPr lang="uk-UA" sz="2700" dirty="0"/>
              <a:t> то їх спочатку окислюють розчином калій перманганату в кислому середовищі. Для цього до 5-6 крапель досліджуваного розчину додають 2 краплі 2н розчину сульфатної кислоти і додають по краплях при помішуванні розчин калій перманганату до блідо-малинового забарвлення. В одержаному розчині відкривають бромід-іон.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Йодид-іон відкривають окисленням його сульфатною кислотою. До 5 крапель досліджуваного розчину додають 2 краплі концентрованої сульфатної кислоти. Вільний йод, який виділився, виявляють вологим крохмальним папірцем. При наявності в розчині іонів-відновників аналіз ведуть таким же чином, що і при відкритті бромід-іонів.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Нітрат-іон відкривають з дифеніламіном, якщо за попередніми дослідженнями в розчині відсутні аніони </a:t>
            </a:r>
            <a:r>
              <a:rPr lang="en-US" sz="2700" dirty="0"/>
              <a:t>NO</a:t>
            </a:r>
            <a:r>
              <a:rPr lang="uk-UA" sz="2700" baseline="-25000" dirty="0"/>
              <a:t>2</a:t>
            </a:r>
            <a:r>
              <a:rPr lang="uk-UA" sz="2700" baseline="30000" dirty="0"/>
              <a:t>-</a:t>
            </a:r>
            <a:r>
              <a:rPr lang="uk-UA" sz="2700" dirty="0"/>
              <a:t>. Якщо ж розчин містить аніони </a:t>
            </a:r>
            <a:r>
              <a:rPr lang="en-US" sz="2700" dirty="0"/>
              <a:t>NO</a:t>
            </a:r>
            <a:r>
              <a:rPr lang="ru-RU" sz="2700" baseline="-25000" dirty="0"/>
              <a:t>2</a:t>
            </a:r>
            <a:r>
              <a:rPr lang="ru-RU" sz="2700" baseline="30000" dirty="0"/>
              <a:t>-</a:t>
            </a:r>
            <a:r>
              <a:rPr lang="uk-UA" sz="2700" dirty="0"/>
              <a:t>, то їх слід попередньо видалити за допомогою амоній хлориду. До 4-5 крапель розчину додають 5-6 крапель розчину (або кілька кристаликів) амоній хлориду і обережно нагрівають. При цьому амоній нітрит, який утворюється, повністю руйнується з виділенням азоту. 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Нітрит-іон відкривають із окремої проби дією мінеральних кислот (виділення бурого газу) або калій йодидом.</a:t>
            </a:r>
            <a:endParaRPr lang="ru-RU" sz="2700" dirty="0"/>
          </a:p>
          <a:p>
            <a:pPr marL="7200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700" dirty="0"/>
              <a:t>Ацетат-іон відкривають із окремих проб досліджуваного розчину дією концентрованої сульфатної кислоти або за допомогою розчину </a:t>
            </a:r>
            <a:r>
              <a:rPr lang="uk-UA" sz="2700" dirty="0" err="1"/>
              <a:t>ферум</a:t>
            </a:r>
            <a:r>
              <a:rPr lang="uk-UA" sz="2700" dirty="0"/>
              <a:t> (Ш) хлориду.</a:t>
            </a:r>
            <a:endParaRPr lang="ru-RU" sz="27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052736"/>
          </a:xfrm>
        </p:spPr>
        <p:txBody>
          <a:bodyPr>
            <a:normAutofit/>
          </a:bodyPr>
          <a:lstStyle/>
          <a:p>
            <a:pPr algn="ctr"/>
            <a:r>
              <a:rPr lang="uk-UA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Біологічна роль катіонів та аніонів.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100392" cy="6381328"/>
          </a:xfrm>
        </p:spPr>
        <p:txBody>
          <a:bodyPr>
            <a:normAutofit fontScale="55000" lnSpcReduction="20000"/>
          </a:bodyPr>
          <a:lstStyle/>
          <a:p>
            <a:pPr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kern="0" dirty="0" err="1">
                <a:latin typeface="Times New Roman" pitchFamily="18" charset="0"/>
              </a:rPr>
              <a:t>Найбільше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значення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мають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такі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катіони</a:t>
            </a:r>
            <a:r>
              <a:rPr lang="ru-RU" sz="2900" kern="0" dirty="0">
                <a:latin typeface="Times New Roman" pitchFamily="18" charset="0"/>
              </a:rPr>
              <a:t>: К +, Са2 +, </a:t>
            </a:r>
            <a:r>
              <a:rPr lang="en-US" sz="2900" kern="0" dirty="0">
                <a:latin typeface="Times New Roman" pitchFamily="18" charset="0"/>
              </a:rPr>
              <a:t>Na +, Mg2 +, F</a:t>
            </a:r>
            <a:r>
              <a:rPr lang="ru-RU" sz="2900" kern="0" dirty="0">
                <a:latin typeface="Times New Roman" pitchFamily="18" charset="0"/>
              </a:rPr>
              <a:t>е2 +, М</a:t>
            </a:r>
            <a:r>
              <a:rPr lang="en-US" sz="2900" kern="0" dirty="0">
                <a:latin typeface="Times New Roman" pitchFamily="18" charset="0"/>
              </a:rPr>
              <a:t>n2 +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деякі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інші</a:t>
            </a:r>
            <a:r>
              <a:rPr lang="ru-RU" sz="2900" kern="0" dirty="0">
                <a:latin typeface="Times New Roman" pitchFamily="18" charset="0"/>
              </a:rPr>
              <a:t>.</a:t>
            </a:r>
          </a:p>
          <a:p>
            <a:pPr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kern="0" dirty="0">
                <a:latin typeface="Times New Roman" pitchFamily="18" charset="0"/>
              </a:rPr>
              <a:t>1. </a:t>
            </a:r>
            <a:r>
              <a:rPr lang="ru-RU" sz="2900" kern="0" dirty="0" err="1">
                <a:latin typeface="Times New Roman" pitchFamily="18" charset="0"/>
              </a:rPr>
              <a:t>Катіони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натрію</a:t>
            </a:r>
            <a:r>
              <a:rPr lang="ru-RU" sz="2900" kern="0" dirty="0">
                <a:latin typeface="Times New Roman" pitchFamily="18" charset="0"/>
              </a:rPr>
              <a:t> (</a:t>
            </a:r>
            <a:r>
              <a:rPr lang="en-US" sz="2900" kern="0" dirty="0">
                <a:latin typeface="Times New Roman" pitchFamily="18" charset="0"/>
              </a:rPr>
              <a:t>N</a:t>
            </a:r>
            <a:r>
              <a:rPr lang="ru-RU" sz="2900" kern="0" dirty="0">
                <a:latin typeface="Times New Roman" pitchFamily="18" charset="0"/>
              </a:rPr>
              <a:t>а +). </a:t>
            </a:r>
            <a:r>
              <a:rPr lang="ru-RU" sz="2900" kern="0" dirty="0" err="1">
                <a:latin typeface="Times New Roman" pitchFamily="18" charset="0"/>
              </a:rPr>
              <a:t>Ці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створюють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певний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осмотичний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тиск</a:t>
            </a:r>
            <a:r>
              <a:rPr lang="ru-RU" sz="2900" kern="0" dirty="0">
                <a:latin typeface="Times New Roman" pitchFamily="18" charset="0"/>
              </a:rPr>
              <a:t> (</a:t>
            </a:r>
            <a:r>
              <a:rPr lang="ru-RU" sz="2900" kern="0" dirty="0" err="1">
                <a:latin typeface="Times New Roman" pitchFamily="18" charset="0"/>
              </a:rPr>
              <a:t>Осмотичний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тиск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виникає</a:t>
            </a:r>
            <a:r>
              <a:rPr lang="ru-RU" sz="2900" kern="0" dirty="0">
                <a:latin typeface="Times New Roman" pitchFamily="18" charset="0"/>
              </a:rPr>
              <a:t> у </a:t>
            </a:r>
            <a:r>
              <a:rPr lang="ru-RU" sz="2900" kern="0" dirty="0" err="1">
                <a:latin typeface="Times New Roman" pitchFamily="18" charset="0"/>
              </a:rPr>
              <a:t>водних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розчинах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є</a:t>
            </a:r>
            <a:r>
              <a:rPr lang="ru-RU" sz="2900" kern="0" dirty="0">
                <a:latin typeface="Times New Roman" pitchFamily="18" charset="0"/>
              </a:rPr>
              <a:t> силою, </a:t>
            </a:r>
            <a:r>
              <a:rPr lang="ru-RU" sz="2900" kern="0" dirty="0" err="1">
                <a:latin typeface="Times New Roman" pitchFamily="18" charset="0"/>
              </a:rPr>
              <a:t>під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впливом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якої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здійснюється</a:t>
            </a:r>
            <a:r>
              <a:rPr lang="ru-RU" sz="2900" kern="0" dirty="0">
                <a:latin typeface="Times New Roman" pitchFamily="18" charset="0"/>
              </a:rPr>
              <a:t> осмос, </a:t>
            </a:r>
            <a:r>
              <a:rPr lang="ru-RU" sz="2900" kern="0" dirty="0" err="1">
                <a:latin typeface="Times New Roman" pitchFamily="18" charset="0"/>
              </a:rPr>
              <a:t>тобто</a:t>
            </a:r>
            <a:r>
              <a:rPr lang="ru-RU" sz="2900" kern="0" dirty="0">
                <a:latin typeface="Times New Roman" pitchFamily="18" charset="0"/>
              </a:rPr>
              <a:t> одностороння </a:t>
            </a:r>
            <a:r>
              <a:rPr lang="ru-RU" sz="2900" kern="0" dirty="0" err="1">
                <a:latin typeface="Times New Roman" pitchFamily="18" charset="0"/>
              </a:rPr>
              <a:t>дифузія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речовин</a:t>
            </a:r>
            <a:r>
              <a:rPr lang="ru-RU" sz="2900" kern="0" dirty="0">
                <a:latin typeface="Times New Roman" pitchFamily="18" charset="0"/>
              </a:rPr>
              <a:t> через </a:t>
            </a:r>
            <a:r>
              <a:rPr lang="ru-RU" sz="2900" kern="0" dirty="0" err="1">
                <a:latin typeface="Times New Roman" pitchFamily="18" charset="0"/>
              </a:rPr>
              <a:t>напівпроникну</a:t>
            </a:r>
            <a:r>
              <a:rPr lang="ru-RU" sz="2900" kern="0" dirty="0">
                <a:latin typeface="Times New Roman" pitchFamily="18" charset="0"/>
              </a:rPr>
              <a:t> мембрану). </a:t>
            </a:r>
            <a:r>
              <a:rPr lang="ru-RU" sz="2900" kern="0" dirty="0" err="1">
                <a:latin typeface="Times New Roman" pitchFamily="18" charset="0"/>
              </a:rPr>
              <a:t>Крім</a:t>
            </a:r>
            <a:r>
              <a:rPr lang="ru-RU" sz="2900" kern="0" dirty="0">
                <a:latin typeface="Times New Roman" pitchFamily="18" charset="0"/>
              </a:rPr>
              <a:t> того, </a:t>
            </a:r>
            <a:r>
              <a:rPr lang="ru-RU" sz="2900" kern="0" dirty="0" err="1">
                <a:latin typeface="Times New Roman" pitchFamily="18" charset="0"/>
              </a:rPr>
              <a:t>спільно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катіонами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калію</a:t>
            </a:r>
            <a:r>
              <a:rPr lang="ru-RU" sz="2900" kern="0" dirty="0">
                <a:latin typeface="Times New Roman" pitchFamily="18" charset="0"/>
              </a:rPr>
              <a:t> (К +) за </a:t>
            </a:r>
            <a:r>
              <a:rPr lang="ru-RU" sz="2900" kern="0" dirty="0" err="1">
                <a:latin typeface="Times New Roman" pitchFamily="18" charset="0"/>
              </a:rPr>
              <a:t>рахунок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різної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проникності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клітинної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мембрани</a:t>
            </a:r>
            <a:r>
              <a:rPr lang="ru-RU" sz="2900" kern="0" dirty="0">
                <a:latin typeface="Times New Roman" pitchFamily="18" charset="0"/>
              </a:rPr>
              <a:t>, вони </a:t>
            </a:r>
            <a:r>
              <a:rPr lang="ru-RU" sz="2900" kern="0" dirty="0" err="1">
                <a:latin typeface="Times New Roman" pitchFamily="18" charset="0"/>
              </a:rPr>
              <a:t>створюють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мембранну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рівновагу</a:t>
            </a:r>
            <a:r>
              <a:rPr lang="ru-RU" sz="2900" kern="0" dirty="0">
                <a:latin typeface="Times New Roman" pitchFamily="18" charset="0"/>
              </a:rPr>
              <a:t>, при </a:t>
            </a:r>
            <a:r>
              <a:rPr lang="ru-RU" sz="2900" kern="0" dirty="0" err="1">
                <a:latin typeface="Times New Roman" pitchFamily="18" charset="0"/>
              </a:rPr>
              <a:t>якій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виникає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різниця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біохімічних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потенціалів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що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забезпечує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провідність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клітин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тканин </a:t>
            </a:r>
            <a:r>
              <a:rPr lang="ru-RU" sz="2900" kern="0" dirty="0" err="1">
                <a:latin typeface="Times New Roman" pitchFamily="18" charset="0"/>
              </a:rPr>
              <a:t>організму</a:t>
            </a:r>
            <a:r>
              <a:rPr lang="ru-RU" sz="2900" kern="0" dirty="0">
                <a:latin typeface="Times New Roman" pitchFamily="18" charset="0"/>
              </a:rPr>
              <a:t>; </a:t>
            </a:r>
            <a:r>
              <a:rPr lang="ru-RU" sz="2900" kern="0" dirty="0" err="1">
                <a:latin typeface="Times New Roman" pitchFamily="18" charset="0"/>
              </a:rPr>
              <a:t>беруть</a:t>
            </a:r>
            <a:r>
              <a:rPr lang="ru-RU" sz="2900" kern="0" dirty="0">
                <a:latin typeface="Times New Roman" pitchFamily="18" charset="0"/>
              </a:rPr>
              <a:t> участь у водному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іонному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обміні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організму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цілому</a:t>
            </a:r>
            <a:r>
              <a:rPr lang="ru-RU" sz="2900" kern="0" dirty="0">
                <a:latin typeface="Times New Roman" pitchFamily="18" charset="0"/>
              </a:rPr>
              <a:t>. В </a:t>
            </a:r>
            <a:r>
              <a:rPr lang="ru-RU" sz="2900" kern="0" dirty="0" err="1">
                <a:latin typeface="Times New Roman" pitchFamily="18" charset="0"/>
              </a:rPr>
              <a:t>організм</a:t>
            </a:r>
            <a:r>
              <a:rPr lang="ru-RU" sz="2900" kern="0" dirty="0">
                <a:latin typeface="Times New Roman" pitchFamily="18" charset="0"/>
              </a:rPr>
              <a:t> (</a:t>
            </a:r>
            <a:r>
              <a:rPr lang="ru-RU" sz="2900" kern="0" dirty="0" err="1">
                <a:latin typeface="Times New Roman" pitchFamily="18" charset="0"/>
              </a:rPr>
              <a:t>клітину</a:t>
            </a:r>
            <a:r>
              <a:rPr lang="ru-RU" sz="2900" kern="0" dirty="0">
                <a:latin typeface="Times New Roman" pitchFamily="18" charset="0"/>
              </a:rPr>
              <a:t>) </a:t>
            </a:r>
            <a:r>
              <a:rPr lang="ru-RU" sz="2900" kern="0" dirty="0" err="1">
                <a:latin typeface="Times New Roman" pitchFamily="18" charset="0"/>
              </a:rPr>
              <a:t>надходять</a:t>
            </a:r>
            <a:r>
              <a:rPr lang="ru-RU" sz="2900" kern="0" dirty="0">
                <a:latin typeface="Times New Roman" pitchFamily="18" charset="0"/>
              </a:rPr>
              <a:t> у </a:t>
            </a:r>
            <a:r>
              <a:rPr lang="ru-RU" sz="2900" kern="0" dirty="0" err="1">
                <a:latin typeface="Times New Roman" pitchFamily="18" charset="0"/>
              </a:rPr>
              <a:t>вигляді</a:t>
            </a:r>
            <a:r>
              <a:rPr lang="ru-RU" sz="2900" kern="0" dirty="0">
                <a:latin typeface="Times New Roman" pitchFamily="18" charset="0"/>
              </a:rPr>
              <a:t> водного </a:t>
            </a:r>
            <a:r>
              <a:rPr lang="ru-RU" sz="2900" kern="0" dirty="0" err="1">
                <a:latin typeface="Times New Roman" pitchFamily="18" charset="0"/>
              </a:rPr>
              <a:t>розчину</a:t>
            </a:r>
            <a:r>
              <a:rPr lang="ru-RU" sz="2900" kern="0" dirty="0">
                <a:latin typeface="Times New Roman" pitchFamily="18" charset="0"/>
              </a:rPr>
              <a:t> хлориду </a:t>
            </a:r>
            <a:r>
              <a:rPr lang="ru-RU" sz="2900" kern="0" dirty="0" err="1">
                <a:latin typeface="Times New Roman" pitchFamily="18" charset="0"/>
              </a:rPr>
              <a:t>натрію</a:t>
            </a:r>
            <a:r>
              <a:rPr lang="ru-RU" sz="2900" kern="0" dirty="0">
                <a:latin typeface="Times New Roman" pitchFamily="18" charset="0"/>
              </a:rPr>
              <a:t>. У </a:t>
            </a:r>
            <a:r>
              <a:rPr lang="ru-RU" sz="2900" kern="0" dirty="0" err="1">
                <a:latin typeface="Times New Roman" pitchFamily="18" charset="0"/>
              </a:rPr>
              <a:t>тварин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людини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результаті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потовиділення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може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втрачатися</a:t>
            </a:r>
            <a:r>
              <a:rPr lang="ru-RU" sz="2900" kern="0" dirty="0">
                <a:latin typeface="Times New Roman" pitchFamily="18" charset="0"/>
              </a:rPr>
              <a:t> велика </a:t>
            </a:r>
            <a:r>
              <a:rPr lang="ru-RU" sz="2900" kern="0" dirty="0" err="1">
                <a:latin typeface="Times New Roman" pitchFamily="18" charset="0"/>
              </a:rPr>
              <a:t>кількість</a:t>
            </a:r>
            <a:r>
              <a:rPr lang="ru-RU" sz="2900" kern="0" dirty="0">
                <a:latin typeface="Times New Roman" pitchFamily="18" charset="0"/>
              </a:rPr>
              <a:t> хлориду </a:t>
            </a:r>
            <a:r>
              <a:rPr lang="ru-RU" sz="2900" kern="0" dirty="0" err="1">
                <a:latin typeface="Times New Roman" pitchFamily="18" charset="0"/>
              </a:rPr>
              <a:t>натрію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що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різко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знижує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їх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працездатність</a:t>
            </a:r>
            <a:r>
              <a:rPr lang="ru-RU" sz="2900" kern="0" dirty="0">
                <a:latin typeface="Times New Roman" pitchFamily="18" charset="0"/>
              </a:rPr>
              <a:t>. </a:t>
            </a:r>
            <a:r>
              <a:rPr lang="ru-RU" sz="2900" kern="0" dirty="0" err="1">
                <a:latin typeface="Times New Roman" pitchFamily="18" charset="0"/>
              </a:rPr>
              <a:t>Дані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спільно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деякими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органічними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неорганічними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аніонами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регулюють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кислотно-лужну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рівновагу</a:t>
            </a:r>
            <a:r>
              <a:rPr lang="ru-RU" sz="2900" kern="0" dirty="0">
                <a:latin typeface="Times New Roman" pitchFamily="18" charset="0"/>
              </a:rPr>
              <a:t> (</a:t>
            </a:r>
            <a:r>
              <a:rPr lang="ru-RU" sz="2900" kern="0" dirty="0" err="1">
                <a:latin typeface="Times New Roman" pitchFamily="18" charset="0"/>
              </a:rPr>
              <a:t>наприклад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з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іонами</a:t>
            </a:r>
            <a:r>
              <a:rPr lang="ru-RU" sz="2900" kern="0" dirty="0">
                <a:latin typeface="Times New Roman" pitchFamily="18" charset="0"/>
              </a:rPr>
              <a:t> НС</a:t>
            </a:r>
            <a:r>
              <a:rPr lang="en-US" sz="2900" kern="0" dirty="0">
                <a:latin typeface="Times New Roman" pitchFamily="18" charset="0"/>
              </a:rPr>
              <a:t>O-3, </a:t>
            </a:r>
            <a:r>
              <a:rPr lang="ru-RU" sz="2900" kern="0" dirty="0">
                <a:latin typeface="Times New Roman" pitchFamily="18" charset="0"/>
              </a:rPr>
              <a:t>СН3СОО-та </a:t>
            </a:r>
            <a:r>
              <a:rPr lang="ru-RU" sz="2900" kern="0" dirty="0" err="1">
                <a:latin typeface="Times New Roman" pitchFamily="18" charset="0"/>
              </a:rPr>
              <a:t>ін</a:t>
            </a:r>
            <a:r>
              <a:rPr lang="ru-RU" sz="2900" kern="0" dirty="0">
                <a:latin typeface="Times New Roman" pitchFamily="18" charset="0"/>
              </a:rPr>
              <a:t>.)</a:t>
            </a:r>
          </a:p>
          <a:p>
            <a:pPr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kern="0" dirty="0">
                <a:latin typeface="Times New Roman" pitchFamily="18" charset="0"/>
              </a:rPr>
              <a:t>2. </a:t>
            </a:r>
            <a:r>
              <a:rPr lang="ru-RU" sz="2900" kern="0" dirty="0" err="1">
                <a:latin typeface="Times New Roman" pitchFamily="18" charset="0"/>
              </a:rPr>
              <a:t>Катіони</a:t>
            </a:r>
            <a:r>
              <a:rPr lang="ru-RU" sz="2900" kern="0" dirty="0">
                <a:latin typeface="Times New Roman" pitchFamily="18" charset="0"/>
              </a:rPr>
              <a:t> К +. </a:t>
            </a:r>
            <a:r>
              <a:rPr lang="ru-RU" sz="2900" kern="0" dirty="0" err="1">
                <a:latin typeface="Times New Roman" pitchFamily="18" charset="0"/>
              </a:rPr>
              <a:t>Ці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спільно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іонами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en-US" sz="2900" kern="0" dirty="0">
                <a:latin typeface="Times New Roman" pitchFamily="18" charset="0"/>
              </a:rPr>
              <a:t>N</a:t>
            </a:r>
            <a:r>
              <a:rPr lang="ru-RU" sz="2900" kern="0" dirty="0">
                <a:latin typeface="Times New Roman" pitchFamily="18" charset="0"/>
              </a:rPr>
              <a:t>а + </a:t>
            </a:r>
            <a:r>
              <a:rPr lang="ru-RU" sz="2900" kern="0" dirty="0" err="1">
                <a:latin typeface="Times New Roman" pitchFamily="18" charset="0"/>
              </a:rPr>
              <a:t>створюють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мембранну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рівновагу</a:t>
            </a:r>
            <a:r>
              <a:rPr lang="ru-RU" sz="2900" kern="0" dirty="0">
                <a:latin typeface="Times New Roman" pitchFamily="18" charset="0"/>
              </a:rPr>
              <a:t>. Вони </a:t>
            </a:r>
            <a:r>
              <a:rPr lang="ru-RU" sz="2900" kern="0" dirty="0" err="1">
                <a:latin typeface="Times New Roman" pitchFamily="18" charset="0"/>
              </a:rPr>
              <a:t>активізують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ферменти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білкового</a:t>
            </a:r>
            <a:r>
              <a:rPr lang="ru-RU" sz="2900" kern="0" dirty="0">
                <a:latin typeface="Times New Roman" pitchFamily="18" charset="0"/>
              </a:rPr>
              <a:t> синтезу, а в </a:t>
            </a:r>
            <a:r>
              <a:rPr lang="ru-RU" sz="2900" kern="0" dirty="0" err="1">
                <a:latin typeface="Times New Roman" pitchFamily="18" charset="0"/>
              </a:rPr>
              <a:t>організмах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вищих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тварин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людини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впливають</a:t>
            </a:r>
            <a:r>
              <a:rPr lang="ru-RU" sz="2900" kern="0" dirty="0">
                <a:latin typeface="Times New Roman" pitchFamily="18" charset="0"/>
              </a:rPr>
              <a:t> на </a:t>
            </a:r>
            <a:r>
              <a:rPr lang="ru-RU" sz="2900" kern="0" dirty="0" err="1">
                <a:latin typeface="Times New Roman" pitchFamily="18" charset="0"/>
              </a:rPr>
              <a:t>біоритми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серця</a:t>
            </a:r>
            <a:r>
              <a:rPr lang="ru-RU" sz="2900" kern="0" dirty="0">
                <a:latin typeface="Times New Roman" pitchFamily="18" charset="0"/>
              </a:rPr>
              <a:t>.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К + </a:t>
            </a:r>
            <a:r>
              <a:rPr lang="ru-RU" sz="2900" kern="0" dirty="0" err="1">
                <a:latin typeface="Times New Roman" pitchFamily="18" charset="0"/>
              </a:rPr>
              <a:t>входять</a:t>
            </a:r>
            <a:r>
              <a:rPr lang="ru-RU" sz="2900" kern="0" dirty="0">
                <a:latin typeface="Times New Roman" pitchFamily="18" charset="0"/>
              </a:rPr>
              <a:t> до складу </a:t>
            </a:r>
            <a:r>
              <a:rPr lang="ru-RU" sz="2900" kern="0" dirty="0" err="1">
                <a:latin typeface="Times New Roman" pitchFamily="18" charset="0"/>
              </a:rPr>
              <a:t>макродобрив</a:t>
            </a:r>
            <a:r>
              <a:rPr lang="ru-RU" sz="2900" kern="0" dirty="0">
                <a:latin typeface="Times New Roman" pitchFamily="18" charset="0"/>
              </a:rPr>
              <a:t> – </a:t>
            </a:r>
            <a:r>
              <a:rPr lang="ru-RU" sz="2900" kern="0" dirty="0" err="1">
                <a:latin typeface="Times New Roman" pitchFamily="18" charset="0"/>
              </a:rPr>
              <a:t>калійних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суттєво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впливають</a:t>
            </a:r>
            <a:r>
              <a:rPr lang="ru-RU" sz="2900" kern="0" dirty="0">
                <a:latin typeface="Times New Roman" pitchFamily="18" charset="0"/>
              </a:rPr>
              <a:t> на </a:t>
            </a:r>
            <a:r>
              <a:rPr lang="ru-RU" sz="2900" kern="0" dirty="0" err="1">
                <a:latin typeface="Times New Roman" pitchFamily="18" charset="0"/>
              </a:rPr>
              <a:t>продуктивність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сільськогосподарських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рослин</a:t>
            </a:r>
            <a:r>
              <a:rPr lang="ru-RU" sz="2900" kern="0" dirty="0">
                <a:latin typeface="Times New Roman" pitchFamily="18" charset="0"/>
              </a:rPr>
              <a:t>.</a:t>
            </a:r>
          </a:p>
          <a:p>
            <a:pPr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kern="0" dirty="0">
                <a:latin typeface="Times New Roman" pitchFamily="18" charset="0"/>
              </a:rPr>
              <a:t>3. </a:t>
            </a:r>
            <a:r>
              <a:rPr lang="ru-RU" sz="2900" kern="0" dirty="0" err="1">
                <a:latin typeface="Times New Roman" pitchFamily="18" charset="0"/>
              </a:rPr>
              <a:t>Катіони</a:t>
            </a:r>
            <a:r>
              <a:rPr lang="ru-RU" sz="2900" kern="0" dirty="0">
                <a:latin typeface="Times New Roman" pitchFamily="18" charset="0"/>
              </a:rPr>
              <a:t> Са2 +. </a:t>
            </a:r>
            <a:r>
              <a:rPr lang="ru-RU" sz="2900" kern="0" dirty="0" err="1">
                <a:latin typeface="Times New Roman" pitchFamily="18" charset="0"/>
              </a:rPr>
              <a:t>Дані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є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антагоністами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іонів</a:t>
            </a:r>
            <a:r>
              <a:rPr lang="ru-RU" sz="2900" kern="0" dirty="0">
                <a:latin typeface="Times New Roman" pitchFamily="18" charset="0"/>
              </a:rPr>
              <a:t> К + (</a:t>
            </a:r>
            <a:r>
              <a:rPr lang="ru-RU" sz="2900" kern="0" dirty="0" err="1">
                <a:latin typeface="Times New Roman" pitchFamily="18" charset="0"/>
              </a:rPr>
              <a:t>тобто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виявляють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протилежну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дію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порівнянні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з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останніми</a:t>
            </a:r>
            <a:r>
              <a:rPr lang="ru-RU" sz="2900" kern="0" dirty="0">
                <a:latin typeface="Times New Roman" pitchFamily="18" charset="0"/>
              </a:rPr>
              <a:t>). Вони </a:t>
            </a:r>
            <a:r>
              <a:rPr lang="ru-RU" sz="2900" kern="0" dirty="0" err="1">
                <a:latin typeface="Times New Roman" pitchFamily="18" charset="0"/>
              </a:rPr>
              <a:t>входять</a:t>
            </a:r>
            <a:r>
              <a:rPr lang="ru-RU" sz="2900" kern="0" dirty="0">
                <a:latin typeface="Times New Roman" pitchFamily="18" charset="0"/>
              </a:rPr>
              <a:t> до складу </a:t>
            </a:r>
            <a:r>
              <a:rPr lang="ru-RU" sz="2900" kern="0" dirty="0" err="1">
                <a:latin typeface="Times New Roman" pitchFamily="18" charset="0"/>
              </a:rPr>
              <a:t>мембранних</a:t>
            </a:r>
            <a:r>
              <a:rPr lang="ru-RU" sz="2900" kern="0" dirty="0">
                <a:latin typeface="Times New Roman" pitchFamily="18" charset="0"/>
              </a:rPr>
              <a:t> структур, </a:t>
            </a:r>
            <a:r>
              <a:rPr lang="ru-RU" sz="2900" kern="0" dirty="0" err="1">
                <a:latin typeface="Times New Roman" pitchFamily="18" charset="0"/>
              </a:rPr>
              <a:t>утворюють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пектинові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речовини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які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утворюють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міжклітинну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речовину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рослинних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організмах</a:t>
            </a:r>
            <a:r>
              <a:rPr lang="ru-RU" sz="2900" kern="0" dirty="0">
                <a:latin typeface="Times New Roman" pitchFamily="18" charset="0"/>
              </a:rPr>
              <a:t>. </a:t>
            </a:r>
            <a:r>
              <a:rPr lang="ru-RU" sz="2900" kern="0" dirty="0" err="1">
                <a:latin typeface="Times New Roman" pitchFamily="18" charset="0"/>
              </a:rPr>
              <a:t>Ці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іони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складі</a:t>
            </a:r>
            <a:r>
              <a:rPr lang="ru-RU" sz="2900" kern="0" dirty="0">
                <a:latin typeface="Times New Roman" pitchFamily="18" charset="0"/>
              </a:rPr>
              <a:t> солей </a:t>
            </a:r>
            <a:r>
              <a:rPr lang="ru-RU" sz="2900" kern="0" dirty="0" err="1">
                <a:latin typeface="Times New Roman" pitchFamily="18" charset="0"/>
              </a:rPr>
              <a:t>кальцію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беруть</a:t>
            </a:r>
            <a:r>
              <a:rPr lang="ru-RU" sz="2900" kern="0" dirty="0">
                <a:latin typeface="Times New Roman" pitchFamily="18" charset="0"/>
              </a:rPr>
              <a:t> участь в </a:t>
            </a:r>
            <a:r>
              <a:rPr lang="ru-RU" sz="2900" kern="0" dirty="0" err="1">
                <a:latin typeface="Times New Roman" pitchFamily="18" charset="0"/>
              </a:rPr>
              <a:t>утворенні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найважливішої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сполучної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тканини</a:t>
            </a:r>
            <a:r>
              <a:rPr lang="ru-RU" sz="2900" kern="0" dirty="0">
                <a:latin typeface="Times New Roman" pitchFamily="18" charset="0"/>
              </a:rPr>
              <a:t> – </a:t>
            </a:r>
            <a:r>
              <a:rPr lang="ru-RU" sz="2900" kern="0" dirty="0" err="1">
                <a:latin typeface="Times New Roman" pitchFamily="18" charset="0"/>
              </a:rPr>
              <a:t>кісткової</a:t>
            </a:r>
            <a:r>
              <a:rPr lang="ru-RU" sz="2900" kern="0" dirty="0">
                <a:latin typeface="Times New Roman" pitchFamily="18" charset="0"/>
              </a:rPr>
              <a:t>, яка </a:t>
            </a:r>
            <a:r>
              <a:rPr lang="ru-RU" sz="2900" kern="0" dirty="0" err="1">
                <a:latin typeface="Times New Roman" pitchFamily="18" charset="0"/>
              </a:rPr>
              <a:t>утворює</a:t>
            </a:r>
            <a:r>
              <a:rPr lang="ru-RU" sz="2900" kern="0" dirty="0">
                <a:latin typeface="Times New Roman" pitchFamily="18" charset="0"/>
              </a:rPr>
              <a:t> скелет </a:t>
            </a:r>
            <a:r>
              <a:rPr lang="ru-RU" sz="2900" kern="0" dirty="0" err="1">
                <a:latin typeface="Times New Roman" pitchFamily="18" charset="0"/>
              </a:rPr>
              <a:t>хребетних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тварин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людини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деяких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ін</a:t>
            </a:r>
            <a:r>
              <a:rPr lang="ru-RU" sz="2900" kern="0" dirty="0">
                <a:latin typeface="Times New Roman" pitchFamily="18" charset="0"/>
              </a:rPr>
              <a:t>. </a:t>
            </a:r>
            <a:r>
              <a:rPr lang="ru-RU" sz="2900" kern="0" dirty="0" err="1">
                <a:latin typeface="Times New Roman" pitchFamily="18" charset="0"/>
              </a:rPr>
              <a:t>організмів</a:t>
            </a:r>
            <a:r>
              <a:rPr lang="ru-RU" sz="2900" kern="0" dirty="0">
                <a:latin typeface="Times New Roman" pitchFamily="18" charset="0"/>
              </a:rPr>
              <a:t> (</a:t>
            </a:r>
            <a:r>
              <a:rPr lang="ru-RU" sz="2900" kern="0" dirty="0" err="1">
                <a:latin typeface="Times New Roman" pitchFamily="18" charset="0"/>
              </a:rPr>
              <a:t>наприклад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молюсків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кишковопорожнинних</a:t>
            </a:r>
            <a:r>
              <a:rPr lang="ru-RU" sz="2900" kern="0" dirty="0">
                <a:latin typeface="Times New Roman" pitchFamily="18" charset="0"/>
              </a:rPr>
              <a:t> та </a:t>
            </a:r>
            <a:r>
              <a:rPr lang="ru-RU" sz="2900" kern="0" dirty="0" err="1">
                <a:latin typeface="Times New Roman" pitchFamily="18" charset="0"/>
              </a:rPr>
              <a:t>ін</a:t>
            </a:r>
            <a:r>
              <a:rPr lang="ru-RU" sz="2900" kern="0" dirty="0">
                <a:latin typeface="Times New Roman" pitchFamily="18" charset="0"/>
              </a:rPr>
              <a:t>.) </a:t>
            </a:r>
            <a:r>
              <a:rPr lang="ru-RU" sz="2900" kern="0" dirty="0" err="1">
                <a:latin typeface="Times New Roman" pitchFamily="18" charset="0"/>
              </a:rPr>
              <a:t>Здійснюють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регулювання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процесів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утворення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клітин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беруть</a:t>
            </a:r>
            <a:r>
              <a:rPr lang="ru-RU" sz="2900" kern="0" dirty="0">
                <a:latin typeface="Times New Roman" pitchFamily="18" charset="0"/>
              </a:rPr>
              <a:t> участь в </a:t>
            </a:r>
            <a:r>
              <a:rPr lang="ru-RU" sz="2900" kern="0" dirty="0" err="1">
                <a:latin typeface="Times New Roman" pitchFamily="18" charset="0"/>
              </a:rPr>
              <a:t>реалізації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м’язових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скорочень</a:t>
            </a:r>
            <a:r>
              <a:rPr lang="ru-RU" sz="2900" kern="0" dirty="0">
                <a:latin typeface="Times New Roman" pitchFamily="18" charset="0"/>
              </a:rPr>
              <a:t>, </a:t>
            </a:r>
            <a:r>
              <a:rPr lang="ru-RU" sz="2900" kern="0" dirty="0" err="1">
                <a:latin typeface="Times New Roman" pitchFamily="18" charset="0"/>
              </a:rPr>
              <a:t>відіграють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велику</a:t>
            </a:r>
            <a:r>
              <a:rPr lang="ru-RU" sz="2900" kern="0" dirty="0">
                <a:latin typeface="Times New Roman" pitchFamily="18" charset="0"/>
              </a:rPr>
              <a:t> роль у </a:t>
            </a:r>
            <a:r>
              <a:rPr lang="ru-RU" sz="2900" kern="0" dirty="0" err="1">
                <a:latin typeface="Times New Roman" pitchFamily="18" charset="0"/>
              </a:rPr>
              <a:t>згортанні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крові</a:t>
            </a:r>
            <a:r>
              <a:rPr lang="ru-RU" sz="2900" kern="0" dirty="0">
                <a:latin typeface="Times New Roman" pitchFamily="18" charset="0"/>
              </a:rPr>
              <a:t> </a:t>
            </a:r>
            <a:r>
              <a:rPr lang="ru-RU" sz="2900" kern="0" dirty="0" err="1">
                <a:latin typeface="Times New Roman" pitchFamily="18" charset="0"/>
              </a:rPr>
              <a:t>і</a:t>
            </a:r>
            <a:r>
              <a:rPr lang="ru-RU" sz="2900" kern="0" dirty="0">
                <a:latin typeface="Times New Roman" pitchFamily="18" charset="0"/>
              </a:rPr>
              <a:t> в </a:t>
            </a:r>
            <a:r>
              <a:rPr lang="ru-RU" sz="2900" kern="0" dirty="0" err="1">
                <a:latin typeface="Times New Roman" pitchFamily="18" charset="0"/>
              </a:rPr>
              <a:t>ін</a:t>
            </a:r>
            <a:r>
              <a:rPr lang="ru-RU" sz="2900" kern="0" dirty="0">
                <a:latin typeface="Times New Roman" pitchFamily="18" charset="0"/>
              </a:rPr>
              <a:t>. </a:t>
            </a:r>
            <a:r>
              <a:rPr lang="ru-RU" sz="2900" kern="0" dirty="0" err="1">
                <a:latin typeface="Times New Roman" pitchFamily="18" charset="0"/>
              </a:rPr>
              <a:t>процесах</a:t>
            </a:r>
            <a:r>
              <a:rPr lang="ru-RU" sz="2900" kern="0" dirty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>
            <a:normAutofit fontScale="92500"/>
          </a:bodyPr>
          <a:lstStyle/>
          <a:p>
            <a:pPr indent="0" algn="just" fontAlgn="base">
              <a:buNone/>
            </a:pPr>
            <a:r>
              <a:rPr lang="ru-RU" dirty="0"/>
              <a:t>4. </a:t>
            </a:r>
            <a:r>
              <a:rPr lang="ru-RU" dirty="0" err="1"/>
              <a:t>Катіони</a:t>
            </a:r>
            <a:r>
              <a:rPr lang="ru-RU" dirty="0"/>
              <a:t> М</a:t>
            </a:r>
            <a:r>
              <a:rPr lang="en-US" dirty="0"/>
              <a:t>g2 +. </a:t>
            </a:r>
            <a:r>
              <a:rPr lang="ru-RU" dirty="0"/>
              <a:t>Роль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аналогічна</a:t>
            </a:r>
            <a:r>
              <a:rPr lang="ru-RU" dirty="0"/>
              <a:t> (у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)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Са2 + </a:t>
            </a:r>
            <a:r>
              <a:rPr lang="ru-RU" dirty="0" err="1"/>
              <a:t>і</a:t>
            </a:r>
            <a:r>
              <a:rPr lang="ru-RU" dirty="0"/>
              <a:t> вони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організмах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іони</a:t>
            </a:r>
            <a:r>
              <a:rPr lang="ru-RU" dirty="0"/>
              <a:t> М</a:t>
            </a:r>
            <a:r>
              <a:rPr lang="en-US" dirty="0"/>
              <a:t>g2 +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найважливішого</a:t>
            </a:r>
            <a:r>
              <a:rPr lang="ru-RU" dirty="0"/>
              <a:t> </a:t>
            </a:r>
            <a:r>
              <a:rPr lang="ru-RU" dirty="0" err="1"/>
              <a:t>фотосинтезуючого</a:t>
            </a:r>
            <a:r>
              <a:rPr lang="ru-RU" dirty="0"/>
              <a:t> </a:t>
            </a:r>
            <a:r>
              <a:rPr lang="ru-RU" dirty="0" err="1"/>
              <a:t>пігменту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– </a:t>
            </a:r>
            <a:r>
              <a:rPr lang="ru-RU" dirty="0" err="1"/>
              <a:t>хлорофілу</a:t>
            </a:r>
            <a:r>
              <a:rPr lang="ru-RU" dirty="0"/>
              <a:t>, </a:t>
            </a:r>
            <a:r>
              <a:rPr lang="ru-RU" dirty="0" err="1"/>
              <a:t>активізують</a:t>
            </a:r>
            <a:r>
              <a:rPr lang="ru-RU" dirty="0"/>
              <a:t> синтез ДНК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  <a:p>
            <a:pPr indent="0" algn="just" fontAlgn="base">
              <a:buNone/>
            </a:pPr>
            <a:r>
              <a:rPr lang="ru-RU" dirty="0"/>
              <a:t>5.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en-US" dirty="0"/>
              <a:t>F</a:t>
            </a:r>
            <a:r>
              <a:rPr lang="ru-RU" dirty="0"/>
              <a:t>е2 +.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так як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найважливішого</a:t>
            </a:r>
            <a:r>
              <a:rPr lang="ru-RU" dirty="0"/>
              <a:t> </a:t>
            </a:r>
            <a:r>
              <a:rPr lang="ru-RU" dirty="0" err="1"/>
              <a:t>дихального</a:t>
            </a:r>
            <a:r>
              <a:rPr lang="ru-RU" dirty="0"/>
              <a:t> </a:t>
            </a:r>
            <a:r>
              <a:rPr lang="ru-RU" dirty="0" err="1"/>
              <a:t>пігменту</a:t>
            </a:r>
            <a:r>
              <a:rPr lang="ru-RU" dirty="0"/>
              <a:t> – </a:t>
            </a:r>
            <a:r>
              <a:rPr lang="ru-RU" dirty="0" err="1"/>
              <a:t>гемоглобіну</a:t>
            </a:r>
            <a:r>
              <a:rPr lang="ru-RU" dirty="0"/>
              <a:t>,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Вони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м’язового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– </a:t>
            </a:r>
            <a:r>
              <a:rPr lang="ru-RU" dirty="0" err="1"/>
              <a:t>міоглобіну</a:t>
            </a:r>
            <a:r>
              <a:rPr lang="ru-RU" dirty="0"/>
              <a:t>,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хлорофілу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en-US" dirty="0"/>
              <a:t>F</a:t>
            </a:r>
            <a:r>
              <a:rPr lang="ru-RU" dirty="0"/>
              <a:t>е2 + </a:t>
            </a:r>
            <a:r>
              <a:rPr lang="ru-RU" dirty="0" err="1"/>
              <a:t>є</a:t>
            </a:r>
            <a:r>
              <a:rPr lang="ru-RU" dirty="0"/>
              <a:t> основою </a:t>
            </a:r>
            <a:r>
              <a:rPr lang="ru-RU" dirty="0" err="1"/>
              <a:t>сполук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окисно-відновних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  <a:p>
            <a:pPr indent="0" algn="just" fontAlgn="base">
              <a:buNone/>
            </a:pPr>
            <a:r>
              <a:rPr lang="ru-RU" dirty="0"/>
              <a:t>6. </a:t>
            </a:r>
            <a:r>
              <a:rPr lang="ru-RU" dirty="0" err="1"/>
              <a:t>Іони</a:t>
            </a:r>
            <a:r>
              <a:rPr lang="ru-RU" dirty="0"/>
              <a:t> С</a:t>
            </a:r>
            <a:r>
              <a:rPr lang="en-US" dirty="0"/>
              <a:t>u</a:t>
            </a:r>
            <a:r>
              <a:rPr lang="ru-RU" dirty="0"/>
              <a:t>2 +, М</a:t>
            </a:r>
            <a:r>
              <a:rPr lang="en-US" dirty="0"/>
              <a:t>n2 +, </a:t>
            </a:r>
            <a:r>
              <a:rPr lang="ru-RU" dirty="0"/>
              <a:t>С</a:t>
            </a:r>
            <a:r>
              <a:rPr lang="en-US" dirty="0"/>
              <a:t>r</a:t>
            </a:r>
            <a:r>
              <a:rPr lang="ru-RU" dirty="0"/>
              <a:t>3 + </a:t>
            </a:r>
            <a:r>
              <a:rPr lang="ru-RU" dirty="0" err="1"/>
              <a:t>і</a:t>
            </a:r>
            <a:r>
              <a:rPr lang="ru-RU" dirty="0"/>
              <a:t> ряд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окисно-відновних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 (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металоорганічних</a:t>
            </a:r>
            <a:r>
              <a:rPr lang="en-US" dirty="0"/>
              <a:t> </a:t>
            </a:r>
            <a:r>
              <a:rPr lang="ru-RU" dirty="0" err="1"/>
              <a:t>з’єднань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77500" lnSpcReduction="20000"/>
          </a:bodyPr>
          <a:lstStyle/>
          <a:p>
            <a:pPr marL="180000"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аніони</a:t>
            </a:r>
            <a:r>
              <a:rPr lang="ru-RU" dirty="0"/>
              <a:t> НРО2-4, НРО2-4, С</a:t>
            </a:r>
            <a:r>
              <a:rPr lang="en-US" dirty="0"/>
              <a:t>l-, I-, </a:t>
            </a:r>
            <a:r>
              <a:rPr lang="ru-RU" dirty="0"/>
              <a:t>РО3-4, </a:t>
            </a:r>
            <a:r>
              <a:rPr lang="ru-RU" dirty="0" err="1"/>
              <a:t>Вг</a:t>
            </a:r>
            <a:r>
              <a:rPr lang="ru-RU" dirty="0"/>
              <a:t>-, </a:t>
            </a:r>
            <a:r>
              <a:rPr lang="en-US" dirty="0"/>
              <a:t>F-, </a:t>
            </a:r>
            <a:r>
              <a:rPr lang="ru-RU" dirty="0"/>
              <a:t>НСО-3, </a:t>
            </a:r>
            <a:r>
              <a:rPr lang="en-US" dirty="0"/>
              <a:t>NO-3, S</a:t>
            </a:r>
            <a:r>
              <a:rPr lang="ru-RU" dirty="0"/>
              <a:t>О2-4 </a:t>
            </a:r>
            <a:r>
              <a:rPr lang="ru-RU" dirty="0" err="1"/>
              <a:t>і</a:t>
            </a:r>
            <a:r>
              <a:rPr lang="ru-RU" dirty="0"/>
              <a:t> ряд </a:t>
            </a:r>
            <a:r>
              <a:rPr lang="ru-RU" dirty="0" err="1"/>
              <a:t>ін</a:t>
            </a:r>
            <a:r>
              <a:rPr lang="en-US" dirty="0"/>
              <a:t>.</a:t>
            </a:r>
            <a:r>
              <a:rPr lang="ru-RU" dirty="0"/>
              <a:t> Коротко </a:t>
            </a:r>
            <a:r>
              <a:rPr lang="ru-RU" dirty="0" err="1"/>
              <a:t>розглянемо</a:t>
            </a:r>
            <a:r>
              <a:rPr lang="ru-RU" dirty="0"/>
              <a:t> роль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</a:t>
            </a:r>
          </a:p>
          <a:p>
            <a:pPr marL="180000"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dirty="0" err="1"/>
              <a:t>Нітрат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нітрит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 err="1"/>
              <a:t>іони</a:t>
            </a:r>
            <a:r>
              <a:rPr lang="ru-RU" dirty="0"/>
              <a:t> (</a:t>
            </a:r>
            <a:r>
              <a:rPr lang="en-US" dirty="0"/>
              <a:t>NO-3, NO-2, </a:t>
            </a:r>
            <a:r>
              <a:rPr lang="ru-RU" dirty="0" err="1"/>
              <a:t>відповідно</a:t>
            </a:r>
            <a:r>
              <a:rPr lang="ru-RU" dirty="0"/>
              <a:t>).</a:t>
            </a:r>
          </a:p>
          <a:p>
            <a:pPr marL="180000"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Іони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азот,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в </a:t>
            </a:r>
            <a:r>
              <a:rPr lang="ru-RU" dirty="0" err="1"/>
              <a:t>організмах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так як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зв’язаний</a:t>
            </a:r>
            <a:r>
              <a:rPr lang="ru-RU" dirty="0"/>
              <a:t> азот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(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катіонами</a:t>
            </a:r>
            <a:r>
              <a:rPr lang="ru-RU" dirty="0"/>
              <a:t> </a:t>
            </a:r>
            <a:r>
              <a:rPr lang="ru-RU" dirty="0" err="1"/>
              <a:t>амонію</a:t>
            </a:r>
            <a:r>
              <a:rPr lang="ru-RU" dirty="0"/>
              <a:t> – </a:t>
            </a:r>
            <a:r>
              <a:rPr lang="en-US" dirty="0"/>
              <a:t>NH +4) </a:t>
            </a:r>
            <a:r>
              <a:rPr lang="ru-RU" dirty="0"/>
              <a:t>для синтезу </a:t>
            </a:r>
            <a:r>
              <a:rPr lang="ru-RU" dirty="0" err="1"/>
              <a:t>азотовмісних</a:t>
            </a:r>
            <a:r>
              <a:rPr lang="ru-RU" dirty="0"/>
              <a:t> «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 –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нуклеїнових</a:t>
            </a:r>
            <a:r>
              <a:rPr lang="ru-RU" dirty="0"/>
              <a:t> кислот. При </a:t>
            </a:r>
            <a:r>
              <a:rPr lang="ru-RU" dirty="0" err="1"/>
              <a:t>надходженні</a:t>
            </a:r>
            <a:r>
              <a:rPr lang="ru-RU" dirty="0"/>
              <a:t> </a:t>
            </a:r>
            <a:r>
              <a:rPr lang="ru-RU" dirty="0" err="1"/>
              <a:t>надлишку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вони </a:t>
            </a:r>
            <a:r>
              <a:rPr lang="ru-RU" dirty="0" err="1"/>
              <a:t>накопичуються</a:t>
            </a:r>
            <a:r>
              <a:rPr lang="ru-RU" dirty="0"/>
              <a:t> в них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потрапляючи</a:t>
            </a:r>
            <a:r>
              <a:rPr lang="ru-RU" dirty="0"/>
              <a:t> (у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)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(«</a:t>
            </a:r>
            <a:r>
              <a:rPr lang="ru-RU" dirty="0" err="1"/>
              <a:t>нітратне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нітритне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»).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необхідним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азотних</a:t>
            </a:r>
            <a:r>
              <a:rPr lang="ru-RU" dirty="0"/>
              <a:t> добрив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внесенні</a:t>
            </a:r>
            <a:r>
              <a:rPr lang="ru-RU" dirty="0"/>
              <a:t> в грунт.</a:t>
            </a:r>
          </a:p>
          <a:p>
            <a:pPr marL="180000" indent="27432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dirty="0" err="1"/>
              <a:t>Гідро-і</a:t>
            </a:r>
            <a:r>
              <a:rPr lang="ru-RU" dirty="0"/>
              <a:t> </a:t>
            </a:r>
            <a:r>
              <a:rPr lang="ru-RU" dirty="0" err="1"/>
              <a:t>дигідрофосфат-іони</a:t>
            </a:r>
            <a:r>
              <a:rPr lang="ru-RU" dirty="0"/>
              <a:t> (НРО2-4, Н2РО4 – </a:t>
            </a:r>
            <a:r>
              <a:rPr lang="ru-RU" dirty="0" err="1"/>
              <a:t>відповідно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при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нуклеїнових</a:t>
            </a:r>
            <a:r>
              <a:rPr lang="ru-RU" dirty="0"/>
              <a:t> кислот, моно-, </a:t>
            </a:r>
            <a:r>
              <a:rPr lang="ru-RU" dirty="0" err="1"/>
              <a:t>ди</a:t>
            </a:r>
            <a:r>
              <a:rPr lang="ru-RU" dirty="0"/>
              <a:t>-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триаденозин-фосфатів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в </a:t>
            </a:r>
            <a:r>
              <a:rPr lang="ru-RU" dirty="0" err="1"/>
              <a:t>енергетичному</a:t>
            </a:r>
            <a:r>
              <a:rPr lang="ru-RU" dirty="0"/>
              <a:t>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 (</a:t>
            </a:r>
            <a:r>
              <a:rPr lang="ru-RU" dirty="0" err="1"/>
              <a:t>рослинних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кислотно-лужної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, </a:t>
            </a:r>
            <a:r>
              <a:rPr lang="ru-RU" dirty="0" err="1"/>
              <a:t>зберігаючи</a:t>
            </a:r>
            <a:r>
              <a:rPr lang="ru-RU" dirty="0"/>
              <a:t> в </a:t>
            </a:r>
            <a:r>
              <a:rPr lang="ru-RU" dirty="0" err="1"/>
              <a:t>певних</a:t>
            </a:r>
            <a:r>
              <a:rPr lang="ru-RU" dirty="0"/>
              <a:t> межах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85000" lnSpcReduction="20000"/>
          </a:bodyPr>
          <a:lstStyle/>
          <a:p>
            <a:pPr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3. </a:t>
            </a:r>
            <a:r>
              <a:rPr lang="ru-RU" dirty="0" err="1"/>
              <a:t>Сульфат-іони</a:t>
            </a:r>
            <a:r>
              <a:rPr lang="ru-RU" dirty="0"/>
              <a:t> (</a:t>
            </a:r>
            <a:r>
              <a:rPr lang="en-US" dirty="0"/>
              <a:t>SO4</a:t>
            </a:r>
            <a:r>
              <a:rPr lang="ru-RU" dirty="0"/>
              <a:t>-2</a:t>
            </a:r>
            <a:r>
              <a:rPr lang="en-US" dirty="0"/>
              <a:t>) –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необхідний</a:t>
            </a:r>
            <a:r>
              <a:rPr lang="ru-RU" dirty="0"/>
              <a:t> для синтезу </a:t>
            </a:r>
            <a:r>
              <a:rPr lang="ru-RU" dirty="0" err="1"/>
              <a:t>сірковмісних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альфа-амінокислот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при </a:t>
            </a:r>
            <a:r>
              <a:rPr lang="ru-RU" dirty="0" err="1"/>
              <a:t>отриманні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.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процесів</a:t>
            </a:r>
            <a:r>
              <a:rPr lang="ru-RU" dirty="0"/>
              <a:t> синтезу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</a:t>
            </a:r>
            <a:r>
              <a:rPr lang="ru-RU" dirty="0" err="1"/>
              <a:t>ферментів</a:t>
            </a:r>
            <a:r>
              <a:rPr lang="ru-RU" dirty="0"/>
              <a:t> (в </a:t>
            </a:r>
            <a:r>
              <a:rPr lang="ru-RU" dirty="0" err="1"/>
              <a:t>організмах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). В </a:t>
            </a:r>
            <a:r>
              <a:rPr lang="ru-RU" dirty="0" err="1"/>
              <a:t>організмах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сульфат-іони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продуктом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знешкодження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.</a:t>
            </a: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4. </a:t>
            </a:r>
            <a:r>
              <a:rPr lang="ru-RU" dirty="0" err="1"/>
              <a:t>Галогенід-іони</a:t>
            </a:r>
            <a:r>
              <a:rPr lang="ru-RU" dirty="0"/>
              <a:t> (С</a:t>
            </a:r>
            <a:r>
              <a:rPr lang="en-US" dirty="0"/>
              <a:t>l– </a:t>
            </a:r>
            <a:r>
              <a:rPr lang="ru-RU" dirty="0" err="1"/>
              <a:t>хлорид-іони</a:t>
            </a:r>
            <a:r>
              <a:rPr lang="ru-RU" dirty="0"/>
              <a:t>, </a:t>
            </a:r>
            <a:r>
              <a:rPr lang="ru-RU" dirty="0" err="1"/>
              <a:t>Вг</a:t>
            </a:r>
            <a:r>
              <a:rPr lang="ru-RU" dirty="0"/>
              <a:t> – </a:t>
            </a:r>
            <a:r>
              <a:rPr lang="ru-RU" dirty="0" err="1"/>
              <a:t>бромід-іони</a:t>
            </a:r>
            <a:r>
              <a:rPr lang="ru-RU" dirty="0"/>
              <a:t>, </a:t>
            </a:r>
            <a:r>
              <a:rPr lang="en-US" dirty="0"/>
              <a:t>I– </a:t>
            </a:r>
            <a:r>
              <a:rPr lang="ru-RU" dirty="0" err="1"/>
              <a:t>йодид-іони</a:t>
            </a:r>
            <a:r>
              <a:rPr lang="ru-RU" dirty="0"/>
              <a:t>, </a:t>
            </a:r>
            <a:r>
              <a:rPr lang="en-US" dirty="0"/>
              <a:t>F– </a:t>
            </a:r>
            <a:r>
              <a:rPr lang="ru-RU" dirty="0" err="1"/>
              <a:t>фторид-іони</a:t>
            </a:r>
            <a:r>
              <a:rPr lang="ru-RU" dirty="0"/>
              <a:t>). Вони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uk-UA" dirty="0"/>
              <a:t>і</a:t>
            </a:r>
            <a:r>
              <a:rPr lang="ru-RU" dirty="0"/>
              <a:t>онами для </a:t>
            </a:r>
            <a:r>
              <a:rPr lang="ru-RU" dirty="0" err="1"/>
              <a:t>катіонів</a:t>
            </a:r>
            <a:r>
              <a:rPr lang="ru-RU" dirty="0"/>
              <a:t> (особливо С</a:t>
            </a:r>
            <a:r>
              <a:rPr lang="en-US" dirty="0"/>
              <a:t>l-),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нейтральну</a:t>
            </a:r>
            <a:r>
              <a:rPr lang="ru-RU" dirty="0"/>
              <a:t> систему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катіонами</a:t>
            </a:r>
            <a:r>
              <a:rPr lang="ru-RU" dirty="0"/>
              <a:t>. Система </a:t>
            </a:r>
            <a:r>
              <a:rPr lang="ru-RU" dirty="0" err="1"/>
              <a:t>іонів</a:t>
            </a:r>
            <a:r>
              <a:rPr lang="ru-RU" dirty="0"/>
              <a:t> (</a:t>
            </a:r>
            <a:r>
              <a:rPr lang="ru-RU" dirty="0" err="1"/>
              <a:t>катіонів</a:t>
            </a:r>
            <a:r>
              <a:rPr lang="ru-RU" dirty="0"/>
              <a:t> та </a:t>
            </a:r>
            <a:r>
              <a:rPr lang="ru-RU" dirty="0" err="1"/>
              <a:t>аніонів</a:t>
            </a:r>
            <a:r>
              <a:rPr lang="ru-RU" dirty="0"/>
              <a:t>) </a:t>
            </a:r>
            <a:r>
              <a:rPr lang="ru-RU" dirty="0" err="1"/>
              <a:t>створює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водою </a:t>
            </a:r>
            <a:r>
              <a:rPr lang="ru-RU" dirty="0" err="1"/>
              <a:t>осмотичний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тургор; </a:t>
            </a:r>
            <a:r>
              <a:rPr lang="ru-RU" dirty="0" err="1"/>
              <a:t>хлорид-іони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макроелементів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галогенід-іони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мікроелементами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будь-яким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в невеликих (</a:t>
            </a:r>
            <a:r>
              <a:rPr lang="ru-RU" dirty="0" err="1"/>
              <a:t>мікро</a:t>
            </a:r>
            <a:r>
              <a:rPr lang="ru-RU" dirty="0"/>
              <a:t>-) </a:t>
            </a:r>
            <a:r>
              <a:rPr lang="ru-RU" dirty="0" err="1"/>
              <a:t>кількостях</a:t>
            </a:r>
            <a:r>
              <a:rPr lang="ru-RU" dirty="0"/>
              <a:t>.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йодид-іонів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найважливішого</a:t>
            </a:r>
            <a:r>
              <a:rPr lang="ru-RU" dirty="0"/>
              <a:t> гормону – тироксину, а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міксидема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базедова хвороба). </a:t>
            </a:r>
            <a:r>
              <a:rPr lang="ru-RU" dirty="0" err="1"/>
              <a:t>Фторид-іони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, </a:t>
            </a:r>
            <a:r>
              <a:rPr lang="ru-RU" dirty="0" err="1"/>
              <a:t>бромід-іони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гіпофізі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3" y="0"/>
            <a:ext cx="9151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49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100392" cy="356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12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1572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095678" cy="52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1"/>
            <a:ext cx="8100392" cy="40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290</TotalTime>
  <Words>4263</Words>
  <Application>Microsoft Office PowerPoint</Application>
  <PresentationFormat>Экран (4:3)</PresentationFormat>
  <Paragraphs>118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Times New Roman</vt:lpstr>
      <vt:lpstr>Wingdings</vt:lpstr>
      <vt:lpstr>Wingdings 2</vt:lpstr>
      <vt:lpstr>Изящная</vt:lpstr>
      <vt:lpstr>     Тема 12. Катіони.      Тема 13. Аніони.   </vt:lpstr>
      <vt:lpstr>План</vt:lpstr>
      <vt:lpstr>1. Шість аналітичних груп катіонів‚ загальна характеристика, якісні реакції.  </vt:lpstr>
      <vt:lpstr>2. Систематичний хід аналізу суміші катіонів  кожної  окремої  аналітичної  групи.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Систематичний хід  аналізу суміші  катіонів  І-ІІІ  аналітичних груп.  </vt:lpstr>
      <vt:lpstr>Презентация PowerPoint</vt:lpstr>
      <vt:lpstr>4. Систематичний хід аналізу суміші катіонів  ІV-VІ  аналітичних груп.  </vt:lpstr>
      <vt:lpstr>Презентация PowerPoint</vt:lpstr>
      <vt:lpstr>5. Систематичний хід аналізу суміші катіонів  І-VІ аналітичних груп за кислотно-лужною систематикою.  </vt:lpstr>
      <vt:lpstr>Презентация PowerPoint</vt:lpstr>
      <vt:lpstr>Презентация PowerPoint</vt:lpstr>
      <vt:lpstr>6. Аналітична класифікація аніонів.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10. Аналіз суміші аніонів  І-ІІІ аналітичних груп. </vt:lpstr>
      <vt:lpstr>Презентация PowerPoint</vt:lpstr>
      <vt:lpstr>Презентация PowerPoint</vt:lpstr>
      <vt:lpstr>11. Біологічна роль катіонів та аніонів.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11.  Предмет і завдання якісного аналізу‚ методи якісного аналізу.</dc:title>
  <dc:creator>user</dc:creator>
  <cp:lastModifiedBy>Viktoriia Gencheva</cp:lastModifiedBy>
  <cp:revision>64</cp:revision>
  <dcterms:created xsi:type="dcterms:W3CDTF">2018-11-12T13:46:32Z</dcterms:created>
  <dcterms:modified xsi:type="dcterms:W3CDTF">2023-11-02T20:01:40Z</dcterms:modified>
</cp:coreProperties>
</file>