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8" r:id="rId11"/>
    <p:sldId id="266" r:id="rId12"/>
    <p:sldId id="267" r:id="rId13"/>
    <p:sldId id="269" r:id="rId14"/>
    <p:sldId id="271" r:id="rId15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1349" autoAdjust="0"/>
  </p:normalViewPr>
  <p:slideViewPr>
    <p:cSldViewPr snapToGrid="0">
      <p:cViewPr varScale="1">
        <p:scale>
          <a:sx n="63" d="100"/>
          <a:sy n="63" d="100"/>
        </p:scale>
        <p:origin x="7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BF2BFA-4A10-49C6-909C-E52D58FF0841}" type="datetimeFigureOut">
              <a:rPr lang="uk-UA" smtClean="0"/>
              <a:t>04.07.2019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38C57F-DC3E-49C9-9309-D4B8DD15C31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8629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З метою санації статутний фонд, як правило, збільшується,</a:t>
            </a:r>
          </a:p>
          <a:p>
            <a:r>
              <a:rPr lang="uk-UA" dirty="0" smtClean="0"/>
              <a:t>щоб мобілізувати фінансові ресурси та підвищити фінансову</a:t>
            </a:r>
          </a:p>
          <a:p>
            <a:r>
              <a:rPr lang="uk-UA" dirty="0" smtClean="0"/>
              <a:t>стійкість підприємства.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38C57F-DC3E-49C9-9309-D4B8DD15C318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097210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При цьому реальне надходження фінансових ресурсів на підприємство відбувається лише в разі здійснення додаткових внесків інвесторів в обмін на корпоративні права суб’єкта господарювання. Ця операція пов’язана з додатковою емісією таких прав.</a:t>
            </a: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38C57F-DC3E-49C9-9309-D4B8DD15C318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447762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Цей метод характерний тим, що кожний з акціонерів може доплатити до визначеного рівня нової номінальної вартості</a:t>
            </a:r>
          </a:p>
          <a:p>
            <a:r>
              <a:rPr lang="uk-UA" dirty="0" smtClean="0"/>
              <a:t>акцій. Якщо він відмовився це зробити, емітент зобов’язаний запропонувати акціонерові викупити його акції.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38C57F-DC3E-49C9-9309-D4B8DD15C318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56009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Згідно з </a:t>
            </a:r>
            <a:r>
              <a:rPr lang="ru-RU" dirty="0" err="1" smtClean="0"/>
              <a:t>положенням</a:t>
            </a:r>
            <a:r>
              <a:rPr lang="ru-RU" dirty="0" smtClean="0"/>
              <a:t> НБУ “Про </a:t>
            </a:r>
            <a:r>
              <a:rPr lang="ru-RU" dirty="0" err="1" smtClean="0"/>
              <a:t>кредитування</a:t>
            </a:r>
            <a:r>
              <a:rPr lang="ru-RU" dirty="0" smtClean="0"/>
              <a:t>”, Законом </a:t>
            </a:r>
            <a:r>
              <a:rPr lang="ru-RU" dirty="0" err="1" smtClean="0"/>
              <a:t>України</a:t>
            </a:r>
            <a:r>
              <a:rPr lang="ru-RU" dirty="0" smtClean="0"/>
              <a:t> “Про </a:t>
            </a:r>
            <a:r>
              <a:rPr lang="ru-RU" dirty="0" err="1" smtClean="0"/>
              <a:t>оподаткування</a:t>
            </a:r>
            <a:r>
              <a:rPr lang="ru-RU" dirty="0" smtClean="0"/>
              <a:t> </a:t>
            </a:r>
            <a:r>
              <a:rPr lang="ru-RU" dirty="0" err="1" smtClean="0"/>
              <a:t>прибутку</a:t>
            </a:r>
            <a:r>
              <a:rPr lang="ru-RU" dirty="0" smtClean="0"/>
              <a:t> </a:t>
            </a:r>
            <a:r>
              <a:rPr lang="ru-RU" dirty="0" err="1" smtClean="0"/>
              <a:t>підприємств</a:t>
            </a:r>
            <a:r>
              <a:rPr lang="ru-RU" dirty="0" smtClean="0"/>
              <a:t>”, </a:t>
            </a:r>
            <a:r>
              <a:rPr lang="ru-RU" dirty="0" err="1" smtClean="0"/>
              <a:t>іншими</a:t>
            </a:r>
            <a:r>
              <a:rPr lang="ru-RU" dirty="0" smtClean="0"/>
              <a:t> </a:t>
            </a:r>
            <a:r>
              <a:rPr lang="ru-RU" dirty="0" err="1" smtClean="0"/>
              <a:t>законодавчими</a:t>
            </a:r>
            <a:r>
              <a:rPr lang="ru-RU" dirty="0" smtClean="0"/>
              <a:t> актами </a:t>
            </a:r>
            <a:r>
              <a:rPr lang="ru-RU" dirty="0" err="1" smtClean="0"/>
              <a:t>комерційний</a:t>
            </a:r>
            <a:r>
              <a:rPr lang="ru-RU" dirty="0" smtClean="0"/>
              <a:t> банк та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кредитори</a:t>
            </a:r>
            <a:r>
              <a:rPr lang="ru-RU" dirty="0" smtClean="0"/>
              <a:t> </a:t>
            </a:r>
            <a:r>
              <a:rPr lang="ru-RU" dirty="0" err="1" smtClean="0"/>
              <a:t>зобов’язані</a:t>
            </a:r>
            <a:r>
              <a:rPr lang="ru-RU" dirty="0" smtClean="0"/>
              <a:t> </a:t>
            </a:r>
            <a:r>
              <a:rPr lang="ru-RU" dirty="0" err="1" smtClean="0"/>
              <a:t>щоразу</a:t>
            </a:r>
            <a:r>
              <a:rPr lang="ru-RU" dirty="0" smtClean="0"/>
              <a:t>, коли контрагент </a:t>
            </a:r>
            <a:r>
              <a:rPr lang="ru-RU" dirty="0" err="1" smtClean="0"/>
              <a:t>виконав</a:t>
            </a:r>
            <a:r>
              <a:rPr lang="ru-RU" dirty="0" smtClean="0"/>
              <a:t> </a:t>
            </a:r>
            <a:r>
              <a:rPr lang="ru-RU" dirty="0" err="1" smtClean="0"/>
              <a:t>зобов’язання</a:t>
            </a:r>
            <a:r>
              <a:rPr lang="ru-RU" dirty="0" smtClean="0"/>
              <a:t>, </a:t>
            </a:r>
            <a:r>
              <a:rPr lang="ru-RU" dirty="0" err="1" smtClean="0"/>
              <a:t>вирішувати</a:t>
            </a:r>
            <a:r>
              <a:rPr lang="ru-RU" dirty="0" smtClean="0"/>
              <a:t> </a:t>
            </a:r>
            <a:r>
              <a:rPr lang="ru-RU" dirty="0" err="1" smtClean="0"/>
              <a:t>питання</a:t>
            </a:r>
            <a:r>
              <a:rPr lang="ru-RU" dirty="0" smtClean="0"/>
              <a:t> про </a:t>
            </a:r>
            <a:r>
              <a:rPr lang="ru-RU" dirty="0" err="1" smtClean="0"/>
              <a:t>стягнення</a:t>
            </a:r>
            <a:r>
              <a:rPr lang="ru-RU" dirty="0" smtClean="0"/>
              <a:t> </a:t>
            </a:r>
            <a:r>
              <a:rPr lang="ru-RU" dirty="0" err="1" smtClean="0"/>
              <a:t>заборгованості</a:t>
            </a:r>
            <a:r>
              <a:rPr lang="ru-RU" dirty="0" smtClean="0"/>
              <a:t>, а у </a:t>
            </a:r>
            <a:r>
              <a:rPr lang="ru-RU" dirty="0" err="1" smtClean="0"/>
              <a:t>разі</a:t>
            </a:r>
            <a:r>
              <a:rPr lang="ru-RU" dirty="0" smtClean="0"/>
              <a:t> </a:t>
            </a:r>
            <a:r>
              <a:rPr lang="ru-RU" dirty="0" err="1" smtClean="0"/>
              <a:t>неможливості</a:t>
            </a:r>
            <a:r>
              <a:rPr lang="ru-RU" dirty="0" smtClean="0"/>
              <a:t> </a:t>
            </a:r>
            <a:r>
              <a:rPr lang="ru-RU" dirty="0" err="1" smtClean="0"/>
              <a:t>стягнення</a:t>
            </a:r>
            <a:r>
              <a:rPr lang="ru-RU" dirty="0" smtClean="0"/>
              <a:t> </a:t>
            </a:r>
            <a:r>
              <a:rPr lang="ru-RU" dirty="0" err="1" smtClean="0"/>
              <a:t>порушувати</a:t>
            </a:r>
            <a:r>
              <a:rPr lang="ru-RU" dirty="0" smtClean="0"/>
              <a:t> в </a:t>
            </a:r>
            <a:r>
              <a:rPr lang="ru-RU" dirty="0" err="1" smtClean="0"/>
              <a:t>суді</a:t>
            </a:r>
            <a:r>
              <a:rPr lang="ru-RU" dirty="0" smtClean="0"/>
              <a:t> справу про </a:t>
            </a:r>
            <a:r>
              <a:rPr lang="ru-RU" dirty="0" err="1" smtClean="0"/>
              <a:t>банкрутство</a:t>
            </a:r>
            <a:r>
              <a:rPr lang="ru-RU" dirty="0" smtClean="0"/>
              <a:t> </a:t>
            </a:r>
            <a:r>
              <a:rPr lang="ru-RU" dirty="0" err="1" smtClean="0"/>
              <a:t>боржника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, як правило, </a:t>
            </a:r>
            <a:r>
              <a:rPr lang="ru-RU" dirty="0" err="1" smtClean="0"/>
              <a:t>призводить</a:t>
            </a:r>
            <a:r>
              <a:rPr lang="ru-RU" dirty="0" smtClean="0"/>
              <a:t> до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ліквідації</a:t>
            </a:r>
            <a:r>
              <a:rPr lang="ru-RU" dirty="0" smtClean="0"/>
              <a:t>.</a:t>
            </a: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38C57F-DC3E-49C9-9309-D4B8DD15C318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350330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38C57F-DC3E-49C9-9309-D4B8DD15C318}" type="slidenum">
              <a:rPr lang="uk-UA" smtClean="0"/>
              <a:t>12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11057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8DAC9-6D70-4907-9A8C-A5531A3DFEC6}" type="datetimeFigureOut">
              <a:rPr lang="uk-UA" smtClean="0"/>
              <a:t>04.07.2019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AAA80-6FDA-4493-9F53-6E0D9576573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80289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8DAC9-6D70-4907-9A8C-A5531A3DFEC6}" type="datetimeFigureOut">
              <a:rPr lang="uk-UA" smtClean="0"/>
              <a:t>04.07.2019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AAA80-6FDA-4493-9F53-6E0D9576573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07826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8DAC9-6D70-4907-9A8C-A5531A3DFEC6}" type="datetimeFigureOut">
              <a:rPr lang="uk-UA" smtClean="0"/>
              <a:t>04.07.2019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AAA80-6FDA-4493-9F53-6E0D9576573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10773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8DAC9-6D70-4907-9A8C-A5531A3DFEC6}" type="datetimeFigureOut">
              <a:rPr lang="uk-UA" smtClean="0"/>
              <a:t>04.07.2019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AAA80-6FDA-4493-9F53-6E0D9576573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78412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8DAC9-6D70-4907-9A8C-A5531A3DFEC6}" type="datetimeFigureOut">
              <a:rPr lang="uk-UA" smtClean="0"/>
              <a:t>04.07.2019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AAA80-6FDA-4493-9F53-6E0D9576573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5615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8DAC9-6D70-4907-9A8C-A5531A3DFEC6}" type="datetimeFigureOut">
              <a:rPr lang="uk-UA" smtClean="0"/>
              <a:t>04.07.2019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AAA80-6FDA-4493-9F53-6E0D9576573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48325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8DAC9-6D70-4907-9A8C-A5531A3DFEC6}" type="datetimeFigureOut">
              <a:rPr lang="uk-UA" smtClean="0"/>
              <a:t>04.07.2019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AAA80-6FDA-4493-9F53-6E0D9576573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66813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8DAC9-6D70-4907-9A8C-A5531A3DFEC6}" type="datetimeFigureOut">
              <a:rPr lang="uk-UA" smtClean="0"/>
              <a:t>04.07.2019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AAA80-6FDA-4493-9F53-6E0D9576573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41960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8DAC9-6D70-4907-9A8C-A5531A3DFEC6}" type="datetimeFigureOut">
              <a:rPr lang="uk-UA" smtClean="0"/>
              <a:t>04.07.2019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AAA80-6FDA-4493-9F53-6E0D9576573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50353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8DAC9-6D70-4907-9A8C-A5531A3DFEC6}" type="datetimeFigureOut">
              <a:rPr lang="uk-UA" smtClean="0"/>
              <a:t>04.07.2019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AAA80-6FDA-4493-9F53-6E0D9576573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82455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8DAC9-6D70-4907-9A8C-A5531A3DFEC6}" type="datetimeFigureOut">
              <a:rPr lang="uk-UA" smtClean="0"/>
              <a:t>04.07.2019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AAA80-6FDA-4493-9F53-6E0D9576573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71198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C8DAC9-6D70-4907-9A8C-A5531A3DFEC6}" type="datetimeFigureOut">
              <a:rPr lang="uk-UA" smtClean="0"/>
              <a:t>04.07.2019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AAA80-6FDA-4493-9F53-6E0D9576573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02688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79419" y="1353787"/>
            <a:ext cx="954776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i="1" dirty="0" smtClean="0"/>
              <a:t>Тема 6. Зовнішні фінансові джерела санації підприємства</a:t>
            </a:r>
          </a:p>
          <a:p>
            <a:endParaRPr lang="uk-UA" sz="2800" dirty="0" smtClean="0"/>
          </a:p>
          <a:p>
            <a:r>
              <a:rPr lang="uk-UA" sz="2800" dirty="0" smtClean="0"/>
              <a:t>1. Фінансування санації за рахунок акціонерного капіталу</a:t>
            </a:r>
          </a:p>
          <a:p>
            <a:r>
              <a:rPr lang="uk-UA" sz="2800" dirty="0" smtClean="0"/>
              <a:t>2. Участь кредиторів у фінансовому оздоровленні боржника</a:t>
            </a:r>
          </a:p>
          <a:p>
            <a:r>
              <a:rPr lang="uk-UA" sz="2800" dirty="0" smtClean="0"/>
              <a:t>3. Фінансова участь персоналу в санації підприємства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11905095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84960" y="1706880"/>
            <a:ext cx="999744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 smtClean="0"/>
              <a:t>– Участь у санації боржника.</a:t>
            </a:r>
          </a:p>
          <a:p>
            <a:endParaRPr lang="uk-UA" sz="2800" dirty="0"/>
          </a:p>
          <a:p>
            <a:r>
              <a:rPr lang="uk-UA" sz="2800" i="1" dirty="0" smtClean="0"/>
              <a:t>Фінансова участь кредиторів у санації боржників може набирати таких форм:</a:t>
            </a:r>
          </a:p>
          <a:p>
            <a:r>
              <a:rPr lang="uk-UA" sz="2800" dirty="0" smtClean="0"/>
              <a:t>a) реструктуризація наявної заборгованості;</a:t>
            </a:r>
          </a:p>
          <a:p>
            <a:r>
              <a:rPr lang="uk-UA" sz="2800" dirty="0" smtClean="0"/>
              <a:t>б) зменшення або списання заборгованості;</a:t>
            </a:r>
          </a:p>
          <a:p>
            <a:r>
              <a:rPr lang="uk-UA" sz="2800" dirty="0" smtClean="0"/>
              <a:t>в) надання санаційних кредитів.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14668997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84960" y="1371601"/>
            <a:ext cx="100584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uk-UA" sz="2800" i="1" dirty="0" smtClean="0"/>
              <a:t>До основних форм реструктуризації заборгованості належать:</a:t>
            </a:r>
          </a:p>
          <a:p>
            <a:pPr>
              <a:lnSpc>
                <a:spcPct val="150000"/>
              </a:lnSpc>
            </a:pPr>
            <a:r>
              <a:rPr lang="uk-UA" sz="2800" dirty="0" smtClean="0"/>
              <a:t>– трансформація боргу у власність;</a:t>
            </a:r>
          </a:p>
          <a:p>
            <a:pPr>
              <a:lnSpc>
                <a:spcPct val="150000"/>
              </a:lnSpc>
            </a:pPr>
            <a:r>
              <a:rPr lang="uk-UA" sz="2800" dirty="0" smtClean="0"/>
              <a:t>– конверсія короткострокових заборгованостей у довгострокові;</a:t>
            </a:r>
          </a:p>
          <a:p>
            <a:pPr>
              <a:lnSpc>
                <a:spcPct val="150000"/>
              </a:lnSpc>
            </a:pPr>
            <a:r>
              <a:rPr lang="uk-UA" sz="2800" dirty="0" smtClean="0"/>
              <a:t>– пролонгація строків сплати.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18708944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32560" y="1615440"/>
            <a:ext cx="943356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/>
              <a:t>Списання заборгованості означає відмову кредитора </a:t>
            </a:r>
            <a:r>
              <a:rPr lang="uk-UA" sz="2800" dirty="0" smtClean="0"/>
              <a:t>від своїх </a:t>
            </a:r>
            <a:r>
              <a:rPr lang="uk-UA" sz="2800" dirty="0"/>
              <a:t>вимог</a:t>
            </a:r>
            <a:r>
              <a:rPr lang="uk-UA" sz="2800" dirty="0" smtClean="0"/>
              <a:t>.</a:t>
            </a:r>
          </a:p>
          <a:p>
            <a:pPr algn="just"/>
            <a:endParaRPr lang="uk-UA" sz="2800" dirty="0" smtClean="0"/>
          </a:p>
          <a:p>
            <a:pPr algn="just"/>
            <a:r>
              <a:rPr lang="uk-UA" sz="2800" dirty="0" smtClean="0"/>
              <a:t> </a:t>
            </a:r>
            <a:r>
              <a:rPr lang="uk-UA" sz="2800" dirty="0"/>
              <a:t>Списати заборгованість можна двома способами:</a:t>
            </a:r>
          </a:p>
          <a:p>
            <a:r>
              <a:rPr lang="uk-UA" sz="2800" dirty="0" smtClean="0"/>
              <a:t>– </a:t>
            </a:r>
            <a:r>
              <a:rPr lang="uk-UA" sz="2800" dirty="0"/>
              <a:t>повної або часткової відмови від своїх вимог;</a:t>
            </a:r>
          </a:p>
          <a:p>
            <a:r>
              <a:rPr lang="uk-UA" sz="2800" dirty="0"/>
              <a:t>– відмови від кредитного забезпечення.</a:t>
            </a:r>
          </a:p>
        </p:txBody>
      </p:sp>
    </p:spTree>
    <p:extLst>
      <p:ext uri="{BB962C8B-B14F-4D97-AF65-F5344CB8AC3E}">
        <p14:creationId xmlns:p14="http://schemas.microsoft.com/office/powerpoint/2010/main" val="20793009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61160" y="1554480"/>
            <a:ext cx="96012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/>
              <a:t>Санаційні кредити можуть підвищити платоспроможність</a:t>
            </a:r>
          </a:p>
          <a:p>
            <a:r>
              <a:rPr lang="uk-UA" sz="2800" dirty="0"/>
              <a:t>боржника, оскільки залучаються ліквідні засоби. </a:t>
            </a:r>
            <a:endParaRPr lang="uk-UA" sz="2800" dirty="0" smtClean="0"/>
          </a:p>
          <a:p>
            <a:endParaRPr lang="uk-UA" sz="2800" dirty="0"/>
          </a:p>
          <a:p>
            <a:r>
              <a:rPr lang="uk-UA" sz="2800" dirty="0" smtClean="0"/>
              <a:t>Санаційні  кредити </a:t>
            </a:r>
            <a:r>
              <a:rPr lang="uk-UA" sz="2800" dirty="0"/>
              <a:t>можуть бути лише </a:t>
            </a:r>
            <a:r>
              <a:rPr lang="uk-UA" sz="2800" dirty="0" smtClean="0"/>
              <a:t>середньо- </a:t>
            </a:r>
            <a:r>
              <a:rPr lang="uk-UA" sz="2800" dirty="0"/>
              <a:t>або довгостроковими, </a:t>
            </a:r>
            <a:r>
              <a:rPr lang="uk-UA" sz="2800" dirty="0" smtClean="0"/>
              <a:t>оскільки </a:t>
            </a:r>
            <a:r>
              <a:rPr lang="uk-UA" sz="2800" dirty="0"/>
              <a:t>лише за таких умов можуть фінансуватися </a:t>
            </a:r>
            <a:r>
              <a:rPr lang="uk-UA" sz="2800" dirty="0" smtClean="0"/>
              <a:t>капітальні вкладення</a:t>
            </a:r>
            <a:r>
              <a:rPr lang="uk-UA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838495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95400" y="1417320"/>
            <a:ext cx="9799320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u="sng" dirty="0"/>
              <a:t>3. Персонал </a:t>
            </a:r>
            <a:r>
              <a:rPr lang="ru-RU" sz="2800" b="1" i="1" u="sng" dirty="0" err="1"/>
              <a:t>підприємства</a:t>
            </a:r>
            <a:r>
              <a:rPr lang="ru-RU" sz="2800" b="1" i="1" u="sng" dirty="0"/>
              <a:t> </a:t>
            </a:r>
            <a:r>
              <a:rPr lang="ru-RU" sz="2800" b="1" i="1" u="sng" dirty="0" err="1"/>
              <a:t>може</a:t>
            </a:r>
            <a:r>
              <a:rPr lang="ru-RU" sz="2800" b="1" i="1" u="sng" dirty="0"/>
              <a:t> </a:t>
            </a:r>
            <a:r>
              <a:rPr lang="ru-RU" sz="2800" b="1" i="1" u="sng" dirty="0" err="1"/>
              <a:t>фінансувати</a:t>
            </a:r>
            <a:r>
              <a:rPr lang="ru-RU" sz="2800" b="1" i="1" u="sng" dirty="0"/>
              <a:t> </a:t>
            </a:r>
            <a:r>
              <a:rPr lang="ru-RU" sz="2800" b="1" i="1" u="sng" dirty="0" err="1"/>
              <a:t>санацію</a:t>
            </a:r>
            <a:r>
              <a:rPr lang="ru-RU" sz="2800" b="1" i="1" u="sng" dirty="0"/>
              <a:t> в </a:t>
            </a:r>
            <a:r>
              <a:rPr lang="ru-RU" sz="2800" b="1" i="1" u="sng" dirty="0" smtClean="0"/>
              <a:t>таких </a:t>
            </a:r>
            <a:r>
              <a:rPr lang="ru-RU" sz="2800" b="1" i="1" u="sng" dirty="0"/>
              <a:t>формах: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800" dirty="0"/>
              <a:t>– </a:t>
            </a:r>
            <a:r>
              <a:rPr lang="ru-RU" sz="2800" dirty="0" err="1"/>
              <a:t>відстрочка</a:t>
            </a:r>
            <a:r>
              <a:rPr lang="ru-RU" sz="2800" dirty="0"/>
              <a:t> </a:t>
            </a:r>
            <a:r>
              <a:rPr lang="ru-RU" sz="2800" dirty="0" err="1"/>
              <a:t>або</a:t>
            </a:r>
            <a:r>
              <a:rPr lang="ru-RU" sz="2800" dirty="0"/>
              <a:t> </a:t>
            </a:r>
            <a:r>
              <a:rPr lang="ru-RU" sz="2800" dirty="0" err="1"/>
              <a:t>відмова</a:t>
            </a:r>
            <a:r>
              <a:rPr lang="ru-RU" sz="2800" dirty="0"/>
              <a:t> </a:t>
            </a:r>
            <a:r>
              <a:rPr lang="ru-RU" sz="2800" dirty="0" err="1"/>
              <a:t>від</a:t>
            </a:r>
            <a:r>
              <a:rPr lang="ru-RU" sz="2800" dirty="0"/>
              <a:t> </a:t>
            </a:r>
            <a:r>
              <a:rPr lang="ru-RU" sz="2800" dirty="0" err="1"/>
              <a:t>винагороди</a:t>
            </a:r>
            <a:r>
              <a:rPr lang="ru-RU" sz="2800" dirty="0"/>
              <a:t> за </a:t>
            </a:r>
            <a:r>
              <a:rPr lang="ru-RU" sz="2800" dirty="0" err="1"/>
              <a:t>виробничі</a:t>
            </a:r>
            <a:r>
              <a:rPr lang="ru-RU" sz="2800" dirty="0"/>
              <a:t> </a:t>
            </a:r>
            <a:r>
              <a:rPr lang="ru-RU" sz="2800" dirty="0" err="1" smtClean="0"/>
              <a:t>результати</a:t>
            </a:r>
            <a:r>
              <a:rPr lang="ru-RU" sz="2800" dirty="0"/>
              <a:t>;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800" dirty="0"/>
              <a:t>– </a:t>
            </a:r>
            <a:r>
              <a:rPr lang="ru-RU" sz="2800" dirty="0" err="1"/>
              <a:t>надання</a:t>
            </a:r>
            <a:r>
              <a:rPr lang="ru-RU" sz="2800" dirty="0"/>
              <a:t> </a:t>
            </a:r>
            <a:r>
              <a:rPr lang="ru-RU" sz="2800" dirty="0" err="1"/>
              <a:t>працівниками</a:t>
            </a:r>
            <a:r>
              <a:rPr lang="ru-RU" sz="2800" dirty="0"/>
              <a:t> </a:t>
            </a:r>
            <a:r>
              <a:rPr lang="ru-RU" sz="2800" dirty="0" err="1"/>
              <a:t>позик</a:t>
            </a:r>
            <a:r>
              <a:rPr lang="ru-RU" sz="2800" dirty="0"/>
              <a:t>;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800" dirty="0"/>
              <a:t>– </a:t>
            </a:r>
            <a:r>
              <a:rPr lang="ru-RU" sz="2800" dirty="0" err="1"/>
              <a:t>купівля</a:t>
            </a:r>
            <a:r>
              <a:rPr lang="ru-RU" sz="2800" dirty="0"/>
              <a:t> </a:t>
            </a:r>
            <a:r>
              <a:rPr lang="ru-RU" sz="2800" dirty="0" err="1"/>
              <a:t>працівниками</a:t>
            </a:r>
            <a:r>
              <a:rPr lang="ru-RU" sz="2800" dirty="0"/>
              <a:t> </a:t>
            </a:r>
            <a:r>
              <a:rPr lang="ru-RU" sz="2800" dirty="0" err="1"/>
              <a:t>акцій</a:t>
            </a:r>
            <a:r>
              <a:rPr lang="ru-RU" sz="2800" dirty="0"/>
              <a:t> </a:t>
            </a:r>
            <a:r>
              <a:rPr lang="ru-RU" sz="2800" dirty="0" err="1"/>
              <a:t>свого</a:t>
            </a:r>
            <a:r>
              <a:rPr lang="ru-RU" sz="2800" dirty="0"/>
              <a:t> </a:t>
            </a:r>
            <a:r>
              <a:rPr lang="ru-RU" sz="2800" dirty="0" err="1"/>
              <a:t>підприємства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353569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377538" y="1330037"/>
            <a:ext cx="9203376" cy="24776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ru-RU" sz="2800" b="1" i="1" u="sng" dirty="0" smtClean="0"/>
              <a:t>1. </a:t>
            </a:r>
            <a:r>
              <a:rPr lang="ru-RU" sz="2800" b="1" i="1" u="sng" dirty="0" err="1" smtClean="0"/>
              <a:t>Власники</a:t>
            </a:r>
            <a:r>
              <a:rPr lang="ru-RU" sz="2800" b="1" i="1" u="sng" dirty="0" smtClean="0"/>
              <a:t> </a:t>
            </a:r>
            <a:r>
              <a:rPr lang="ru-RU" sz="2800" b="1" i="1" u="sng" dirty="0" err="1"/>
              <a:t>підприємства</a:t>
            </a:r>
            <a:r>
              <a:rPr lang="ru-RU" sz="2800" b="1" i="1" u="sng" dirty="0"/>
              <a:t> </a:t>
            </a:r>
            <a:r>
              <a:rPr lang="ru-RU" sz="2800" b="1" i="1" u="sng" dirty="0" err="1"/>
              <a:t>можуть</a:t>
            </a:r>
            <a:r>
              <a:rPr lang="ru-RU" sz="2800" b="1" i="1" u="sng" dirty="0"/>
              <a:t> </a:t>
            </a:r>
            <a:r>
              <a:rPr lang="ru-RU" sz="2800" b="1" i="1" u="sng" dirty="0" err="1" smtClean="0"/>
              <a:t>фінансувати</a:t>
            </a:r>
            <a:r>
              <a:rPr lang="ru-RU" sz="2800" b="1" i="1" u="sng" dirty="0" smtClean="0"/>
              <a:t> </a:t>
            </a:r>
            <a:r>
              <a:rPr lang="ru-RU" sz="2800" b="1" i="1" u="sng" dirty="0" err="1" smtClean="0"/>
              <a:t>санацію</a:t>
            </a:r>
            <a:r>
              <a:rPr lang="ru-RU" sz="2800" b="1" i="1" u="sng" dirty="0" smtClean="0"/>
              <a:t> </a:t>
            </a:r>
            <a:r>
              <a:rPr lang="ru-RU" sz="2800" b="1" i="1" u="sng" dirty="0"/>
              <a:t>в </a:t>
            </a:r>
            <a:r>
              <a:rPr lang="ru-RU" sz="2800" b="1" i="1" u="sng" dirty="0" smtClean="0"/>
              <a:t>таких </a:t>
            </a:r>
            <a:r>
              <a:rPr lang="ru-RU" sz="2800" b="1" i="1" u="sng" dirty="0"/>
              <a:t>формах:</a:t>
            </a:r>
          </a:p>
          <a:p>
            <a:pPr>
              <a:spcBef>
                <a:spcPts val="600"/>
              </a:spcBef>
            </a:pPr>
            <a:r>
              <a:rPr lang="ru-RU" sz="2800" i="1" dirty="0"/>
              <a:t>1. </a:t>
            </a:r>
            <a:r>
              <a:rPr lang="ru-RU" sz="2800" i="1" dirty="0" err="1"/>
              <a:t>Внески</a:t>
            </a:r>
            <a:r>
              <a:rPr lang="ru-RU" sz="2800" i="1" dirty="0"/>
              <a:t> по </a:t>
            </a:r>
            <a:r>
              <a:rPr lang="ru-RU" sz="2800" i="1" dirty="0" err="1"/>
              <a:t>збільшенню</a:t>
            </a:r>
            <a:r>
              <a:rPr lang="ru-RU" sz="2800" i="1" dirty="0"/>
              <a:t> статутного фонду.</a:t>
            </a:r>
          </a:p>
          <a:p>
            <a:pPr>
              <a:spcBef>
                <a:spcPts val="600"/>
              </a:spcBef>
            </a:pPr>
            <a:r>
              <a:rPr lang="ru-RU" sz="2800" i="1" dirty="0"/>
              <a:t>2. </a:t>
            </a:r>
            <a:r>
              <a:rPr lang="ru-RU" sz="2800" i="1" dirty="0" err="1"/>
              <a:t>Надання</a:t>
            </a:r>
            <a:r>
              <a:rPr lang="ru-RU" sz="2800" i="1" dirty="0"/>
              <a:t> </a:t>
            </a:r>
            <a:r>
              <a:rPr lang="ru-RU" sz="2800" i="1" dirty="0" err="1"/>
              <a:t>позик</a:t>
            </a:r>
            <a:r>
              <a:rPr lang="ru-RU" sz="2800" i="1" dirty="0"/>
              <a:t>.</a:t>
            </a:r>
          </a:p>
          <a:p>
            <a:pPr>
              <a:spcBef>
                <a:spcPts val="600"/>
              </a:spcBef>
            </a:pPr>
            <a:r>
              <a:rPr lang="ru-RU" sz="2800" i="1" dirty="0"/>
              <a:t>3. </a:t>
            </a:r>
            <a:r>
              <a:rPr lang="ru-RU" sz="2800" i="1" dirty="0" err="1"/>
              <a:t>Цільові</a:t>
            </a:r>
            <a:r>
              <a:rPr lang="ru-RU" sz="2800" i="1" dirty="0"/>
              <a:t> </a:t>
            </a:r>
            <a:r>
              <a:rPr lang="ru-RU" sz="2800" i="1" dirty="0" err="1"/>
              <a:t>внески</a:t>
            </a:r>
            <a:r>
              <a:rPr lang="ru-RU" sz="2800" i="1" dirty="0"/>
              <a:t> на </a:t>
            </a:r>
            <a:r>
              <a:rPr lang="ru-RU" sz="2800" i="1" dirty="0" err="1"/>
              <a:t>безповоротній</a:t>
            </a:r>
            <a:r>
              <a:rPr lang="ru-RU" sz="2800" i="1" dirty="0"/>
              <a:t> </a:t>
            </a:r>
            <a:r>
              <a:rPr lang="ru-RU" sz="2800" i="1" dirty="0" err="1"/>
              <a:t>основі</a:t>
            </a:r>
            <a:r>
              <a:rPr lang="ru-RU" sz="2800" i="1" dirty="0"/>
              <a:t>.</a:t>
            </a:r>
            <a:endParaRPr lang="uk-UA" sz="2800" i="1" dirty="0"/>
          </a:p>
        </p:txBody>
      </p:sp>
    </p:spTree>
    <p:extLst>
      <p:ext uri="{BB962C8B-B14F-4D97-AF65-F5344CB8AC3E}">
        <p14:creationId xmlns:p14="http://schemas.microsoft.com/office/powerpoint/2010/main" val="3273884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07522" y="581891"/>
            <a:ext cx="10842172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i="1" dirty="0" smtClean="0"/>
              <a:t>Основні </a:t>
            </a:r>
            <a:r>
              <a:rPr lang="uk-UA" sz="2800" b="1" i="1" dirty="0"/>
              <a:t>цілі збільшення статутного капіталу </a:t>
            </a:r>
            <a:r>
              <a:rPr lang="uk-UA" sz="2800" b="1" i="1" dirty="0" smtClean="0"/>
              <a:t>підприємства</a:t>
            </a:r>
            <a:r>
              <a:rPr lang="uk-UA" sz="2800" b="1" i="1" dirty="0"/>
              <a:t>:</a:t>
            </a:r>
          </a:p>
          <a:p>
            <a:pPr>
              <a:spcBef>
                <a:spcPts val="1200"/>
              </a:spcBef>
            </a:pPr>
            <a:r>
              <a:rPr lang="uk-UA" sz="2800" dirty="0"/>
              <a:t>– мобілізація фінансових ресурсів для виконання </a:t>
            </a:r>
            <a:r>
              <a:rPr lang="uk-UA" sz="2800" dirty="0" smtClean="0"/>
              <a:t>санаційних </a:t>
            </a:r>
            <a:r>
              <a:rPr lang="uk-UA" sz="2800" dirty="0"/>
              <a:t>заходів </a:t>
            </a:r>
            <a:r>
              <a:rPr lang="uk-UA" sz="2800" dirty="0" smtClean="0"/>
              <a:t>виробничо-технічного </a:t>
            </a:r>
            <a:r>
              <a:rPr lang="uk-UA" sz="2800" dirty="0"/>
              <a:t>характеру, </a:t>
            </a:r>
            <a:r>
              <a:rPr lang="uk-UA" sz="2800" dirty="0" smtClean="0"/>
              <a:t>модернізації існуючих </a:t>
            </a:r>
            <a:r>
              <a:rPr lang="uk-UA" sz="2800" dirty="0" err="1"/>
              <a:t>потужностей</a:t>
            </a:r>
            <a:r>
              <a:rPr lang="uk-UA" sz="2800" dirty="0"/>
              <a:t>, переобладнання та розширення </a:t>
            </a:r>
            <a:r>
              <a:rPr lang="uk-UA" sz="2800" dirty="0" smtClean="0"/>
              <a:t>виробництва</a:t>
            </a:r>
            <a:r>
              <a:rPr lang="uk-UA" sz="2800" dirty="0"/>
              <a:t>;</a:t>
            </a:r>
          </a:p>
          <a:p>
            <a:pPr>
              <a:spcBef>
                <a:spcPts val="1200"/>
              </a:spcBef>
            </a:pPr>
            <a:r>
              <a:rPr lang="uk-UA" sz="2800" dirty="0"/>
              <a:t>– збільшення частки капіталу, в межах якої </a:t>
            </a:r>
            <a:r>
              <a:rPr lang="uk-UA" sz="2800" dirty="0" smtClean="0"/>
              <a:t>власники підприємства </a:t>
            </a:r>
            <a:r>
              <a:rPr lang="uk-UA" sz="2800" dirty="0"/>
              <a:t>відповідають за його зобов’язаннями перед </a:t>
            </a:r>
            <a:r>
              <a:rPr lang="uk-UA" sz="2800" dirty="0" smtClean="0"/>
              <a:t>кредиторами</a:t>
            </a:r>
            <a:r>
              <a:rPr lang="uk-UA" sz="2800" dirty="0"/>
              <a:t>, </a:t>
            </a:r>
            <a:r>
              <a:rPr lang="uk-UA" sz="2800" dirty="0" err="1" smtClean="0"/>
              <a:t>прямоване</a:t>
            </a:r>
            <a:r>
              <a:rPr lang="uk-UA" sz="2800" dirty="0" smtClean="0"/>
              <a:t> </a:t>
            </a:r>
            <a:r>
              <a:rPr lang="uk-UA" sz="2800" dirty="0"/>
              <a:t>на збільшення </a:t>
            </a:r>
            <a:r>
              <a:rPr lang="uk-UA" sz="2800" dirty="0" smtClean="0"/>
              <a:t>кредитоспроможності суб’єкта </a:t>
            </a:r>
            <a:r>
              <a:rPr lang="uk-UA" sz="2800" dirty="0"/>
              <a:t>господарювання та його фінансової стійкості;</a:t>
            </a:r>
          </a:p>
          <a:p>
            <a:pPr>
              <a:spcBef>
                <a:spcPts val="1200"/>
              </a:spcBef>
            </a:pPr>
            <a:r>
              <a:rPr lang="uk-UA" sz="2800" dirty="0" smtClean="0"/>
              <a:t>– </a:t>
            </a:r>
            <a:r>
              <a:rPr lang="uk-UA" sz="2800" dirty="0"/>
              <a:t>покращання ліквідності та платоспроможності </a:t>
            </a:r>
            <a:r>
              <a:rPr lang="uk-UA" sz="2800" dirty="0" smtClean="0"/>
              <a:t>підприємства</a:t>
            </a:r>
            <a:r>
              <a:rPr lang="uk-UA" sz="2800" dirty="0"/>
              <a:t>;</a:t>
            </a:r>
          </a:p>
          <a:p>
            <a:pPr>
              <a:spcBef>
                <a:spcPts val="1200"/>
              </a:spcBef>
            </a:pPr>
            <a:r>
              <a:rPr lang="uk-UA" sz="2800" dirty="0"/>
              <a:t>– акумуляція фінансового капіталу для придбання </a:t>
            </a:r>
            <a:r>
              <a:rPr lang="uk-UA" sz="2800" dirty="0" smtClean="0"/>
              <a:t>корпоративних </a:t>
            </a:r>
            <a:r>
              <a:rPr lang="uk-UA" sz="2800" dirty="0"/>
              <a:t>прав інших підприємств.</a:t>
            </a:r>
          </a:p>
        </p:txBody>
      </p:sp>
    </p:spTree>
    <p:extLst>
      <p:ext uri="{BB962C8B-B14F-4D97-AF65-F5344CB8AC3E}">
        <p14:creationId xmlns:p14="http://schemas.microsoft.com/office/powerpoint/2010/main" val="779705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86296" y="1816926"/>
            <a:ext cx="971401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i="1" dirty="0"/>
              <a:t>Статутний фонд збільшують трьома методами:</a:t>
            </a:r>
          </a:p>
          <a:p>
            <a:r>
              <a:rPr lang="uk-UA" sz="2800" i="1" dirty="0"/>
              <a:t>– збільшення кількості акцій існуючої номінальної </a:t>
            </a:r>
            <a:r>
              <a:rPr lang="uk-UA" sz="2800" i="1" dirty="0" smtClean="0"/>
              <a:t>вартості</a:t>
            </a:r>
            <a:r>
              <a:rPr lang="uk-UA" sz="2800" i="1" dirty="0"/>
              <a:t>;</a:t>
            </a:r>
          </a:p>
          <a:p>
            <a:r>
              <a:rPr lang="uk-UA" sz="2800" i="1" dirty="0"/>
              <a:t>– збільшення номінальної вартості акцій;</a:t>
            </a:r>
          </a:p>
          <a:p>
            <a:r>
              <a:rPr lang="uk-UA" sz="2800" i="1" dirty="0"/>
              <a:t>– обмін облігацій на акції</a:t>
            </a:r>
            <a:r>
              <a:rPr lang="uk-UA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26131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47653" y="1440280"/>
            <a:ext cx="919466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i="1" dirty="0"/>
              <a:t>Збільшення кількості акцій існуючої номінальної </a:t>
            </a:r>
            <a:r>
              <a:rPr lang="uk-UA" sz="2800" i="1" dirty="0" smtClean="0"/>
              <a:t>вартості досягається </a:t>
            </a:r>
            <a:r>
              <a:rPr lang="uk-UA" sz="2800" i="1" dirty="0"/>
              <a:t>за рахунок таких джерел</a:t>
            </a:r>
            <a:r>
              <a:rPr lang="uk-UA" sz="2800" i="1" dirty="0" smtClean="0"/>
              <a:t>:</a:t>
            </a:r>
          </a:p>
          <a:p>
            <a:endParaRPr lang="uk-UA" sz="2800" dirty="0"/>
          </a:p>
          <a:p>
            <a:r>
              <a:rPr lang="uk-UA" sz="2800" dirty="0"/>
              <a:t>– додаткових внесків учасників та засновників</a:t>
            </a:r>
            <a:r>
              <a:rPr lang="uk-UA" sz="2800" dirty="0" smtClean="0"/>
              <a:t>;</a:t>
            </a:r>
          </a:p>
          <a:p>
            <a:endParaRPr lang="uk-UA" sz="2800" dirty="0"/>
          </a:p>
          <a:p>
            <a:r>
              <a:rPr lang="uk-UA" sz="2800" dirty="0"/>
              <a:t>– дивідендів</a:t>
            </a:r>
            <a:r>
              <a:rPr lang="uk-UA" sz="2800" dirty="0" smtClean="0"/>
              <a:t>;</a:t>
            </a:r>
          </a:p>
          <a:p>
            <a:endParaRPr lang="uk-UA" sz="2800" dirty="0"/>
          </a:p>
          <a:p>
            <a:r>
              <a:rPr lang="uk-UA" sz="2800" dirty="0"/>
              <a:t>– індексації основних фондів.</a:t>
            </a:r>
          </a:p>
        </p:txBody>
      </p:sp>
    </p:spTree>
    <p:extLst>
      <p:ext uri="{BB962C8B-B14F-4D97-AF65-F5344CB8AC3E}">
        <p14:creationId xmlns:p14="http://schemas.microsoft.com/office/powerpoint/2010/main" val="3155709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28800" y="1432560"/>
            <a:ext cx="987552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i="1" dirty="0"/>
              <a:t>У разі збільшення номінальної вартості акцій статутний</a:t>
            </a:r>
          </a:p>
          <a:p>
            <a:r>
              <a:rPr lang="uk-UA" sz="2800" i="1" dirty="0"/>
              <a:t>фонд збільшується за рахунок таких джерел</a:t>
            </a:r>
            <a:r>
              <a:rPr lang="uk-UA" sz="2800" i="1" dirty="0" smtClean="0"/>
              <a:t>:</a:t>
            </a:r>
          </a:p>
          <a:p>
            <a:endParaRPr lang="uk-UA" sz="2800" i="1" dirty="0"/>
          </a:p>
          <a:p>
            <a:r>
              <a:rPr lang="uk-UA" sz="2800" dirty="0"/>
              <a:t>– додаткових внесків власників корпоративних прав</a:t>
            </a:r>
          </a:p>
          <a:p>
            <a:r>
              <a:rPr lang="uk-UA" sz="2800" dirty="0"/>
              <a:t>підприємства</a:t>
            </a:r>
            <a:r>
              <a:rPr lang="uk-UA" sz="2800" dirty="0" smtClean="0"/>
              <a:t>;</a:t>
            </a:r>
          </a:p>
          <a:p>
            <a:endParaRPr lang="uk-UA" sz="2800" dirty="0"/>
          </a:p>
          <a:p>
            <a:r>
              <a:rPr lang="uk-UA" sz="2800" dirty="0"/>
              <a:t>– індексації </a:t>
            </a:r>
            <a:r>
              <a:rPr lang="uk-UA" sz="2800" dirty="0" smtClean="0"/>
              <a:t>основних </a:t>
            </a:r>
            <a:r>
              <a:rPr lang="uk-UA" sz="2800" dirty="0"/>
              <a:t>фондів.</a:t>
            </a:r>
          </a:p>
        </p:txBody>
      </p:sp>
    </p:spTree>
    <p:extLst>
      <p:ext uri="{BB962C8B-B14F-4D97-AF65-F5344CB8AC3E}">
        <p14:creationId xmlns:p14="http://schemas.microsoft.com/office/powerpoint/2010/main" val="21823281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32560" y="883920"/>
            <a:ext cx="947928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i="1" dirty="0"/>
              <a:t>Метод збільшення статутного фонду пов’язаний з </a:t>
            </a:r>
            <a:r>
              <a:rPr lang="uk-UA" sz="2800" i="1" dirty="0" smtClean="0"/>
              <a:t>облігаціями </a:t>
            </a:r>
            <a:r>
              <a:rPr lang="uk-UA" sz="2800" i="1" dirty="0"/>
              <a:t>конверсійної позики. </a:t>
            </a:r>
            <a:endParaRPr lang="uk-UA" sz="2800" i="1" dirty="0" smtClean="0"/>
          </a:p>
          <a:p>
            <a:endParaRPr lang="uk-UA" sz="2800" dirty="0" smtClean="0"/>
          </a:p>
          <a:p>
            <a:r>
              <a:rPr lang="uk-UA" sz="2800" dirty="0" smtClean="0"/>
              <a:t>Вкладаючи </a:t>
            </a:r>
            <a:r>
              <a:rPr lang="uk-UA" sz="2800" dirty="0"/>
              <a:t>кошти в конверсійні </a:t>
            </a:r>
            <a:r>
              <a:rPr lang="uk-UA" sz="2800" dirty="0" smtClean="0"/>
              <a:t>облігації</a:t>
            </a:r>
            <a:r>
              <a:rPr lang="uk-UA" sz="2800" dirty="0"/>
              <a:t>, інвестор досягає подвійної мети:</a:t>
            </a:r>
          </a:p>
          <a:p>
            <a:r>
              <a:rPr lang="uk-UA" sz="2800" dirty="0"/>
              <a:t>– відносної безпеки вкладень;</a:t>
            </a:r>
          </a:p>
          <a:p>
            <a:r>
              <a:rPr lang="uk-UA" sz="2800" dirty="0"/>
              <a:t>– можливість збільшення капіталу, яку дають звичайні</a:t>
            </a:r>
          </a:p>
          <a:p>
            <a:r>
              <a:rPr lang="uk-UA" sz="2800" dirty="0"/>
              <a:t>акції.</a:t>
            </a:r>
          </a:p>
        </p:txBody>
      </p:sp>
    </p:spTree>
    <p:extLst>
      <p:ext uri="{BB962C8B-B14F-4D97-AF65-F5344CB8AC3E}">
        <p14:creationId xmlns:p14="http://schemas.microsoft.com/office/powerpoint/2010/main" val="30610474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25880" y="1432560"/>
            <a:ext cx="1004316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2</a:t>
            </a:r>
            <a:r>
              <a:rPr lang="ru-RU" sz="2800" b="1" i="1" u="sng" dirty="0" smtClean="0"/>
              <a:t>. </a:t>
            </a:r>
            <a:r>
              <a:rPr lang="ru-RU" sz="2800" b="1" i="1" u="sng" dirty="0" err="1" smtClean="0"/>
              <a:t>Кредитори</a:t>
            </a:r>
            <a:r>
              <a:rPr lang="ru-RU" sz="2800" b="1" i="1" u="sng" dirty="0" smtClean="0"/>
              <a:t> для </a:t>
            </a:r>
            <a:r>
              <a:rPr lang="ru-RU" sz="2800" b="1" i="1" u="sng" dirty="0" err="1" smtClean="0"/>
              <a:t>фінансового</a:t>
            </a:r>
            <a:r>
              <a:rPr lang="ru-RU" sz="2800" b="1" i="1" u="sng" dirty="0" smtClean="0"/>
              <a:t> </a:t>
            </a:r>
            <a:r>
              <a:rPr lang="ru-RU" sz="2800" b="1" i="1" u="sng" dirty="0" err="1" smtClean="0"/>
              <a:t>оздоровлення</a:t>
            </a:r>
            <a:r>
              <a:rPr lang="ru-RU" sz="2800" b="1" i="1" u="sng" dirty="0" smtClean="0"/>
              <a:t> </a:t>
            </a:r>
            <a:r>
              <a:rPr lang="ru-RU" sz="2800" b="1" i="1" u="sng" dirty="0" err="1" smtClean="0"/>
              <a:t>підприємства</a:t>
            </a:r>
            <a:endParaRPr lang="ru-RU" sz="2800" b="1" i="1" u="sng" dirty="0" smtClean="0"/>
          </a:p>
          <a:p>
            <a:r>
              <a:rPr lang="ru-RU" sz="2800" b="1" i="1" u="sng" dirty="0" err="1" smtClean="0"/>
              <a:t>можуть</a:t>
            </a:r>
            <a:r>
              <a:rPr lang="ru-RU" sz="2800" b="1" i="1" u="sng" dirty="0" smtClean="0"/>
              <a:t> </a:t>
            </a:r>
            <a:r>
              <a:rPr lang="ru-RU" sz="2800" b="1" i="1" u="sng" dirty="0" err="1" smtClean="0"/>
              <a:t>діяти</a:t>
            </a:r>
            <a:r>
              <a:rPr lang="ru-RU" sz="2800" b="1" i="1" u="sng" dirty="0" smtClean="0"/>
              <a:t> одним з таких </a:t>
            </a:r>
            <a:r>
              <a:rPr lang="ru-RU" sz="2800" b="1" i="1" u="sng" dirty="0" err="1" smtClean="0"/>
              <a:t>способів</a:t>
            </a:r>
            <a:r>
              <a:rPr lang="ru-RU" sz="2800" b="1" i="1" u="sng" dirty="0" smtClean="0"/>
              <a:t>:</a:t>
            </a:r>
          </a:p>
          <a:p>
            <a:endParaRPr lang="ru-RU" sz="2800" b="1" i="1" u="sng" dirty="0" smtClean="0"/>
          </a:p>
          <a:p>
            <a:r>
              <a:rPr lang="ru-RU" sz="2800" dirty="0" smtClean="0"/>
              <a:t>– </a:t>
            </a:r>
            <a:r>
              <a:rPr lang="ru-RU" sz="2800" dirty="0" err="1" smtClean="0"/>
              <a:t>Звернення</a:t>
            </a:r>
            <a:r>
              <a:rPr lang="ru-RU" sz="2800" dirty="0" smtClean="0"/>
              <a:t> до суду </a:t>
            </a:r>
            <a:r>
              <a:rPr lang="ru-RU" sz="2800" dirty="0" err="1" smtClean="0"/>
              <a:t>із</a:t>
            </a:r>
            <a:r>
              <a:rPr lang="ru-RU" sz="2800" dirty="0" smtClean="0"/>
              <a:t> </a:t>
            </a:r>
            <a:r>
              <a:rPr lang="ru-RU" sz="2800" dirty="0" err="1" smtClean="0"/>
              <a:t>заявою</a:t>
            </a:r>
            <a:r>
              <a:rPr lang="ru-RU" sz="2800" dirty="0" smtClean="0"/>
              <a:t> про </a:t>
            </a:r>
            <a:r>
              <a:rPr lang="ru-RU" sz="2800" dirty="0" err="1" smtClean="0"/>
              <a:t>оголошення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боржника</a:t>
            </a:r>
            <a:r>
              <a:rPr lang="ru-RU" sz="2800" dirty="0" smtClean="0"/>
              <a:t> </a:t>
            </a:r>
            <a:r>
              <a:rPr lang="ru-RU" sz="2800" dirty="0" err="1" smtClean="0"/>
              <a:t>банкрутом</a:t>
            </a:r>
            <a:r>
              <a:rPr lang="ru-RU" sz="2800" dirty="0" smtClean="0"/>
              <a:t> з </a:t>
            </a:r>
            <a:r>
              <a:rPr lang="ru-RU" sz="2800" dirty="0" err="1" smtClean="0"/>
              <a:t>подальшою</a:t>
            </a:r>
            <a:r>
              <a:rPr lang="ru-RU" sz="2800" dirty="0" smtClean="0"/>
              <a:t> </a:t>
            </a:r>
            <a:r>
              <a:rPr lang="ru-RU" sz="2800" dirty="0" err="1" smtClean="0"/>
              <a:t>його</a:t>
            </a:r>
            <a:r>
              <a:rPr lang="ru-RU" sz="2800" dirty="0" smtClean="0"/>
              <a:t> </a:t>
            </a:r>
            <a:r>
              <a:rPr lang="ru-RU" sz="2800" dirty="0" err="1" smtClean="0"/>
              <a:t>ліквідацією</a:t>
            </a:r>
            <a:r>
              <a:rPr lang="ru-RU" sz="2800" dirty="0" smtClean="0"/>
              <a:t>. 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14821480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93520" y="1234441"/>
            <a:ext cx="964692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/>
              <a:t>– Мораторій. Кредитор не надає додаткових кредитів і </a:t>
            </a:r>
            <a:r>
              <a:rPr lang="uk-UA" sz="2800" dirty="0" smtClean="0"/>
              <a:t>протягом </a:t>
            </a:r>
            <a:r>
              <a:rPr lang="uk-UA" sz="2800" dirty="0"/>
              <a:t>певного часу не вимагає виконання грошових зобов’язань</a:t>
            </a:r>
            <a:r>
              <a:rPr lang="uk-UA" sz="2800" dirty="0" smtClean="0"/>
              <a:t>, термін </a:t>
            </a:r>
            <a:r>
              <a:rPr lang="uk-UA" sz="2800" dirty="0"/>
              <a:t>сплати яких настав. </a:t>
            </a:r>
            <a:endParaRPr lang="uk-UA" sz="2800" dirty="0" smtClean="0"/>
          </a:p>
          <a:p>
            <a:pPr algn="just"/>
            <a:endParaRPr lang="uk-UA" sz="2800" dirty="0"/>
          </a:p>
          <a:p>
            <a:pPr algn="just"/>
            <a:r>
              <a:rPr lang="uk-UA" sz="2800" dirty="0" smtClean="0"/>
              <a:t>Банк </a:t>
            </a:r>
            <a:r>
              <a:rPr lang="uk-UA" sz="2800" dirty="0"/>
              <a:t>відстрочує погашення </a:t>
            </a:r>
            <a:r>
              <a:rPr lang="uk-UA" sz="2800" dirty="0" smtClean="0"/>
              <a:t>кредиту у </a:t>
            </a:r>
            <a:r>
              <a:rPr lang="uk-UA" sz="2800" dirty="0"/>
              <a:t>виняткових випадках, коли в позичальника виникають </a:t>
            </a:r>
            <a:r>
              <a:rPr lang="uk-UA" sz="2800" dirty="0" smtClean="0"/>
              <a:t>тимчасові </a:t>
            </a:r>
            <a:r>
              <a:rPr lang="uk-UA" sz="2800" dirty="0"/>
              <a:t>фінансові труднощі, спричинені непередбачуваними </a:t>
            </a:r>
            <a:r>
              <a:rPr lang="uk-UA" sz="2800" dirty="0" smtClean="0"/>
              <a:t>обставинами</a:t>
            </a:r>
            <a:r>
              <a:rPr lang="uk-UA" sz="2800" dirty="0"/>
              <a:t>, і той вживає відповідних заходів, щоб їх усунути.</a:t>
            </a:r>
          </a:p>
        </p:txBody>
      </p:sp>
    </p:spTree>
    <p:extLst>
      <p:ext uri="{BB962C8B-B14F-4D97-AF65-F5344CB8AC3E}">
        <p14:creationId xmlns:p14="http://schemas.microsoft.com/office/powerpoint/2010/main" val="23993872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644</Words>
  <Application>Microsoft Office PowerPoint</Application>
  <PresentationFormat>Широкоэкранный</PresentationFormat>
  <Paragraphs>80</Paragraphs>
  <Slides>14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</dc:creator>
  <cp:lastModifiedBy>H</cp:lastModifiedBy>
  <cp:revision>5</cp:revision>
  <dcterms:created xsi:type="dcterms:W3CDTF">2019-07-03T12:59:58Z</dcterms:created>
  <dcterms:modified xsi:type="dcterms:W3CDTF">2019-07-04T08:56:32Z</dcterms:modified>
</cp:coreProperties>
</file>