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Лекція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Сім’я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як система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28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404665"/>
            <a:ext cx="8229600" cy="1584176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Егалітаризація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сім’ї, яка відбувається на сучасному етапі, призводить до необхідності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поновому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подивитися на соціальні функції чоловіка й жінки в сім’ї. Сучасні труднощі функціонування сім’ї слід шукати у співвідношенні традиційних і егалітарних тенденцій розподілу сімейних ролей, особливостей сімейно-рольової взаємодії у сучасному подружжі.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16832"/>
            <a:ext cx="5157192" cy="22467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600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Для традиційної моделі сім’ї характерна сувора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статеворольова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диференціація сімейних ролей. У традиційній патріархальній сім’ї природним є верховенство чоловіка, яке виявляється в тому, що в його руках зосереджені економічні ресурси і прийняття основних рішень.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5552" y="4225156"/>
            <a:ext cx="5742384" cy="22467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600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Егалітарна модель сім’ї характеризується однаковим залученням шлюбних партнерів до реалізації сімейних ролей. Рольовий розподіл у даній моделі сім’ї відбувається насамперед виходячи з особистісних уподобань і на основі взаємної домовленості подружжя, а не на основі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статеворольвої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диференціації.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 descr="Image result for Ð¿Ð°ÑÑÑÐ°ÑÑÐ°Ð»ÑÐ½Ð° ÑÑÐ¼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Image result for ÐµÐ³Ð°Ð»ÑÑÐ°ÑÐ½Ð° ÑÑÐ¼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r="38108"/>
          <a:stretch/>
        </p:blipFill>
        <p:spPr bwMode="auto">
          <a:xfrm>
            <a:off x="5696744" y="1916830"/>
            <a:ext cx="2808311" cy="2246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Image result for Ð¿Ð°ÑÑÑÐ°ÑÑÐ°Ð»ÑÐ½Ð° ÑÑÐ¼Ñ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Image result for Ð¿Ð°ÑÑÑÐ°ÑÑÐ°Ð»ÑÐ½Ð° ÑÑÐ¼Ñ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Svetlan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233039"/>
            <a:ext cx="2279047" cy="22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0065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476672"/>
            <a:ext cx="5071601" cy="4525963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Показником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сімейно-рольової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сімейно-рольова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сумісність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 вид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міжособистісної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сумісності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узгодженість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сімейних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узгодженість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рольових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очікувань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рольових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домагань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рольову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адекватність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шлюбних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партнерів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Статево-рольова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диференціація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таких характеристик: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чоловіка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статево-рольові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установки);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ролей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приватні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статеворольові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установки);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Рольова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ролей);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Статева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ідентичність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фемінність-маскулінність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характеристики кожного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r="12073"/>
          <a:stretch/>
        </p:blipFill>
        <p:spPr bwMode="auto">
          <a:xfrm>
            <a:off x="5580112" y="620687"/>
            <a:ext cx="3024336" cy="3096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Image result for ÑÐ¾Ð»Ð¾Ð²ÑÐº Ñ Ð´ÑÑÐ¶Ð¸Ð½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75" y="3861048"/>
            <a:ext cx="3024336" cy="2697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5780065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сумісності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шлюбі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1268760"/>
            <a:ext cx="8229600" cy="4525963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Основними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внутрішньої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визначеності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шлюбу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сумісність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спрацьованість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Вітчизняні учені виділяють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сумісності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структурний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сумісність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розглядається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стійка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адаптивна структура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подобою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розбіжності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партнерів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функціональний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підхід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розглядає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партнерів як носіїв певних функцій,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соціальних ролей;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адаптивний підхід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результат сумісності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: інтеграції, згуртованості,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взаєморозуміння, що однак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піддаються корекції.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5363"/>
            <a:ext cx="2520280" cy="200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ÑÑÐ¼ÑÑÐ½ÑÑÑÑ Ñ ÑÐ»ÑÐ±Ñ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5360"/>
            <a:ext cx="2376264" cy="200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ÑÑÐ¼ÑÑÐ½ÑÑÑÑ Ñ ÑÐ»ÑÐ±Ñ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89" y="4505361"/>
            <a:ext cx="2756471" cy="200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0065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3"/>
            <a:ext cx="8229600" cy="792088"/>
          </a:xfrm>
        </p:spPr>
        <p:txBody>
          <a:bodyPr>
            <a:noAutofit/>
          </a:bodyPr>
          <a:lstStyle/>
          <a:p>
            <a:pPr marL="0" indent="361950" algn="ctr">
              <a:buNone/>
            </a:pP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індивідуально-психологічних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характеристик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сумісності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: 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1304" y="2520280"/>
            <a:ext cx="3909128" cy="12687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Психофізіологічний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(темперамент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емоційність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реактивність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51304" y="1285642"/>
            <a:ext cx="3909128" cy="10632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268288"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Психологічний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(характер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інтелект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8684" y="2492896"/>
            <a:ext cx="3687292" cy="1296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Соціально-психологічний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ціннісні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орієнтації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позицій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міжособистісний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статус).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275321"/>
            <a:ext cx="3672408" cy="10735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268288"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Соціологічний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соціально-економічний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статус,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професія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/>
          </a:p>
        </p:txBody>
      </p:sp>
      <p:pic>
        <p:nvPicPr>
          <p:cNvPr id="4098" name="Picture 2" descr="Image result for ÑÑÐ¼ÑÑÐ½ÑÑÑÑ Ñ ÑÐ»ÑÐ±Ñ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8" y="3977024"/>
            <a:ext cx="3279767" cy="2382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3" b="12460"/>
          <a:stretch/>
        </p:blipFill>
        <p:spPr bwMode="auto">
          <a:xfrm>
            <a:off x="4789290" y="3986152"/>
            <a:ext cx="3433156" cy="2373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5780065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03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Задоволеність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шлюбом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1268760"/>
            <a:ext cx="4999593" cy="5184576"/>
          </a:xfrm>
        </p:spPr>
        <p:txBody>
          <a:bodyPr>
            <a:normAutofit lnSpcReduction="10000"/>
          </a:bodyPr>
          <a:lstStyle/>
          <a:p>
            <a:pPr marL="0" indent="361950" algn="just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задоволеність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шлюбом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суб'єктивне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людьми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крізь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призму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соціокультурних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потреб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1950"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сімейних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36195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перший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пов'язаний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особистістю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їхнім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походженням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сімейним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вихованням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6195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блок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пов'язаний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передісторією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шлюбу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6195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блок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проявляються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(характер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внутрішньосімейних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стосунків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побуту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5122" name="Picture 2" descr="Image result for ÐµÐ¼Ð¾ÑÑÐ¹Ð½Ð° Ð·Ð°Ð´Ð¾Ð²Ð¾Ð»ÐµÐ½ÑÑÑÑ Ñ ÑÐ»ÑÐ±Ñ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53" y="1268759"/>
            <a:ext cx="3291793" cy="160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ÐµÐ¼Ð¾ÑÑÐ¹Ð½Ð° Ð·Ð°Ð´Ð¾Ð²Ð¾Ð»ÐµÐ½ÑÑÑÑ Ñ ÑÐ»ÑÐ±Ñ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52" y="2878711"/>
            <a:ext cx="3291793" cy="177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Ð»ÑÐ±Ð¾Ð² Ñ ÑÑÐ¼Ñ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52" y="4653136"/>
            <a:ext cx="3291793" cy="1752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0065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46070"/>
            <a:ext cx="3639191" cy="389337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До числа факторів, що впливають на задоволеність шлюбом відносять наступні: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1) позитивне ставлення до партнера;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2) емоційна задоволеність відносинами з партнером;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3) параметри ефективності спілкування в подружній парі;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4) взаємодія: дружба, спільна діяльність, фізична близькість при взаємодії.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89739" y="642364"/>
            <a:ext cx="4320480" cy="563231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41325"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Подружня незадоволеність є наслідком незадоволеності потреб, серед яких: </a:t>
            </a:r>
          </a:p>
          <a:p>
            <a:pPr indent="44132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незадоволеність сексуальних потреб одного або обох членів подружжя; </a:t>
            </a:r>
          </a:p>
          <a:p>
            <a:pPr indent="44132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незадоволеність потреби в цінності й значимості свого «я»; </a:t>
            </a:r>
          </a:p>
          <a:p>
            <a:pPr indent="44132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незадоволеність потреби подружжя в позитивних емоціях; </a:t>
            </a:r>
          </a:p>
          <a:p>
            <a:pPr indent="44132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фінансові розбіжності подружжя; </a:t>
            </a:r>
          </a:p>
          <a:p>
            <a:pPr indent="44132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незадоволеність потреби у взаємодопомозі, потребі в співробітництві, пов'язаної з розподілом обов'язків у родині; </a:t>
            </a:r>
          </a:p>
          <a:p>
            <a:pPr indent="44132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різні потреби в проведенні відпочинку й дозвілля. </a:t>
            </a: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4"/>
          <a:stretch/>
        </p:blipFill>
        <p:spPr bwMode="auto">
          <a:xfrm>
            <a:off x="395536" y="4641370"/>
            <a:ext cx="3672408" cy="1633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5780065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42913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Найважливіші характеристики сім'ї: структура, функції, динаміка. </a:t>
            </a:r>
          </a:p>
          <a:p>
            <a:pPr marL="0" indent="442913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Життєвий цикл сім'ї. </a:t>
            </a:r>
          </a:p>
          <a:p>
            <a:pPr marL="0" indent="442913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Сімейно-рольові очікування та статево-рольова диференціація. </a:t>
            </a:r>
          </a:p>
          <a:p>
            <a:pPr marL="0" indent="442913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Проблеми сумісності в шлюбі.</a:t>
            </a:r>
          </a:p>
          <a:p>
            <a:pPr marL="0" indent="442913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Задоволеність шлюбом.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00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Найважливіші характеристики сім'ї: структура, функції,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динаміка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культурна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пов'язує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уявлень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позиції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взаєминах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суспільством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т. 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4013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563589"/>
            <a:ext cx="5256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Г.М. Свердлов і В.А.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Рясенцев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(1958)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роду,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виховну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господарську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взаємодопомоги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Е.К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Васильєва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(1981)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дослідженнях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господарсько-економічну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генеративно-виховну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культурно-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рекреаційну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думку С.Д.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Лаптенок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(1967),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найважливішими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вважати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господарськопобутову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виховну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6"/>
          <a:stretch/>
        </p:blipFill>
        <p:spPr bwMode="auto">
          <a:xfrm>
            <a:off x="5757152" y="2414847"/>
            <a:ext cx="2765537" cy="393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00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5112568" cy="3600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354013"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Виховна функція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задоволення  членами родини їх психологічних потреб у батьківстві, материнстві, взаємодії з дітьми, вихованні дітей і самореалізації себе в дітях. </a:t>
            </a:r>
          </a:p>
          <a:p>
            <a:pPr indent="354013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відношенні до суспільства сім'я, виховуючи дітей, виконує функцію соціалізації підростаючого покоління. </a:t>
            </a:r>
          </a:p>
          <a:p>
            <a:pPr indent="354013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Ця функція забезпечує спадкоємність поколінь, адже щоб себе продовжити в дітях важливо дати їм максимум психічного, фізичного і соціального здоров'я.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19" y="476672"/>
            <a:ext cx="3168353" cy="2448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indent="354013"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Функція емоційного обміну.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Нормативна прихильність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початково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існує між членами сім'ї і проявляється в переживаннях і вираженні свого ставлення одного члена родини до іншого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791" y="4221088"/>
            <a:ext cx="5094313" cy="22322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354013"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Господарсько-побутова  функція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задоволення членами сім'ї своїх біологічних і матеріальних потреб і в задоволенні потреби у збереженні їх здоров'я, відбувається відновлення фізичних і психічних сил, які були витрачені в сфері роботи.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age result for ÑÑÐ¼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7" r="23499"/>
          <a:stretch/>
        </p:blipFill>
        <p:spPr bwMode="auto">
          <a:xfrm>
            <a:off x="5666030" y="3099772"/>
            <a:ext cx="3154442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00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7" y="332656"/>
            <a:ext cx="4350288" cy="26642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3540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Комунікативна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потреби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спільному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проведенні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часу, культурному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і духовному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збагаченні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духовному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серйозного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особистісному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зростанню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157192"/>
            <a:ext cx="8352928" cy="13681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Сексуально-еротична функція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задоволення сексуальних потреб сім'ї, регулює сексуальну поведінку членів сім'ї. Забезпечення біологічного відтворення суспільства, завдяки чому сім'ї перетворюються на пологи, що йдуть в покоління.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140968"/>
            <a:ext cx="8352928" cy="18722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Функція первинного соціального контролю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введення обмежень і заборон, виконання соціальних норм сім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ї та суспільства. </a:t>
            </a:r>
          </a:p>
          <a:p>
            <a:pPr indent="36195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Фактори, що обмежують здатність будувати свою поведінку відповідно цих норм, є вік (сім'я контролює дітей, старих і літніх членів родини), факт хвороби когось із членів сім'ї, що призводить до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інвалідизації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(родичі повинні здійснювати соціальний контроль, як опікуни)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5" y="332656"/>
            <a:ext cx="383343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00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476672"/>
            <a:ext cx="8229600" cy="4525963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Соловйов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Н.Я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виділяє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Нуклеарна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батьки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і одна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різновиди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нуклеарна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двоє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неповна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нуклеарна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одного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неповна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нуклеарна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озширена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об'єднує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кровних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родичів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поколінь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об'єднані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спільним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домашнім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господарством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Найчастіший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бабусею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дідусем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родичами. 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Велика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кровних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родичів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поколінь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одному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спільне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домашнє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очолюється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фігурою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патріарха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матріархом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клан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об'єднана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кровно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родинними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проживає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одному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лідера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Приклад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сицилійська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мафія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360000" algn="just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двір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поєднує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поколінь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включаються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люди,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кровною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спорідненістю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(гувернантки, слуги,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покоївки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характерна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XVII-XIX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mage result for Ð´ÐµÑÐ¸ Ð¿Ð½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93" y="5229200"/>
            <a:ext cx="9207902" cy="178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0065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Життєвий цикл сім'ї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1340768"/>
            <a:ext cx="8229600" cy="2548880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Життєвий цикл сім'ї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це історія життя сім'ї, її протяжність у часі, власна динаміка; життя сім'ї, відбиває повторюваність, регулярність сімейних подій. Життєвий цикл розвитку сім'ї визначається об'єктивними подіями (народження, смерть) і здійснюється в контексті вікових змін всіх членів сім'ї.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Сімейні події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найбільш значущі для життя сім'ї події, які суттєво впливають на зміну сімейної структури. Сукупності сімейних подій утворюють основні етапи сімейного циклу.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3"/>
          <a:stretch/>
        </p:blipFill>
        <p:spPr bwMode="auto">
          <a:xfrm>
            <a:off x="539551" y="3933056"/>
            <a:ext cx="2448273" cy="2593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2"/>
          <a:stretch/>
        </p:blipFill>
        <p:spPr bwMode="auto">
          <a:xfrm>
            <a:off x="6156176" y="3933056"/>
            <a:ext cx="2450469" cy="2593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880320" cy="2593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006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4155767" cy="4525963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Дружинін В.М. виділяє такі основні стадії сім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ї: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1 стадія - етап молодої сім'ї (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0-5років) (стадія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діади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від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народження сім'ї до появи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1-ї дитини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сім'ї.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2-я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неповнолітніми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моменту, коли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покидає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мінімум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3-й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завершальний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з моменту, коли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трудову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криза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порожнього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гнізда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проблема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потреби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повазі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особливо з боку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mage result for Ð²ÐµÑÑÐ»Ð»Ñ Ð¿Ð¾ Ð°Ð½Ð³Ð»ÑÐ¹ÑÑÐºÐ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" r="336"/>
          <a:stretch/>
        </p:blipFill>
        <p:spPr bwMode="auto">
          <a:xfrm>
            <a:off x="4744355" y="580470"/>
            <a:ext cx="3925613" cy="2848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312368" cy="2828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5780065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Рольові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очікування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складова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подружньої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сумісності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484784"/>
            <a:ext cx="4762872" cy="4525963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Рольові очікування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це компонент функціонально-рольової структури сім’ї, що забезпечує ефективне її функціонування й задоволення потреб усіх її членів за умов рольової узгодженості – несуперечливості сімейних ролей, які утворюють цілісну систему.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Основними параметрами рольової структури сім’ї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характер керівництва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який визначає систему стосунків влади й підпорядкування, тобто, ієрархічну побудову сім’ї і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розподіл ролей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відповідності з тими завданнями, які вирішує сім’я на певній стадії свого життєвого циклу.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7592" r="2426" b="11583"/>
          <a:stretch/>
        </p:blipFill>
        <p:spPr bwMode="auto">
          <a:xfrm>
            <a:off x="405968" y="1556792"/>
            <a:ext cx="352460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6933" r="4386" b="9534"/>
          <a:stretch/>
        </p:blipFill>
        <p:spPr bwMode="auto">
          <a:xfrm>
            <a:off x="405969" y="4005064"/>
            <a:ext cx="3524602" cy="239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0065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1381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Лекція 2. Сім’я як система </vt:lpstr>
      <vt:lpstr>ПЛАН</vt:lpstr>
      <vt:lpstr>Найважливіші характеристики сім'ї: структура, функції, динаміка</vt:lpstr>
      <vt:lpstr>Презентация PowerPoint</vt:lpstr>
      <vt:lpstr>Презентация PowerPoint</vt:lpstr>
      <vt:lpstr>Презентация PowerPoint</vt:lpstr>
      <vt:lpstr>Життєвий цикл сім'ї</vt:lpstr>
      <vt:lpstr>Презентация PowerPoint</vt:lpstr>
      <vt:lpstr> Рольові очікування подружжя як складова частина подружньої сумісності </vt:lpstr>
      <vt:lpstr>Презентация PowerPoint</vt:lpstr>
      <vt:lpstr>Презентация PowerPoint</vt:lpstr>
      <vt:lpstr> Проблеми сумісності в шлюбі</vt:lpstr>
      <vt:lpstr>Презентация PowerPoint</vt:lpstr>
      <vt:lpstr>Задоволеність шлюбом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2. Сім’я як система </dc:title>
  <dc:creator>Svetlana</dc:creator>
  <cp:lastModifiedBy>Svetlana</cp:lastModifiedBy>
  <cp:revision>42</cp:revision>
  <dcterms:created xsi:type="dcterms:W3CDTF">2019-05-14T08:05:46Z</dcterms:created>
  <dcterms:modified xsi:type="dcterms:W3CDTF">2019-05-17T15:53:52Z</dcterms:modified>
</cp:coreProperties>
</file>