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71" r:id="rId6"/>
    <p:sldId id="270" r:id="rId7"/>
    <p:sldId id="272" r:id="rId8"/>
    <p:sldId id="258" r:id="rId9"/>
    <p:sldId id="259" r:id="rId10"/>
    <p:sldId id="260" r:id="rId11"/>
    <p:sldId id="262" r:id="rId12"/>
    <p:sldId id="263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00" autoAdjust="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2C0A1D-C727-4B91-A77E-E1305C9C1D6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05771A-C347-4CE5-9347-365F7287FE7F}">
      <dgm:prSet phldrT="[Текст]"/>
      <dgm:spPr/>
      <dgm:t>
        <a:bodyPr/>
        <a:lstStyle/>
        <a:p>
          <a:r>
            <a:rPr lang="ru-RU" dirty="0" err="1"/>
            <a:t>Знайти</a:t>
          </a:r>
          <a:r>
            <a:rPr lang="ru-RU" dirty="0"/>
            <a:t> шляхи </a:t>
          </a:r>
          <a:r>
            <a:rPr lang="ru-RU" dirty="0" err="1"/>
            <a:t>взаєморозуміння</a:t>
          </a:r>
          <a:r>
            <a:rPr lang="ru-RU" dirty="0"/>
            <a:t> з </a:t>
          </a:r>
          <a:r>
            <a:rPr lang="ru-RU" dirty="0" err="1"/>
            <a:t>обдарованою</a:t>
          </a:r>
          <a:r>
            <a:rPr lang="ru-RU" dirty="0"/>
            <a:t> </a:t>
          </a:r>
          <a:r>
            <a:rPr lang="ru-RU" dirty="0" err="1"/>
            <a:t>людиною</a:t>
          </a:r>
          <a:r>
            <a:rPr lang="ru-RU" dirty="0"/>
            <a:t>, </a:t>
          </a:r>
          <a:r>
            <a:rPr lang="ru-RU" dirty="0" err="1"/>
            <a:t>визначити</a:t>
          </a:r>
          <a:r>
            <a:rPr lang="ru-RU" dirty="0"/>
            <a:t>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особливості</a:t>
          </a:r>
          <a:r>
            <a:rPr lang="ru-RU" dirty="0"/>
            <a:t> </a:t>
          </a:r>
          <a:r>
            <a:rPr lang="ru-RU" dirty="0" err="1"/>
            <a:t>взаємовідносини</a:t>
          </a:r>
          <a:r>
            <a:rPr lang="ru-RU" dirty="0"/>
            <a:t> в </a:t>
          </a:r>
          <a:r>
            <a:rPr lang="ru-RU" dirty="0" err="1"/>
            <a:t>сім'ї</a:t>
          </a:r>
          <a:r>
            <a:rPr lang="ru-RU" dirty="0"/>
            <a:t>, </a:t>
          </a:r>
          <a:r>
            <a:rPr lang="ru-RU" dirty="0" err="1"/>
            <a:t>конфлікти</a:t>
          </a:r>
          <a:r>
            <a:rPr lang="ru-RU" dirty="0"/>
            <a:t> в </a:t>
          </a:r>
          <a:r>
            <a:rPr lang="ru-RU" dirty="0" err="1"/>
            <a:t>сім'ї</a:t>
          </a:r>
          <a:endParaRPr lang="ru-RU" dirty="0"/>
        </a:p>
      </dgm:t>
    </dgm:pt>
    <dgm:pt modelId="{E921344D-8619-48A6-8ACE-928C6F66C24F}" type="parTrans" cxnId="{C3BC9E59-2C93-4C9E-A4BA-0D9D603AE4E3}">
      <dgm:prSet/>
      <dgm:spPr/>
      <dgm:t>
        <a:bodyPr/>
        <a:lstStyle/>
        <a:p>
          <a:endParaRPr lang="ru-RU"/>
        </a:p>
      </dgm:t>
    </dgm:pt>
    <dgm:pt modelId="{2FDC0C9B-305A-405D-A65F-740B7A7A71E5}" type="sibTrans" cxnId="{C3BC9E59-2C93-4C9E-A4BA-0D9D603AE4E3}">
      <dgm:prSet/>
      <dgm:spPr/>
      <dgm:t>
        <a:bodyPr/>
        <a:lstStyle/>
        <a:p>
          <a:endParaRPr lang="ru-RU"/>
        </a:p>
      </dgm:t>
    </dgm:pt>
    <dgm:pt modelId="{EE3C7ACD-8B8D-4481-821F-51D964DC375C}">
      <dgm:prSet phldrT="[Текст]"/>
      <dgm:spPr/>
      <dgm:t>
        <a:bodyPr/>
        <a:lstStyle/>
        <a:p>
          <a:r>
            <a:rPr lang="ru-RU" dirty="0" err="1"/>
            <a:t>Налагодити</a:t>
          </a:r>
          <a:r>
            <a:rPr lang="ru-RU" dirty="0"/>
            <a:t> </a:t>
          </a:r>
          <a:r>
            <a:rPr lang="ru-RU" dirty="0" err="1"/>
            <a:t>зв'язок</a:t>
          </a:r>
          <a:r>
            <a:rPr lang="ru-RU" dirty="0"/>
            <a:t> </a:t>
          </a:r>
          <a:r>
            <a:rPr lang="ru-RU" dirty="0" err="1"/>
            <a:t>із</a:t>
          </a:r>
          <a:r>
            <a:rPr lang="ru-RU" dirty="0"/>
            <a:t> батьками;</a:t>
          </a:r>
        </a:p>
      </dgm:t>
    </dgm:pt>
    <dgm:pt modelId="{CA366489-9F03-40EA-8641-C2DD410D6019}" type="parTrans" cxnId="{385EE253-958B-48BF-B8D0-B150C3FEAAF5}">
      <dgm:prSet/>
      <dgm:spPr/>
      <dgm:t>
        <a:bodyPr/>
        <a:lstStyle/>
        <a:p>
          <a:endParaRPr lang="ru-RU"/>
        </a:p>
      </dgm:t>
    </dgm:pt>
    <dgm:pt modelId="{EF9DC775-2EBC-46D2-83C5-71CE0A1E28D5}" type="sibTrans" cxnId="{385EE253-958B-48BF-B8D0-B150C3FEAAF5}">
      <dgm:prSet/>
      <dgm:spPr/>
      <dgm:t>
        <a:bodyPr/>
        <a:lstStyle/>
        <a:p>
          <a:endParaRPr lang="ru-RU"/>
        </a:p>
      </dgm:t>
    </dgm:pt>
    <dgm:pt modelId="{ED28D49B-4434-4E67-B334-EDE0E9F8291D}">
      <dgm:prSet phldrT="[Текст]"/>
      <dgm:spPr/>
      <dgm:t>
        <a:bodyPr/>
        <a:lstStyle/>
        <a:p>
          <a:r>
            <a:rPr lang="ru-RU" dirty="0"/>
            <a:t>Бути </a:t>
          </a:r>
          <a:r>
            <a:rPr lang="ru-RU" dirty="0" err="1"/>
            <a:t>терплячим</a:t>
          </a:r>
          <a:r>
            <a:rPr lang="ru-RU" dirty="0"/>
            <a:t>, </a:t>
          </a:r>
          <a:r>
            <a:rPr lang="ru-RU" dirty="0" err="1"/>
            <a:t>ненав'язливим</a:t>
          </a:r>
          <a:r>
            <a:rPr lang="ru-RU" dirty="0"/>
            <a:t>, </a:t>
          </a:r>
          <a:r>
            <a:rPr lang="ru-RU" dirty="0" err="1"/>
            <a:t>довірливим</a:t>
          </a:r>
          <a:r>
            <a:rPr lang="ru-RU" dirty="0"/>
            <a:t>. </a:t>
          </a:r>
        </a:p>
      </dgm:t>
    </dgm:pt>
    <dgm:pt modelId="{2C52121E-D2E3-45DB-99A8-BD2EC4EADC98}" type="parTrans" cxnId="{B9704179-2D4D-432A-82DA-4452E8ACD721}">
      <dgm:prSet/>
      <dgm:spPr/>
      <dgm:t>
        <a:bodyPr/>
        <a:lstStyle/>
        <a:p>
          <a:endParaRPr lang="ru-RU"/>
        </a:p>
      </dgm:t>
    </dgm:pt>
    <dgm:pt modelId="{8E6DCE5C-1125-48BF-A667-DC2069C144A1}" type="sibTrans" cxnId="{B9704179-2D4D-432A-82DA-4452E8ACD721}">
      <dgm:prSet/>
      <dgm:spPr/>
      <dgm:t>
        <a:bodyPr/>
        <a:lstStyle/>
        <a:p>
          <a:endParaRPr lang="ru-RU"/>
        </a:p>
      </dgm:t>
    </dgm:pt>
    <dgm:pt modelId="{E0618511-B7D9-420B-A2D9-CC45391941A7}" type="pres">
      <dgm:prSet presAssocID="{9C2C0A1D-C727-4B91-A77E-E1305C9C1D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F3E3A3-F86C-4285-9D62-BC7070130BAA}" type="pres">
      <dgm:prSet presAssocID="{3705771A-C347-4CE5-9347-365F7287FE7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1FDE8-2F00-4779-98FE-0E900A320868}" type="pres">
      <dgm:prSet presAssocID="{2FDC0C9B-305A-405D-A65F-740B7A7A71E5}" presName="sibTrans" presStyleCnt="0"/>
      <dgm:spPr/>
    </dgm:pt>
    <dgm:pt modelId="{4A476FCC-B51D-450D-852B-BDC7AA195531}" type="pres">
      <dgm:prSet presAssocID="{EE3C7ACD-8B8D-4481-821F-51D964DC375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74766-E5B0-482A-B330-F76BA88765A1}" type="pres">
      <dgm:prSet presAssocID="{EF9DC775-2EBC-46D2-83C5-71CE0A1E28D5}" presName="sibTrans" presStyleCnt="0"/>
      <dgm:spPr/>
    </dgm:pt>
    <dgm:pt modelId="{0CD9EA19-7ADD-4850-BF2E-9AF412ADD18A}" type="pres">
      <dgm:prSet presAssocID="{ED28D49B-4434-4E67-B334-EDE0E9F8291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E0CBCD-70D5-4A4B-8E9C-EE47E715366E}" type="presOf" srcId="{ED28D49B-4434-4E67-B334-EDE0E9F8291D}" destId="{0CD9EA19-7ADD-4850-BF2E-9AF412ADD18A}" srcOrd="0" destOrd="0" presId="urn:microsoft.com/office/officeart/2005/8/layout/hList6"/>
    <dgm:cxn modelId="{B9704179-2D4D-432A-82DA-4452E8ACD721}" srcId="{9C2C0A1D-C727-4B91-A77E-E1305C9C1D65}" destId="{ED28D49B-4434-4E67-B334-EDE0E9F8291D}" srcOrd="2" destOrd="0" parTransId="{2C52121E-D2E3-45DB-99A8-BD2EC4EADC98}" sibTransId="{8E6DCE5C-1125-48BF-A667-DC2069C144A1}"/>
    <dgm:cxn modelId="{38FEC83D-5771-4050-B23E-384319DB09B2}" type="presOf" srcId="{EE3C7ACD-8B8D-4481-821F-51D964DC375C}" destId="{4A476FCC-B51D-450D-852B-BDC7AA195531}" srcOrd="0" destOrd="0" presId="urn:microsoft.com/office/officeart/2005/8/layout/hList6"/>
    <dgm:cxn modelId="{0F1AABE8-BE56-468D-9212-59B29B214AA2}" type="presOf" srcId="{3705771A-C347-4CE5-9347-365F7287FE7F}" destId="{09F3E3A3-F86C-4285-9D62-BC7070130BAA}" srcOrd="0" destOrd="0" presId="urn:microsoft.com/office/officeart/2005/8/layout/hList6"/>
    <dgm:cxn modelId="{C3BC9E59-2C93-4C9E-A4BA-0D9D603AE4E3}" srcId="{9C2C0A1D-C727-4B91-A77E-E1305C9C1D65}" destId="{3705771A-C347-4CE5-9347-365F7287FE7F}" srcOrd="0" destOrd="0" parTransId="{E921344D-8619-48A6-8ACE-928C6F66C24F}" sibTransId="{2FDC0C9B-305A-405D-A65F-740B7A7A71E5}"/>
    <dgm:cxn modelId="{385EE253-958B-48BF-B8D0-B150C3FEAAF5}" srcId="{9C2C0A1D-C727-4B91-A77E-E1305C9C1D65}" destId="{EE3C7ACD-8B8D-4481-821F-51D964DC375C}" srcOrd="1" destOrd="0" parTransId="{CA366489-9F03-40EA-8641-C2DD410D6019}" sibTransId="{EF9DC775-2EBC-46D2-83C5-71CE0A1E28D5}"/>
    <dgm:cxn modelId="{15DB8C6F-2464-4F1D-9504-D0AC6BDB2F15}" type="presOf" srcId="{9C2C0A1D-C727-4B91-A77E-E1305C9C1D65}" destId="{E0618511-B7D9-420B-A2D9-CC45391941A7}" srcOrd="0" destOrd="0" presId="urn:microsoft.com/office/officeart/2005/8/layout/hList6"/>
    <dgm:cxn modelId="{B1104022-84C7-4C76-871E-F446FCC9B6D2}" type="presParOf" srcId="{E0618511-B7D9-420B-A2D9-CC45391941A7}" destId="{09F3E3A3-F86C-4285-9D62-BC7070130BAA}" srcOrd="0" destOrd="0" presId="urn:microsoft.com/office/officeart/2005/8/layout/hList6"/>
    <dgm:cxn modelId="{617751C0-991C-405A-A510-97923523465C}" type="presParOf" srcId="{E0618511-B7D9-420B-A2D9-CC45391941A7}" destId="{E3F1FDE8-2F00-4779-98FE-0E900A320868}" srcOrd="1" destOrd="0" presId="urn:microsoft.com/office/officeart/2005/8/layout/hList6"/>
    <dgm:cxn modelId="{FE03086A-4E56-4457-8D4E-E9DE2C02CFB8}" type="presParOf" srcId="{E0618511-B7D9-420B-A2D9-CC45391941A7}" destId="{4A476FCC-B51D-450D-852B-BDC7AA195531}" srcOrd="2" destOrd="0" presId="urn:microsoft.com/office/officeart/2005/8/layout/hList6"/>
    <dgm:cxn modelId="{0D6E631B-B579-4571-B769-C23A6880E6F3}" type="presParOf" srcId="{E0618511-B7D9-420B-A2D9-CC45391941A7}" destId="{EE674766-E5B0-482A-B330-F76BA88765A1}" srcOrd="3" destOrd="0" presId="urn:microsoft.com/office/officeart/2005/8/layout/hList6"/>
    <dgm:cxn modelId="{408566DC-F2FF-4AEE-9048-613336D7DC85}" type="presParOf" srcId="{E0618511-B7D9-420B-A2D9-CC45391941A7}" destId="{0CD9EA19-7ADD-4850-BF2E-9AF412ADD18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EF988D-E78D-49FA-8316-8C46CDB5A05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F7ECD-F710-4851-A0D7-A27A42E6C99C}">
      <dgm:prSet phldrT="[Текст]"/>
      <dgm:spPr/>
      <dgm:t>
        <a:bodyPr/>
        <a:lstStyle/>
        <a:p>
          <a:r>
            <a:rPr lang="uk-UA" dirty="0"/>
            <a:t>Координаційні технології</a:t>
          </a:r>
          <a:endParaRPr lang="ru-RU" dirty="0"/>
        </a:p>
      </dgm:t>
    </dgm:pt>
    <dgm:pt modelId="{4602027F-A997-4DE3-BB39-6C4F958D85BF}" type="parTrans" cxnId="{DDB6FAF7-61FC-4D35-9249-8AF0D1E87DED}">
      <dgm:prSet/>
      <dgm:spPr/>
      <dgm:t>
        <a:bodyPr/>
        <a:lstStyle/>
        <a:p>
          <a:endParaRPr lang="ru-RU"/>
        </a:p>
      </dgm:t>
    </dgm:pt>
    <dgm:pt modelId="{130B878D-624B-4D2D-ABFF-5CB575E0FC76}" type="sibTrans" cxnId="{DDB6FAF7-61FC-4D35-9249-8AF0D1E87DED}">
      <dgm:prSet/>
      <dgm:spPr/>
      <dgm:t>
        <a:bodyPr/>
        <a:lstStyle/>
        <a:p>
          <a:endParaRPr lang="ru-RU"/>
        </a:p>
      </dgm:t>
    </dgm:pt>
    <dgm:pt modelId="{7A0A28BF-0900-4F69-93D8-40C8F80A055D}">
      <dgm:prSet phldrT="[Текст]"/>
      <dgm:spPr/>
      <dgm:t>
        <a:bodyPr/>
        <a:lstStyle/>
        <a:p>
          <a:r>
            <a:rPr lang="uk-UA" dirty="0"/>
            <a:t>Інформаційні технології</a:t>
          </a:r>
          <a:endParaRPr lang="ru-RU" dirty="0"/>
        </a:p>
      </dgm:t>
    </dgm:pt>
    <dgm:pt modelId="{62BCE127-5B8D-4D9B-B156-87EAAC43775C}" type="parTrans" cxnId="{C6CCF78A-3331-4B93-87A6-FA6C5B26C5CD}">
      <dgm:prSet/>
      <dgm:spPr/>
      <dgm:t>
        <a:bodyPr/>
        <a:lstStyle/>
        <a:p>
          <a:endParaRPr lang="ru-RU"/>
        </a:p>
      </dgm:t>
    </dgm:pt>
    <dgm:pt modelId="{3C5663A7-1E65-4276-8CA5-69FE074454A8}" type="sibTrans" cxnId="{C6CCF78A-3331-4B93-87A6-FA6C5B26C5CD}">
      <dgm:prSet/>
      <dgm:spPr/>
      <dgm:t>
        <a:bodyPr/>
        <a:lstStyle/>
        <a:p>
          <a:endParaRPr lang="ru-RU"/>
        </a:p>
      </dgm:t>
    </dgm:pt>
    <dgm:pt modelId="{2D1AE1AF-6D1A-4AE5-99C8-68E96A4DFCA5}">
      <dgm:prSet phldrT="[Текст]"/>
      <dgm:spPr/>
      <dgm:t>
        <a:bodyPr/>
        <a:lstStyle/>
        <a:p>
          <a:r>
            <a:rPr lang="uk-UA" dirty="0"/>
            <a:t>Діагностичні технології</a:t>
          </a:r>
          <a:endParaRPr lang="ru-RU" dirty="0"/>
        </a:p>
      </dgm:t>
    </dgm:pt>
    <dgm:pt modelId="{473CDFF9-6177-49ED-8FEB-EE97D35AA4B5}" type="parTrans" cxnId="{6FB71056-8264-4C58-883A-135C1DA64ACA}">
      <dgm:prSet/>
      <dgm:spPr/>
      <dgm:t>
        <a:bodyPr/>
        <a:lstStyle/>
        <a:p>
          <a:endParaRPr lang="ru-RU"/>
        </a:p>
      </dgm:t>
    </dgm:pt>
    <dgm:pt modelId="{D54E8C9C-3C38-449D-B0A9-EC3A13435E2E}" type="sibTrans" cxnId="{6FB71056-8264-4C58-883A-135C1DA64ACA}">
      <dgm:prSet/>
      <dgm:spPr/>
      <dgm:t>
        <a:bodyPr/>
        <a:lstStyle/>
        <a:p>
          <a:endParaRPr lang="ru-RU"/>
        </a:p>
      </dgm:t>
    </dgm:pt>
    <dgm:pt modelId="{CDEB2C1E-450E-4780-B25C-1FD00D97A3FD}">
      <dgm:prSet phldrT="[Текст]"/>
      <dgm:spPr/>
      <dgm:t>
        <a:bodyPr/>
        <a:lstStyle/>
        <a:p>
          <a:r>
            <a:rPr lang="uk-UA" dirty="0"/>
            <a:t>Розвиваючі технології </a:t>
          </a:r>
          <a:endParaRPr lang="ru-RU" dirty="0"/>
        </a:p>
      </dgm:t>
    </dgm:pt>
    <dgm:pt modelId="{E4AB7E74-D1FD-42AE-BB11-F5D7C4A32F38}" type="parTrans" cxnId="{CA2B01DC-218D-4101-BBF3-3C4AFA650F91}">
      <dgm:prSet/>
      <dgm:spPr/>
      <dgm:t>
        <a:bodyPr/>
        <a:lstStyle/>
        <a:p>
          <a:endParaRPr lang="ru-RU"/>
        </a:p>
      </dgm:t>
    </dgm:pt>
    <dgm:pt modelId="{4826E5A5-063B-4D6C-8D5D-949C38CFDEE0}" type="sibTrans" cxnId="{CA2B01DC-218D-4101-BBF3-3C4AFA650F91}">
      <dgm:prSet/>
      <dgm:spPr/>
      <dgm:t>
        <a:bodyPr/>
        <a:lstStyle/>
        <a:p>
          <a:endParaRPr lang="ru-RU"/>
        </a:p>
      </dgm:t>
    </dgm:pt>
    <dgm:pt modelId="{901A0429-C18E-4922-A5A2-7E07E93CF353}" type="pres">
      <dgm:prSet presAssocID="{F7EF988D-E78D-49FA-8316-8C46CDB5A05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FBC9B-9BC6-4982-8EFD-28E5F9CF440E}" type="pres">
      <dgm:prSet presAssocID="{3F4F7ECD-F710-4851-A0D7-A27A42E6C99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F211F-E361-4267-841C-AA1790CE47E2}" type="pres">
      <dgm:prSet presAssocID="{130B878D-624B-4D2D-ABFF-5CB575E0FC76}" presName="sibTrans" presStyleLbl="sibTrans2D1" presStyleIdx="0" presStyleCnt="4"/>
      <dgm:spPr/>
      <dgm:t>
        <a:bodyPr/>
        <a:lstStyle/>
        <a:p>
          <a:endParaRPr lang="ru-RU"/>
        </a:p>
      </dgm:t>
    </dgm:pt>
    <dgm:pt modelId="{309FD514-F901-47CE-998F-FA967C6C2C11}" type="pres">
      <dgm:prSet presAssocID="{130B878D-624B-4D2D-ABFF-5CB575E0FC76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3025448-BC7F-481E-AB41-82212399D34C}" type="pres">
      <dgm:prSet presAssocID="{7A0A28BF-0900-4F69-93D8-40C8F80A055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B1209-FC9E-493E-99A3-704D96B8C974}" type="pres">
      <dgm:prSet presAssocID="{3C5663A7-1E65-4276-8CA5-69FE074454A8}" presName="sibTrans" presStyleLbl="sibTrans2D1" presStyleIdx="1" presStyleCnt="4"/>
      <dgm:spPr/>
      <dgm:t>
        <a:bodyPr/>
        <a:lstStyle/>
        <a:p>
          <a:endParaRPr lang="ru-RU"/>
        </a:p>
      </dgm:t>
    </dgm:pt>
    <dgm:pt modelId="{AA95B703-27D5-4790-83FF-8E3182A74B4A}" type="pres">
      <dgm:prSet presAssocID="{3C5663A7-1E65-4276-8CA5-69FE074454A8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0DE82BA-4980-4FDC-B9BB-7F60743AA829}" type="pres">
      <dgm:prSet presAssocID="{2D1AE1AF-6D1A-4AE5-99C8-68E96A4DFCA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83569-6E73-499C-9D1F-D9B46E27F787}" type="pres">
      <dgm:prSet presAssocID="{D54E8C9C-3C38-449D-B0A9-EC3A13435E2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4417F9FB-6316-4238-853D-45969DB2D895}" type="pres">
      <dgm:prSet presAssocID="{D54E8C9C-3C38-449D-B0A9-EC3A13435E2E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8DEFA4C-6D07-411B-9F6D-25E9B93C75E0}" type="pres">
      <dgm:prSet presAssocID="{CDEB2C1E-450E-4780-B25C-1FD00D97A3F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187CE-3E49-4094-A637-F479F1F8C21D}" type="pres">
      <dgm:prSet presAssocID="{4826E5A5-063B-4D6C-8D5D-949C38CFDEE0}" presName="sibTrans" presStyleLbl="sibTrans2D1" presStyleIdx="3" presStyleCnt="4"/>
      <dgm:spPr/>
      <dgm:t>
        <a:bodyPr/>
        <a:lstStyle/>
        <a:p>
          <a:endParaRPr lang="ru-RU"/>
        </a:p>
      </dgm:t>
    </dgm:pt>
    <dgm:pt modelId="{823D7F5F-7430-481F-A0BF-D4F229E68C0B}" type="pres">
      <dgm:prSet presAssocID="{4826E5A5-063B-4D6C-8D5D-949C38CFDEE0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A795D49-3D4F-4ACC-ABBF-4E4DFAB2EC06}" type="presOf" srcId="{3C5663A7-1E65-4276-8CA5-69FE074454A8}" destId="{DADB1209-FC9E-493E-99A3-704D96B8C974}" srcOrd="0" destOrd="0" presId="urn:microsoft.com/office/officeart/2005/8/layout/cycle2"/>
    <dgm:cxn modelId="{BE681DAF-FDCB-4C22-8409-86821AD8C48E}" type="presOf" srcId="{4826E5A5-063B-4D6C-8D5D-949C38CFDEE0}" destId="{D3C187CE-3E49-4094-A637-F479F1F8C21D}" srcOrd="0" destOrd="0" presId="urn:microsoft.com/office/officeart/2005/8/layout/cycle2"/>
    <dgm:cxn modelId="{E55C1AE5-75F5-4669-A105-715749151C45}" type="presOf" srcId="{3F4F7ECD-F710-4851-A0D7-A27A42E6C99C}" destId="{43FFBC9B-9BC6-4982-8EFD-28E5F9CF440E}" srcOrd="0" destOrd="0" presId="urn:microsoft.com/office/officeart/2005/8/layout/cycle2"/>
    <dgm:cxn modelId="{BB74C4B6-D527-4DF8-8C94-C4158D462E50}" type="presOf" srcId="{7A0A28BF-0900-4F69-93D8-40C8F80A055D}" destId="{13025448-BC7F-481E-AB41-82212399D34C}" srcOrd="0" destOrd="0" presId="urn:microsoft.com/office/officeart/2005/8/layout/cycle2"/>
    <dgm:cxn modelId="{4571E22A-9F45-494B-843E-713D6A90ABC5}" type="presOf" srcId="{2D1AE1AF-6D1A-4AE5-99C8-68E96A4DFCA5}" destId="{F0DE82BA-4980-4FDC-B9BB-7F60743AA829}" srcOrd="0" destOrd="0" presId="urn:microsoft.com/office/officeart/2005/8/layout/cycle2"/>
    <dgm:cxn modelId="{32ED72CD-D4AB-490F-AF98-3BEE82BBAE99}" type="presOf" srcId="{130B878D-624B-4D2D-ABFF-5CB575E0FC76}" destId="{309FD514-F901-47CE-998F-FA967C6C2C11}" srcOrd="1" destOrd="0" presId="urn:microsoft.com/office/officeart/2005/8/layout/cycle2"/>
    <dgm:cxn modelId="{F232E5B6-D1A3-42C1-8FFC-D51D02B2C2D9}" type="presOf" srcId="{F7EF988D-E78D-49FA-8316-8C46CDB5A052}" destId="{901A0429-C18E-4922-A5A2-7E07E93CF353}" srcOrd="0" destOrd="0" presId="urn:microsoft.com/office/officeart/2005/8/layout/cycle2"/>
    <dgm:cxn modelId="{908CC32F-D25A-4657-A34A-3B0467E9EDDF}" type="presOf" srcId="{D54E8C9C-3C38-449D-B0A9-EC3A13435E2E}" destId="{4417F9FB-6316-4238-853D-45969DB2D895}" srcOrd="1" destOrd="0" presId="urn:microsoft.com/office/officeart/2005/8/layout/cycle2"/>
    <dgm:cxn modelId="{0C873FA8-42FD-4687-B9C2-829468198ADF}" type="presOf" srcId="{D54E8C9C-3C38-449D-B0A9-EC3A13435E2E}" destId="{58E83569-6E73-499C-9D1F-D9B46E27F787}" srcOrd="0" destOrd="0" presId="urn:microsoft.com/office/officeart/2005/8/layout/cycle2"/>
    <dgm:cxn modelId="{12AB4C3B-42CB-43D9-A11A-34E88A8CCC34}" type="presOf" srcId="{3C5663A7-1E65-4276-8CA5-69FE074454A8}" destId="{AA95B703-27D5-4790-83FF-8E3182A74B4A}" srcOrd="1" destOrd="0" presId="urn:microsoft.com/office/officeart/2005/8/layout/cycle2"/>
    <dgm:cxn modelId="{064B3BB9-3F81-4FE4-A09A-A2F9D16886D9}" type="presOf" srcId="{130B878D-624B-4D2D-ABFF-5CB575E0FC76}" destId="{A06F211F-E361-4267-841C-AA1790CE47E2}" srcOrd="0" destOrd="0" presId="urn:microsoft.com/office/officeart/2005/8/layout/cycle2"/>
    <dgm:cxn modelId="{CA2B01DC-218D-4101-BBF3-3C4AFA650F91}" srcId="{F7EF988D-E78D-49FA-8316-8C46CDB5A052}" destId="{CDEB2C1E-450E-4780-B25C-1FD00D97A3FD}" srcOrd="3" destOrd="0" parTransId="{E4AB7E74-D1FD-42AE-BB11-F5D7C4A32F38}" sibTransId="{4826E5A5-063B-4D6C-8D5D-949C38CFDEE0}"/>
    <dgm:cxn modelId="{6FB71056-8264-4C58-883A-135C1DA64ACA}" srcId="{F7EF988D-E78D-49FA-8316-8C46CDB5A052}" destId="{2D1AE1AF-6D1A-4AE5-99C8-68E96A4DFCA5}" srcOrd="2" destOrd="0" parTransId="{473CDFF9-6177-49ED-8FEB-EE97D35AA4B5}" sibTransId="{D54E8C9C-3C38-449D-B0A9-EC3A13435E2E}"/>
    <dgm:cxn modelId="{A768624A-6D91-45E3-98D3-8C977B12ACC8}" type="presOf" srcId="{CDEB2C1E-450E-4780-B25C-1FD00D97A3FD}" destId="{98DEFA4C-6D07-411B-9F6D-25E9B93C75E0}" srcOrd="0" destOrd="0" presId="urn:microsoft.com/office/officeart/2005/8/layout/cycle2"/>
    <dgm:cxn modelId="{C6CCF78A-3331-4B93-87A6-FA6C5B26C5CD}" srcId="{F7EF988D-E78D-49FA-8316-8C46CDB5A052}" destId="{7A0A28BF-0900-4F69-93D8-40C8F80A055D}" srcOrd="1" destOrd="0" parTransId="{62BCE127-5B8D-4D9B-B156-87EAAC43775C}" sibTransId="{3C5663A7-1E65-4276-8CA5-69FE074454A8}"/>
    <dgm:cxn modelId="{DDB6FAF7-61FC-4D35-9249-8AF0D1E87DED}" srcId="{F7EF988D-E78D-49FA-8316-8C46CDB5A052}" destId="{3F4F7ECD-F710-4851-A0D7-A27A42E6C99C}" srcOrd="0" destOrd="0" parTransId="{4602027F-A997-4DE3-BB39-6C4F958D85BF}" sibTransId="{130B878D-624B-4D2D-ABFF-5CB575E0FC76}"/>
    <dgm:cxn modelId="{1286E0B7-E591-4649-8B59-383A67FB7BD5}" type="presOf" srcId="{4826E5A5-063B-4D6C-8D5D-949C38CFDEE0}" destId="{823D7F5F-7430-481F-A0BF-D4F229E68C0B}" srcOrd="1" destOrd="0" presId="urn:microsoft.com/office/officeart/2005/8/layout/cycle2"/>
    <dgm:cxn modelId="{31119BB0-5A62-4F93-B2AB-D9FA434447B8}" type="presParOf" srcId="{901A0429-C18E-4922-A5A2-7E07E93CF353}" destId="{43FFBC9B-9BC6-4982-8EFD-28E5F9CF440E}" srcOrd="0" destOrd="0" presId="urn:microsoft.com/office/officeart/2005/8/layout/cycle2"/>
    <dgm:cxn modelId="{2A511B9D-C79E-4811-8DCE-A0AF607CE01D}" type="presParOf" srcId="{901A0429-C18E-4922-A5A2-7E07E93CF353}" destId="{A06F211F-E361-4267-841C-AA1790CE47E2}" srcOrd="1" destOrd="0" presId="urn:microsoft.com/office/officeart/2005/8/layout/cycle2"/>
    <dgm:cxn modelId="{6C56BDFD-5480-43AE-ABAF-A39D81CAB026}" type="presParOf" srcId="{A06F211F-E361-4267-841C-AA1790CE47E2}" destId="{309FD514-F901-47CE-998F-FA967C6C2C11}" srcOrd="0" destOrd="0" presId="urn:microsoft.com/office/officeart/2005/8/layout/cycle2"/>
    <dgm:cxn modelId="{A37B419A-296C-41D8-87AF-6F24823558B9}" type="presParOf" srcId="{901A0429-C18E-4922-A5A2-7E07E93CF353}" destId="{13025448-BC7F-481E-AB41-82212399D34C}" srcOrd="2" destOrd="0" presId="urn:microsoft.com/office/officeart/2005/8/layout/cycle2"/>
    <dgm:cxn modelId="{BF691B4B-97C9-45C7-BC0C-E4AD7CF6B032}" type="presParOf" srcId="{901A0429-C18E-4922-A5A2-7E07E93CF353}" destId="{DADB1209-FC9E-493E-99A3-704D96B8C974}" srcOrd="3" destOrd="0" presId="urn:microsoft.com/office/officeart/2005/8/layout/cycle2"/>
    <dgm:cxn modelId="{DE15C68A-3CC6-4D8E-8A7D-0179A035470C}" type="presParOf" srcId="{DADB1209-FC9E-493E-99A3-704D96B8C974}" destId="{AA95B703-27D5-4790-83FF-8E3182A74B4A}" srcOrd="0" destOrd="0" presId="urn:microsoft.com/office/officeart/2005/8/layout/cycle2"/>
    <dgm:cxn modelId="{018CFB6D-5284-4DB6-B68B-C29F7BF2E68C}" type="presParOf" srcId="{901A0429-C18E-4922-A5A2-7E07E93CF353}" destId="{F0DE82BA-4980-4FDC-B9BB-7F60743AA829}" srcOrd="4" destOrd="0" presId="urn:microsoft.com/office/officeart/2005/8/layout/cycle2"/>
    <dgm:cxn modelId="{CDAC5A45-D922-4609-A23D-57011ADE85D1}" type="presParOf" srcId="{901A0429-C18E-4922-A5A2-7E07E93CF353}" destId="{58E83569-6E73-499C-9D1F-D9B46E27F787}" srcOrd="5" destOrd="0" presId="urn:microsoft.com/office/officeart/2005/8/layout/cycle2"/>
    <dgm:cxn modelId="{D738E0A3-F0F1-476F-B980-6E36DBFC6225}" type="presParOf" srcId="{58E83569-6E73-499C-9D1F-D9B46E27F787}" destId="{4417F9FB-6316-4238-853D-45969DB2D895}" srcOrd="0" destOrd="0" presId="urn:microsoft.com/office/officeart/2005/8/layout/cycle2"/>
    <dgm:cxn modelId="{38DA6F8F-629E-4B75-B652-7B26FB0FACF9}" type="presParOf" srcId="{901A0429-C18E-4922-A5A2-7E07E93CF353}" destId="{98DEFA4C-6D07-411B-9F6D-25E9B93C75E0}" srcOrd="6" destOrd="0" presId="urn:microsoft.com/office/officeart/2005/8/layout/cycle2"/>
    <dgm:cxn modelId="{5C904B9D-0768-456F-99B8-CF5B754C0927}" type="presParOf" srcId="{901A0429-C18E-4922-A5A2-7E07E93CF353}" destId="{D3C187CE-3E49-4094-A637-F479F1F8C21D}" srcOrd="7" destOrd="0" presId="urn:microsoft.com/office/officeart/2005/8/layout/cycle2"/>
    <dgm:cxn modelId="{FEF0229C-8F40-48C5-905F-DCCB9C8D2A1D}" type="presParOf" srcId="{D3C187CE-3E49-4094-A637-F479F1F8C21D}" destId="{823D7F5F-7430-481F-A0BF-D4F229E68C0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F3E3A3-F86C-4285-9D62-BC7070130BAA}">
      <dsp:nvSpPr>
        <dsp:cNvPr id="0" name=""/>
        <dsp:cNvSpPr/>
      </dsp:nvSpPr>
      <dsp:spPr>
        <a:xfrm rot="16200000">
          <a:off x="-473239" y="474327"/>
          <a:ext cx="3778250" cy="28295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662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Знайти</a:t>
          </a:r>
          <a:r>
            <a:rPr lang="ru-RU" sz="2000" kern="1200" dirty="0"/>
            <a:t> шляхи </a:t>
          </a:r>
          <a:r>
            <a:rPr lang="ru-RU" sz="2000" kern="1200" dirty="0" err="1"/>
            <a:t>взаєморозуміння</a:t>
          </a:r>
          <a:r>
            <a:rPr lang="ru-RU" sz="2000" kern="1200" dirty="0"/>
            <a:t> з </a:t>
          </a:r>
          <a:r>
            <a:rPr lang="ru-RU" sz="2000" kern="1200" dirty="0" err="1"/>
            <a:t>обдарованою</a:t>
          </a:r>
          <a:r>
            <a:rPr lang="ru-RU" sz="2000" kern="1200" dirty="0"/>
            <a:t> </a:t>
          </a:r>
          <a:r>
            <a:rPr lang="ru-RU" sz="2000" kern="1200" dirty="0" err="1"/>
            <a:t>людиною</a:t>
          </a:r>
          <a:r>
            <a:rPr lang="ru-RU" sz="2000" kern="1200" dirty="0"/>
            <a:t>, </a:t>
          </a:r>
          <a:r>
            <a:rPr lang="ru-RU" sz="2000" kern="1200" dirty="0" err="1"/>
            <a:t>визначити</a:t>
          </a:r>
          <a:r>
            <a:rPr lang="ru-RU" sz="2000" kern="1200" dirty="0"/>
            <a:t> </a:t>
          </a:r>
          <a:r>
            <a:rPr lang="ru-RU" sz="2000" kern="1200" dirty="0" err="1"/>
            <a:t>її</a:t>
          </a:r>
          <a:r>
            <a:rPr lang="ru-RU" sz="2000" kern="1200" dirty="0"/>
            <a:t> </a:t>
          </a:r>
          <a:r>
            <a:rPr lang="ru-RU" sz="2000" kern="1200" dirty="0" err="1"/>
            <a:t>особливості</a:t>
          </a:r>
          <a:r>
            <a:rPr lang="ru-RU" sz="2000" kern="1200" dirty="0"/>
            <a:t> </a:t>
          </a:r>
          <a:r>
            <a:rPr lang="ru-RU" sz="2000" kern="1200" dirty="0" err="1"/>
            <a:t>взаємовідносини</a:t>
          </a:r>
          <a:r>
            <a:rPr lang="ru-RU" sz="2000" kern="1200" dirty="0"/>
            <a:t> в </a:t>
          </a:r>
          <a:r>
            <a:rPr lang="ru-RU" sz="2000" kern="1200" dirty="0" err="1"/>
            <a:t>сім'ї</a:t>
          </a:r>
          <a:r>
            <a:rPr lang="ru-RU" sz="2000" kern="1200" dirty="0"/>
            <a:t>, </a:t>
          </a:r>
          <a:r>
            <a:rPr lang="ru-RU" sz="2000" kern="1200" dirty="0" err="1"/>
            <a:t>конфлікти</a:t>
          </a:r>
          <a:r>
            <a:rPr lang="ru-RU" sz="2000" kern="1200" dirty="0"/>
            <a:t> в </a:t>
          </a:r>
          <a:r>
            <a:rPr lang="ru-RU" sz="2000" kern="1200" dirty="0" err="1"/>
            <a:t>сім'ї</a:t>
          </a:r>
          <a:endParaRPr lang="ru-RU" sz="2000" kern="1200" dirty="0"/>
        </a:p>
      </dsp:txBody>
      <dsp:txXfrm rot="5400000">
        <a:off x="1089" y="755649"/>
        <a:ext cx="2829594" cy="2266950"/>
      </dsp:txXfrm>
    </dsp:sp>
    <dsp:sp modelId="{4A476FCC-B51D-450D-852B-BDC7AA195531}">
      <dsp:nvSpPr>
        <dsp:cNvPr id="0" name=""/>
        <dsp:cNvSpPr/>
      </dsp:nvSpPr>
      <dsp:spPr>
        <a:xfrm rot="16200000">
          <a:off x="2568575" y="474327"/>
          <a:ext cx="3778250" cy="28295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662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Налагодити</a:t>
          </a:r>
          <a:r>
            <a:rPr lang="ru-RU" sz="2000" kern="1200" dirty="0"/>
            <a:t> </a:t>
          </a:r>
          <a:r>
            <a:rPr lang="ru-RU" sz="2000" kern="1200" dirty="0" err="1"/>
            <a:t>зв'язок</a:t>
          </a:r>
          <a:r>
            <a:rPr lang="ru-RU" sz="2000" kern="1200" dirty="0"/>
            <a:t> </a:t>
          </a:r>
          <a:r>
            <a:rPr lang="ru-RU" sz="2000" kern="1200" dirty="0" err="1"/>
            <a:t>із</a:t>
          </a:r>
          <a:r>
            <a:rPr lang="ru-RU" sz="2000" kern="1200" dirty="0"/>
            <a:t> батьками;</a:t>
          </a:r>
        </a:p>
      </dsp:txBody>
      <dsp:txXfrm rot="5400000">
        <a:off x="3042903" y="755649"/>
        <a:ext cx="2829594" cy="2266950"/>
      </dsp:txXfrm>
    </dsp:sp>
    <dsp:sp modelId="{0CD9EA19-7ADD-4850-BF2E-9AF412ADD18A}">
      <dsp:nvSpPr>
        <dsp:cNvPr id="0" name=""/>
        <dsp:cNvSpPr/>
      </dsp:nvSpPr>
      <dsp:spPr>
        <a:xfrm rot="16200000">
          <a:off x="5610389" y="474327"/>
          <a:ext cx="3778250" cy="28295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662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Бути </a:t>
          </a:r>
          <a:r>
            <a:rPr lang="ru-RU" sz="2000" kern="1200" dirty="0" err="1"/>
            <a:t>терплячим</a:t>
          </a:r>
          <a:r>
            <a:rPr lang="ru-RU" sz="2000" kern="1200" dirty="0"/>
            <a:t>, </a:t>
          </a:r>
          <a:r>
            <a:rPr lang="ru-RU" sz="2000" kern="1200" dirty="0" err="1"/>
            <a:t>ненав'язливим</a:t>
          </a:r>
          <a:r>
            <a:rPr lang="ru-RU" sz="2000" kern="1200" dirty="0"/>
            <a:t>, </a:t>
          </a:r>
          <a:r>
            <a:rPr lang="ru-RU" sz="2000" kern="1200" dirty="0" err="1"/>
            <a:t>довірливим</a:t>
          </a:r>
          <a:r>
            <a:rPr lang="ru-RU" sz="2000" kern="1200" dirty="0"/>
            <a:t>. </a:t>
          </a:r>
        </a:p>
      </dsp:txBody>
      <dsp:txXfrm rot="5400000">
        <a:off x="6084717" y="755649"/>
        <a:ext cx="2829594" cy="2266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FBC9B-9BC6-4982-8EFD-28E5F9CF440E}">
      <dsp:nvSpPr>
        <dsp:cNvPr id="0" name=""/>
        <dsp:cNvSpPr/>
      </dsp:nvSpPr>
      <dsp:spPr>
        <a:xfrm>
          <a:off x="4596632" y="1044"/>
          <a:ext cx="1544007" cy="15440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/>
            <a:t>Координаційні технології</a:t>
          </a:r>
          <a:endParaRPr lang="ru-RU" sz="1100" kern="1200" dirty="0"/>
        </a:p>
      </dsp:txBody>
      <dsp:txXfrm>
        <a:off x="4822747" y="227159"/>
        <a:ext cx="1091777" cy="1091777"/>
      </dsp:txXfrm>
    </dsp:sp>
    <dsp:sp modelId="{A06F211F-E361-4267-841C-AA1790CE47E2}">
      <dsp:nvSpPr>
        <dsp:cNvPr id="0" name=""/>
        <dsp:cNvSpPr/>
      </dsp:nvSpPr>
      <dsp:spPr>
        <a:xfrm rot="2700000">
          <a:off x="5975079" y="1324810"/>
          <a:ext cx="411739" cy="521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993168" y="1385358"/>
        <a:ext cx="288217" cy="312662"/>
      </dsp:txXfrm>
    </dsp:sp>
    <dsp:sp modelId="{13025448-BC7F-481E-AB41-82212399D34C}">
      <dsp:nvSpPr>
        <dsp:cNvPr id="0" name=""/>
        <dsp:cNvSpPr/>
      </dsp:nvSpPr>
      <dsp:spPr>
        <a:xfrm>
          <a:off x="6237738" y="1642150"/>
          <a:ext cx="1544007" cy="15440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/>
            <a:t>Інформаційні технології</a:t>
          </a:r>
          <a:endParaRPr lang="ru-RU" sz="1100" kern="1200" dirty="0"/>
        </a:p>
      </dsp:txBody>
      <dsp:txXfrm>
        <a:off x="6463853" y="1868265"/>
        <a:ext cx="1091777" cy="1091777"/>
      </dsp:txXfrm>
    </dsp:sp>
    <dsp:sp modelId="{DADB1209-FC9E-493E-99A3-704D96B8C974}">
      <dsp:nvSpPr>
        <dsp:cNvPr id="0" name=""/>
        <dsp:cNvSpPr/>
      </dsp:nvSpPr>
      <dsp:spPr>
        <a:xfrm rot="8100000">
          <a:off x="5991559" y="2965916"/>
          <a:ext cx="411739" cy="521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6096992" y="3026464"/>
        <a:ext cx="288217" cy="312662"/>
      </dsp:txXfrm>
    </dsp:sp>
    <dsp:sp modelId="{F0DE82BA-4980-4FDC-B9BB-7F60743AA829}">
      <dsp:nvSpPr>
        <dsp:cNvPr id="0" name=""/>
        <dsp:cNvSpPr/>
      </dsp:nvSpPr>
      <dsp:spPr>
        <a:xfrm>
          <a:off x="4596632" y="3283256"/>
          <a:ext cx="1544007" cy="15440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/>
            <a:t>Діагностичні технології</a:t>
          </a:r>
          <a:endParaRPr lang="ru-RU" sz="1100" kern="1200" dirty="0"/>
        </a:p>
      </dsp:txBody>
      <dsp:txXfrm>
        <a:off x="4822747" y="3509371"/>
        <a:ext cx="1091777" cy="1091777"/>
      </dsp:txXfrm>
    </dsp:sp>
    <dsp:sp modelId="{58E83569-6E73-499C-9D1F-D9B46E27F787}">
      <dsp:nvSpPr>
        <dsp:cNvPr id="0" name=""/>
        <dsp:cNvSpPr/>
      </dsp:nvSpPr>
      <dsp:spPr>
        <a:xfrm rot="13500000">
          <a:off x="4350453" y="2982396"/>
          <a:ext cx="411739" cy="521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4455886" y="3130288"/>
        <a:ext cx="288217" cy="312662"/>
      </dsp:txXfrm>
    </dsp:sp>
    <dsp:sp modelId="{98DEFA4C-6D07-411B-9F6D-25E9B93C75E0}">
      <dsp:nvSpPr>
        <dsp:cNvPr id="0" name=""/>
        <dsp:cNvSpPr/>
      </dsp:nvSpPr>
      <dsp:spPr>
        <a:xfrm>
          <a:off x="2955526" y="1642150"/>
          <a:ext cx="1544007" cy="15440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/>
            <a:t>Розвиваючі технології </a:t>
          </a:r>
          <a:endParaRPr lang="ru-RU" sz="1100" kern="1200" dirty="0"/>
        </a:p>
      </dsp:txBody>
      <dsp:txXfrm>
        <a:off x="3181641" y="1868265"/>
        <a:ext cx="1091777" cy="1091777"/>
      </dsp:txXfrm>
    </dsp:sp>
    <dsp:sp modelId="{D3C187CE-3E49-4094-A637-F479F1F8C21D}">
      <dsp:nvSpPr>
        <dsp:cNvPr id="0" name=""/>
        <dsp:cNvSpPr/>
      </dsp:nvSpPr>
      <dsp:spPr>
        <a:xfrm rot="18900000">
          <a:off x="4333973" y="1341290"/>
          <a:ext cx="411739" cy="521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352062" y="1489182"/>
        <a:ext cx="288217" cy="312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64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84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7289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09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950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479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142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63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46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49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7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22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42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4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52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68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E65B9-0A5C-48C7-BB85-6C40C32C7DF1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43D268-6B8A-4033-A145-362286D7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15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158241"/>
            <a:ext cx="8915399" cy="233172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Соціальна</a:t>
            </a:r>
            <a:r>
              <a:rPr lang="ru-RU" b="1" dirty="0"/>
              <a:t> робота з </a:t>
            </a:r>
            <a:r>
              <a:rPr lang="ru-RU" b="1" dirty="0" err="1"/>
              <a:t>талановитою</a:t>
            </a:r>
            <a:r>
              <a:rPr lang="ru-RU" b="1" dirty="0"/>
              <a:t> та </a:t>
            </a:r>
            <a:r>
              <a:rPr lang="ru-RU" b="1" dirty="0" err="1"/>
              <a:t>обдарованою</a:t>
            </a:r>
            <a:r>
              <a:rPr lang="ru-RU" b="1" dirty="0"/>
              <a:t> </a:t>
            </a:r>
            <a:r>
              <a:rPr lang="ru-RU" b="1" dirty="0" err="1"/>
              <a:t>молоддю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Анісімов Микола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939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обдарованості</a:t>
            </a:r>
            <a:r>
              <a:rPr lang="ru-RU" dirty="0"/>
              <a:t> </a:t>
            </a:r>
            <a:r>
              <a:rPr lang="ru-RU" dirty="0" err="1"/>
              <a:t>молодої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широко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стандартизовані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виміру</a:t>
            </a:r>
            <a:r>
              <a:rPr lang="ru-RU" dirty="0"/>
              <a:t> </a:t>
            </a:r>
            <a:r>
              <a:rPr lang="ru-RU" dirty="0" err="1"/>
              <a:t>інтелекту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віддається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когнітивного</a:t>
            </a:r>
            <a:r>
              <a:rPr lang="ru-RU" dirty="0"/>
              <a:t> й </a:t>
            </a:r>
            <a:r>
              <a:rPr lang="ru-RU" dirty="0" err="1"/>
              <a:t>мовного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8920" y="4099560"/>
            <a:ext cx="4905692" cy="181166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шкала </a:t>
            </a:r>
            <a:r>
              <a:rPr lang="ru-RU" dirty="0" err="1"/>
              <a:t>інтелекту</a:t>
            </a:r>
            <a:r>
              <a:rPr lang="ru-RU" dirty="0"/>
              <a:t> </a:t>
            </a:r>
            <a:r>
              <a:rPr lang="ru-RU" dirty="0" err="1"/>
              <a:t>Стенфорд-Біне</a:t>
            </a:r>
            <a:r>
              <a:rPr lang="ru-RU" dirty="0"/>
              <a:t>; </a:t>
            </a:r>
          </a:p>
          <a:p>
            <a:r>
              <a:rPr lang="ru-RU" dirty="0" err="1"/>
              <a:t>векслерівська</a:t>
            </a:r>
            <a:r>
              <a:rPr lang="ru-RU" dirty="0"/>
              <a:t> шкала </a:t>
            </a:r>
            <a:r>
              <a:rPr lang="ru-RU" dirty="0" err="1"/>
              <a:t>інтелекту</a:t>
            </a:r>
            <a:r>
              <a:rPr lang="ru-RU" dirty="0"/>
              <a:t> для </a:t>
            </a:r>
            <a:r>
              <a:rPr lang="ru-RU" dirty="0" err="1"/>
              <a:t>дошкільників</a:t>
            </a:r>
            <a:r>
              <a:rPr lang="ru-RU" dirty="0"/>
              <a:t> і </a:t>
            </a:r>
            <a:r>
              <a:rPr lang="ru-RU" dirty="0" err="1"/>
              <a:t>молодших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; </a:t>
            </a:r>
          </a:p>
          <a:p>
            <a:r>
              <a:rPr lang="ru-RU" dirty="0"/>
              <a:t>тест </a:t>
            </a:r>
            <a:r>
              <a:rPr lang="ru-RU" dirty="0" err="1"/>
              <a:t>Слоссона</a:t>
            </a:r>
            <a:r>
              <a:rPr lang="ru-RU" dirty="0"/>
              <a:t> для </a:t>
            </a:r>
            <a:r>
              <a:rPr lang="ru-RU" dirty="0" err="1"/>
              <a:t>виміру</a:t>
            </a:r>
            <a:r>
              <a:rPr lang="ru-RU" dirty="0"/>
              <a:t> </a:t>
            </a:r>
            <a:r>
              <a:rPr lang="ru-RU" dirty="0" err="1"/>
              <a:t>інтелекту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і </a:t>
            </a:r>
            <a:r>
              <a:rPr lang="ru-RU" dirty="0" err="1"/>
              <a:t>дорослих</a:t>
            </a:r>
            <a:r>
              <a:rPr lang="ru-RU" dirty="0"/>
              <a:t>; </a:t>
            </a:r>
          </a:p>
          <a:p>
            <a:r>
              <a:rPr lang="ru-RU" dirty="0" err="1"/>
              <a:t>рисунковий</a:t>
            </a:r>
            <a:r>
              <a:rPr lang="ru-RU" dirty="0"/>
              <a:t> текст на </a:t>
            </a:r>
            <a:r>
              <a:rPr lang="ru-RU" dirty="0" err="1"/>
              <a:t>інтелект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8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Підходи соціального захисту обдарованої молоді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охоронно-захисний</a:t>
            </a:r>
            <a:r>
              <a:rPr lang="ru-RU" dirty="0"/>
              <a:t>,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обдарованої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; </a:t>
            </a:r>
          </a:p>
          <a:p>
            <a:r>
              <a:rPr lang="ru-RU" dirty="0" err="1"/>
              <a:t>соціально-педагогічний</a:t>
            </a:r>
            <a:r>
              <a:rPr lang="ru-RU" dirty="0"/>
              <a:t>,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умов </a:t>
            </a:r>
            <a:r>
              <a:rPr lang="ru-RU" dirty="0" err="1"/>
              <a:t>культивування</a:t>
            </a:r>
            <a:r>
              <a:rPr lang="ru-RU" dirty="0"/>
              <a:t> </a:t>
            </a:r>
            <a:r>
              <a:rPr lang="ru-RU" dirty="0" err="1"/>
              <a:t>обдарованості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підготовленими</a:t>
            </a:r>
            <a:r>
              <a:rPr lang="ru-RU" dirty="0"/>
              <a:t> людьми: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, </a:t>
            </a:r>
            <a:r>
              <a:rPr lang="ru-RU" dirty="0" err="1"/>
              <a:t>соціальними</a:t>
            </a:r>
            <a:r>
              <a:rPr lang="ru-RU" dirty="0"/>
              <a:t> педагогами і </a:t>
            </a:r>
            <a:r>
              <a:rPr lang="ru-RU" dirty="0" err="1"/>
              <a:t>соціальними</a:t>
            </a:r>
            <a:r>
              <a:rPr lang="ru-RU" dirty="0"/>
              <a:t> психологами; </a:t>
            </a:r>
          </a:p>
          <a:p>
            <a:r>
              <a:rPr lang="ru-RU" dirty="0" err="1"/>
              <a:t>соціально-психологічний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пов’язаний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розробкою</a:t>
            </a:r>
            <a:r>
              <a:rPr lang="ru-RU" dirty="0"/>
              <a:t> форм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обдарованої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з </a:t>
            </a:r>
            <a:r>
              <a:rPr lang="ru-RU" dirty="0" err="1"/>
              <a:t>соціально-позитивістською</a:t>
            </a:r>
            <a:r>
              <a:rPr lang="ru-RU" dirty="0"/>
              <a:t> </a:t>
            </a:r>
            <a:r>
              <a:rPr lang="ru-RU" dirty="0" err="1"/>
              <a:t>спрямованістю</a:t>
            </a:r>
            <a:r>
              <a:rPr lang="ru-RU" dirty="0"/>
              <a:t>; </a:t>
            </a:r>
          </a:p>
          <a:p>
            <a:r>
              <a:rPr lang="ru-RU" dirty="0" err="1"/>
              <a:t>соціально-інтегративний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диференціацію</a:t>
            </a:r>
            <a:r>
              <a:rPr lang="ru-RU" dirty="0"/>
              <a:t> та </a:t>
            </a:r>
            <a:r>
              <a:rPr lang="ru-RU" dirty="0" err="1"/>
              <a:t>індивідуалізацію</a:t>
            </a:r>
            <a:r>
              <a:rPr lang="ru-RU" dirty="0"/>
              <a:t> форм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різнорівневих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активізацію</a:t>
            </a:r>
            <a:r>
              <a:rPr lang="ru-RU" dirty="0"/>
              <a:t> </a:t>
            </a:r>
            <a:r>
              <a:rPr lang="ru-RU" dirty="0" err="1"/>
              <a:t>пізнавально-творчих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</a:t>
            </a:r>
            <a:r>
              <a:rPr lang="ru-RU" dirty="0" err="1"/>
              <a:t>обдарованої</a:t>
            </a:r>
            <a:r>
              <a:rPr lang="ru-RU" dirty="0"/>
              <a:t> </a:t>
            </a:r>
            <a:r>
              <a:rPr lang="ru-RU" dirty="0" err="1"/>
              <a:t>молодої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756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r>
              <a:rPr lang="ru-RU" b="1" dirty="0"/>
              <a:t> з </a:t>
            </a:r>
            <a:r>
              <a:rPr lang="ru-RU" b="1" dirty="0" err="1"/>
              <a:t>обдарованою</a:t>
            </a:r>
            <a:r>
              <a:rPr lang="ru-RU" b="1" dirty="0"/>
              <a:t> </a:t>
            </a:r>
            <a:r>
              <a:rPr lang="ru-RU" b="1" dirty="0" err="1"/>
              <a:t>молоддю</a:t>
            </a:r>
            <a:endParaRPr lang="ru-RU" b="1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123937"/>
              </p:ext>
            </p:extLst>
          </p:nvPr>
        </p:nvGraphicFramePr>
        <p:xfrm>
          <a:off x="1039090" y="1904999"/>
          <a:ext cx="10737273" cy="4828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8815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Обдарована</a:t>
            </a:r>
            <a:r>
              <a:rPr lang="ru-RU" sz="2800" dirty="0"/>
              <a:t> молодь, як будь-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інші</a:t>
            </a:r>
            <a:r>
              <a:rPr lang="ru-RU" sz="2800" dirty="0"/>
              <a:t> </a:t>
            </a:r>
            <a:r>
              <a:rPr lang="ru-RU" sz="2800" dirty="0" err="1"/>
              <a:t>соціальні</a:t>
            </a:r>
            <a:r>
              <a:rPr lang="ru-RU" sz="2800" dirty="0"/>
              <a:t> </a:t>
            </a:r>
            <a:r>
              <a:rPr lang="ru-RU" sz="2800" dirty="0" err="1"/>
              <a:t>групи</a:t>
            </a:r>
            <a:r>
              <a:rPr lang="ru-RU" sz="2800" dirty="0"/>
              <a:t> </a:t>
            </a:r>
            <a:r>
              <a:rPr lang="ru-RU" sz="2800" dirty="0" smtClean="0"/>
              <a:t>людей, </a:t>
            </a:r>
            <a:r>
              <a:rPr lang="ru-RU" sz="2800" dirty="0" err="1" smtClean="0"/>
              <a:t>потребує</a:t>
            </a:r>
            <a:r>
              <a:rPr lang="ru-RU" sz="2800" dirty="0" smtClean="0"/>
              <a:t> </a:t>
            </a:r>
            <a:r>
              <a:rPr lang="ru-RU" sz="2800" dirty="0" err="1"/>
              <a:t>соціального</a:t>
            </a:r>
            <a:r>
              <a:rPr lang="ru-RU" sz="2800" dirty="0"/>
              <a:t> </a:t>
            </a:r>
            <a:r>
              <a:rPr lang="ru-RU" sz="2800" dirty="0" err="1"/>
              <a:t>захисту</a:t>
            </a:r>
            <a:r>
              <a:rPr lang="ru-RU" sz="2800" dirty="0"/>
              <a:t>. </a:t>
            </a:r>
            <a:r>
              <a:rPr lang="ru-RU" sz="2800" dirty="0" err="1" smtClean="0"/>
              <a:t>Соціальний</a:t>
            </a:r>
            <a:r>
              <a:rPr lang="ru-RU" sz="2800" dirty="0" smtClean="0"/>
              <a:t> </a:t>
            </a:r>
            <a:r>
              <a:rPr lang="ru-RU" sz="2800" dirty="0" err="1"/>
              <a:t>захист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цієї</a:t>
            </a:r>
            <a:r>
              <a:rPr lang="ru-RU" sz="2800" dirty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</a:t>
            </a:r>
            <a:r>
              <a:rPr lang="ru-RU" sz="2800" dirty="0" err="1"/>
              <a:t>здійснюється</a:t>
            </a:r>
            <a:r>
              <a:rPr lang="ru-RU" sz="2800" dirty="0"/>
              <a:t> з боку </a:t>
            </a:r>
            <a:r>
              <a:rPr lang="ru-RU" sz="2800" dirty="0" err="1"/>
              <a:t>держави</a:t>
            </a:r>
            <a:r>
              <a:rPr lang="ru-RU" sz="2800" dirty="0"/>
              <a:t>, </a:t>
            </a:r>
            <a:r>
              <a:rPr lang="ru-RU" sz="2800" dirty="0" err="1"/>
              <a:t>соціальними</a:t>
            </a:r>
            <a:r>
              <a:rPr lang="ru-RU" sz="2800" dirty="0"/>
              <a:t> </a:t>
            </a:r>
            <a:r>
              <a:rPr lang="ru-RU" sz="2800" dirty="0" err="1"/>
              <a:t>працівниками</a:t>
            </a:r>
            <a:r>
              <a:rPr lang="ru-RU" sz="2800" dirty="0"/>
              <a:t>, </a:t>
            </a:r>
            <a:r>
              <a:rPr lang="ru-RU" sz="2800" dirty="0" err="1"/>
              <a:t>соціальними</a:t>
            </a:r>
            <a:r>
              <a:rPr lang="ru-RU" sz="2800" dirty="0"/>
              <a:t> педагогами і </a:t>
            </a:r>
            <a:r>
              <a:rPr lang="ru-RU" sz="2800" dirty="0" err="1"/>
              <a:t>соціальними</a:t>
            </a:r>
            <a:r>
              <a:rPr lang="ru-RU" sz="2800" dirty="0"/>
              <a:t> психологами.</a:t>
            </a:r>
          </a:p>
        </p:txBody>
      </p:sp>
    </p:spTree>
    <p:extLst>
      <p:ext uri="{BB962C8B-B14F-4D97-AF65-F5344CB8AC3E}">
        <p14:creationId xmlns:p14="http://schemas.microsoft.com/office/powerpoint/2010/main" val="250132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0" y="489862"/>
            <a:ext cx="4646612" cy="3005781"/>
          </a:xfrm>
        </p:spPr>
        <p:txBody>
          <a:bodyPr>
            <a:normAutofit fontScale="90000"/>
          </a:bodyPr>
          <a:lstStyle/>
          <a:p>
            <a:r>
              <a:rPr lang="ru-RU" sz="2400" b="1" dirty="0" err="1"/>
              <a:t>Обдарованість</a:t>
            </a:r>
            <a:r>
              <a:rPr lang="ru-RU" sz="2400" dirty="0"/>
              <a:t> – </a:t>
            </a:r>
            <a:r>
              <a:rPr lang="ru-RU" sz="2400" dirty="0" err="1"/>
              <a:t>специфічне</a:t>
            </a:r>
            <a:r>
              <a:rPr lang="ru-RU" sz="2400" dirty="0"/>
              <a:t> </a:t>
            </a:r>
            <a:r>
              <a:rPr lang="ru-RU" sz="2400" dirty="0" err="1"/>
              <a:t>поєднання</a:t>
            </a:r>
            <a:r>
              <a:rPr lang="ru-RU" sz="2400" dirty="0"/>
              <a:t> </a:t>
            </a:r>
            <a:r>
              <a:rPr lang="ru-RU" sz="2400" dirty="0" err="1"/>
              <a:t>здібностей</a:t>
            </a:r>
            <a:r>
              <a:rPr lang="ru-RU" sz="2400" dirty="0"/>
              <a:t> </a:t>
            </a:r>
            <a:r>
              <a:rPr lang="ru-RU" sz="2400" dirty="0" err="1"/>
              <a:t>високого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і потреб </a:t>
            </a:r>
            <a:r>
              <a:rPr lang="ru-RU" sz="2400" dirty="0" err="1"/>
              <a:t>особистості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за </a:t>
            </a:r>
            <a:r>
              <a:rPr lang="ru-RU" sz="2400" dirty="0" err="1"/>
              <a:t>сприятливих</a:t>
            </a:r>
            <a:r>
              <a:rPr lang="ru-RU" sz="2400" dirty="0"/>
              <a:t> умов </a:t>
            </a:r>
            <a:r>
              <a:rPr lang="ru-RU" sz="2400" dirty="0" err="1"/>
              <a:t>дозволяють</a:t>
            </a:r>
            <a:r>
              <a:rPr lang="ru-RU" sz="2400" dirty="0"/>
              <a:t> </a:t>
            </a:r>
            <a:r>
              <a:rPr lang="ru-RU" sz="2400" dirty="0" err="1"/>
              <a:t>потенційно</a:t>
            </a:r>
            <a:r>
              <a:rPr lang="ru-RU" sz="2400" dirty="0"/>
              <a:t> </a:t>
            </a:r>
            <a:r>
              <a:rPr lang="ru-RU" sz="2400" dirty="0" err="1"/>
              <a:t>досягти</a:t>
            </a:r>
            <a:r>
              <a:rPr lang="ru-RU" sz="2400" dirty="0"/>
              <a:t> </a:t>
            </a:r>
            <a:r>
              <a:rPr lang="ru-RU" sz="2400" dirty="0" err="1"/>
              <a:t>значних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успіхів</a:t>
            </a:r>
            <a:r>
              <a:rPr lang="ru-RU" sz="2400" dirty="0"/>
              <a:t> у </a:t>
            </a:r>
            <a:r>
              <a:rPr lang="ru-RU" sz="2400" dirty="0" err="1"/>
              <a:t>певному</a:t>
            </a:r>
            <a:r>
              <a:rPr lang="ru-RU" sz="2400" dirty="0"/>
              <a:t> </a:t>
            </a:r>
            <a:r>
              <a:rPr lang="ru-RU" sz="2400" dirty="0" err="1"/>
              <a:t>виді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(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діяльностей</a:t>
            </a:r>
            <a:r>
              <a:rPr lang="ru-RU" sz="2400" dirty="0"/>
              <a:t>) </a:t>
            </a:r>
            <a:r>
              <a:rPr lang="ru-RU" sz="2400" dirty="0" err="1"/>
              <a:t>порівняно</a:t>
            </a:r>
            <a:r>
              <a:rPr lang="ru-RU" sz="2400" dirty="0"/>
              <a:t> з </a:t>
            </a:r>
            <a:r>
              <a:rPr lang="ru-RU" sz="2400" dirty="0" err="1"/>
              <a:t>іншими</a:t>
            </a:r>
            <a:r>
              <a:rPr lang="ru-RU" sz="2400" dirty="0"/>
              <a:t> людьми;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6836" y="3934692"/>
            <a:ext cx="9107776" cy="19765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А. </a:t>
            </a:r>
            <a:r>
              <a:rPr lang="ru-RU" dirty="0" err="1"/>
              <a:t>Танненбаум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обдарованість</a:t>
            </a:r>
            <a:r>
              <a:rPr lang="ru-RU" dirty="0"/>
              <a:t> за </a:t>
            </a:r>
            <a:r>
              <a:rPr lang="ru-RU" dirty="0" err="1"/>
              <a:t>п'ятьма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:</a:t>
            </a:r>
          </a:p>
          <a:p>
            <a:r>
              <a:rPr lang="ru-RU" dirty="0"/>
              <a:t>–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інтелекту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особистіші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щасливий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528" y="489862"/>
            <a:ext cx="4585855" cy="316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4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194560"/>
            <a:ext cx="8911687" cy="2301240"/>
          </a:xfrm>
        </p:spPr>
        <p:txBody>
          <a:bodyPr>
            <a:noAutofit/>
          </a:bodyPr>
          <a:lstStyle/>
          <a:p>
            <a:r>
              <a:rPr lang="ru-RU" sz="2000" b="1" dirty="0" err="1"/>
              <a:t>Виявлення</a:t>
            </a:r>
            <a:r>
              <a:rPr lang="ru-RU" sz="2000" b="1" dirty="0"/>
              <a:t> </a:t>
            </a:r>
            <a:r>
              <a:rPr lang="ru-RU" sz="2000" b="1" dirty="0" err="1"/>
              <a:t>обдарованої</a:t>
            </a:r>
            <a:r>
              <a:rPr lang="ru-RU" sz="2000" b="1" dirty="0"/>
              <a:t> </a:t>
            </a:r>
            <a:r>
              <a:rPr lang="ru-RU" sz="2000" b="1" dirty="0" err="1"/>
              <a:t>молоді</a:t>
            </a:r>
            <a:r>
              <a:rPr lang="ru-RU" sz="2000" b="1" dirty="0"/>
              <a:t> </a:t>
            </a:r>
            <a:r>
              <a:rPr lang="ru-RU" sz="2000" dirty="0"/>
              <a:t>– тривалий </a:t>
            </a:r>
            <a:r>
              <a:rPr lang="ru-RU" sz="2000" dirty="0" err="1"/>
              <a:t>процес</a:t>
            </a:r>
            <a:r>
              <a:rPr lang="ru-RU" sz="2000" dirty="0"/>
              <a:t>, </a:t>
            </a:r>
            <a:r>
              <a:rPr lang="ru-RU" sz="2000" dirty="0" err="1"/>
              <a:t>пов'язаний</a:t>
            </a:r>
            <a:r>
              <a:rPr lang="ru-RU" sz="2000" dirty="0"/>
              <a:t> з </a:t>
            </a:r>
            <a:r>
              <a:rPr lang="ru-RU" sz="2000" dirty="0" err="1"/>
              <a:t>аналізом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конкретної</a:t>
            </a:r>
            <a:r>
              <a:rPr lang="ru-RU" sz="2000" dirty="0"/>
              <a:t> </a:t>
            </a:r>
            <a:r>
              <a:rPr lang="ru-RU" sz="2000" dirty="0" err="1"/>
              <a:t>особистості</a:t>
            </a:r>
            <a:r>
              <a:rPr lang="ru-RU" sz="2000" dirty="0"/>
              <a:t>. Проблема</a:t>
            </a:r>
            <a:br>
              <a:rPr lang="ru-RU" sz="2000" dirty="0"/>
            </a:b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обдарованих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чітко</a:t>
            </a:r>
            <a:r>
              <a:rPr lang="ru-RU" sz="2000" dirty="0"/>
              <a:t> </a:t>
            </a:r>
            <a:r>
              <a:rPr lang="ru-RU" sz="2000" dirty="0" err="1"/>
              <a:t>виражений</a:t>
            </a:r>
            <a:r>
              <a:rPr lang="ru-RU" sz="2000" dirty="0"/>
              <a:t> </a:t>
            </a:r>
            <a:r>
              <a:rPr lang="ru-RU" sz="2000" dirty="0" err="1"/>
              <a:t>етичний</a:t>
            </a:r>
            <a:r>
              <a:rPr lang="ru-RU" sz="2000" dirty="0"/>
              <a:t> аспект. </a:t>
            </a:r>
            <a:r>
              <a:rPr lang="ru-RU" sz="2000" dirty="0" err="1"/>
              <a:t>Ідентифікувати</a:t>
            </a:r>
            <a:r>
              <a:rPr lang="ru-RU" sz="2000" dirty="0"/>
              <a:t> </a:t>
            </a:r>
            <a:r>
              <a:rPr lang="ru-RU" sz="2000" dirty="0" err="1"/>
              <a:t>людину</a:t>
            </a:r>
            <a:r>
              <a:rPr lang="ru-RU" sz="2000" dirty="0"/>
              <a:t> як «</a:t>
            </a:r>
            <a:r>
              <a:rPr lang="ru-RU" sz="2000" dirty="0" err="1"/>
              <a:t>обдаровану</a:t>
            </a:r>
            <a:r>
              <a:rPr lang="ru-RU" sz="2000" dirty="0"/>
              <a:t>» </a:t>
            </a:r>
            <a:r>
              <a:rPr lang="ru-RU" sz="2000" dirty="0" err="1"/>
              <a:t>або</a:t>
            </a:r>
            <a:r>
              <a:rPr lang="ru-RU" sz="2000" dirty="0"/>
              <a:t> як «</a:t>
            </a:r>
            <a:r>
              <a:rPr lang="ru-RU" sz="2000" dirty="0" err="1"/>
              <a:t>необдаровану</a:t>
            </a:r>
            <a:r>
              <a:rPr lang="ru-RU" sz="2000" dirty="0"/>
              <a:t>» на </a:t>
            </a:r>
            <a:r>
              <a:rPr lang="ru-RU" sz="2000" dirty="0" err="1"/>
              <a:t>даний</a:t>
            </a:r>
            <a:r>
              <a:rPr lang="ru-RU" sz="2000" dirty="0"/>
              <a:t> момент часу – </a:t>
            </a:r>
            <a:r>
              <a:rPr lang="ru-RU" sz="2000" dirty="0" err="1"/>
              <a:t>означає</a:t>
            </a:r>
            <a:r>
              <a:rPr lang="ru-RU" sz="2000" dirty="0"/>
              <a:t> штучно </a:t>
            </a:r>
            <a:r>
              <a:rPr lang="ru-RU" sz="2000" dirty="0" err="1"/>
              <a:t>втрутитися</a:t>
            </a:r>
            <a:r>
              <a:rPr lang="ru-RU" sz="2000" dirty="0"/>
              <a:t> в </a:t>
            </a:r>
            <a:r>
              <a:rPr lang="ru-RU" sz="2000" dirty="0" err="1"/>
              <a:t>її</a:t>
            </a:r>
            <a:r>
              <a:rPr lang="ru-RU" sz="2000" dirty="0"/>
              <a:t> долю,</a:t>
            </a:r>
            <a:br>
              <a:rPr lang="ru-RU" sz="2000" dirty="0"/>
            </a:br>
            <a:r>
              <a:rPr lang="ru-RU" sz="2000" dirty="0" err="1"/>
              <a:t>заздалегідь</a:t>
            </a:r>
            <a:r>
              <a:rPr lang="ru-RU" sz="2000" dirty="0"/>
              <a:t> </a:t>
            </a:r>
            <a:r>
              <a:rPr lang="ru-RU" sz="2000" dirty="0" err="1"/>
              <a:t>зумовлюючи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суб'єктивні</a:t>
            </a:r>
            <a:r>
              <a:rPr lang="ru-RU" sz="2000" dirty="0"/>
              <a:t> </a:t>
            </a:r>
            <a:r>
              <a:rPr lang="ru-RU" sz="2000" dirty="0" err="1"/>
              <a:t>очікування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627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Принципи</a:t>
            </a:r>
            <a:r>
              <a:rPr lang="ru-RU" b="1" dirty="0"/>
              <a:t> </a:t>
            </a:r>
            <a:r>
              <a:rPr lang="ru-RU" b="1" dirty="0" err="1"/>
              <a:t>виявлення</a:t>
            </a:r>
            <a:r>
              <a:rPr lang="ru-RU" b="1" dirty="0"/>
              <a:t> </a:t>
            </a:r>
            <a:r>
              <a:rPr lang="ru-RU" b="1" dirty="0" err="1"/>
              <a:t>обдарованої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err="1"/>
              <a:t>молоді</a:t>
            </a:r>
            <a:r>
              <a:rPr lang="ru-RU" b="1" dirty="0"/>
              <a:t> (С. </a:t>
            </a:r>
            <a:r>
              <a:rPr lang="ru-RU" b="1" dirty="0" err="1"/>
              <a:t>Леднєва</a:t>
            </a:r>
            <a:r>
              <a:rPr lang="ru-RU" b="1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4880" y="2377440"/>
            <a:ext cx="10453052" cy="42976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dirty="0" err="1"/>
              <a:t>комплексний</a:t>
            </a:r>
            <a:r>
              <a:rPr lang="ru-RU" sz="2000" dirty="0"/>
              <a:t> характер </a:t>
            </a:r>
            <a:r>
              <a:rPr lang="ru-RU" sz="2000" dirty="0" err="1"/>
              <a:t>оцінювання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сторін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і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дозволить </a:t>
            </a:r>
            <a:r>
              <a:rPr lang="ru-RU" sz="2000" dirty="0" err="1"/>
              <a:t>використовувати</a:t>
            </a:r>
            <a:r>
              <a:rPr lang="ru-RU" sz="2000" dirty="0"/>
              <a:t>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джерела</a:t>
            </a:r>
            <a:r>
              <a:rPr lang="ru-RU" sz="2000" dirty="0"/>
              <a:t>   </a:t>
            </a:r>
            <a:r>
              <a:rPr lang="ru-RU" sz="2000" dirty="0" err="1"/>
              <a:t>інформації</a:t>
            </a:r>
            <a:r>
              <a:rPr lang="ru-RU" sz="2000" dirty="0"/>
              <a:t> і </a:t>
            </a:r>
            <a:r>
              <a:rPr lang="ru-RU" sz="2000" dirty="0" err="1"/>
              <a:t>охопити</a:t>
            </a:r>
            <a:r>
              <a:rPr lang="ru-RU" sz="2000" dirty="0"/>
              <a:t> як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ширший</a:t>
            </a:r>
            <a:r>
              <a:rPr lang="ru-RU" sz="2000" dirty="0"/>
              <a:t> спектр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здібностей</a:t>
            </a:r>
            <a:r>
              <a:rPr lang="ru-RU" sz="20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 </a:t>
            </a:r>
            <a:r>
              <a:rPr lang="ru-RU" sz="2000" dirty="0" err="1"/>
              <a:t>тривалість</a:t>
            </a:r>
            <a:r>
              <a:rPr lang="ru-RU" sz="2000" dirty="0"/>
              <a:t> </a:t>
            </a:r>
            <a:r>
              <a:rPr lang="ru-RU" sz="2000" dirty="0" err="1"/>
              <a:t>ідентифікації</a:t>
            </a:r>
            <a:r>
              <a:rPr lang="ru-RU" sz="2000" dirty="0"/>
              <a:t> (</a:t>
            </a:r>
            <a:r>
              <a:rPr lang="ru-RU" sz="2000" dirty="0" err="1"/>
              <a:t>розгорнуте</a:t>
            </a:r>
            <a:r>
              <a:rPr lang="en-US" sz="2000" dirty="0"/>
              <a:t>  </a:t>
            </a:r>
            <a:r>
              <a:rPr lang="ru-RU" sz="2000" dirty="0"/>
              <a:t>в </a:t>
            </a:r>
            <a:r>
              <a:rPr lang="ru-RU" sz="2000" dirty="0" err="1"/>
              <a:t>часі</a:t>
            </a:r>
            <a:r>
              <a:rPr lang="ru-RU" sz="2000" dirty="0"/>
              <a:t> </a:t>
            </a:r>
            <a:r>
              <a:rPr lang="ru-RU" sz="2000" dirty="0" err="1"/>
              <a:t>спостереження</a:t>
            </a:r>
            <a:r>
              <a:rPr lang="ru-RU" sz="2000" dirty="0"/>
              <a:t> за </a:t>
            </a:r>
            <a:r>
              <a:rPr lang="ru-RU" sz="2000" dirty="0" err="1"/>
              <a:t>поведінкою</a:t>
            </a:r>
            <a:r>
              <a:rPr lang="en-US" sz="2000" dirty="0"/>
              <a:t> </a:t>
            </a:r>
            <a:r>
              <a:rPr lang="ru-RU" sz="2000" dirty="0" err="1"/>
              <a:t>обдарованої</a:t>
            </a:r>
            <a:r>
              <a:rPr lang="ru-RU" sz="2000" dirty="0"/>
              <a:t> </a:t>
            </a:r>
            <a:r>
              <a:rPr lang="ru-RU" sz="2000" dirty="0" err="1"/>
              <a:t>особистості</a:t>
            </a:r>
            <a:r>
              <a:rPr lang="ru-RU" sz="2000" dirty="0"/>
              <a:t> в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ситуаціях</a:t>
            </a:r>
            <a:r>
              <a:rPr lang="ru-RU" sz="2000" dirty="0"/>
              <a:t>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err="1"/>
              <a:t>аналіз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в тих сферах</a:t>
            </a:r>
            <a:r>
              <a:rPr lang="en-US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в </a:t>
            </a:r>
            <a:r>
              <a:rPr lang="ru-RU" sz="2000" dirty="0" err="1"/>
              <a:t>максимальній</a:t>
            </a:r>
            <a:r>
              <a:rPr lang="ru-RU" sz="2000" dirty="0"/>
              <a:t> </a:t>
            </a:r>
            <a:r>
              <a:rPr lang="ru-RU" sz="2000" dirty="0" err="1"/>
              <a:t>мірі</a:t>
            </a:r>
            <a:r>
              <a:rPr lang="en-US" sz="2000" dirty="0"/>
              <a:t> </a:t>
            </a:r>
            <a:r>
              <a:rPr lang="ru-RU" sz="2000" dirty="0" err="1"/>
              <a:t>відповідають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схильностям</a:t>
            </a:r>
            <a:r>
              <a:rPr lang="ru-RU" sz="2000" dirty="0"/>
              <a:t> і </a:t>
            </a:r>
            <a:r>
              <a:rPr lang="ru-RU" sz="2000" dirty="0" err="1"/>
              <a:t>інтересам</a:t>
            </a:r>
            <a:r>
              <a:rPr lang="ru-RU" sz="20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тренінгових</a:t>
            </a:r>
            <a:r>
              <a:rPr lang="ru-RU" sz="2000" dirty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, у</a:t>
            </a:r>
            <a:r>
              <a:rPr lang="en-US" sz="2000" dirty="0"/>
              <a:t> </a:t>
            </a:r>
            <a:r>
              <a:rPr lang="ru-RU" sz="2000" dirty="0"/>
              <a:t>рамках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організовувати</a:t>
            </a:r>
            <a:r>
              <a:rPr lang="ru-RU" sz="2000" dirty="0"/>
              <a:t> </a:t>
            </a:r>
            <a:r>
              <a:rPr lang="ru-RU" sz="2000" dirty="0" err="1"/>
              <a:t>певні</a:t>
            </a:r>
            <a:r>
              <a:rPr lang="en-US" sz="2000" dirty="0"/>
              <a:t> </a:t>
            </a:r>
            <a:r>
              <a:rPr lang="ru-RU" sz="2000" dirty="0" err="1"/>
              <a:t>розвиваючі</a:t>
            </a:r>
            <a:r>
              <a:rPr lang="ru-RU" sz="2000" dirty="0"/>
              <a:t> </a:t>
            </a:r>
            <a:r>
              <a:rPr lang="ru-RU" sz="2000" dirty="0" err="1"/>
              <a:t>впливи</a:t>
            </a:r>
            <a:r>
              <a:rPr lang="ru-RU" sz="2000" dirty="0"/>
              <a:t>, </a:t>
            </a:r>
            <a:r>
              <a:rPr lang="ru-RU" sz="2000" dirty="0" err="1"/>
              <a:t>знімати</a:t>
            </a:r>
            <a:r>
              <a:rPr lang="ru-RU" sz="2000" dirty="0"/>
              <a:t> </a:t>
            </a:r>
            <a:r>
              <a:rPr lang="ru-RU" sz="2000" dirty="0" err="1"/>
              <a:t>типові</a:t>
            </a:r>
            <a:r>
              <a:rPr lang="en-US" sz="2000" dirty="0"/>
              <a:t> </a:t>
            </a:r>
            <a:r>
              <a:rPr lang="ru-RU" sz="2000" dirty="0" err="1"/>
              <a:t>психологічні</a:t>
            </a:r>
            <a:r>
              <a:rPr lang="ru-RU" sz="2000" dirty="0"/>
              <a:t> «</a:t>
            </a:r>
            <a:r>
              <a:rPr lang="ru-RU" sz="2000" dirty="0" err="1"/>
              <a:t>перешкоди</a:t>
            </a:r>
            <a:r>
              <a:rPr lang="ru-RU" sz="2000" dirty="0"/>
              <a:t>» і т. </a:t>
            </a:r>
            <a:r>
              <a:rPr lang="ru-RU" sz="2000" dirty="0" err="1"/>
              <a:t>ін</a:t>
            </a:r>
            <a:r>
              <a:rPr lang="ru-RU" sz="2000" dirty="0"/>
              <a:t>.;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err="1"/>
              <a:t>підключення</a:t>
            </a:r>
            <a:r>
              <a:rPr lang="ru-RU" sz="2000" dirty="0"/>
              <a:t> до </a:t>
            </a:r>
            <a:r>
              <a:rPr lang="ru-RU" sz="2000" dirty="0" err="1"/>
              <a:t>оцінки</a:t>
            </a:r>
            <a:r>
              <a:rPr lang="ru-RU" sz="2000" dirty="0"/>
              <a:t> </a:t>
            </a:r>
            <a:r>
              <a:rPr lang="ru-RU" sz="2000" dirty="0" err="1"/>
              <a:t>обдарованості</a:t>
            </a:r>
            <a:r>
              <a:rPr lang="en-US" sz="2000" dirty="0"/>
              <a:t> </a:t>
            </a:r>
            <a:r>
              <a:rPr lang="ru-RU" sz="2000" dirty="0" err="1"/>
              <a:t>експертів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530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b="1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ідготовка</a:t>
            </a:r>
            <a:r>
              <a:rPr lang="ru-RU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 </a:t>
            </a:r>
            <a:r>
              <a:rPr lang="ru-RU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гога, повинна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містити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собі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880" y="1676400"/>
            <a:ext cx="10178732" cy="5013960"/>
          </a:xfrm>
        </p:spPr>
        <p:txBody>
          <a:bodyPr>
            <a:normAutofit lnSpcReduction="10000"/>
          </a:bodyPr>
          <a:lstStyle/>
          <a:p>
            <a:pPr lvl="0" algn="just">
              <a:buFont typeface="Arial" panose="020B0604020202020204" pitchFamily="34" charset="0"/>
              <a:buChar char="*"/>
              <a:tabLst>
                <a:tab pos="339725" algn="l"/>
              </a:tabLst>
            </a:pPr>
            <a:r>
              <a:rPr lang="ru-RU" spc="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уявлення</a:t>
            </a:r>
            <a:r>
              <a:rPr lang="ru-RU" spc="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про те, </a:t>
            </a:r>
            <a:r>
              <a:rPr lang="ru-RU" spc="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що</a:t>
            </a:r>
            <a:r>
              <a:rPr lang="ru-RU" spc="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таке</a:t>
            </a:r>
            <a:r>
              <a:rPr lang="ru-RU" spc="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обдарованість</a:t>
            </a:r>
            <a:r>
              <a:rPr lang="ru-RU" spc="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і </a:t>
            </a:r>
            <a:r>
              <a:rPr lang="ru-RU" spc="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особливості</a:t>
            </a:r>
            <a:r>
              <a:rPr lang="ru-RU" spc="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розвитку</a:t>
            </a:r>
            <a:r>
              <a:rPr lang="ru-RU" spc="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обдарованих</a:t>
            </a:r>
            <a:r>
              <a:rPr lang="ru-RU" spc="-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дітей</a:t>
            </a:r>
            <a:r>
              <a:rPr lang="ru-RU" spc="-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;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розуміння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того,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що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таке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розвиваюча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освіта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у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чому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її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відмінність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від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традиційних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форм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навчання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й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виховання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;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*"/>
              <a:tabLst>
                <a:tab pos="339725" algn="l"/>
              </a:tabLst>
            </a:pP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знання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психологічних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закономірностей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і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особливостей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вікового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й </a:t>
            </a:r>
            <a:r>
              <a:rPr lang="ru-RU" spc="-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особистісного</a:t>
            </a:r>
            <a:r>
              <a:rPr lang="ru-RU" spc="-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розвитку</a:t>
            </a:r>
            <a:r>
              <a:rPr lang="ru-RU" spc="-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дітей</a:t>
            </a:r>
            <a:r>
              <a:rPr lang="ru-RU" spc="-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;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*"/>
              <a:tabLst>
                <a:tab pos="339725" algn="l"/>
              </a:tabLst>
            </a:pPr>
            <a:r>
              <a:rPr lang="ru-RU" spc="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знання</a:t>
            </a:r>
            <a:r>
              <a:rPr lang="ru-RU" spc="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про те, </a:t>
            </a:r>
            <a:r>
              <a:rPr lang="ru-RU" spc="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що</a:t>
            </a:r>
            <a:r>
              <a:rPr lang="ru-RU" spc="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таке</a:t>
            </a:r>
            <a:r>
              <a:rPr lang="ru-RU" spc="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загальноосвітнє</a:t>
            </a:r>
            <a:r>
              <a:rPr lang="ru-RU" spc="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середовище</a:t>
            </a:r>
            <a:r>
              <a:rPr lang="ru-RU" spc="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його</a:t>
            </a:r>
            <a:r>
              <a:rPr lang="ru-RU" spc="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різно</a:t>
            </a:r>
            <a:r>
              <a:rPr lang="ru-RU" spc="-2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види</a:t>
            </a:r>
            <a:r>
              <a:rPr lang="ru-RU" spc="-2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  (</a:t>
            </a:r>
            <a:r>
              <a:rPr lang="ru-RU" spc="-2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сімейне</a:t>
            </a:r>
            <a:r>
              <a:rPr lang="ru-RU" spc="-2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  </a:t>
            </a:r>
            <a:r>
              <a:rPr lang="ru-RU" spc="-2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молодшошкільне</a:t>
            </a:r>
            <a:r>
              <a:rPr lang="ru-RU" spc="-2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  </a:t>
            </a:r>
            <a:r>
              <a:rPr lang="ru-RU" spc="-2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середньошкільне</a:t>
            </a:r>
            <a:r>
              <a:rPr lang="ru-RU" spc="-2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  </a:t>
            </a:r>
            <a:r>
              <a:rPr lang="ru-RU" spc="-2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старшошкільне</a:t>
            </a:r>
            <a:r>
              <a:rPr lang="ru-RU" spc="-2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позашкільне</a:t>
            </a:r>
            <a:r>
              <a:rPr lang="ru-RU" spc="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додаткове</a:t>
            </a:r>
            <a:r>
              <a:rPr lang="ru-RU" spc="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й </a:t>
            </a:r>
            <a:r>
              <a:rPr lang="ru-RU" spc="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стихійне</a:t>
            </a:r>
            <a:r>
              <a:rPr lang="ru-RU" spc="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), </a:t>
            </a:r>
            <a:r>
              <a:rPr lang="ru-RU" spc="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хто</a:t>
            </a:r>
            <a:r>
              <a:rPr lang="ru-RU" spc="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є </a:t>
            </a:r>
            <a:r>
              <a:rPr lang="ru-RU" spc="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його</a:t>
            </a:r>
            <a:r>
              <a:rPr lang="ru-RU" spc="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суб'єктами</a:t>
            </a:r>
            <a:r>
              <a:rPr lang="ru-RU" spc="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які</a:t>
            </a:r>
            <a:r>
              <a:rPr lang="ru-RU" spc="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теми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освітнього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середовища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(догматична,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творча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та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ін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.),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типи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взаємодії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між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суб'єктами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(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авторитарний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демократичний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гуманістичний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та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ін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.);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*"/>
              <a:tabLst>
                <a:tab pos="339725" algn="l"/>
              </a:tabLst>
            </a:pP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знання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методів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психологічного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й дидактичного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проектування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на</a:t>
            </a:r>
            <a:r>
              <a:rPr lang="ru-RU" spc="-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вчального</a:t>
            </a:r>
            <a:r>
              <a:rPr lang="ru-RU" spc="-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процесу</a:t>
            </a:r>
            <a:r>
              <a:rPr lang="ru-RU" spc="-1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;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*"/>
              <a:tabLst>
                <a:tab pos="339725" algn="l"/>
              </a:tabLst>
            </a:pPr>
            <a:r>
              <a:rPr lang="ru-RU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уміння</a:t>
            </a:r>
            <a:r>
              <a:rPr lang="ru-RU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реалізувати</a:t>
            </a:r>
            <a:r>
              <a:rPr lang="ru-RU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різноманітні</a:t>
            </a:r>
            <a:r>
              <a:rPr lang="ru-RU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способи</a:t>
            </a:r>
            <a:r>
              <a:rPr lang="ru-RU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педагогічної</a:t>
            </a:r>
            <a:r>
              <a:rPr lang="ru-RU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між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різними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суб'єктами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освітнього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середовища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(з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учнями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наодинці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й у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групі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з батьками,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колегами-вчителями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зі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своїм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керівництвом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);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*"/>
              <a:tabLst>
                <a:tab pos="339725" algn="l"/>
              </a:tabLst>
            </a:pP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уміння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стати в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рефлексивну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(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самоусвідомлюючу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)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позицію</a:t>
            </a:r>
            <a:r>
              <a:rPr lang="ru-RU" spc="-1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по </a:t>
            </a:r>
            <a:r>
              <a:rPr lang="ru-RU" spc="-1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від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ношенню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до того,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що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вчити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як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учити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навіщо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вчити</a:t>
            </a:r>
            <a:r>
              <a:rPr lang="ru-RU" spc="-5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.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401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Функції</a:t>
            </a:r>
            <a:r>
              <a:rPr lang="ru-RU" b="1" dirty="0"/>
              <a:t>  </a:t>
            </a:r>
            <a:r>
              <a:rPr lang="ru-RU" b="1" dirty="0" err="1"/>
              <a:t>соціального</a:t>
            </a:r>
            <a:r>
              <a:rPr lang="ru-RU" b="1" dirty="0"/>
              <a:t> педагога,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працює</a:t>
            </a:r>
            <a:r>
              <a:rPr lang="ru-RU" b="1" dirty="0"/>
              <a:t> з </a:t>
            </a:r>
            <a:r>
              <a:rPr lang="ru-RU" b="1" dirty="0" err="1"/>
              <a:t>обдарованими</a:t>
            </a:r>
            <a:r>
              <a:rPr lang="ru-RU" b="1" dirty="0"/>
              <a:t> людьми: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0120" y="1691640"/>
            <a:ext cx="10544492" cy="4831080"/>
          </a:xfrm>
        </p:spPr>
        <p:txBody>
          <a:bodyPr>
            <a:normAutofit/>
          </a:bodyPr>
          <a:lstStyle/>
          <a:p>
            <a:r>
              <a:rPr lang="ru-RU" dirty="0" err="1"/>
              <a:t>виявлення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 й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обдарованої</a:t>
            </a:r>
            <a:r>
              <a:rPr lang="ru-RU" dirty="0"/>
              <a:t>;</a:t>
            </a:r>
          </a:p>
          <a:p>
            <a:r>
              <a:rPr lang="ru-RU" dirty="0"/>
              <a:t>психолого-</a:t>
            </a:r>
            <a:r>
              <a:rPr lang="ru-RU" dirty="0" err="1"/>
              <a:t>педагогічний</a:t>
            </a:r>
            <a:r>
              <a:rPr lang="ru-RU" dirty="0"/>
              <a:t> </a:t>
            </a:r>
            <a:r>
              <a:rPr lang="ru-RU" dirty="0" err="1"/>
              <a:t>супровід</a:t>
            </a:r>
            <a:r>
              <a:rPr lang="ru-RU" dirty="0"/>
              <a:t> і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авторських</a:t>
            </a:r>
            <a:r>
              <a:rPr lang="ru-RU" dirty="0"/>
              <a:t> й </a:t>
            </a:r>
            <a:r>
              <a:rPr lang="ru-RU" dirty="0" err="1"/>
              <a:t>інноваційних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з </a:t>
            </a:r>
            <a:r>
              <a:rPr lang="ru-RU" dirty="0" err="1"/>
              <a:t>обдарованими</a:t>
            </a:r>
            <a:r>
              <a:rPr lang="ru-RU" dirty="0"/>
              <a:t> людьми; участь у </a:t>
            </a:r>
            <a:r>
              <a:rPr lang="ru-RU" dirty="0" err="1"/>
              <a:t>проектуванні</a:t>
            </a:r>
            <a:r>
              <a:rPr lang="ru-RU" dirty="0"/>
              <a:t> й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яке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розкриттю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;</a:t>
            </a:r>
          </a:p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вікових</a:t>
            </a:r>
            <a:r>
              <a:rPr lang="ru-RU" dirty="0"/>
              <a:t> та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обдарованої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;</a:t>
            </a:r>
          </a:p>
          <a:p>
            <a:r>
              <a:rPr lang="ru-RU" dirty="0"/>
              <a:t>робота з </a:t>
            </a:r>
            <a:r>
              <a:rPr lang="ru-RU" dirty="0" err="1"/>
              <a:t>сім'єю</a:t>
            </a:r>
            <a:r>
              <a:rPr lang="ru-RU" dirty="0"/>
              <a:t>, з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й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обдарованої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;</a:t>
            </a:r>
          </a:p>
          <a:p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позааудиторного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й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обдарованих</a:t>
            </a:r>
            <a:r>
              <a:rPr lang="ru-RU" dirty="0"/>
              <a:t> людей;</a:t>
            </a:r>
          </a:p>
          <a:p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(</a:t>
            </a:r>
            <a:r>
              <a:rPr lang="ru-RU" dirty="0" err="1"/>
              <a:t>розкриття</a:t>
            </a:r>
            <a:r>
              <a:rPr lang="ru-RU" dirty="0"/>
              <a:t> причин </a:t>
            </a:r>
            <a:r>
              <a:rPr lang="ru-RU" dirty="0" err="1"/>
              <a:t>появи</a:t>
            </a:r>
            <a:r>
              <a:rPr lang="ru-RU" dirty="0"/>
              <a:t> тих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"</a:t>
            </a:r>
            <a:r>
              <a:rPr lang="ru-RU" dirty="0" err="1"/>
              <a:t>перепон</a:t>
            </a:r>
            <a:r>
              <a:rPr lang="ru-RU" dirty="0"/>
              <a:t>"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обдарованої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) ;</a:t>
            </a:r>
          </a:p>
          <a:p>
            <a:r>
              <a:rPr lang="ru-RU" dirty="0"/>
              <a:t>-	</a:t>
            </a:r>
            <a:r>
              <a:rPr lang="ru-RU" dirty="0" err="1"/>
              <a:t>прогнозування</a:t>
            </a:r>
            <a:r>
              <a:rPr lang="ru-RU" dirty="0"/>
              <a:t> (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);</a:t>
            </a:r>
          </a:p>
          <a:p>
            <a:r>
              <a:rPr lang="ru-RU" dirty="0"/>
              <a:t>-	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оптимальному </a:t>
            </a:r>
            <a:r>
              <a:rPr lang="ru-RU" dirty="0" err="1"/>
              <a:t>навчанню</a:t>
            </a:r>
            <a:r>
              <a:rPr lang="ru-RU" dirty="0"/>
              <a:t> й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обдарованої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67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681" y="624840"/>
            <a:ext cx="10635932" cy="92964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err="1"/>
              <a:t>Соціальний</a:t>
            </a:r>
            <a:r>
              <a:rPr lang="ru-RU" b="1" dirty="0"/>
              <a:t> педагог повинен: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87427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156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6" y="332510"/>
            <a:ext cx="9599074" cy="955964"/>
          </a:xfrm>
        </p:spPr>
        <p:txBody>
          <a:bodyPr>
            <a:noAutofit/>
          </a:bodyPr>
          <a:lstStyle/>
          <a:p>
            <a:r>
              <a:rPr lang="ru-RU" sz="2200" b="1" dirty="0"/>
              <a:t>У </a:t>
            </a:r>
            <a:r>
              <a:rPr lang="ru-RU" sz="2200" b="1" dirty="0" err="1"/>
              <a:t>вивченні</a:t>
            </a:r>
            <a:r>
              <a:rPr lang="ru-RU" sz="2200" b="1" dirty="0"/>
              <a:t> </a:t>
            </a:r>
            <a:r>
              <a:rPr lang="ru-RU" sz="2200" b="1" dirty="0" err="1"/>
              <a:t>питання</a:t>
            </a:r>
            <a:r>
              <a:rPr lang="ru-RU" sz="2200" b="1" dirty="0"/>
              <a:t> </a:t>
            </a:r>
            <a:r>
              <a:rPr lang="ru-RU" sz="2200" b="1" dirty="0" err="1"/>
              <a:t>соціальної</a:t>
            </a:r>
            <a:r>
              <a:rPr lang="ru-RU" sz="2200" b="1" dirty="0"/>
              <a:t> </a:t>
            </a:r>
            <a:r>
              <a:rPr lang="ru-RU" sz="2200" b="1" dirty="0" err="1"/>
              <a:t>роботи</a:t>
            </a:r>
            <a:r>
              <a:rPr lang="ru-RU" sz="2200" b="1" dirty="0"/>
              <a:t> з </a:t>
            </a:r>
            <a:r>
              <a:rPr lang="ru-RU" sz="2200" b="1" dirty="0" err="1"/>
              <a:t>обдарованими</a:t>
            </a:r>
            <a:r>
              <a:rPr lang="ru-RU" sz="2200" b="1" dirty="0"/>
              <a:t> </a:t>
            </a:r>
            <a:r>
              <a:rPr lang="ru-RU" sz="2200" b="1" dirty="0" err="1"/>
              <a:t>дітьми</a:t>
            </a:r>
            <a:r>
              <a:rPr lang="ru-RU" sz="2200" b="1" dirty="0"/>
              <a:t> </a:t>
            </a:r>
            <a:r>
              <a:rPr lang="ru-RU" sz="2200" b="1" dirty="0" err="1"/>
              <a:t>варто</a:t>
            </a:r>
            <a:r>
              <a:rPr lang="ru-RU" sz="2200" b="1" dirty="0"/>
              <a:t> </a:t>
            </a:r>
            <a:r>
              <a:rPr lang="ru-RU" sz="2200" b="1" dirty="0" err="1"/>
              <a:t>звернути</a:t>
            </a:r>
            <a:r>
              <a:rPr lang="ru-RU" sz="2200" b="1" dirty="0"/>
              <a:t> </a:t>
            </a:r>
            <a:r>
              <a:rPr lang="ru-RU" sz="2200" b="1" dirty="0" err="1"/>
              <a:t>увагу</a:t>
            </a:r>
            <a:r>
              <a:rPr lang="ru-RU" sz="2200" b="1" dirty="0"/>
              <a:t> на </a:t>
            </a:r>
            <a:r>
              <a:rPr lang="ru-RU" sz="2200" b="1" dirty="0" err="1"/>
              <a:t>соціальні</a:t>
            </a:r>
            <a:r>
              <a:rPr lang="ru-RU" sz="2200" b="1" dirty="0"/>
              <a:t> </a:t>
            </a:r>
            <a:r>
              <a:rPr lang="ru-RU" sz="2200" b="1" dirty="0" err="1"/>
              <a:t>особливості</a:t>
            </a:r>
            <a:r>
              <a:rPr lang="ru-RU" sz="2200" b="1" dirty="0"/>
              <a:t> </a:t>
            </a:r>
            <a:r>
              <a:rPr lang="ru-RU" sz="2200" b="1" dirty="0" err="1"/>
              <a:t>обдарованих</a:t>
            </a:r>
            <a:r>
              <a:rPr lang="ru-RU" sz="2200" b="1" dirty="0"/>
              <a:t> </a:t>
            </a:r>
            <a:r>
              <a:rPr lang="ru-RU" sz="2200" b="1" dirty="0" err="1"/>
              <a:t>дітей</a:t>
            </a:r>
            <a:endParaRPr lang="ru-RU" sz="2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603514"/>
              </p:ext>
            </p:extLst>
          </p:nvPr>
        </p:nvGraphicFramePr>
        <p:xfrm>
          <a:off x="1399309" y="1482436"/>
          <a:ext cx="10105304" cy="518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5304">
                  <a:extLst>
                    <a:ext uri="{9D8B030D-6E8A-4147-A177-3AD203B41FA5}">
                      <a16:colId xmlns:a16="http://schemas.microsoft.com/office/drawing/2014/main" val="3578162596"/>
                    </a:ext>
                  </a:extLst>
                </a:gridCol>
              </a:tblGrid>
              <a:tr h="1978526">
                <a:tc>
                  <a:txBody>
                    <a:bodyPr/>
                    <a:lstStyle/>
                    <a:p>
                      <a:r>
                        <a:rPr lang="ru-RU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Прагнення</a:t>
                      </a:r>
                      <a:r>
                        <a:rPr lang="ru-RU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самоактуалізації</a:t>
                      </a:r>
                      <a:r>
                        <a:rPr lang="ru-RU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Прагнення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розкрити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свій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внутрішній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потенціал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багато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дослідників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вважають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головним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спонукальним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мотивом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творчості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А.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Маслоу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стверджував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є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невід'ємною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характеристикою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самої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здібності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закладені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кожному з нас. Але при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цьому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за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дослідженнями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вченого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самоактуалізація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практиці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велика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рідкість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її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досягають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близько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1-4%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усіх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людей.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603226"/>
                  </a:ext>
                </a:extLst>
              </a:tr>
              <a:tr h="17087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Перфекціонізм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англ. "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чудово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") –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прагнення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робити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все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якнайкраще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прагнення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досконалості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навіть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малозначимих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справах.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Наслідком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цього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постійного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прагнення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досконалості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нерідко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стає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настільки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постійне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незадоволення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собою,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відбивається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самооцінці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часом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стає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причиною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неврозів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депресій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2244"/>
                  </a:ext>
                </a:extLst>
              </a:tr>
              <a:tr h="14389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Самостійність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Як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особистісна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припускає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по-перше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незалежність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суджень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дій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здатність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самому, без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сторонньої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допомоги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підказки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реалізувати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важливі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по-друге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відповідальність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свої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вчинки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їхні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наслідки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по-третє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внутрішню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впевненість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тому,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поводження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можливе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правильне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737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526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654625"/>
              </p:ext>
            </p:extLst>
          </p:nvPr>
        </p:nvGraphicFramePr>
        <p:xfrm>
          <a:off x="1468582" y="554182"/>
          <a:ext cx="10036031" cy="480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6031">
                  <a:extLst>
                    <a:ext uri="{9D8B030D-6E8A-4147-A177-3AD203B41FA5}">
                      <a16:colId xmlns:a16="http://schemas.microsoft.com/office/drawing/2014/main" val="2550967438"/>
                    </a:ext>
                  </a:extLst>
                </a:gridCol>
              </a:tblGrid>
              <a:tr h="1086549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</a:rPr>
                        <a:t>Егоцентризм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Виражається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нездатності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стати на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позицію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іншої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людини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що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пов'язано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з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обмеженістю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досвіду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дитини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. Для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обдарованих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дітей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відзначений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високий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ступінь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виразності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егоцентризму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але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більше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пізнавальній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сфері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88117"/>
                  </a:ext>
                </a:extLst>
              </a:tr>
              <a:tr h="10865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>
                          <a:solidFill>
                            <a:schemeClr val="tx1"/>
                          </a:solidFill>
                        </a:rPr>
                        <a:t>Лідерство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У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спілкуванні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з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однолітками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необдарованими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дітьми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обдарована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дитина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досить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часто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бере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на себе роль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керівника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й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організатора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групових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ігор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і справ. Тут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проявляється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одна з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важливих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рис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обдарованих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дітей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схильність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командувати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іншими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дітьми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725"/>
                  </a:ext>
                </a:extLst>
              </a:tr>
              <a:tr h="1086549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dirty="0" err="1">
                          <a:solidFill>
                            <a:schemeClr val="tx1"/>
                          </a:solidFill>
                        </a:rPr>
                        <a:t>Змагальність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Змагальність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конкурентність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важливий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чинник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розвитку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особистості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зміцнення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загартування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характеру.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Досвід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перемог і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поразок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що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набувається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ході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різних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інтелектуальних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художніх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спортивних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змагань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надзвичайно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важливий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для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подальшого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життя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557845"/>
                  </a:ext>
                </a:extLst>
              </a:tr>
              <a:tr h="1337291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</a:rPr>
                        <a:t>Особливості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dirty="0" err="1">
                          <a:solidFill>
                            <a:schemeClr val="tx1"/>
                          </a:solidFill>
                        </a:rPr>
                        <a:t>емоційного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dirty="0" err="1">
                          <a:solidFill>
                            <a:schemeClr val="tx1"/>
                          </a:solidFill>
                        </a:rPr>
                        <a:t>розвитку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Емоційна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сфера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обдарованих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дітей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уразлива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Джерело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її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надчутливість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що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йде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корінням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особливості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інтелектуального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розвитку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Також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підвищена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емоційна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чутливість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цілком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може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розглядатися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як результат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більш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високого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розвитку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дослідницьких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здібностей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52432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589994"/>
              </p:ext>
            </p:extLst>
          </p:nvPr>
        </p:nvGraphicFramePr>
        <p:xfrm>
          <a:off x="1468581" y="5355462"/>
          <a:ext cx="1003603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6031">
                  <a:extLst>
                    <a:ext uri="{9D8B030D-6E8A-4147-A177-3AD203B41FA5}">
                      <a16:colId xmlns:a16="http://schemas.microsoft.com/office/drawing/2014/main" val="19240691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Творче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сприйняття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випадків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Випадковість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не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спрогнозуєш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, не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створиш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спеціально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, але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уміння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знаходити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користь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у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непередбаченому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збігу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обставин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дуже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корисна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якість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275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>
                          <a:solidFill>
                            <a:schemeClr val="tx1"/>
                          </a:solidFill>
                        </a:rPr>
                        <a:t>Гумор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359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47735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</TotalTime>
  <Words>1014</Words>
  <Application>Microsoft Office PowerPoint</Application>
  <PresentationFormat>Широкоэкранный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Wingdings 3</vt:lpstr>
      <vt:lpstr>Легкий дым</vt:lpstr>
      <vt:lpstr>Соціальна робота з талановитою та обдарованою молоддю</vt:lpstr>
      <vt:lpstr>Обдарованість – специфічне поєднання здібностей високого рівня, а також інтересів і потреб особистості, які за сприятливих умов дозволяють потенційно досягти значних успіхів у певному виді діяльності (чи діяльностей) порівняно з іншими людьми; </vt:lpstr>
      <vt:lpstr>Виявлення обдарованої молоді – тривалий процес, пов'язаний з аналізом розвитку конкретної особистості. Проблема виявлення обдарованих дітей має чітко виражений етичний аспект. Ідентифікувати людину як «обдаровану» або як «необдаровану» на даний момент часу – означає штучно втрутитися в її долю, заздалегідь зумовлюючи її суб'єктивні очікування. </vt:lpstr>
      <vt:lpstr>Принципи виявлення обдарованої молоді (С. Леднєва)</vt:lpstr>
      <vt:lpstr>Підготовка соціального педагога, повинна містити в собі: </vt:lpstr>
      <vt:lpstr>Функції  соціального педагога, що працює з обдарованими людьми: </vt:lpstr>
      <vt:lpstr>Соціальний педагог повинен:  </vt:lpstr>
      <vt:lpstr>У вивченні питання соціальної роботи з обдарованими дітьми варто звернути увагу на соціальні особливості обдарованих дітей</vt:lpstr>
      <vt:lpstr>Презентация PowerPoint</vt:lpstr>
      <vt:lpstr>Для виявлення обдарованості молодої людини найбільш широко застосовуються стандартизовані методи виміру інтелекту, серед яких перевага віддається тим, що дозволяють визначати рівень когнітивного й мовного розвитку людини</vt:lpstr>
      <vt:lpstr>Підходи соціального захисту обдарованої молоді</vt:lpstr>
      <vt:lpstr>Технології соціальної роботи з обдарованою молоддю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Соціальна робота з талановитою та обдарованою молоддю</dc:title>
  <dc:creator>Admin</dc:creator>
  <cp:lastModifiedBy>Olga Malinovska</cp:lastModifiedBy>
  <cp:revision>14</cp:revision>
  <dcterms:created xsi:type="dcterms:W3CDTF">2019-12-05T10:35:13Z</dcterms:created>
  <dcterms:modified xsi:type="dcterms:W3CDTF">2021-11-08T19:16:18Z</dcterms:modified>
</cp:coreProperties>
</file>