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1" r:id="rId1"/>
  </p:sldMasterIdLst>
  <p:notesMasterIdLst>
    <p:notesMasterId r:id="rId39"/>
  </p:notesMasterIdLst>
  <p:handoutMasterIdLst>
    <p:handoutMasterId r:id="rId40"/>
  </p:handoutMasterIdLst>
  <p:sldIdLst>
    <p:sldId id="316" r:id="rId2"/>
    <p:sldId id="356" r:id="rId3"/>
    <p:sldId id="420" r:id="rId4"/>
    <p:sldId id="440" r:id="rId5"/>
    <p:sldId id="422" r:id="rId6"/>
    <p:sldId id="441" r:id="rId7"/>
    <p:sldId id="423" r:id="rId8"/>
    <p:sldId id="424" r:id="rId9"/>
    <p:sldId id="442" r:id="rId10"/>
    <p:sldId id="425" r:id="rId11"/>
    <p:sldId id="444" r:id="rId12"/>
    <p:sldId id="443" r:id="rId13"/>
    <p:sldId id="445" r:id="rId14"/>
    <p:sldId id="426" r:id="rId15"/>
    <p:sldId id="427" r:id="rId16"/>
    <p:sldId id="428" r:id="rId17"/>
    <p:sldId id="429" r:id="rId18"/>
    <p:sldId id="430" r:id="rId19"/>
    <p:sldId id="431" r:id="rId20"/>
    <p:sldId id="382" r:id="rId21"/>
    <p:sldId id="367" r:id="rId22"/>
    <p:sldId id="383" r:id="rId23"/>
    <p:sldId id="384" r:id="rId24"/>
    <p:sldId id="385" r:id="rId25"/>
    <p:sldId id="395" r:id="rId26"/>
    <p:sldId id="386" r:id="rId27"/>
    <p:sldId id="368" r:id="rId28"/>
    <p:sldId id="397" r:id="rId29"/>
    <p:sldId id="398" r:id="rId30"/>
    <p:sldId id="370" r:id="rId31"/>
    <p:sldId id="399" r:id="rId32"/>
    <p:sldId id="371" r:id="rId33"/>
    <p:sldId id="400" r:id="rId34"/>
    <p:sldId id="372" r:id="rId35"/>
    <p:sldId id="401" r:id="rId36"/>
    <p:sldId id="418" r:id="rId37"/>
    <p:sldId id="419" r:id="rId38"/>
  </p:sldIdLst>
  <p:sldSz cx="9144000" cy="6858000" type="screen4x3"/>
  <p:notesSz cx="6735763" cy="98694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CCCC"/>
    <a:srgbClr val="DDDDDD"/>
    <a:srgbClr val="FFFFB7"/>
    <a:srgbClr val="FFFFCC"/>
    <a:srgbClr val="FFEB97"/>
    <a:srgbClr val="FFFF99"/>
    <a:srgbClr val="F9D2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18" autoAdjust="0"/>
  </p:normalViewPr>
  <p:slideViewPr>
    <p:cSldViewPr>
      <p:cViewPr varScale="1">
        <p:scale>
          <a:sx n="46" d="100"/>
          <a:sy n="46" d="100"/>
        </p:scale>
        <p:origin x="131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418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418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F99AFCAD-1C7D-4D51-B36A-6ADD532E491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416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6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6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416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2946622D-9226-4206-8D59-03EF7819DDF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574CF2E-3461-45AC-BE8F-400295A803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11EB3-2DC2-4767-8AE0-7DA1C16A22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2792A28-EDDC-4C68-932B-6ECEE49324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152525"/>
            <a:ext cx="8229600" cy="52482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B451C-0103-4EE9-81D9-3ADA61613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5ECA644-8243-441A-A817-35E5B18A02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D9A35AD-2757-46FB-8BE5-405681D065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7FBF852-3241-4249-85E9-7C01A9C6B4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4EC79F6-A7FC-4D59-8AAB-28820B7BC9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AFA367A-9CAD-4D0C-B4DF-10D64A6449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527731-AA7E-4D97-B6C3-CE1EBD9F67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79DA17-7B69-460A-9EBD-DFE6C1E5FD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FE42959-37EC-493E-BDCD-E0DDEB4990A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E0A6966-FE78-44ED-99D4-AECC7BEFD4C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2" r:id="rId1"/>
    <p:sldLayoutId id="2147484283" r:id="rId2"/>
    <p:sldLayoutId id="2147484284" r:id="rId3"/>
    <p:sldLayoutId id="2147484285" r:id="rId4"/>
    <p:sldLayoutId id="2147484286" r:id="rId5"/>
    <p:sldLayoutId id="2147484287" r:id="rId6"/>
    <p:sldLayoutId id="2147484288" r:id="rId7"/>
    <p:sldLayoutId id="2147484289" r:id="rId8"/>
    <p:sldLayoutId id="2147484290" r:id="rId9"/>
    <p:sldLayoutId id="2147484291" r:id="rId10"/>
    <p:sldLayoutId id="2147484292" r:id="rId11"/>
    <p:sldLayoutId id="2147484293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file:///C:\wiki\&#208;&#144;&#208;&#189;&#208;&#179;&#208;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8382000" cy="822960"/>
          </a:xfrm>
        </p:spPr>
        <p:txBody>
          <a:bodyPr>
            <a:normAutofit/>
          </a:bodyPr>
          <a:lstStyle/>
          <a:p>
            <a:pPr algn="ctr"/>
            <a:r>
              <a:rPr lang="ru-RU" sz="2400" b="1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Дисципліна</a:t>
            </a:r>
            <a:r>
              <a:rPr lang="ru-RU" sz="2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sz="2400" b="1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Інноваційні</a:t>
            </a:r>
            <a:r>
              <a:rPr lang="ru-RU" sz="2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технології</a:t>
            </a:r>
            <a:r>
              <a:rPr lang="ru-RU" sz="2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2400" b="1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освіті</a:t>
            </a:r>
            <a:r>
              <a:rPr lang="ru-RU" sz="2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2400" b="1" i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0000" lnSpcReduction="20000"/>
          </a:bodyPr>
          <a:lstStyle/>
          <a:p>
            <a:endParaRPr lang="uk-UA" b="1" dirty="0" smtClean="0"/>
          </a:p>
          <a:p>
            <a:pPr>
              <a:buNone/>
            </a:pPr>
            <a:r>
              <a:rPr lang="uk-UA" sz="7600" b="1" dirty="0" smtClean="0">
                <a:solidFill>
                  <a:srgbClr val="C00000"/>
                </a:solidFill>
                <a:latin typeface="Impact" pitchFamily="34" charset="0"/>
              </a:rPr>
              <a:t> </a:t>
            </a:r>
            <a:endParaRPr lang="uk-UA" sz="7600" b="1" dirty="0" smtClean="0">
              <a:solidFill>
                <a:srgbClr val="C00000"/>
              </a:solidFill>
              <a:latin typeface="Impact" pitchFamily="34" charset="0"/>
            </a:endParaRPr>
          </a:p>
          <a:p>
            <a:pPr>
              <a:buNone/>
            </a:pPr>
            <a:endParaRPr lang="uk-UA" sz="7100" b="1" dirty="0" smtClean="0">
              <a:solidFill>
                <a:srgbClr val="C00000"/>
              </a:solidFill>
              <a:latin typeface="Impact" pitchFamily="34" charset="0"/>
            </a:endParaRPr>
          </a:p>
          <a:p>
            <a:pPr>
              <a:buNone/>
            </a:pPr>
            <a:r>
              <a:rPr lang="uk-UA" sz="11400" b="1" dirty="0" smtClean="0">
                <a:solidFill>
                  <a:srgbClr val="C00000"/>
                </a:solidFill>
                <a:latin typeface="Impact" pitchFamily="34" charset="0"/>
              </a:rPr>
              <a:t>КЕЙС-ТЕХНОЛОГІЇ   У   	</a:t>
            </a:r>
          </a:p>
          <a:p>
            <a:pPr>
              <a:buNone/>
            </a:pPr>
            <a:r>
              <a:rPr lang="uk-UA" sz="11400" b="1" dirty="0" smtClean="0">
                <a:solidFill>
                  <a:srgbClr val="C00000"/>
                </a:solidFill>
                <a:latin typeface="Impact" pitchFamily="34" charset="0"/>
              </a:rPr>
              <a:t>		ПРОФЕСІЙНІЙ   ОСВІТІ </a:t>
            </a:r>
            <a:r>
              <a:rPr lang="ru-RU" sz="11400" b="1" dirty="0" smtClean="0">
                <a:latin typeface="Impact" pitchFamily="34" charset="0"/>
              </a:rPr>
              <a:t> </a:t>
            </a:r>
            <a:endParaRPr lang="uk-UA" sz="11400" b="1" i="1" dirty="0" smtClean="0">
              <a:latin typeface="Impact" pitchFamily="34" charset="0"/>
            </a:endParaRPr>
          </a:p>
          <a:p>
            <a:endParaRPr lang="uk-UA" sz="4800" b="1" i="1" dirty="0" smtClean="0"/>
          </a:p>
          <a:p>
            <a:pPr algn="ctr">
              <a:buNone/>
            </a:pPr>
            <a:endParaRPr lang="ru-RU" sz="4800" dirty="0" smtClean="0">
              <a:solidFill>
                <a:srgbClr val="C00000"/>
              </a:solidFill>
              <a:latin typeface="Impact" pitchFamily="34" charset="0"/>
            </a:endParaRPr>
          </a:p>
          <a:p>
            <a:pPr algn="ctr">
              <a:buNone/>
            </a:pPr>
            <a:endParaRPr lang="uk-UA" sz="4800" b="1" dirty="0" smtClean="0">
              <a:solidFill>
                <a:schemeClr val="accent5">
                  <a:lumMod val="75000"/>
                </a:schemeClr>
              </a:solidFill>
              <a:latin typeface="Impact" pitchFamily="34" charset="0"/>
            </a:endParaRPr>
          </a:p>
          <a:p>
            <a:pPr algn="ctr"/>
            <a:endParaRPr lang="uk-UA" sz="4800" b="1" dirty="0" smtClean="0">
              <a:solidFill>
                <a:srgbClr val="7030A0"/>
              </a:solidFill>
              <a:latin typeface="Arial Narrow" pitchFamily="34" charset="0"/>
            </a:endParaRPr>
          </a:p>
          <a:p>
            <a:pPr algn="ctr"/>
            <a:endParaRPr lang="uk-UA" sz="4800" b="1" dirty="0" smtClean="0">
              <a:solidFill>
                <a:srgbClr val="7030A0"/>
              </a:solidFill>
              <a:latin typeface="Arial Narrow" pitchFamily="34" charset="0"/>
            </a:endParaRPr>
          </a:p>
          <a:p>
            <a:pPr algn="r"/>
            <a:r>
              <a:rPr lang="uk-UA" sz="7000" b="1" smtClean="0">
                <a:solidFill>
                  <a:srgbClr val="7030A0"/>
                </a:solidFill>
                <a:latin typeface="Arial Narrow" pitchFamily="34" charset="0"/>
              </a:rPr>
              <a:t> </a:t>
            </a:r>
            <a:endParaRPr lang="uk-UA" sz="7000" b="1" dirty="0" smtClean="0">
              <a:solidFill>
                <a:srgbClr val="7030A0"/>
              </a:solidFill>
              <a:latin typeface="Arial Narrow" pitchFamily="34" charset="0"/>
            </a:endParaRPr>
          </a:p>
          <a:p>
            <a:pPr algn="ctr"/>
            <a:endParaRPr lang="ru-RU" sz="4800" dirty="0">
              <a:solidFill>
                <a:srgbClr val="7030A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100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uk-UA" sz="3100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uk-UA" sz="3100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Вимоги до випадку, який береться за  основу кейсу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uk-UA" sz="2600" b="1" dirty="0" smtClean="0">
                <a:latin typeface="Arial" pitchFamily="34" charset="0"/>
                <a:cs typeface="Arial" pitchFamily="34" charset="0"/>
              </a:rPr>
              <a:t>Випадок повинен бути наближеним до життя і дійсності та оформленим так, щоб дозволяв встановлювати безпосередній зв'язок з майбутніми професійними ситуаціями. </a:t>
            </a:r>
          </a:p>
          <a:p>
            <a:pPr lvl="0"/>
            <a:endParaRPr lang="ru-RU" sz="2600" b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600" b="1" dirty="0" smtClean="0">
                <a:latin typeface="Arial" pitchFamily="34" charset="0"/>
                <a:cs typeface="Arial" pitchFamily="34" charset="0"/>
              </a:rPr>
              <a:t>Випадок повинен містити проблеми і конфлікти. </a:t>
            </a:r>
          </a:p>
          <a:p>
            <a:pPr lvl="0"/>
            <a:endParaRPr lang="ru-RU" sz="2600" b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600" b="1" dirty="0" smtClean="0">
                <a:latin typeface="Arial" pitchFamily="34" charset="0"/>
                <a:cs typeface="Arial" pitchFamily="34" charset="0"/>
              </a:rPr>
              <a:t>Випадок повинен бути таким, щоб відповідав рівню знань та умінь учнів. </a:t>
            </a:r>
          </a:p>
          <a:p>
            <a:pPr lvl="0"/>
            <a:endParaRPr lang="ru-RU" sz="2600" b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600" b="1" dirty="0" smtClean="0">
                <a:latin typeface="Arial" pitchFamily="34" charset="0"/>
                <a:cs typeface="Arial" pitchFamily="34" charset="0"/>
              </a:rPr>
              <a:t>Випадок повинен допускати різні варіанти рішення. </a:t>
            </a:r>
            <a:endParaRPr lang="ru-RU" sz="26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sz="2600" b="1" dirty="0" smtClean="0">
                <a:latin typeface="Arial" pitchFamily="34" charset="0"/>
                <a:cs typeface="Arial" pitchFamily="34" charset="0"/>
              </a:rPr>
              <a:t> </a:t>
            </a:r>
            <a:endParaRPr lang="ru-RU" sz="2600" b="1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0" y="304800"/>
            <a:ext cx="8153400" cy="6248400"/>
            <a:chOff x="1896" y="1392"/>
            <a:chExt cx="1827" cy="1512"/>
          </a:xfrm>
        </p:grpSpPr>
        <p:sp>
          <p:nvSpPr>
            <p:cNvPr id="264204" name="AutoShape 12"/>
            <p:cNvSpPr>
              <a:spLocks noChangeArrowheads="1"/>
            </p:cNvSpPr>
            <p:nvPr/>
          </p:nvSpPr>
          <p:spPr bwMode="gray">
            <a:xfrm rot="16200000" flipH="1">
              <a:off x="1845" y="2053"/>
              <a:ext cx="290" cy="187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4205" name="AutoShape 13"/>
            <p:cNvSpPr>
              <a:spLocks noChangeArrowheads="1"/>
            </p:cNvSpPr>
            <p:nvPr/>
          </p:nvSpPr>
          <p:spPr bwMode="gray">
            <a:xfrm rot="5400000" flipH="1">
              <a:off x="3485" y="2022"/>
              <a:ext cx="289" cy="187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64207" name="Oval 15"/>
            <p:cNvSpPr>
              <a:spLocks noChangeArrowheads="1"/>
            </p:cNvSpPr>
            <p:nvPr/>
          </p:nvSpPr>
          <p:spPr bwMode="gray">
            <a:xfrm>
              <a:off x="2083" y="1392"/>
              <a:ext cx="1465" cy="1512"/>
            </a:xfrm>
            <a:prstGeom prst="ellipse">
              <a:avLst/>
            </a:prstGeom>
            <a:solidFill>
              <a:srgbClr val="C0C0C0"/>
            </a:solidFill>
            <a:ln w="57150" algn="ctr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4208" name="Oval 16"/>
            <p:cNvSpPr>
              <a:spLocks noChangeArrowheads="1"/>
            </p:cNvSpPr>
            <p:nvPr/>
          </p:nvSpPr>
          <p:spPr bwMode="gray">
            <a:xfrm>
              <a:off x="2166" y="1477"/>
              <a:ext cx="1298" cy="1339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4209" name="Oval 17"/>
            <p:cNvSpPr>
              <a:spLocks noChangeArrowheads="1"/>
            </p:cNvSpPr>
            <p:nvPr/>
          </p:nvSpPr>
          <p:spPr bwMode="gray">
            <a:xfrm>
              <a:off x="2243" y="1557"/>
              <a:ext cx="1144" cy="118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264210" name="Oval 18"/>
            <p:cNvSpPr>
              <a:spLocks noChangeArrowheads="1"/>
            </p:cNvSpPr>
            <p:nvPr/>
          </p:nvSpPr>
          <p:spPr bwMode="gray">
            <a:xfrm>
              <a:off x="2243" y="1557"/>
              <a:ext cx="1144" cy="1183"/>
            </a:xfrm>
            <a:prstGeom prst="ellipse">
              <a:avLst/>
            </a:prstGeom>
            <a:gradFill rotWithShape="1">
              <a:gsLst>
                <a:gs pos="0">
                  <a:srgbClr val="FFCC00">
                    <a:gamma/>
                    <a:shade val="0"/>
                    <a:invGamma/>
                  </a:srgbClr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264211" name="Oval 19"/>
            <p:cNvSpPr>
              <a:spLocks noChangeArrowheads="1"/>
            </p:cNvSpPr>
            <p:nvPr/>
          </p:nvSpPr>
          <p:spPr bwMode="gray">
            <a:xfrm>
              <a:off x="2318" y="1635"/>
              <a:ext cx="994" cy="10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264212" name="Oval 20"/>
            <p:cNvSpPr>
              <a:spLocks noChangeArrowheads="1"/>
            </p:cNvSpPr>
            <p:nvPr/>
          </p:nvSpPr>
          <p:spPr bwMode="gray">
            <a:xfrm>
              <a:off x="2323" y="1650"/>
              <a:ext cx="994" cy="1028"/>
            </a:xfrm>
            <a:prstGeom prst="ellipse">
              <a:avLst/>
            </a:prstGeom>
            <a:solidFill>
              <a:srgbClr val="FFFF99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264219" name="Text Box 27"/>
            <p:cNvSpPr txBox="1">
              <a:spLocks noChangeArrowheads="1"/>
            </p:cNvSpPr>
            <p:nvPr/>
          </p:nvSpPr>
          <p:spPr bwMode="gray">
            <a:xfrm>
              <a:off x="2391" y="1816"/>
              <a:ext cx="871" cy="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uk-UA" sz="2000" b="1" dirty="0" smtClean="0">
                  <a:latin typeface="Arial" pitchFamily="34" charset="0"/>
                  <a:cs typeface="Arial" pitchFamily="34" charset="0"/>
                </a:rPr>
                <a:t>Організація роботи групи при застосуванні </a:t>
              </a:r>
              <a:r>
                <a:rPr lang="ru-RU" sz="2000" b="1" dirty="0" smtClean="0">
                  <a:latin typeface="Arial" pitchFamily="34" charset="0"/>
                  <a:cs typeface="Arial" pitchFamily="34" charset="0"/>
                </a:rPr>
                <a:t>кейсов</a:t>
              </a:r>
              <a:r>
                <a:rPr lang="uk-UA" sz="2000" b="1" dirty="0" err="1" smtClean="0">
                  <a:latin typeface="Arial" pitchFamily="34" charset="0"/>
                  <a:cs typeface="Arial" pitchFamily="34" charset="0"/>
                </a:rPr>
                <a:t>ого</a:t>
              </a:r>
              <a:r>
                <a:rPr lang="uk-UA" sz="2000" b="1" dirty="0" smtClean="0">
                  <a:latin typeface="Arial" pitchFamily="34" charset="0"/>
                  <a:cs typeface="Arial" pitchFamily="34" charset="0"/>
                </a:rPr>
                <a:t> методу полягає у розподілу її на малі групи чисельністю 3 – 5 чоловік. </a:t>
              </a:r>
            </a:p>
            <a:p>
              <a:pPr algn="ctr" eaLnBrk="0" hangingPunct="0"/>
              <a:endParaRPr lang="uk-UA" sz="2000" b="1" dirty="0" smtClean="0">
                <a:latin typeface="Arial" pitchFamily="34" charset="0"/>
                <a:cs typeface="Arial" pitchFamily="34" charset="0"/>
              </a:endParaRPr>
            </a:p>
            <a:p>
              <a:pPr algn="ctr" eaLnBrk="0" hangingPunct="0"/>
              <a:r>
                <a:rPr lang="uk-UA" sz="2000" b="1" dirty="0" smtClean="0">
                  <a:latin typeface="Arial" pitchFamily="34" charset="0"/>
                  <a:cs typeface="Arial" pitchFamily="34" charset="0"/>
                </a:rPr>
                <a:t>Кожна команда вибирає керівника (модератора), або він призначається викладачем.</a:t>
              </a:r>
              <a:endParaRPr lang="ru-RU" sz="2000" b="1" dirty="0" smtClean="0">
                <a:latin typeface="Arial" pitchFamily="34" charset="0"/>
                <a:cs typeface="Arial" pitchFamily="34" charset="0"/>
              </a:endParaRPr>
            </a:p>
            <a:p>
              <a:pPr algn="ctr" eaLnBrk="0" hangingPunct="0"/>
              <a:endParaRPr lang="en-US" sz="2000" b="1" dirty="0">
                <a:solidFill>
                  <a:srgbClr val="CC33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6" name="AutoShape 6"/>
          <p:cNvSpPr>
            <a:spLocks noChangeArrowheads="1"/>
          </p:cNvSpPr>
          <p:nvPr/>
        </p:nvSpPr>
        <p:spPr bwMode="auto">
          <a:xfrm>
            <a:off x="228600" y="2590800"/>
            <a:ext cx="8686800" cy="40386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uk-UA" sz="2000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uk-UA" sz="2000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uk-U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мати характеристики лідера і організатора;</a:t>
            </a:r>
          </a:p>
          <a:p>
            <a:pPr>
              <a:buFont typeface="Arial" pitchFamily="34" charset="0"/>
              <a:buChar char="•"/>
            </a:pPr>
            <a:endParaRPr lang="uk-UA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uk-U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мати достатні знання і підготовку для ролі керівника;</a:t>
            </a:r>
          </a:p>
          <a:p>
            <a:pPr>
              <a:buFont typeface="Arial" pitchFamily="34" charset="0"/>
              <a:buChar char="•"/>
            </a:pPr>
            <a:endParaRPr lang="uk-UA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uk-U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постійно контролювати напрям дискусії;</a:t>
            </a:r>
          </a:p>
          <a:p>
            <a:pPr>
              <a:buFont typeface="Arial" pitchFamily="34" charset="0"/>
              <a:buChar char="•"/>
            </a:pPr>
            <a:endParaRPr lang="uk-UA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uk-U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контролювати час, відведений на роботу;</a:t>
            </a:r>
          </a:p>
          <a:p>
            <a:pPr>
              <a:buFont typeface="Arial" pitchFamily="34" charset="0"/>
              <a:buChar char="•"/>
            </a:pPr>
            <a:endParaRPr lang="uk-UA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uk-U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стежити за поведінкою учасників дискусії, не допускаючи конфліктів і їх пасивної поведінки;</a:t>
            </a:r>
          </a:p>
          <a:p>
            <a:pPr>
              <a:buFont typeface="Arial" pitchFamily="34" charset="0"/>
              <a:buChar char="•"/>
            </a:pPr>
            <a:endParaRPr lang="uk-UA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uk-U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уміти узагальнити результати і захистити точку зору перед опонентами.</a:t>
            </a:r>
            <a:endParaRPr lang="ru-RU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ru-RU" sz="2000" b="1" dirty="0" smtClean="0">
              <a:latin typeface="Arial Black" pitchFamily="34" charset="0"/>
            </a:endParaRPr>
          </a:p>
        </p:txBody>
      </p:sp>
      <p:sp>
        <p:nvSpPr>
          <p:cNvPr id="276495" name="Oval 15"/>
          <p:cNvSpPr>
            <a:spLocks noChangeArrowheads="1"/>
          </p:cNvSpPr>
          <p:nvPr/>
        </p:nvSpPr>
        <p:spPr bwMode="gray">
          <a:xfrm>
            <a:off x="1219200" y="609600"/>
            <a:ext cx="1703388" cy="1687513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tint val="0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0"/>
                  <a:invGamma/>
                </a:scheme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6" name="Oval 16"/>
          <p:cNvSpPr>
            <a:spLocks noChangeArrowheads="1"/>
          </p:cNvSpPr>
          <p:nvPr/>
        </p:nvSpPr>
        <p:spPr bwMode="gray">
          <a:xfrm>
            <a:off x="1143000" y="457200"/>
            <a:ext cx="1703388" cy="1687513"/>
          </a:xfrm>
          <a:prstGeom prst="ellipse">
            <a:avLst/>
          </a:prstGeom>
          <a:solidFill>
            <a:srgbClr val="DDDDDD">
              <a:alpha val="32001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7" name="Oval 17"/>
          <p:cNvSpPr>
            <a:spLocks noChangeArrowheads="1"/>
          </p:cNvSpPr>
          <p:nvPr/>
        </p:nvSpPr>
        <p:spPr bwMode="gray">
          <a:xfrm>
            <a:off x="1371600" y="838200"/>
            <a:ext cx="1481138" cy="1466850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shade val="54118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54118"/>
                  <a:invGamma/>
                </a:schemeClr>
              </a:gs>
            </a:gsLst>
            <a:lin ang="189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8" name="Oval 18"/>
          <p:cNvSpPr>
            <a:spLocks noChangeArrowheads="1"/>
          </p:cNvSpPr>
          <p:nvPr/>
        </p:nvSpPr>
        <p:spPr bwMode="gray">
          <a:xfrm>
            <a:off x="1371600" y="609600"/>
            <a:ext cx="1481137" cy="1466850"/>
          </a:xfrm>
          <a:prstGeom prst="ellipse">
            <a:avLst/>
          </a:prstGeom>
          <a:solidFill>
            <a:srgbClr val="DDDDDD">
              <a:alpha val="0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9" name="Oval 19"/>
          <p:cNvSpPr>
            <a:spLocks noChangeArrowheads="1"/>
          </p:cNvSpPr>
          <p:nvPr/>
        </p:nvSpPr>
        <p:spPr bwMode="gray">
          <a:xfrm>
            <a:off x="1524000" y="1066800"/>
            <a:ext cx="1333500" cy="1320800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295400" y="990600"/>
            <a:ext cx="6400800" cy="1277938"/>
            <a:chOff x="4166" y="1706"/>
            <a:chExt cx="1252" cy="1252"/>
          </a:xfrm>
        </p:grpSpPr>
        <p:sp>
          <p:nvSpPr>
            <p:cNvPr id="276501" name="Oval 21"/>
            <p:cNvSpPr>
              <a:spLocks noChangeArrowheads="1"/>
            </p:cNvSpPr>
            <p:nvPr/>
          </p:nvSpPr>
          <p:spPr bwMode="gray">
            <a:xfrm>
              <a:off x="4166" y="1706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2" name="Oval 22"/>
            <p:cNvSpPr>
              <a:spLocks noChangeArrowheads="1"/>
            </p:cNvSpPr>
            <p:nvPr/>
          </p:nvSpPr>
          <p:spPr bwMode="gray">
            <a:xfrm>
              <a:off x="4182" y="1713"/>
              <a:ext cx="1222" cy="122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3" name="Oval 23"/>
            <p:cNvSpPr>
              <a:spLocks noChangeArrowheads="1"/>
            </p:cNvSpPr>
            <p:nvPr/>
          </p:nvSpPr>
          <p:spPr bwMode="gray">
            <a:xfrm>
              <a:off x="4195" y="1725"/>
              <a:ext cx="1162" cy="114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4" name="Oval 24"/>
            <p:cNvSpPr>
              <a:spLocks noChangeArrowheads="1"/>
            </p:cNvSpPr>
            <p:nvPr/>
          </p:nvSpPr>
          <p:spPr bwMode="gray">
            <a:xfrm>
              <a:off x="4196" y="1855"/>
              <a:ext cx="1207" cy="92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276520" name="Text Box 40"/>
          <p:cNvSpPr txBox="1">
            <a:spLocks noChangeArrowheads="1"/>
          </p:cNvSpPr>
          <p:nvPr/>
        </p:nvSpPr>
        <p:spPr bwMode="gray">
          <a:xfrm>
            <a:off x="1828800" y="1219200"/>
            <a:ext cx="57912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3200" dirty="0" smtClean="0">
                <a:solidFill>
                  <a:schemeClr val="tx2"/>
                </a:solidFill>
                <a:latin typeface="Arial Black" pitchFamily="34" charset="0"/>
              </a:rPr>
              <a:t>      </a:t>
            </a: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Модератор повинен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6522" name="Text Box 42"/>
          <p:cNvSpPr txBox="1">
            <a:spLocks noChangeArrowheads="1"/>
          </p:cNvSpPr>
          <p:nvPr/>
        </p:nvSpPr>
        <p:spPr bwMode="gray">
          <a:xfrm>
            <a:off x="6945313" y="2271713"/>
            <a:ext cx="184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29" name="AutoShape 49"/>
          <p:cNvSpPr>
            <a:spLocks noChangeArrowheads="1"/>
          </p:cNvSpPr>
          <p:nvPr/>
        </p:nvSpPr>
        <p:spPr bwMode="gray">
          <a:xfrm rot="10800000" flipH="1">
            <a:off x="4495800" y="2286000"/>
            <a:ext cx="442913" cy="306388"/>
          </a:xfrm>
          <a:prstGeom prst="upArrow">
            <a:avLst>
              <a:gd name="adj1" fmla="val 51676"/>
              <a:gd name="adj2" fmla="val 100000"/>
            </a:avLst>
          </a:prstGeom>
          <a:solidFill>
            <a:srgbClr val="C0C0C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8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3600" b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Способи </a:t>
            </a:r>
            <a:r>
              <a:rPr lang="ru-RU" sz="3600" b="1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кейсово</a:t>
            </a:r>
            <a:r>
              <a:rPr lang="uk-UA" sz="3600" b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ї роботи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69670" name="AutoShape 6"/>
          <p:cNvSpPr>
            <a:spLocks noChangeArrowheads="1"/>
          </p:cNvSpPr>
          <p:nvPr/>
        </p:nvSpPr>
        <p:spPr bwMode="gray">
          <a:xfrm>
            <a:off x="914400" y="1600200"/>
            <a:ext cx="6378575" cy="13716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71" name="AutoShape 7"/>
          <p:cNvSpPr>
            <a:spLocks noChangeArrowheads="1"/>
          </p:cNvSpPr>
          <p:nvPr/>
        </p:nvSpPr>
        <p:spPr bwMode="gray">
          <a:xfrm>
            <a:off x="457200" y="1524000"/>
            <a:ext cx="862013" cy="1371600"/>
          </a:xfrm>
          <a:prstGeom prst="diamond">
            <a:avLst/>
          </a:prstGeom>
          <a:solidFill>
            <a:srgbClr val="FFCC99"/>
          </a:solidFill>
          <a:ln w="25400" algn="ctr">
            <a:solidFill>
              <a:schemeClr val="bg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73" name="Text Box 9"/>
          <p:cNvSpPr txBox="1">
            <a:spLocks noChangeArrowheads="1"/>
          </p:cNvSpPr>
          <p:nvPr/>
        </p:nvSpPr>
        <p:spPr bwMode="gray">
          <a:xfrm>
            <a:off x="620713" y="1720850"/>
            <a:ext cx="354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369680" name="AutoShape 16"/>
          <p:cNvSpPr>
            <a:spLocks noChangeArrowheads="1"/>
          </p:cNvSpPr>
          <p:nvPr/>
        </p:nvSpPr>
        <p:spPr bwMode="gray">
          <a:xfrm>
            <a:off x="1981200" y="3200400"/>
            <a:ext cx="6781800" cy="22098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81" name="AutoShape 17"/>
          <p:cNvSpPr>
            <a:spLocks noChangeArrowheads="1"/>
          </p:cNvSpPr>
          <p:nvPr/>
        </p:nvSpPr>
        <p:spPr bwMode="gray">
          <a:xfrm>
            <a:off x="1143000" y="2895600"/>
            <a:ext cx="862013" cy="1371600"/>
          </a:xfrm>
          <a:prstGeom prst="diamond">
            <a:avLst/>
          </a:prstGeom>
          <a:solidFill>
            <a:srgbClr val="FFCC99"/>
          </a:solidFill>
          <a:ln w="25400" algn="ctr">
            <a:solidFill>
              <a:schemeClr val="bg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82" name="Text Box 18"/>
          <p:cNvSpPr txBox="1">
            <a:spLocks noChangeArrowheads="1"/>
          </p:cNvSpPr>
          <p:nvPr/>
        </p:nvSpPr>
        <p:spPr bwMode="gray">
          <a:xfrm>
            <a:off x="1828800" y="3429000"/>
            <a:ext cx="6705600" cy="1877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2400" b="1" dirty="0" smtClean="0">
                <a:latin typeface="Arial" pitchFamily="34" charset="0"/>
                <a:cs typeface="Arial" pitchFamily="34" charset="0"/>
              </a:rPr>
              <a:t>Всі підгрупи працюють одночасно над одним і тим же кейсом, конкуруючи між собою в пошуку найбільш оптимального рішення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/>
            <a:endParaRPr lang="en-US" sz="20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69683" name="Text Box 19"/>
          <p:cNvSpPr txBox="1">
            <a:spLocks noChangeArrowheads="1"/>
          </p:cNvSpPr>
          <p:nvPr/>
        </p:nvSpPr>
        <p:spPr bwMode="gray">
          <a:xfrm>
            <a:off x="1371600" y="3200400"/>
            <a:ext cx="354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uk-UA" sz="2400" b="1" dirty="0">
                <a:solidFill>
                  <a:schemeClr val="tx2"/>
                </a:solidFill>
                <a:latin typeface="Arial" charset="0"/>
              </a:rPr>
              <a:t>2</a:t>
            </a:r>
            <a:endParaRPr lang="en-US" sz="2400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69700" name="Text Box 36"/>
          <p:cNvSpPr txBox="1">
            <a:spLocks noChangeArrowheads="1"/>
          </p:cNvSpPr>
          <p:nvPr/>
        </p:nvSpPr>
        <p:spPr bwMode="gray">
          <a:xfrm>
            <a:off x="1147763" y="1873250"/>
            <a:ext cx="6015037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Arial" pitchFamily="34" charset="0"/>
                <a:cs typeface="Arial" pitchFamily="34" charset="0"/>
              </a:rPr>
              <a:t>Кожна підгрупа працює над своїм кейсом</a:t>
            </a:r>
          </a:p>
          <a:p>
            <a:endParaRPr lang="uk-UA" sz="1600" b="1" dirty="0" smtClean="0"/>
          </a:p>
          <a:p>
            <a:pPr algn="ctr" eaLnBrk="0" hangingPunct="0"/>
            <a:endParaRPr lang="en-US" sz="1600" b="1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b="1" i="1" dirty="0" smtClean="0"/>
          </a:p>
          <a:p>
            <a:endParaRPr lang="uk-UA" b="1" i="1" dirty="0" smtClean="0"/>
          </a:p>
          <a:p>
            <a:pPr algn="ctr">
              <a:buNone/>
            </a:pPr>
            <a:r>
              <a:rPr lang="uk-UA" sz="4000" b="1" i="1" dirty="0" smtClean="0">
                <a:solidFill>
                  <a:srgbClr val="C00000"/>
                </a:solidFill>
                <a:latin typeface="Impact" pitchFamily="34" charset="0"/>
              </a:rPr>
              <a:t>2. Організація діяльності </a:t>
            </a:r>
          </a:p>
          <a:p>
            <a:pPr algn="ctr">
              <a:buNone/>
            </a:pPr>
            <a:r>
              <a:rPr lang="uk-UA" sz="4000" b="1" i="1" dirty="0" smtClean="0">
                <a:solidFill>
                  <a:srgbClr val="C00000"/>
                </a:solidFill>
                <a:latin typeface="Impact" pitchFamily="34" charset="0"/>
              </a:rPr>
              <a:t>за кейс-технологією</a:t>
            </a:r>
            <a:endParaRPr lang="ru-RU" sz="4000" dirty="0" smtClean="0">
              <a:solidFill>
                <a:srgbClr val="C00000"/>
              </a:solidFill>
              <a:latin typeface="Impact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600" i="1" dirty="0" smtClean="0">
                <a:latin typeface="Arial Black" pitchFamily="34" charset="0"/>
              </a:rPr>
              <a:t/>
            </a:r>
            <a:br>
              <a:rPr lang="uk-UA" sz="3600" i="1" dirty="0" smtClean="0">
                <a:latin typeface="Arial Black" pitchFamily="34" charset="0"/>
              </a:rPr>
            </a:br>
            <a:r>
              <a:rPr lang="uk-UA" sz="3600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Організація діяльності на занятті за кейс-технологією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52400" y="1600200"/>
          <a:ext cx="8613775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0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2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12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Фаза роботи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Дії викладача</a:t>
                      </a:r>
                      <a:endParaRPr lang="ru-RU" sz="16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Дії учня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 заняття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 Підбирає проблему для кейса та визначає основні і допоміжні матеріали для її вирішення.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 Розробляє сценарій заняття.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 Отримує кейс і список літератури, яка рекомендується до нього.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 Індивідуально готується до заняття</a:t>
                      </a:r>
                      <a:r>
                        <a:rPr lang="uk-UA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Під час заняття</a:t>
                      </a:r>
                      <a:endParaRPr lang="ru-RU" sz="16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60020" algn="l"/>
                          <a:tab pos="5257800" algn="l"/>
                        </a:tabLst>
                      </a:pPr>
                      <a:r>
                        <a:rPr lang="uk-UA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 Організує попереднє обговорення кейса.</a:t>
                      </a:r>
                      <a:endParaRPr lang="ru-RU" sz="16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 Ділить групу на підгрупи (3 – 5 чол.).</a:t>
                      </a:r>
                      <a:endParaRPr lang="ru-RU" sz="16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 Керує обговоренням кейса в підгрупах, забезпечуючи їх додатковими відомостями.</a:t>
                      </a:r>
                      <a:endParaRPr lang="ru-RU" sz="16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r>
                        <a:rPr lang="uk-UA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Ставить </a:t>
                      </a: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питання, які поглиблюють розуміння проблеми.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 Розробляє варіанти рішень, вислуховує варіанти рішень товаришів.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 Приймає участь в прийнятті рішень</a:t>
                      </a:r>
                      <a:r>
                        <a:rPr lang="uk-UA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Після заняття</a:t>
                      </a:r>
                      <a:endParaRPr lang="ru-RU" sz="16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 Оцінює роботу учнів.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 Оцінює ухвалені рішення.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 Складає письмовий звіт про заняття по даній темі.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Фази діяльність викладача при використанні кейс-технології </a:t>
            </a:r>
            <a:endParaRPr lang="ru-RU" sz="3600" b="1" i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9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2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Фаза 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2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Зміст фази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257800" algn="l"/>
                        </a:tabLst>
                        <a:defRPr/>
                      </a:pPr>
                      <a:r>
                        <a:rPr kumimoji="0" lang="uk-UA" sz="2000" b="1" i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Перша фаза </a:t>
                      </a:r>
                      <a:endParaRPr lang="ru-RU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є складною творчою роботою із створення кейса і питань для його аналізу. </a:t>
                      </a:r>
                      <a:endParaRPr lang="uk-UA" sz="20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Вона </a:t>
                      </a:r>
                      <a:r>
                        <a:rPr lang="uk-UA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здійснюється за межами аудиторії і включає науково-дослідну, методичну і </a:t>
                      </a:r>
                      <a:r>
                        <a:rPr lang="uk-UA" sz="20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конструюючу</a:t>
                      </a:r>
                      <a:r>
                        <a:rPr lang="uk-UA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діяльність</a:t>
                      </a:r>
                      <a:r>
                        <a:rPr lang="uk-UA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257800" algn="l"/>
                        </a:tabLst>
                        <a:defRPr/>
                      </a:pPr>
                      <a:r>
                        <a:rPr kumimoji="0" lang="uk-UA" sz="2000" b="1" i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Друга фаза </a:t>
                      </a:r>
                      <a:endParaRPr lang="ru-RU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включає діяльність викладача в аудиторії, де він виступає зі вступним і завершальним словом, організовує малі групи і дискусію, підтримує діловий настрій в аудиторії, оцінює </a:t>
                      </a:r>
                      <a:r>
                        <a:rPr lang="uk-UA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внесок учнів  </a:t>
                      </a:r>
                      <a:r>
                        <a:rPr lang="uk-UA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аналіз ситуації. 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b="1" i="1" dirty="0" smtClean="0"/>
          </a:p>
          <a:p>
            <a:endParaRPr lang="uk-UA" b="1" i="1" dirty="0" smtClean="0"/>
          </a:p>
          <a:p>
            <a:pPr algn="ctr"/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Технологія розробки кейса</a:t>
            </a:r>
            <a:endParaRPr lang="ru-RU" sz="3200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Перша фаза </a:t>
            </a:r>
            <a:endParaRPr lang="ru-RU" sz="4000" i="1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r>
              <a:rPr lang="uk-UA" sz="1600" b="1" dirty="0" smtClean="0">
                <a:latin typeface="Arial" pitchFamily="34" charset="0"/>
                <a:cs typeface="Arial" pitchFamily="34" charset="0"/>
              </a:rPr>
              <a:t>1. Визначення проблеми, яку слід всебічно вивчити, проаналізувати і запропонувати певне рішення. 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1600" b="1" dirty="0" smtClean="0">
                <a:latin typeface="Arial" pitchFamily="34" charset="0"/>
                <a:cs typeface="Arial" pitchFamily="34" charset="0"/>
              </a:rPr>
              <a:t>2. Збір і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нформац</a:t>
            </a:r>
            <a:r>
              <a:rPr lang="uk-UA" sz="1600" b="1" dirty="0" err="1" smtClean="0">
                <a:latin typeface="Arial" pitchFamily="34" charset="0"/>
                <a:cs typeface="Arial" pitchFamily="34" charset="0"/>
              </a:rPr>
              <a:t>ії</a:t>
            </a: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 з проблеми (література, Інтернет, фахівці).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1600" b="1" dirty="0" smtClean="0">
                <a:latin typeface="Arial" pitchFamily="34" charset="0"/>
                <a:cs typeface="Arial" pitchFamily="34" charset="0"/>
              </a:rPr>
              <a:t>3. Визначення змісту кейса (одне або декілька питань).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1600" b="1" dirty="0" smtClean="0">
                <a:latin typeface="Arial" pitchFamily="34" charset="0"/>
                <a:cs typeface="Arial" pitchFamily="34" charset="0"/>
              </a:rPr>
              <a:t>4. Аналіз інформації з проблеми. При цьому треба надати відповідь на питання: «Яка кількість інформації необхідна для обговорення кейсу?». Слід  пам’ятати, що кількість інформації повинна бути оптимальною для вирішення проблем. Недостатність інформації є таким же недоліком як її надлишок.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1600" b="1" dirty="0" smtClean="0">
                <a:latin typeface="Arial" pitchFamily="34" charset="0"/>
                <a:cs typeface="Arial" pitchFamily="34" charset="0"/>
              </a:rPr>
              <a:t>5. Написання кейсу. Складання кейсу починається з постановки питання. Наприклад, інженер-педагог може провести </a:t>
            </a:r>
            <a:r>
              <a:rPr lang="uk-UA" sz="1600" b="1" dirty="0" err="1" smtClean="0">
                <a:latin typeface="Arial" pitchFamily="34" charset="0"/>
                <a:cs typeface="Arial" pitchFamily="34" charset="0"/>
              </a:rPr>
              <a:t>мислиннєве</a:t>
            </a: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 інтерв’ю з учасниками, задіяними у фабулі кейсу, та визначити проблему, яка має місце у даній ситуації. У подальшому необхідно визначитись з додатковою інформацією, яка знадобиться для вирішення цієї проблеми, знайти її, відповідно оформити і вкласти у кейс. У текст кейсу треба включити вступ у суть проблеми, інформацію про об’єкт, що описується (розташування, історія його розвитку, найпривабливіші риси тощо). Добре, коли інформація подається за допомогою таблиць, графіків, </a:t>
            </a:r>
            <a:r>
              <a:rPr lang="uk-UA" sz="1600" b="1" dirty="0" err="1" smtClean="0">
                <a:latin typeface="Arial" pitchFamily="34" charset="0"/>
                <a:cs typeface="Arial" pitchFamily="34" charset="0"/>
              </a:rPr>
              <a:t>відеофрагментів</a:t>
            </a: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 тощо. Інформація у кейсі повинна бути організована так, щоб вона відносилась до певного питання і була зрозумілою. Кейс повинен мати </a:t>
            </a:r>
            <a:r>
              <a:rPr lang="uk-UA" sz="1600" b="1" dirty="0" err="1" smtClean="0">
                <a:latin typeface="Arial" pitchFamily="34" charset="0"/>
                <a:cs typeface="Arial" pitchFamily="34" charset="0"/>
              </a:rPr>
              <a:t>заключення</a:t>
            </a: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Друга фаза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1. Знайомство з кейсом.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2. Формування малих груп (команд) по 3 – 5 учнів у кожній та розташування їх у аудиторії таким чином, щоб вони не заважали одна одній.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3. Оголошення часу на вирішення кейсу та форми подання результатів.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4. Аналіз кейсу кожною із малих груп (протягом 10 – 15 хвилин).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5. Обговорення кейса.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6. Оцінка викладачем ступеня вирішення проблеми кейсу.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7. Підведення підсумків обговорення.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Impact" pitchFamily="34" charset="0"/>
              </a:rPr>
              <a:t>ПЛАН ЛЕКЦ</a:t>
            </a:r>
            <a:r>
              <a:rPr lang="uk-UA" b="1" dirty="0" smtClean="0">
                <a:solidFill>
                  <a:srgbClr val="C00000"/>
                </a:solidFill>
                <a:latin typeface="Impact" pitchFamily="34" charset="0"/>
              </a:rPr>
              <a:t>ІЇ</a:t>
            </a:r>
            <a:endParaRPr lang="ru-RU" b="1" dirty="0">
              <a:solidFill>
                <a:srgbClr val="C00000"/>
              </a:solidFill>
              <a:latin typeface="Impact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b="1" dirty="0" smtClean="0">
                <a:latin typeface="Lucida Sans Unicode" pitchFamily="34" charset="0"/>
                <a:cs typeface="Lucida Sans Unicode" pitchFamily="34" charset="0"/>
              </a:rPr>
              <a:t>1. Поняття кейс-технології</a:t>
            </a:r>
          </a:p>
          <a:p>
            <a:pPr algn="just"/>
            <a:endParaRPr lang="ru-RU" b="1" dirty="0" smtClean="0">
              <a:latin typeface="Lucida Sans Unicode" pitchFamily="34" charset="0"/>
              <a:cs typeface="Lucida Sans Unicode" pitchFamily="34" charset="0"/>
            </a:endParaRPr>
          </a:p>
          <a:p>
            <a:pPr algn="just"/>
            <a:r>
              <a:rPr lang="uk-UA" b="1" dirty="0" smtClean="0">
                <a:latin typeface="Lucida Sans Unicode" pitchFamily="34" charset="0"/>
                <a:cs typeface="Lucida Sans Unicode" pitchFamily="34" charset="0"/>
              </a:rPr>
              <a:t>2. Організація діяльності за кейс-технологією</a:t>
            </a:r>
          </a:p>
          <a:p>
            <a:endParaRPr lang="uk-UA" b="1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dirty="0"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Oval 5"/>
          <p:cNvSpPr>
            <a:spLocks noChangeArrowheads="1"/>
          </p:cNvSpPr>
          <p:nvPr/>
        </p:nvSpPr>
        <p:spPr bwMode="gray">
          <a:xfrm>
            <a:off x="4800600" y="4572000"/>
            <a:ext cx="1893887" cy="371475"/>
          </a:xfrm>
          <a:prstGeom prst="ellipse">
            <a:avLst/>
          </a:prstGeom>
          <a:gradFill rotWithShape="1">
            <a:gsLst>
              <a:gs pos="0">
                <a:srgbClr val="B2B2B2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8436" name="Oval 6"/>
          <p:cNvSpPr>
            <a:spLocks noChangeArrowheads="1"/>
          </p:cNvSpPr>
          <p:nvPr/>
        </p:nvSpPr>
        <p:spPr bwMode="gray">
          <a:xfrm>
            <a:off x="4572000" y="4648200"/>
            <a:ext cx="2747963" cy="538163"/>
          </a:xfrm>
          <a:prstGeom prst="ellipse">
            <a:avLst/>
          </a:prstGeom>
          <a:gradFill rotWithShape="1">
            <a:gsLst>
              <a:gs pos="0">
                <a:srgbClr val="B2B2B2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" y="1677677"/>
            <a:ext cx="8673154" cy="4724400"/>
            <a:chOff x="2884" y="2703"/>
            <a:chExt cx="1567" cy="1313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99356" name="Oval 28"/>
            <p:cNvSpPr>
              <a:spLocks noChangeArrowheads="1"/>
            </p:cNvSpPr>
            <p:nvPr/>
          </p:nvSpPr>
          <p:spPr bwMode="gray">
            <a:xfrm>
              <a:off x="2884" y="2703"/>
              <a:ext cx="1567" cy="131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54510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99358" name="Text Box 30"/>
            <p:cNvSpPr txBox="1">
              <a:spLocks noChangeArrowheads="1"/>
            </p:cNvSpPr>
            <p:nvPr/>
          </p:nvSpPr>
          <p:spPr bwMode="gray">
            <a:xfrm>
              <a:off x="3035" y="2872"/>
              <a:ext cx="1322" cy="881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square">
              <a:spAutoFit/>
            </a:bodyPr>
            <a:lstStyle/>
            <a:p>
              <a:pPr marL="342900" indent="-342900" algn="ctr">
                <a:defRPr/>
              </a:pPr>
              <a:r>
                <a:rPr lang="uk-UA" sz="20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uk-UA" sz="2000" dirty="0" smtClean="0"/>
                <a:t>Кейс-технологія – одна із найбільш </a:t>
              </a:r>
            </a:p>
            <a:p>
              <a:pPr marL="342900" indent="-342900" algn="ctr">
                <a:defRPr/>
              </a:pPr>
              <a:r>
                <a:rPr lang="uk-UA" sz="2000" dirty="0" smtClean="0"/>
                <a:t>перспективних у сучасній освіті. Так компанія </a:t>
              </a:r>
              <a:r>
                <a:rPr lang="en-US" sz="2000" dirty="0" smtClean="0"/>
                <a:t>KPMG </a:t>
              </a:r>
              <a:r>
                <a:rPr lang="ru-RU" sz="2000" dirty="0" err="1" smtClean="0"/>
                <a:t>п</a:t>
              </a:r>
              <a:r>
                <a:rPr lang="uk-UA" sz="2000" dirty="0" err="1" smtClean="0"/>
                <a:t>роводить</a:t>
              </a:r>
              <a:r>
                <a:rPr lang="uk-UA" sz="2000" dirty="0" smtClean="0"/>
                <a:t> </a:t>
              </a:r>
              <a:r>
                <a:rPr lang="uk-UA" sz="2000" smtClean="0"/>
                <a:t>щорічний кейс-чемпіонат, </a:t>
              </a:r>
              <a:r>
                <a:rPr lang="uk-UA" sz="2000" dirty="0" smtClean="0"/>
                <a:t>об’єднуючий кращі студентські команди зі всього світу. Сьогодні кейс-технологія використовується у співбесідах при прийомі на роботу. Такий спосіб дозволяє вже на ранній стадії виявити у кандидатів здібність до аналізу і синтезу, уміння чіткого структурування своїх думок. </a:t>
              </a:r>
              <a:endParaRPr lang="ru-RU" sz="2000" dirty="0" smtClean="0"/>
            </a:p>
            <a:p>
              <a:pPr marL="342900" indent="-342900" algn="ctr">
                <a:defRPr/>
              </a:pPr>
              <a:endParaRPr lang="uk-UA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>
                <a:solidFill>
                  <a:srgbClr val="C00000"/>
                </a:solidFill>
              </a:rPr>
              <a:t>Орієнтовна структура плану навчального тренінгу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1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1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4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67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 з/п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spc="-1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Етап тренінгу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Завдання етапу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Рекомендовані вправи</a:t>
                      </a:r>
                      <a:endParaRPr lang="ru-RU" sz="16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Час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i="1" spc="-10" dirty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Вступний</a:t>
                      </a:r>
                      <a:endParaRPr lang="ru-RU" sz="16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i="1" spc="-10" dirty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етап</a:t>
                      </a:r>
                      <a:endParaRPr lang="ru-RU" sz="16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Доведення до учасників мети тренінгу. Створення сприятливого психологічного клімату. Налаштування на вироблення, прийняття засвоєння правил роботи групи. 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Правила. Розминка. Очікування. Вправи на рефлексію.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 хв.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</a:t>
                      </a:r>
                      <a:endParaRPr lang="ru-RU" sz="16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i="1" spc="-5" dirty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Основний етап</a:t>
                      </a:r>
                      <a:endParaRPr lang="ru-RU" sz="16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Проведення основних вправ з метою досягнення мети тренінгу.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Інтерактивні техніки. Вправи на вирішення професійних ситуацій,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оцінку групових процесів, стану розвитку групи.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1год.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uk-UA" sz="16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uk-UA" sz="1600" b="1" i="1" dirty="0" smtClean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Заключний </a:t>
                      </a:r>
                      <a:r>
                        <a:rPr lang="uk-UA" sz="1600" b="1" i="1" dirty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етап</a:t>
                      </a:r>
                      <a:endParaRPr lang="ru-RU" sz="16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uk-UA" sz="16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Підведення </a:t>
                      </a: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підсумків щодо результатів роботи. Оцінка отриманого досвіду.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uk-UA" sz="16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Вправи </a:t>
                      </a: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 </a:t>
                      </a:r>
                      <a:r>
                        <a:rPr lang="uk-UA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рефлексію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uk-UA" sz="16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 </a:t>
                      </a: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хв. 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295400" y="1905000"/>
            <a:ext cx="6838011" cy="2667000"/>
            <a:chOff x="2384" y="1432"/>
            <a:chExt cx="1347" cy="1087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99341" name="Oval 13"/>
            <p:cNvSpPr>
              <a:spLocks noChangeArrowheads="1"/>
            </p:cNvSpPr>
            <p:nvPr/>
          </p:nvSpPr>
          <p:spPr bwMode="gray">
            <a:xfrm>
              <a:off x="2384" y="1432"/>
              <a:ext cx="1347" cy="1087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24314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99343" name="Text Box 15"/>
            <p:cNvSpPr txBox="1">
              <a:spLocks noChangeArrowheads="1"/>
            </p:cNvSpPr>
            <p:nvPr/>
          </p:nvSpPr>
          <p:spPr bwMode="gray">
            <a:xfrm>
              <a:off x="2470" y="1587"/>
              <a:ext cx="1201" cy="564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uk-UA" sz="28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Значною мірою результат </a:t>
              </a:r>
              <a:r>
                <a:rPr lang="uk-UA" sz="28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тренінгової</a:t>
              </a:r>
              <a:r>
                <a:rPr lang="uk-UA" sz="28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роботи залежатиме від рефлексивної діяльності</a:t>
              </a:r>
              <a:endPara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0" y="228204"/>
            <a:ext cx="3734009" cy="4723925"/>
            <a:chOff x="1896" y="1151"/>
            <a:chExt cx="2356" cy="2985"/>
          </a:xfrm>
        </p:grpSpPr>
        <p:sp>
          <p:nvSpPr>
            <p:cNvPr id="264205" name="AutoShape 13"/>
            <p:cNvSpPr>
              <a:spLocks noChangeArrowheads="1"/>
            </p:cNvSpPr>
            <p:nvPr/>
          </p:nvSpPr>
          <p:spPr bwMode="gray">
            <a:xfrm rot="5400000" flipH="1">
              <a:off x="3485" y="2022"/>
              <a:ext cx="289" cy="187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64207" name="Oval 15"/>
            <p:cNvSpPr>
              <a:spLocks noChangeArrowheads="1"/>
            </p:cNvSpPr>
            <p:nvPr/>
          </p:nvSpPr>
          <p:spPr bwMode="gray">
            <a:xfrm>
              <a:off x="1992" y="1151"/>
              <a:ext cx="2019" cy="2985"/>
            </a:xfrm>
            <a:prstGeom prst="ellipse">
              <a:avLst/>
            </a:prstGeom>
            <a:solidFill>
              <a:srgbClr val="C0C0C0"/>
            </a:solidFill>
            <a:ln w="57150" algn="ctr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4208" name="Oval 16"/>
            <p:cNvSpPr>
              <a:spLocks noChangeArrowheads="1"/>
            </p:cNvSpPr>
            <p:nvPr/>
          </p:nvSpPr>
          <p:spPr bwMode="gray">
            <a:xfrm>
              <a:off x="2329" y="1825"/>
              <a:ext cx="1298" cy="1339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4209" name="Oval 17"/>
            <p:cNvSpPr>
              <a:spLocks noChangeArrowheads="1"/>
            </p:cNvSpPr>
            <p:nvPr/>
          </p:nvSpPr>
          <p:spPr bwMode="gray">
            <a:xfrm>
              <a:off x="2329" y="1777"/>
              <a:ext cx="1144" cy="3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endParaRPr lang="ru-RU"/>
            </a:p>
          </p:txBody>
        </p:sp>
        <p:sp>
          <p:nvSpPr>
            <p:cNvPr id="264210" name="Oval 18"/>
            <p:cNvSpPr>
              <a:spLocks noChangeArrowheads="1"/>
            </p:cNvSpPr>
            <p:nvPr/>
          </p:nvSpPr>
          <p:spPr bwMode="gray">
            <a:xfrm>
              <a:off x="2377" y="1970"/>
              <a:ext cx="1875" cy="245"/>
            </a:xfrm>
            <a:prstGeom prst="ellipse">
              <a:avLst/>
            </a:prstGeom>
            <a:gradFill rotWithShape="1">
              <a:gsLst>
                <a:gs pos="0">
                  <a:srgbClr val="FFCC00">
                    <a:gamma/>
                    <a:shade val="0"/>
                    <a:invGamma/>
                  </a:srgbClr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endParaRPr lang="ru-RU"/>
            </a:p>
          </p:txBody>
        </p:sp>
        <p:sp>
          <p:nvSpPr>
            <p:cNvPr id="264211" name="Oval 19"/>
            <p:cNvSpPr>
              <a:spLocks noChangeArrowheads="1"/>
            </p:cNvSpPr>
            <p:nvPr/>
          </p:nvSpPr>
          <p:spPr bwMode="gray">
            <a:xfrm>
              <a:off x="2184" y="1644"/>
              <a:ext cx="994" cy="10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264219" name="Text Box 27"/>
            <p:cNvSpPr txBox="1">
              <a:spLocks noChangeArrowheads="1"/>
            </p:cNvSpPr>
            <p:nvPr/>
          </p:nvSpPr>
          <p:spPr bwMode="gray">
            <a:xfrm>
              <a:off x="1896" y="1681"/>
              <a:ext cx="2212" cy="1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uk-UA" sz="2800" b="1" i="1" dirty="0" smtClean="0">
                  <a:solidFill>
                    <a:schemeClr val="bg1"/>
                  </a:solidFill>
                  <a:effectLst>
                    <a:outerShdw blurRad="50800" dist="38100" algn="tr" rotWithShape="0">
                      <a:prstClr val="black">
                        <a:alpha val="40000"/>
                      </a:prstClr>
                    </a:outerShdw>
                  </a:effectLst>
                  <a:latin typeface="Arial" pitchFamily="34" charset="0"/>
                  <a:cs typeface="Arial" pitchFamily="34" charset="0"/>
                </a:rPr>
                <a:t>Рефлексія</a:t>
              </a:r>
              <a:r>
                <a:rPr lang="uk-UA" sz="2800" b="1" dirty="0" smtClean="0">
                  <a:solidFill>
                    <a:schemeClr val="bg1"/>
                  </a:solidFill>
                  <a:effectLst>
                    <a:outerShdw blurRad="50800" dist="38100" algn="tr" rotWithShape="0">
                      <a:prstClr val="black">
                        <a:alpha val="40000"/>
                      </a:prstClr>
                    </a:outerShdw>
                  </a:effectLst>
                  <a:latin typeface="Arial" pitchFamily="34" charset="0"/>
                  <a:cs typeface="Arial" pitchFamily="34" charset="0"/>
                </a:rPr>
                <a:t> (від лат. </a:t>
              </a:r>
              <a:r>
                <a:rPr lang="en-US" sz="2800" b="1" dirty="0" err="1" smtClean="0">
                  <a:solidFill>
                    <a:schemeClr val="bg1"/>
                  </a:solidFill>
                  <a:effectLst>
                    <a:outerShdw blurRad="50800" dist="38100" algn="tr" rotWithShape="0">
                      <a:prstClr val="black">
                        <a:alpha val="40000"/>
                      </a:prstClr>
                    </a:outerShdw>
                  </a:effectLst>
                  <a:latin typeface="Arial" pitchFamily="34" charset="0"/>
                  <a:cs typeface="Arial" pitchFamily="34" charset="0"/>
                </a:rPr>
                <a:t>refle</a:t>
              </a:r>
              <a:r>
                <a:rPr lang="uk-UA" sz="2800" b="1" dirty="0" err="1" smtClean="0">
                  <a:solidFill>
                    <a:schemeClr val="bg1"/>
                  </a:solidFill>
                  <a:effectLst>
                    <a:outerShdw blurRad="50800" dist="38100" algn="tr" rotWithShape="0">
                      <a:prstClr val="black">
                        <a:alpha val="40000"/>
                      </a:prstClr>
                    </a:outerShdw>
                  </a:effectLst>
                  <a:latin typeface="Arial" pitchFamily="34" charset="0"/>
                  <a:cs typeface="Arial" pitchFamily="34" charset="0"/>
                </a:rPr>
                <a:t>хіо</a:t>
              </a:r>
              <a:r>
                <a:rPr lang="uk-UA" sz="2800" b="1" dirty="0" smtClean="0">
                  <a:solidFill>
                    <a:schemeClr val="bg1"/>
                  </a:solidFill>
                  <a:effectLst>
                    <a:outerShdw blurRad="50800" dist="38100" algn="tr" rotWithShape="0">
                      <a:prstClr val="black">
                        <a:alpha val="40000"/>
                      </a:prstClr>
                    </a:outerShdw>
                  </a:effectLst>
                  <a:latin typeface="Arial" pitchFamily="34" charset="0"/>
                  <a:cs typeface="Arial" pitchFamily="34" charset="0"/>
                </a:rPr>
                <a:t> – відображення)</a:t>
              </a:r>
              <a:endPara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algn="ctr" eaLnBrk="0" hangingPunct="0"/>
              <a:endParaRPr lang="en-US" sz="3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64250" name="AutoShape 58"/>
          <p:cNvSpPr>
            <a:spLocks noChangeArrowheads="1"/>
          </p:cNvSpPr>
          <p:nvPr/>
        </p:nvSpPr>
        <p:spPr bwMode="gray">
          <a:xfrm>
            <a:off x="3657600" y="304800"/>
            <a:ext cx="4572000" cy="4495800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rgbClr val="CCCCFF">
                  <a:gamma/>
                  <a:shade val="46275"/>
                  <a:invGamma/>
                </a:srgbClr>
              </a:gs>
              <a:gs pos="100000">
                <a:srgbClr val="CCCCFF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4251" name="Text Box 59"/>
          <p:cNvSpPr txBox="1">
            <a:spLocks noChangeArrowheads="1"/>
          </p:cNvSpPr>
          <p:nvPr/>
        </p:nvSpPr>
        <p:spPr bwMode="gray">
          <a:xfrm>
            <a:off x="3505200" y="914400"/>
            <a:ext cx="4495800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endParaRPr lang="uk-UA" sz="2000" b="1" i="1" dirty="0" smtClean="0"/>
          </a:p>
          <a:p>
            <a:pPr algn="ctr" eaLnBrk="0" hangingPunct="0"/>
            <a:endParaRPr lang="uk-UA" sz="2800" b="1" i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eaLnBrk="0" hangingPunct="0">
              <a:buFont typeface="Arial" pitchFamily="34" charset="0"/>
              <a:buChar char="•"/>
            </a:pPr>
            <a:r>
              <a:rPr lang="uk-UA" sz="20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осмислення людиною власних дій та їх закономірностей; </a:t>
            </a:r>
          </a:p>
          <a:p>
            <a:pPr algn="ctr" eaLnBrk="0" hangingPunct="0">
              <a:buFont typeface="Arial" pitchFamily="34" charset="0"/>
              <a:buChar char="•"/>
            </a:pPr>
            <a:endParaRPr lang="uk-UA" sz="2000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 eaLnBrk="0" hangingPunct="0">
              <a:buFont typeface="Arial" pitchFamily="34" charset="0"/>
              <a:buChar char="•"/>
            </a:pPr>
            <a:r>
              <a:rPr lang="uk-UA" sz="20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діяльність самопізнання, що розкриває специфіку духовного світу людини;</a:t>
            </a:r>
          </a:p>
          <a:p>
            <a:pPr algn="ctr" eaLnBrk="0" hangingPunct="0"/>
            <a:r>
              <a:rPr lang="uk-UA" sz="20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</a:p>
          <a:p>
            <a:pPr algn="ctr" eaLnBrk="0" hangingPunct="0">
              <a:buFont typeface="Arial" pitchFamily="34" charset="0"/>
              <a:buChar char="•"/>
            </a:pPr>
            <a:r>
              <a:rPr lang="uk-UA" sz="20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самоаналіз</a:t>
            </a:r>
            <a:endParaRPr lang="ru-RU" sz="2000" dirty="0" smtClean="0"/>
          </a:p>
          <a:p>
            <a:pPr algn="ctr" eaLnBrk="0" hangingPunct="0"/>
            <a:endParaRPr lang="uk-UA" sz="2000" b="1" i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8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86800" cy="841248"/>
          </a:xfrm>
        </p:spPr>
        <p:txBody>
          <a:bodyPr anchor="ctr">
            <a:noAutofit/>
          </a:bodyPr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Вправи на рефлексію закладаються:</a:t>
            </a:r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9670" name="AutoShape 6"/>
          <p:cNvSpPr>
            <a:spLocks noChangeArrowheads="1"/>
          </p:cNvSpPr>
          <p:nvPr/>
        </p:nvSpPr>
        <p:spPr bwMode="gray">
          <a:xfrm>
            <a:off x="914400" y="1600200"/>
            <a:ext cx="6378575" cy="13716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71" name="AutoShape 7"/>
          <p:cNvSpPr>
            <a:spLocks noChangeArrowheads="1"/>
          </p:cNvSpPr>
          <p:nvPr/>
        </p:nvSpPr>
        <p:spPr bwMode="gray">
          <a:xfrm>
            <a:off x="457200" y="1524000"/>
            <a:ext cx="862013" cy="1371600"/>
          </a:xfrm>
          <a:prstGeom prst="diamond">
            <a:avLst/>
          </a:prstGeom>
          <a:solidFill>
            <a:srgbClr val="FFCC99"/>
          </a:solidFill>
          <a:ln w="25400" algn="ctr">
            <a:solidFill>
              <a:schemeClr val="bg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73" name="Text Box 9"/>
          <p:cNvSpPr txBox="1">
            <a:spLocks noChangeArrowheads="1"/>
          </p:cNvSpPr>
          <p:nvPr/>
        </p:nvSpPr>
        <p:spPr bwMode="gray">
          <a:xfrm>
            <a:off x="620713" y="1720850"/>
            <a:ext cx="354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369680" name="AutoShape 16"/>
          <p:cNvSpPr>
            <a:spLocks noChangeArrowheads="1"/>
          </p:cNvSpPr>
          <p:nvPr/>
        </p:nvSpPr>
        <p:spPr bwMode="gray">
          <a:xfrm>
            <a:off x="1981200" y="3200400"/>
            <a:ext cx="5464175" cy="13716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81" name="AutoShape 17"/>
          <p:cNvSpPr>
            <a:spLocks noChangeArrowheads="1"/>
          </p:cNvSpPr>
          <p:nvPr/>
        </p:nvSpPr>
        <p:spPr bwMode="gray">
          <a:xfrm>
            <a:off x="1143000" y="2895600"/>
            <a:ext cx="862013" cy="1371600"/>
          </a:xfrm>
          <a:prstGeom prst="diamond">
            <a:avLst/>
          </a:prstGeom>
          <a:solidFill>
            <a:srgbClr val="FFCC99"/>
          </a:solidFill>
          <a:ln w="25400" algn="ctr">
            <a:solidFill>
              <a:schemeClr val="bg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82" name="Text Box 18"/>
          <p:cNvSpPr txBox="1">
            <a:spLocks noChangeArrowheads="1"/>
          </p:cNvSpPr>
          <p:nvPr/>
        </p:nvSpPr>
        <p:spPr bwMode="gray">
          <a:xfrm>
            <a:off x="1828800" y="3429000"/>
            <a:ext cx="5486400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2000" b="1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на основному етапі тренінгу </a:t>
            </a:r>
            <a:r>
              <a:rPr lang="uk-UA" sz="20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– підчас відповіді на питання: «Ваше відношення до проведеної вправи?» </a:t>
            </a:r>
          </a:p>
          <a:p>
            <a:pPr algn="ctr" eaLnBrk="0" hangingPunct="0"/>
            <a:endParaRPr lang="en-US" sz="20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69683" name="Text Box 19"/>
          <p:cNvSpPr txBox="1">
            <a:spLocks noChangeArrowheads="1"/>
          </p:cNvSpPr>
          <p:nvPr/>
        </p:nvSpPr>
        <p:spPr bwMode="gray">
          <a:xfrm>
            <a:off x="1371600" y="3200400"/>
            <a:ext cx="354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uk-UA" sz="2400" b="1" dirty="0">
                <a:solidFill>
                  <a:schemeClr val="tx2"/>
                </a:solidFill>
                <a:latin typeface="Arial" charset="0"/>
              </a:rPr>
              <a:t>2</a:t>
            </a:r>
            <a:endParaRPr lang="en-US" sz="2400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69685" name="AutoShape 21"/>
          <p:cNvSpPr>
            <a:spLocks noChangeArrowheads="1"/>
          </p:cNvSpPr>
          <p:nvPr/>
        </p:nvSpPr>
        <p:spPr bwMode="gray">
          <a:xfrm>
            <a:off x="2209800" y="5257800"/>
            <a:ext cx="5464175" cy="13716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86" name="AutoShape 22"/>
          <p:cNvSpPr>
            <a:spLocks noChangeArrowheads="1"/>
          </p:cNvSpPr>
          <p:nvPr/>
        </p:nvSpPr>
        <p:spPr bwMode="gray">
          <a:xfrm>
            <a:off x="1600200" y="4648200"/>
            <a:ext cx="862013" cy="1371600"/>
          </a:xfrm>
          <a:prstGeom prst="diamond">
            <a:avLst/>
          </a:prstGeom>
          <a:solidFill>
            <a:srgbClr val="FFCC99"/>
          </a:solidFill>
          <a:ln w="25400" algn="ctr">
            <a:solidFill>
              <a:schemeClr val="bg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88" name="Text Box 24"/>
          <p:cNvSpPr txBox="1">
            <a:spLocks noChangeArrowheads="1"/>
          </p:cNvSpPr>
          <p:nvPr/>
        </p:nvSpPr>
        <p:spPr bwMode="gray">
          <a:xfrm>
            <a:off x="1828800" y="4876800"/>
            <a:ext cx="354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uk-UA" sz="2400" b="1" dirty="0">
                <a:solidFill>
                  <a:schemeClr val="tx2"/>
                </a:solidFill>
                <a:latin typeface="Arial" charset="0"/>
              </a:rPr>
              <a:t>3</a:t>
            </a:r>
            <a:endParaRPr lang="en-US" sz="2400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69700" name="Text Box 36"/>
          <p:cNvSpPr txBox="1">
            <a:spLocks noChangeArrowheads="1"/>
          </p:cNvSpPr>
          <p:nvPr/>
        </p:nvSpPr>
        <p:spPr bwMode="gray">
          <a:xfrm>
            <a:off x="1147763" y="1873250"/>
            <a:ext cx="6015037" cy="12618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2000" b="1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на вступному етапі тренінгу</a:t>
            </a:r>
            <a:r>
              <a:rPr lang="uk-UA" sz="20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, коли до учасників звертаються з питанням: «Що Ви </a:t>
            </a:r>
            <a:r>
              <a:rPr lang="uk-UA" sz="2000" b="1" dirty="0" err="1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очікуюте</a:t>
            </a:r>
            <a:r>
              <a:rPr lang="uk-UA" sz="20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від </a:t>
            </a:r>
            <a:r>
              <a:rPr lang="uk-UA" sz="2000" b="1" dirty="0" err="1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сьогодняшнього</a:t>
            </a:r>
            <a:r>
              <a:rPr lang="uk-UA" sz="20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тренінгу?»</a:t>
            </a:r>
          </a:p>
          <a:p>
            <a:pPr algn="ctr" eaLnBrk="0" hangingPunct="0"/>
            <a:endParaRPr lang="en-US" sz="1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69701" name="Text Box 37"/>
          <p:cNvSpPr txBox="1">
            <a:spLocks noChangeArrowheads="1"/>
          </p:cNvSpPr>
          <p:nvPr/>
        </p:nvSpPr>
        <p:spPr bwMode="gray">
          <a:xfrm>
            <a:off x="2438400" y="5334001"/>
            <a:ext cx="5562600" cy="144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2000" b="1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на заключному етапі тренінгу</a:t>
            </a:r>
            <a:r>
              <a:rPr lang="uk-UA" sz="20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, коли дається відповідь на питання:«Чи справились очікування від тренінгу?»</a:t>
            </a:r>
            <a:r>
              <a:rPr lang="uk-UA" sz="20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ru-RU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 eaLnBrk="0" hangingPunct="0"/>
            <a:endParaRPr lang="en-US" sz="1400" b="1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C00000"/>
                </a:solidFill>
                <a:cs typeface="Arial" pitchFamily="34" charset="0"/>
              </a:rPr>
              <a:t>атрибутивні компоненти навчального тренінгу</a:t>
            </a:r>
            <a:endParaRPr lang="ru-RU" sz="2800" b="1" dirty="0">
              <a:solidFill>
                <a:srgbClr val="C00000"/>
              </a:solidFill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04800" y="1143000"/>
          <a:ext cx="8458200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 b="1" spc="-1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№з/п</a:t>
                      </a:r>
                      <a:endParaRPr lang="ru-RU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 b="1" spc="-1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Елемент атрибутики</a:t>
                      </a:r>
                      <a:endParaRPr lang="ru-RU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 b="1" spc="-1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Зміст елементу</a:t>
                      </a:r>
                      <a:endParaRPr lang="ru-RU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spc="-1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i="1" spc="-10" dirty="0" err="1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Тренінгова</a:t>
                      </a:r>
                      <a:r>
                        <a:rPr lang="uk-UA" sz="1600" b="1" i="1" spc="-10" dirty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група</a:t>
                      </a:r>
                      <a:endParaRPr lang="ru-RU" sz="16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spc="-1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Навчальна група, чисельність якої не перевищує 20 </a:t>
                      </a:r>
                      <a:r>
                        <a:rPr lang="uk-UA" sz="1600" b="1" spc="-1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чоловік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spc="-1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</a:t>
                      </a:r>
                      <a:endParaRPr lang="ru-RU" sz="16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i="1" spc="-15" dirty="0" err="1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Тренінгове</a:t>
                      </a:r>
                      <a:r>
                        <a:rPr lang="uk-UA" sz="1600" b="1" i="1" spc="-15" dirty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коло</a:t>
                      </a:r>
                      <a:endParaRPr lang="ru-RU" sz="16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spc="-1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Розташування робочих місць учасників </a:t>
                      </a:r>
                      <a:r>
                        <a:rPr lang="uk-UA" sz="1600" b="1" spc="-1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тренінгового</a:t>
                      </a:r>
                      <a:r>
                        <a:rPr lang="uk-UA" sz="1600" b="1" spc="-1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заняття у формі </a:t>
                      </a:r>
                      <a:r>
                        <a:rPr lang="uk-UA" sz="1600" b="1" spc="-1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кола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spc="-1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</a:t>
                      </a:r>
                      <a:endParaRPr lang="ru-RU" sz="16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i="1" spc="-15" dirty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Приладдя для тренінгу</a:t>
                      </a:r>
                      <a:endParaRPr lang="ru-RU" sz="16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Засоби, які використовуються для організації взаємодії учасників тренінгу (</a:t>
                      </a:r>
                      <a:r>
                        <a:rPr lang="uk-UA" sz="16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фліп-чарт</a:t>
                      </a: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маркери, папір, статичні та динамічні моделі, роздавальний матеріал та інші</a:t>
                      </a:r>
                      <a:r>
                        <a:rPr lang="uk-UA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spc="-1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4.</a:t>
                      </a:r>
                      <a:endParaRPr lang="ru-RU" sz="16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i="1" spc="-35" dirty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Тренер </a:t>
                      </a:r>
                      <a:endParaRPr lang="ru-RU" sz="16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spc="-1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Викладач, який пройшов спеціальну підготовку та володіє методикою проведення </a:t>
                      </a:r>
                      <a:r>
                        <a:rPr lang="uk-UA" sz="1600" b="1" spc="-1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тренінгових</a:t>
                      </a:r>
                      <a:r>
                        <a:rPr lang="uk-UA" sz="1600" b="1" spc="-1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uk-UA" sz="1600" b="1" spc="-1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занять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spc="-1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5.</a:t>
                      </a:r>
                      <a:endParaRPr lang="ru-RU" sz="16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i="1" spc="-20" dirty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Правила ведення тренінгу</a:t>
                      </a:r>
                      <a:endParaRPr lang="ru-RU" sz="16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spc="-1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Набір певних обмежень для організації ефективної комунікації під час </a:t>
                      </a:r>
                      <a:r>
                        <a:rPr lang="uk-UA" sz="1600" b="1" spc="-1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тренінгу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spc="-1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6.</a:t>
                      </a:r>
                      <a:endParaRPr lang="ru-RU" sz="16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i="1" spc="-5" dirty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Сценарій </a:t>
                      </a:r>
                      <a:r>
                        <a:rPr lang="uk-UA" sz="1600" b="1" i="1" spc="-5" dirty="0" err="1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тренінгового</a:t>
                      </a:r>
                      <a:r>
                        <a:rPr lang="uk-UA" sz="1600" b="1" i="1" spc="-5" dirty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заняття</a:t>
                      </a:r>
                      <a:endParaRPr lang="ru-RU" sz="16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spc="-1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Спеціально попередньо розроблена методична розробка, яка регламентує порядок та зміст </a:t>
                      </a:r>
                      <a:r>
                        <a:rPr lang="uk-UA" sz="1600" b="1" spc="-1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тренінгової</a:t>
                      </a:r>
                      <a:r>
                        <a:rPr lang="uk-UA" sz="1600" b="1" spc="-1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uk-UA" sz="1600" b="1" spc="-1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роботи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33928" y="1295400"/>
            <a:ext cx="8152872" cy="3200400"/>
            <a:chOff x="2234" y="1432"/>
            <a:chExt cx="1696" cy="1493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99341" name="Oval 13"/>
            <p:cNvSpPr>
              <a:spLocks noChangeArrowheads="1"/>
            </p:cNvSpPr>
            <p:nvPr/>
          </p:nvSpPr>
          <p:spPr bwMode="gray">
            <a:xfrm>
              <a:off x="2234" y="1432"/>
              <a:ext cx="1696" cy="1493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24314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99343" name="Text Box 15"/>
            <p:cNvSpPr txBox="1">
              <a:spLocks noChangeArrowheads="1"/>
            </p:cNvSpPr>
            <p:nvPr/>
          </p:nvSpPr>
          <p:spPr bwMode="gray">
            <a:xfrm>
              <a:off x="2503" y="1645"/>
              <a:ext cx="1201" cy="847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uk-UA" sz="2800" b="1" dirty="0" smtClean="0">
                  <a:solidFill>
                    <a:schemeClr val="bg1"/>
                  </a:solidFill>
                </a:rPr>
                <a:t>Важливого значення набувають уміння тренера щодо вибору </a:t>
              </a:r>
              <a:r>
                <a:rPr lang="uk-UA" sz="2800" b="1" dirty="0" err="1" smtClean="0">
                  <a:solidFill>
                    <a:schemeClr val="bg1"/>
                  </a:solidFill>
                </a:rPr>
                <a:t>тренінгових</a:t>
              </a:r>
              <a:r>
                <a:rPr lang="uk-UA" sz="2800" b="1" dirty="0" smtClean="0">
                  <a:solidFill>
                    <a:schemeClr val="bg1"/>
                  </a:solidFill>
                </a:rPr>
                <a:t> вправ</a:t>
              </a:r>
              <a:endPara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		</a:t>
            </a:r>
          </a:p>
          <a:p>
            <a:pPr>
              <a:buNone/>
            </a:pPr>
            <a:endParaRPr lang="ru-RU" b="1" i="1" dirty="0" smtClean="0"/>
          </a:p>
          <a:p>
            <a:pPr algn="ctr">
              <a:buNone/>
            </a:pPr>
            <a:r>
              <a:rPr lang="ru-RU" sz="4000" b="1" i="1" dirty="0" smtClean="0">
                <a:solidFill>
                  <a:srgbClr val="C00000"/>
                </a:solidFill>
                <a:latin typeface="Impact" pitchFamily="34" charset="0"/>
              </a:rPr>
              <a:t>3.</a:t>
            </a:r>
            <a:r>
              <a:rPr lang="ru-RU" sz="4000" dirty="0" smtClean="0">
                <a:solidFill>
                  <a:srgbClr val="C00000"/>
                </a:solidFill>
                <a:latin typeface="Impact" pitchFamily="34" charset="0"/>
              </a:rPr>
              <a:t> </a:t>
            </a:r>
            <a:r>
              <a:rPr lang="uk-UA" sz="4000" b="1" i="1" dirty="0" smtClean="0">
                <a:solidFill>
                  <a:srgbClr val="C00000"/>
                </a:solidFill>
                <a:latin typeface="Impact" pitchFamily="34" charset="0"/>
              </a:rPr>
              <a:t>ПРОЕКТУВАННЯ НАВЧАЛЬНОГО ТРЕНІНГУ</a:t>
            </a:r>
            <a:endParaRPr lang="ru-RU" sz="4000" dirty="0" smtClean="0">
              <a:solidFill>
                <a:srgbClr val="C00000"/>
              </a:solidFill>
              <a:latin typeface="Impact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87756" y="1218230"/>
            <a:ext cx="8152872" cy="3200400"/>
            <a:chOff x="2266" y="1396"/>
            <a:chExt cx="1696" cy="1493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99341" name="Oval 13"/>
            <p:cNvSpPr>
              <a:spLocks noChangeArrowheads="1"/>
            </p:cNvSpPr>
            <p:nvPr/>
          </p:nvSpPr>
          <p:spPr bwMode="gray">
            <a:xfrm>
              <a:off x="2266" y="1396"/>
              <a:ext cx="1696" cy="1493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24314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99343" name="Text Box 15"/>
            <p:cNvSpPr txBox="1">
              <a:spLocks noChangeArrowheads="1"/>
            </p:cNvSpPr>
            <p:nvPr/>
          </p:nvSpPr>
          <p:spPr bwMode="gray">
            <a:xfrm>
              <a:off x="2503" y="1859"/>
              <a:ext cx="1201" cy="445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uk-UA" sz="28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Arial" pitchFamily="34" charset="0"/>
                </a:rPr>
                <a:t>Технологія проектування навчального тренінгу</a:t>
              </a:r>
              <a:endPara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52400"/>
            <a:ext cx="8915400" cy="8382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/>
            </a:r>
            <a:b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</a:br>
            <a:r>
              <a:rPr lang="uk-UA" sz="3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Технологія проектування навчального тренінгу</a:t>
            </a:r>
            <a:r>
              <a:rPr lang="en-US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/>
            </a:r>
            <a:br>
              <a:rPr lang="en-US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76486" name="AutoShape 6"/>
          <p:cNvSpPr>
            <a:spLocks noChangeArrowheads="1"/>
          </p:cNvSpPr>
          <p:nvPr/>
        </p:nvSpPr>
        <p:spPr bwMode="auto">
          <a:xfrm>
            <a:off x="3200400" y="1981200"/>
            <a:ext cx="4495800" cy="45720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uk-UA" sz="2400" b="1" dirty="0" smtClean="0">
                <a:latin typeface="Arial" pitchFamily="34" charset="0"/>
                <a:cs typeface="Arial" pitchFamily="34" charset="0"/>
              </a:rPr>
              <a:t> Необхідно визначитись з індивідуальними характеристиками учасників тренінгу, скориставшись такими методами дослідження як спостереження, бесіда, психологічні тести. Результати роботи рекомендується систематизувати.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/>
            <a:endParaRPr lang="en-US" sz="24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276495" name="Oval 15"/>
          <p:cNvSpPr>
            <a:spLocks noChangeArrowheads="1"/>
          </p:cNvSpPr>
          <p:nvPr/>
        </p:nvSpPr>
        <p:spPr bwMode="gray">
          <a:xfrm>
            <a:off x="381000" y="838200"/>
            <a:ext cx="1703388" cy="1687513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tint val="0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0"/>
                  <a:invGamma/>
                </a:scheme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6" name="Oval 16"/>
          <p:cNvSpPr>
            <a:spLocks noChangeArrowheads="1"/>
          </p:cNvSpPr>
          <p:nvPr/>
        </p:nvSpPr>
        <p:spPr bwMode="gray">
          <a:xfrm>
            <a:off x="381000" y="838200"/>
            <a:ext cx="1703388" cy="1687513"/>
          </a:xfrm>
          <a:prstGeom prst="ellipse">
            <a:avLst/>
          </a:prstGeom>
          <a:solidFill>
            <a:srgbClr val="DDDDDD">
              <a:alpha val="32001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7" name="Oval 17"/>
          <p:cNvSpPr>
            <a:spLocks noChangeArrowheads="1"/>
          </p:cNvSpPr>
          <p:nvPr/>
        </p:nvSpPr>
        <p:spPr bwMode="gray">
          <a:xfrm>
            <a:off x="533400" y="914400"/>
            <a:ext cx="1481138" cy="1466850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shade val="54118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54118"/>
                  <a:invGamma/>
                </a:schemeClr>
              </a:gs>
            </a:gsLst>
            <a:lin ang="189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8" name="Oval 18"/>
          <p:cNvSpPr>
            <a:spLocks noChangeArrowheads="1"/>
          </p:cNvSpPr>
          <p:nvPr/>
        </p:nvSpPr>
        <p:spPr bwMode="gray">
          <a:xfrm>
            <a:off x="914400" y="1066800"/>
            <a:ext cx="1481137" cy="1466850"/>
          </a:xfrm>
          <a:prstGeom prst="ellipse">
            <a:avLst/>
          </a:prstGeom>
          <a:solidFill>
            <a:srgbClr val="DDDDDD">
              <a:alpha val="0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9" name="Oval 19"/>
          <p:cNvSpPr>
            <a:spLocks noChangeArrowheads="1"/>
          </p:cNvSpPr>
          <p:nvPr/>
        </p:nvSpPr>
        <p:spPr bwMode="gray">
          <a:xfrm>
            <a:off x="609600" y="990600"/>
            <a:ext cx="1333500" cy="1320800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533400" y="990600"/>
            <a:ext cx="1290638" cy="1277938"/>
            <a:chOff x="4166" y="1706"/>
            <a:chExt cx="1252" cy="1252"/>
          </a:xfrm>
        </p:grpSpPr>
        <p:sp>
          <p:nvSpPr>
            <p:cNvPr id="276501" name="Oval 21"/>
            <p:cNvSpPr>
              <a:spLocks noChangeArrowheads="1"/>
            </p:cNvSpPr>
            <p:nvPr/>
          </p:nvSpPr>
          <p:spPr bwMode="gray">
            <a:xfrm>
              <a:off x="4166" y="1706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2" name="Oval 22"/>
            <p:cNvSpPr>
              <a:spLocks noChangeArrowheads="1"/>
            </p:cNvSpPr>
            <p:nvPr/>
          </p:nvSpPr>
          <p:spPr bwMode="gray">
            <a:xfrm>
              <a:off x="4182" y="1713"/>
              <a:ext cx="1222" cy="122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3" name="Oval 23"/>
            <p:cNvSpPr>
              <a:spLocks noChangeArrowheads="1"/>
            </p:cNvSpPr>
            <p:nvPr/>
          </p:nvSpPr>
          <p:spPr bwMode="gray">
            <a:xfrm>
              <a:off x="4195" y="1725"/>
              <a:ext cx="1162" cy="114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4" name="Oval 24"/>
            <p:cNvSpPr>
              <a:spLocks noChangeArrowheads="1"/>
            </p:cNvSpPr>
            <p:nvPr/>
          </p:nvSpPr>
          <p:spPr bwMode="gray">
            <a:xfrm>
              <a:off x="4263" y="1757"/>
              <a:ext cx="1033" cy="92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276520" name="Text Box 40"/>
          <p:cNvSpPr txBox="1">
            <a:spLocks noChangeArrowheads="1"/>
          </p:cNvSpPr>
          <p:nvPr/>
        </p:nvSpPr>
        <p:spPr bwMode="gray">
          <a:xfrm>
            <a:off x="0" y="1295400"/>
            <a:ext cx="2041729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2000" b="1" dirty="0" smtClean="0">
                <a:solidFill>
                  <a:schemeClr val="bg2">
                    <a:lumMod val="75000"/>
                  </a:schemeClr>
                </a:solidFill>
                <a:latin typeface="Arial" charset="0"/>
              </a:rPr>
              <a:t>     </a:t>
            </a:r>
            <a:r>
              <a:rPr lang="uk-UA" sz="2800" b="1" dirty="0" smtClean="0">
                <a:latin typeface="Arial" charset="0"/>
              </a:rPr>
              <a:t>1.</a:t>
            </a:r>
            <a:r>
              <a:rPr lang="uk-UA" sz="2800" b="1" dirty="0" smtClean="0">
                <a:solidFill>
                  <a:schemeClr val="bg2">
                    <a:lumMod val="75000"/>
                  </a:schemeClr>
                </a:solidFill>
                <a:latin typeface="Arial" charset="0"/>
              </a:rPr>
              <a:t> </a:t>
            </a:r>
            <a:endParaRPr lang="en-US" sz="2800" b="1" dirty="0">
              <a:solidFill>
                <a:schemeClr val="bg2">
                  <a:lumMod val="75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sz="3200" b="1" dirty="0" smtClean="0">
              <a:solidFill>
                <a:srgbClr val="C00000"/>
              </a:solidFill>
              <a:latin typeface="Impact" pitchFamily="34" charset="0"/>
            </a:endParaRPr>
          </a:p>
          <a:p>
            <a:endParaRPr lang="uk-UA" sz="3200" b="1" dirty="0" smtClean="0">
              <a:solidFill>
                <a:srgbClr val="C00000"/>
              </a:solidFill>
              <a:latin typeface="Impact" pitchFamily="34" charset="0"/>
            </a:endParaRPr>
          </a:p>
          <a:p>
            <a:pPr algn="ctr">
              <a:buNone/>
            </a:pPr>
            <a:r>
              <a:rPr lang="uk-UA" sz="4800" b="1" dirty="0" smtClean="0">
                <a:solidFill>
                  <a:srgbClr val="C00000"/>
                </a:solidFill>
                <a:latin typeface="Impact" pitchFamily="34" charset="0"/>
              </a:rPr>
              <a:t>1. Поняття кейс-технології</a:t>
            </a:r>
            <a:r>
              <a:rPr lang="uk-UA" sz="3200" b="1" dirty="0" smtClean="0">
                <a:solidFill>
                  <a:srgbClr val="C00000"/>
                </a:solidFill>
                <a:latin typeface="Impact" pitchFamily="34" charset="0"/>
              </a:rPr>
              <a:t/>
            </a:r>
            <a:br>
              <a:rPr lang="uk-UA" sz="3200" b="1" dirty="0" smtClean="0">
                <a:solidFill>
                  <a:srgbClr val="C00000"/>
                </a:solidFill>
                <a:latin typeface="Impact" pitchFamily="34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2700" i="1" dirty="0" smtClean="0">
                <a:solidFill>
                  <a:srgbClr val="C00000"/>
                </a:solidFill>
              </a:rPr>
              <a:t/>
            </a:r>
            <a:br>
              <a:rPr lang="uk-UA" sz="2700" i="1" dirty="0" smtClean="0">
                <a:solidFill>
                  <a:srgbClr val="C00000"/>
                </a:solidFill>
              </a:rPr>
            </a:br>
            <a:r>
              <a:rPr lang="uk-UA" sz="2700" b="1" i="1" dirty="0" smtClean="0">
                <a:solidFill>
                  <a:srgbClr val="C00000"/>
                </a:solidFill>
              </a:rPr>
              <a:t>Індивідуальні характеристики учасників тренінгу</a:t>
            </a:r>
            <a:r>
              <a:rPr lang="ru-RU" sz="2700" b="1" dirty="0" smtClean="0">
                <a:solidFill>
                  <a:srgbClr val="C00000"/>
                </a:solidFill>
              </a:rPr>
              <a:t/>
            </a:r>
            <a:br>
              <a:rPr lang="ru-RU" sz="2700" b="1" dirty="0" smtClean="0">
                <a:solidFill>
                  <a:srgbClr val="C00000"/>
                </a:solidFill>
              </a:rPr>
            </a:br>
            <a:r>
              <a:rPr lang="uk-UA" sz="2700" b="1" dirty="0" smtClean="0">
                <a:solidFill>
                  <a:srgbClr val="C00000"/>
                </a:solidFill>
              </a:rPr>
              <a:t> 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52400" y="1371600"/>
          <a:ext cx="8686804" cy="5094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19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14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1908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81004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2166911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№ з/п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П.І.Б.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Тип темпераменту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Тип мислення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Успішність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Неформальні стосунки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Відношення до професії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Поведінкова характеристика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58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холерик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 smtClean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сангвінік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флегматик 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меланхолік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теоретично-образний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наочно-образний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наочно-дієвий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«4-5»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«4-3»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переважно « 3»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лідер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той, кому надають перевагу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аутсайдер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той, кого відкидають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позитивне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негативне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нейтральне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дисциплінований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100" b="1" dirty="0"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недисциплінований</a:t>
                      </a:r>
                      <a:endParaRPr lang="ru-RU" sz="1100" b="1" dirty="0">
                        <a:latin typeface="Arial Black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22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22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52400"/>
            <a:ext cx="8915400" cy="8382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/>
            </a:r>
            <a:b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</a:br>
            <a:r>
              <a:rPr lang="uk-UA" sz="3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Технологія проектування навчального тренінгу</a:t>
            </a:r>
            <a:r>
              <a:rPr lang="en-US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/>
            </a:r>
            <a:br>
              <a:rPr lang="en-US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76486" name="AutoShape 6"/>
          <p:cNvSpPr>
            <a:spLocks noChangeArrowheads="1"/>
          </p:cNvSpPr>
          <p:nvPr/>
        </p:nvSpPr>
        <p:spPr bwMode="auto">
          <a:xfrm>
            <a:off x="2819400" y="1371600"/>
            <a:ext cx="3657600" cy="45720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uk-UA" sz="2400" b="1" dirty="0" smtClean="0">
                <a:latin typeface="Arial" pitchFamily="34" charset="0"/>
                <a:cs typeface="Arial" pitchFamily="34" charset="0"/>
              </a:rPr>
              <a:t>Необхідно визначитись з принципами побудови та реалізації </a:t>
            </a:r>
            <a:r>
              <a:rPr lang="uk-UA" sz="2400" b="1" dirty="0" err="1" smtClean="0">
                <a:latin typeface="Arial" pitchFamily="34" charset="0"/>
                <a:cs typeface="Arial" pitchFamily="34" charset="0"/>
              </a:rPr>
              <a:t>тренінгового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 заняття як такими, що визначають ідеологічні основи його побудови. 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/>
            <a:endParaRPr lang="en-U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6495" name="Oval 15"/>
          <p:cNvSpPr>
            <a:spLocks noChangeArrowheads="1"/>
          </p:cNvSpPr>
          <p:nvPr/>
        </p:nvSpPr>
        <p:spPr bwMode="gray">
          <a:xfrm>
            <a:off x="381000" y="838200"/>
            <a:ext cx="1703388" cy="1687513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tint val="0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0"/>
                  <a:invGamma/>
                </a:scheme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6" name="Oval 16"/>
          <p:cNvSpPr>
            <a:spLocks noChangeArrowheads="1"/>
          </p:cNvSpPr>
          <p:nvPr/>
        </p:nvSpPr>
        <p:spPr bwMode="gray">
          <a:xfrm>
            <a:off x="381000" y="838200"/>
            <a:ext cx="1703388" cy="1687513"/>
          </a:xfrm>
          <a:prstGeom prst="ellipse">
            <a:avLst/>
          </a:prstGeom>
          <a:solidFill>
            <a:srgbClr val="DDDDDD">
              <a:alpha val="32001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7" name="Oval 17"/>
          <p:cNvSpPr>
            <a:spLocks noChangeArrowheads="1"/>
          </p:cNvSpPr>
          <p:nvPr/>
        </p:nvSpPr>
        <p:spPr bwMode="gray">
          <a:xfrm>
            <a:off x="533400" y="914400"/>
            <a:ext cx="1481138" cy="1466850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shade val="54118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54118"/>
                  <a:invGamma/>
                </a:schemeClr>
              </a:gs>
            </a:gsLst>
            <a:lin ang="189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8" name="Oval 18"/>
          <p:cNvSpPr>
            <a:spLocks noChangeArrowheads="1"/>
          </p:cNvSpPr>
          <p:nvPr/>
        </p:nvSpPr>
        <p:spPr bwMode="gray">
          <a:xfrm>
            <a:off x="914400" y="1066800"/>
            <a:ext cx="1481137" cy="1466850"/>
          </a:xfrm>
          <a:prstGeom prst="ellipse">
            <a:avLst/>
          </a:prstGeom>
          <a:solidFill>
            <a:srgbClr val="DDDDDD">
              <a:alpha val="0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9" name="Oval 19"/>
          <p:cNvSpPr>
            <a:spLocks noChangeArrowheads="1"/>
          </p:cNvSpPr>
          <p:nvPr/>
        </p:nvSpPr>
        <p:spPr bwMode="gray">
          <a:xfrm>
            <a:off x="609600" y="990600"/>
            <a:ext cx="1333500" cy="1320800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533400" y="990600"/>
            <a:ext cx="1290638" cy="1277938"/>
            <a:chOff x="4166" y="1706"/>
            <a:chExt cx="1252" cy="1252"/>
          </a:xfrm>
        </p:grpSpPr>
        <p:sp>
          <p:nvSpPr>
            <p:cNvPr id="276501" name="Oval 21"/>
            <p:cNvSpPr>
              <a:spLocks noChangeArrowheads="1"/>
            </p:cNvSpPr>
            <p:nvPr/>
          </p:nvSpPr>
          <p:spPr bwMode="gray">
            <a:xfrm>
              <a:off x="4166" y="1706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2" name="Oval 22"/>
            <p:cNvSpPr>
              <a:spLocks noChangeArrowheads="1"/>
            </p:cNvSpPr>
            <p:nvPr/>
          </p:nvSpPr>
          <p:spPr bwMode="gray">
            <a:xfrm>
              <a:off x="4182" y="1713"/>
              <a:ext cx="1222" cy="122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3" name="Oval 23"/>
            <p:cNvSpPr>
              <a:spLocks noChangeArrowheads="1"/>
            </p:cNvSpPr>
            <p:nvPr/>
          </p:nvSpPr>
          <p:spPr bwMode="gray">
            <a:xfrm>
              <a:off x="4195" y="1725"/>
              <a:ext cx="1162" cy="114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4" name="Oval 24"/>
            <p:cNvSpPr>
              <a:spLocks noChangeArrowheads="1"/>
            </p:cNvSpPr>
            <p:nvPr/>
          </p:nvSpPr>
          <p:spPr bwMode="gray">
            <a:xfrm>
              <a:off x="4263" y="1757"/>
              <a:ext cx="1033" cy="92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276520" name="Text Box 40"/>
          <p:cNvSpPr txBox="1">
            <a:spLocks noChangeArrowheads="1"/>
          </p:cNvSpPr>
          <p:nvPr/>
        </p:nvSpPr>
        <p:spPr bwMode="gray">
          <a:xfrm>
            <a:off x="609600" y="1295400"/>
            <a:ext cx="143212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2400" b="1" dirty="0" smtClean="0">
                <a:latin typeface="Arial" charset="0"/>
              </a:rPr>
              <a:t>     2. </a:t>
            </a:r>
            <a:endParaRPr lang="en-US" sz="2400" b="1" dirty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i="1" dirty="0" smtClean="0">
                <a:solidFill>
                  <a:srgbClr val="C00000"/>
                </a:solidFill>
              </a:rPr>
              <a:t>Принципи </a:t>
            </a:r>
            <a:r>
              <a:rPr lang="uk-UA" i="1" dirty="0" err="1" smtClean="0">
                <a:solidFill>
                  <a:srgbClr val="C00000"/>
                </a:solidFill>
              </a:rPr>
              <a:t>тренінгового</a:t>
            </a:r>
            <a:r>
              <a:rPr lang="uk-UA" i="1" dirty="0" smtClean="0">
                <a:solidFill>
                  <a:srgbClr val="C00000"/>
                </a:solidFill>
              </a:rPr>
              <a:t> заняття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28600" y="2286000"/>
          <a:ext cx="8610600" cy="2682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700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uk-UA" sz="18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 </a:t>
                      </a: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з/п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uk-UA" sz="18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Назва </a:t>
                      </a: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принципу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uk-UA" sz="18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Зміст </a:t>
                      </a: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принципу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uk-UA" sz="18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Особливості </a:t>
                      </a: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реалізації принципу при розробці тренінгу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</a:t>
                      </a:r>
                      <a:endParaRPr lang="ru-RU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</a:t>
                      </a:r>
                      <a:endParaRPr lang="ru-RU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</a:t>
                      </a:r>
                      <a:endParaRPr lang="ru-RU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52400"/>
            <a:ext cx="8915400" cy="8382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/>
            </a:r>
            <a:b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</a:br>
            <a:r>
              <a:rPr lang="uk-UA" sz="3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Технологія проектування навчального тренінгу</a:t>
            </a:r>
            <a:r>
              <a:rPr lang="en-US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/>
            </a:r>
            <a:br>
              <a:rPr lang="en-US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76486" name="AutoShape 6"/>
          <p:cNvSpPr>
            <a:spLocks noChangeArrowheads="1"/>
          </p:cNvSpPr>
          <p:nvPr/>
        </p:nvSpPr>
        <p:spPr bwMode="auto">
          <a:xfrm>
            <a:off x="2971800" y="1066800"/>
            <a:ext cx="4495800" cy="54102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uk-UA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Для визначення форми та змісту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тренінгових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вправ рекомендується провести аналіз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ОКХ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фахівців, підготовкою яких займається майбутній інженер-педагог. </a:t>
            </a:r>
          </a:p>
          <a:p>
            <a:pPr algn="ctr" eaLnBrk="0" hangingPunct="0"/>
            <a:r>
              <a:rPr lang="uk-UA" sz="2000" dirty="0" smtClean="0">
                <a:latin typeface="Arial" pitchFamily="34" charset="0"/>
                <a:cs typeface="Arial" pitchFamily="34" charset="0"/>
              </a:rPr>
              <a:t>Визначившись із необхідними для даної професії знаннями  уміннями та особистісними якостями, він починає конструювати зміст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тренінгових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вправ. </a:t>
            </a:r>
          </a:p>
          <a:p>
            <a:pPr algn="ctr" eaLnBrk="0" hangingPunct="0"/>
            <a:r>
              <a:rPr lang="uk-UA" sz="2000" dirty="0" smtClean="0">
                <a:latin typeface="Arial" pitchFamily="34" charset="0"/>
                <a:cs typeface="Arial" pitchFamily="34" charset="0"/>
              </a:rPr>
              <a:t>Результати цієї роботи бажано систематизувати</a:t>
            </a:r>
            <a:endParaRPr lang="en-US" sz="2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6495" name="Oval 15"/>
          <p:cNvSpPr>
            <a:spLocks noChangeArrowheads="1"/>
          </p:cNvSpPr>
          <p:nvPr/>
        </p:nvSpPr>
        <p:spPr bwMode="gray">
          <a:xfrm>
            <a:off x="381000" y="838200"/>
            <a:ext cx="1703388" cy="1687513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tint val="0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0"/>
                  <a:invGamma/>
                </a:scheme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6" name="Oval 16"/>
          <p:cNvSpPr>
            <a:spLocks noChangeArrowheads="1"/>
          </p:cNvSpPr>
          <p:nvPr/>
        </p:nvSpPr>
        <p:spPr bwMode="gray">
          <a:xfrm>
            <a:off x="381000" y="838200"/>
            <a:ext cx="1703388" cy="1687513"/>
          </a:xfrm>
          <a:prstGeom prst="ellipse">
            <a:avLst/>
          </a:prstGeom>
          <a:solidFill>
            <a:srgbClr val="DDDDDD">
              <a:alpha val="32001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7" name="Oval 17"/>
          <p:cNvSpPr>
            <a:spLocks noChangeArrowheads="1"/>
          </p:cNvSpPr>
          <p:nvPr/>
        </p:nvSpPr>
        <p:spPr bwMode="gray">
          <a:xfrm>
            <a:off x="533400" y="914400"/>
            <a:ext cx="1481138" cy="1466850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shade val="54118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54118"/>
                  <a:invGamma/>
                </a:schemeClr>
              </a:gs>
            </a:gsLst>
            <a:lin ang="189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8" name="Oval 18"/>
          <p:cNvSpPr>
            <a:spLocks noChangeArrowheads="1"/>
          </p:cNvSpPr>
          <p:nvPr/>
        </p:nvSpPr>
        <p:spPr bwMode="gray">
          <a:xfrm>
            <a:off x="914400" y="1066800"/>
            <a:ext cx="1481137" cy="1466850"/>
          </a:xfrm>
          <a:prstGeom prst="ellipse">
            <a:avLst/>
          </a:prstGeom>
          <a:solidFill>
            <a:srgbClr val="DDDDDD">
              <a:alpha val="0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9" name="Oval 19"/>
          <p:cNvSpPr>
            <a:spLocks noChangeArrowheads="1"/>
          </p:cNvSpPr>
          <p:nvPr/>
        </p:nvSpPr>
        <p:spPr bwMode="gray">
          <a:xfrm>
            <a:off x="609600" y="990600"/>
            <a:ext cx="1333500" cy="1320800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533400" y="990600"/>
            <a:ext cx="1290638" cy="1277938"/>
            <a:chOff x="4166" y="1706"/>
            <a:chExt cx="1252" cy="1252"/>
          </a:xfrm>
        </p:grpSpPr>
        <p:sp>
          <p:nvSpPr>
            <p:cNvPr id="276501" name="Oval 21"/>
            <p:cNvSpPr>
              <a:spLocks noChangeArrowheads="1"/>
            </p:cNvSpPr>
            <p:nvPr/>
          </p:nvSpPr>
          <p:spPr bwMode="gray">
            <a:xfrm>
              <a:off x="4166" y="1706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2" name="Oval 22"/>
            <p:cNvSpPr>
              <a:spLocks noChangeArrowheads="1"/>
            </p:cNvSpPr>
            <p:nvPr/>
          </p:nvSpPr>
          <p:spPr bwMode="gray">
            <a:xfrm>
              <a:off x="4182" y="1713"/>
              <a:ext cx="1222" cy="122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3" name="Oval 23"/>
            <p:cNvSpPr>
              <a:spLocks noChangeArrowheads="1"/>
            </p:cNvSpPr>
            <p:nvPr/>
          </p:nvSpPr>
          <p:spPr bwMode="gray">
            <a:xfrm>
              <a:off x="4195" y="1725"/>
              <a:ext cx="1162" cy="114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4" name="Oval 24"/>
            <p:cNvSpPr>
              <a:spLocks noChangeArrowheads="1"/>
            </p:cNvSpPr>
            <p:nvPr/>
          </p:nvSpPr>
          <p:spPr bwMode="gray">
            <a:xfrm>
              <a:off x="4263" y="1757"/>
              <a:ext cx="1033" cy="92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276520" name="Text Box 40"/>
          <p:cNvSpPr txBox="1">
            <a:spLocks noChangeArrowheads="1"/>
          </p:cNvSpPr>
          <p:nvPr/>
        </p:nvSpPr>
        <p:spPr bwMode="gray">
          <a:xfrm>
            <a:off x="0" y="1295400"/>
            <a:ext cx="204172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2400" b="1" dirty="0" smtClean="0">
                <a:latin typeface="Arial" charset="0"/>
              </a:rPr>
              <a:t>    3. </a:t>
            </a:r>
            <a:endParaRPr lang="en-US" sz="2400" b="1" dirty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2700" b="1" i="1" dirty="0" smtClean="0">
                <a:solidFill>
                  <a:srgbClr val="C00000"/>
                </a:solidFill>
              </a:rPr>
              <a:t>Вибір </a:t>
            </a:r>
            <a:r>
              <a:rPr lang="uk-UA" sz="2700" b="1" i="1" dirty="0" err="1" smtClean="0">
                <a:solidFill>
                  <a:srgbClr val="C00000"/>
                </a:solidFill>
              </a:rPr>
              <a:t>тренінгових</a:t>
            </a:r>
            <a:r>
              <a:rPr lang="uk-UA" sz="2700" b="1" i="1" dirty="0" smtClean="0">
                <a:solidFill>
                  <a:srgbClr val="C00000"/>
                </a:solidFill>
              </a:rPr>
              <a:t> вправ на основі аналізу </a:t>
            </a:r>
            <a:r>
              <a:rPr lang="uk-UA" sz="2700" b="1" i="1" dirty="0" err="1" smtClean="0">
                <a:solidFill>
                  <a:srgbClr val="C00000"/>
                </a:solidFill>
              </a:rPr>
              <a:t>ОКХ</a:t>
            </a:r>
            <a:r>
              <a:rPr lang="uk-UA" sz="2700" b="1" i="1" dirty="0" smtClean="0">
                <a:solidFill>
                  <a:srgbClr val="C00000"/>
                </a:solidFill>
              </a:rPr>
              <a:t> фахівця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398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8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69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Тема заняття 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20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Результати аналізу ОКХ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20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Тренінгова</a:t>
                      </a:r>
                      <a:r>
                        <a:rPr lang="uk-UA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вправа 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369" marR="6436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825" marR="85825"/>
                </a:tc>
                <a:tc>
                  <a:txBody>
                    <a:bodyPr/>
                    <a:lstStyle/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Фахівець повинен знати</a:t>
                      </a: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825" marR="85825"/>
                </a:tc>
                <a:tc>
                  <a:txBody>
                    <a:bodyPr/>
                    <a:lstStyle/>
                    <a:p>
                      <a:endParaRPr lang="ru-RU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825" marR="858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825" marR="85825"/>
                </a:tc>
                <a:tc>
                  <a:txBody>
                    <a:bodyPr/>
                    <a:lstStyle/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Фахівець повинен уміти</a:t>
                      </a: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825" marR="85825"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825" marR="858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825" marR="85825"/>
                </a:tc>
                <a:tc>
                  <a:txBody>
                    <a:bodyPr/>
                    <a:lstStyle/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Фахівець повинен  мати якості</a:t>
                      </a: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825" marR="85825"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825" marR="858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10842" y="533400"/>
            <a:ext cx="8152872" cy="5485444"/>
            <a:chOff x="2250" y="1432"/>
            <a:chExt cx="1696" cy="1493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99341" name="Oval 13"/>
            <p:cNvSpPr>
              <a:spLocks noChangeArrowheads="1"/>
            </p:cNvSpPr>
            <p:nvPr/>
          </p:nvSpPr>
          <p:spPr bwMode="gray">
            <a:xfrm>
              <a:off x="2250" y="1432"/>
              <a:ext cx="1696" cy="1493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24314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99343" name="Text Box 15"/>
            <p:cNvSpPr txBox="1">
              <a:spLocks noChangeArrowheads="1"/>
            </p:cNvSpPr>
            <p:nvPr/>
          </p:nvSpPr>
          <p:spPr bwMode="gray">
            <a:xfrm>
              <a:off x="2392" y="1764"/>
              <a:ext cx="1458" cy="980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uk-UA" sz="2000" b="1" dirty="0" smtClean="0">
                  <a:solidFill>
                    <a:schemeClr val="bg1">
                      <a:lumMod val="95000"/>
                    </a:schemeClr>
                  </a:solidFill>
                </a:rPr>
                <a:t>Окрім </a:t>
              </a:r>
              <a:r>
                <a:rPr lang="uk-UA" sz="2000" b="1" dirty="0" err="1" smtClean="0">
                  <a:solidFill>
                    <a:schemeClr val="bg1">
                      <a:lumMod val="95000"/>
                    </a:schemeClr>
                  </a:solidFill>
                </a:rPr>
                <a:t>тренінгових</a:t>
              </a:r>
              <a:r>
                <a:rPr lang="uk-UA" sz="2000" b="1" dirty="0" smtClean="0">
                  <a:solidFill>
                    <a:schemeClr val="bg1">
                      <a:lumMod val="95000"/>
                    </a:schemeClr>
                  </a:solidFill>
                </a:rPr>
                <a:t> вправ можуть використовуватись і ситуаційні. </a:t>
              </a:r>
            </a:p>
            <a:p>
              <a:pPr algn="ctr" eaLnBrk="0" hangingPunct="0">
                <a:defRPr/>
              </a:pPr>
              <a:r>
                <a:rPr lang="uk-UA" sz="2000" b="1" dirty="0" smtClean="0">
                  <a:solidFill>
                    <a:schemeClr val="bg1">
                      <a:lumMod val="95000"/>
                    </a:schemeClr>
                  </a:solidFill>
                </a:rPr>
                <a:t>Вони моделюють реальні технологічні процеси. Для їх розробки необхідно визначити технічний об’єкт, пов’язаний з професійною діяльністю робітника, підготовку якого виконує інженер-педагог та описати його вихідні дані цього об’єкту з точки зору проблем, пов’язаних із його експлуатацією. </a:t>
              </a:r>
              <a:endParaRPr lang="ru-RU" sz="2000" b="1" dirty="0" smtClean="0">
                <a:solidFill>
                  <a:schemeClr val="bg1">
                    <a:lumMod val="95000"/>
                  </a:schemeClr>
                </a:solidFill>
              </a:endParaRPr>
            </a:p>
            <a:p>
              <a:pPr algn="ctr" eaLnBrk="0" hangingPunct="0">
                <a:defRPr/>
              </a:pPr>
              <a:endPara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86800" cy="609600"/>
          </a:xfrm>
        </p:spPr>
        <p:txBody>
          <a:bodyPr>
            <a:noAutofit/>
          </a:bodyPr>
          <a:lstStyle/>
          <a:p>
            <a:pPr algn="ctr"/>
            <a:r>
              <a:rPr lang="uk-UA" sz="3200" b="1" i="1" dirty="0" smtClean="0">
                <a:solidFill>
                  <a:srgbClr val="C00000"/>
                </a:solidFill>
              </a:rPr>
              <a:t/>
            </a:r>
            <a:br>
              <a:rPr lang="uk-UA" sz="3200" b="1" i="1" dirty="0" smtClean="0">
                <a:solidFill>
                  <a:srgbClr val="C00000"/>
                </a:solidFill>
              </a:rPr>
            </a:br>
            <a:r>
              <a:rPr lang="uk-UA" sz="3200" b="1" i="1" dirty="0" smtClean="0">
                <a:solidFill>
                  <a:srgbClr val="C00000"/>
                </a:solidFill>
              </a:rPr>
              <a:t>Література</a:t>
            </a:r>
            <a:r>
              <a:rPr lang="ru-RU" sz="3200" b="1" dirty="0" smtClean="0">
                <a:solidFill>
                  <a:srgbClr val="C00000"/>
                </a:solidFill>
              </a:rPr>
              <a:t/>
            </a:r>
            <a:br>
              <a:rPr lang="ru-RU" sz="3200" b="1" dirty="0" smtClean="0">
                <a:solidFill>
                  <a:srgbClr val="C00000"/>
                </a:solidFill>
              </a:rPr>
            </a:b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Інноваційні технології навчання у діяльності інженера-педагога: навчальний посібник для інженерів-педагогів : у 2 ч. / [Коваленко О.Е.,</a:t>
            </a:r>
            <a:r>
              <a:rPr lang="uk-UA" b="1" dirty="0" smtClean="0"/>
              <a:t> </a:t>
            </a:r>
            <a:r>
              <a:rPr lang="uk-UA" dirty="0" smtClean="0"/>
              <a:t>Штефан Л.В., Лисенко С.А., та ін.] ; за ред. О.Е. Коваленко, Л.В. Штефан. – Харків: Вид-во ТОВ «Цифрова друкарня №1», 2013. – Ч.1 :  Теоретичні основи. – 195 с.</a:t>
            </a:r>
          </a:p>
          <a:p>
            <a:endParaRPr lang="uk-UA" dirty="0" smtClean="0"/>
          </a:p>
          <a:p>
            <a:r>
              <a:rPr lang="uk-UA" dirty="0" smtClean="0"/>
              <a:t>Інноваційні технології навчання у діяльності інженера-педагога: навчальний посібник для інженерів-педагогів : у 2 ч. / [Коваленко О.Е.,</a:t>
            </a:r>
            <a:r>
              <a:rPr lang="uk-UA" b="1" dirty="0" smtClean="0"/>
              <a:t> </a:t>
            </a:r>
            <a:r>
              <a:rPr lang="uk-UA" dirty="0" smtClean="0"/>
              <a:t>Штефан Л.В., </a:t>
            </a:r>
            <a:r>
              <a:rPr lang="uk-UA" dirty="0" err="1" smtClean="0"/>
              <a:t>Бєлова</a:t>
            </a:r>
            <a:r>
              <a:rPr lang="uk-UA" dirty="0" smtClean="0"/>
              <a:t> О.К. та ін.] ; за ред. О.Е. Коваленко, Л.В. Штефан. – Харків: Вид-во ТОВ «Цифрова друкарня №1», 2013. – Ч.2 :  Практичні рекомендації. – 156 с.</a:t>
            </a:r>
          </a:p>
          <a:p>
            <a:endParaRPr lang="uk-UA" dirty="0" smtClean="0"/>
          </a:p>
          <a:p>
            <a:r>
              <a:rPr lang="uk-UA" dirty="0" smtClean="0"/>
              <a:t>П’ятакова Г.П. Сучасні педагогічні технології та методика їх застосування у вищій школі: </a:t>
            </a:r>
            <a:r>
              <a:rPr lang="uk-UA" dirty="0" err="1" smtClean="0"/>
              <a:t>навч.-метод</a:t>
            </a:r>
            <a:r>
              <a:rPr lang="uk-UA" dirty="0" smtClean="0"/>
              <a:t>. посібник / Г.П. П’ятакова, Н.М. </a:t>
            </a:r>
            <a:r>
              <a:rPr lang="uk-UA" dirty="0" err="1" smtClean="0"/>
              <a:t>Заячківська</a:t>
            </a:r>
            <a:r>
              <a:rPr lang="uk-UA" dirty="0" smtClean="0"/>
              <a:t>. –  Львів: Видавничий центр ЛНУ ім. І. Франка, 2003. – 55с.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 smtClean="0">
                <a:solidFill>
                  <a:srgbClr val="C00000"/>
                </a:solidFill>
              </a:rPr>
              <a:t/>
            </a:r>
            <a:br>
              <a:rPr lang="uk-UA" b="1" i="1" dirty="0" smtClean="0">
                <a:solidFill>
                  <a:srgbClr val="C00000"/>
                </a:solidFill>
              </a:rPr>
            </a:br>
            <a:r>
              <a:rPr lang="uk-UA" b="1" i="1" dirty="0" smtClean="0">
                <a:solidFill>
                  <a:srgbClr val="C00000"/>
                </a:solidFill>
              </a:rPr>
              <a:t>Література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Шевченко О.А. Тренінги професійного становлення молодих педагогів / О.А. Шевченко, І.А. </a:t>
            </a:r>
            <a:r>
              <a:rPr lang="uk-UA" dirty="0" err="1" smtClean="0"/>
              <a:t>Хозраткулова</a:t>
            </a:r>
            <a:r>
              <a:rPr lang="uk-UA" dirty="0" smtClean="0"/>
              <a:t>. – Харків: Вид. група «Основа», 2010. – 112 с. – (Бібліотека журналу «Управління школою»).</a:t>
            </a:r>
          </a:p>
          <a:p>
            <a:endParaRPr lang="ru-RU" dirty="0" smtClean="0"/>
          </a:p>
          <a:p>
            <a:r>
              <a:rPr lang="ru-RU" dirty="0" smtClean="0"/>
              <a:t>Шматков Є</a:t>
            </a:r>
            <a:r>
              <a:rPr lang="uk-UA" dirty="0" smtClean="0"/>
              <a:t>.</a:t>
            </a:r>
            <a:r>
              <a:rPr lang="uk-UA" b="1" dirty="0" smtClean="0"/>
              <a:t> </a:t>
            </a:r>
            <a:r>
              <a:rPr lang="ru-RU" dirty="0" smtClean="0"/>
              <a:t>В</a:t>
            </a:r>
            <a:r>
              <a:rPr lang="uk-UA" dirty="0" smtClean="0"/>
              <a:t>.</a:t>
            </a:r>
            <a:r>
              <a:rPr lang="uk-UA" b="1" dirty="0" smtClean="0"/>
              <a:t> </a:t>
            </a:r>
            <a:r>
              <a:rPr lang="ru-RU" dirty="0" err="1" smtClean="0"/>
              <a:t>Інноваційні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 [Текст] 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Посібник</a:t>
            </a:r>
            <a:r>
              <a:rPr lang="ru-RU" dirty="0" smtClean="0"/>
              <a:t> для </a:t>
            </a:r>
            <a:r>
              <a:rPr lang="ru-RU" dirty="0" err="1" smtClean="0"/>
              <a:t>магістрів</a:t>
            </a:r>
            <a:r>
              <a:rPr lang="ru-RU" dirty="0" smtClean="0"/>
              <a:t> спец. 8.00000.5 «</a:t>
            </a:r>
            <a:r>
              <a:rPr lang="ru-RU" dirty="0" err="1" smtClean="0"/>
              <a:t>Педагогіка</a:t>
            </a:r>
            <a:r>
              <a:rPr lang="ru-RU" dirty="0" smtClean="0"/>
              <a:t> </a:t>
            </a:r>
            <a:r>
              <a:rPr lang="ru-RU" dirty="0" err="1" smtClean="0"/>
              <a:t>вищої</a:t>
            </a:r>
            <a:r>
              <a:rPr lang="ru-RU" dirty="0" smtClean="0"/>
              <a:t> </a:t>
            </a:r>
            <a:r>
              <a:rPr lang="ru-RU" dirty="0" err="1" smtClean="0"/>
              <a:t>школи</a:t>
            </a:r>
            <a:r>
              <a:rPr lang="ru-RU" dirty="0" smtClean="0"/>
              <a:t>» та 8.00000.9 «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навч</a:t>
            </a:r>
            <a:r>
              <a:rPr lang="ru-RU" dirty="0" smtClean="0"/>
              <a:t>. Закладом» / Є. В. Шматков, О. Е. Коваленко ; </a:t>
            </a:r>
            <a:r>
              <a:rPr lang="ru-RU" dirty="0" err="1" smtClean="0"/>
              <a:t>Укр</a:t>
            </a:r>
            <a:r>
              <a:rPr lang="ru-RU" dirty="0" smtClean="0"/>
              <a:t>. </a:t>
            </a:r>
            <a:r>
              <a:rPr lang="ru-RU" dirty="0" err="1" smtClean="0"/>
              <a:t>Інж</a:t>
            </a:r>
            <a:r>
              <a:rPr lang="ru-RU" dirty="0" smtClean="0"/>
              <a:t>. – </a:t>
            </a:r>
            <a:r>
              <a:rPr lang="ru-RU" dirty="0" err="1" smtClean="0"/>
              <a:t>пед</a:t>
            </a:r>
            <a:r>
              <a:rPr lang="ru-RU" dirty="0" smtClean="0"/>
              <a:t>. </a:t>
            </a:r>
            <a:r>
              <a:rPr lang="ru-RU" dirty="0" err="1" smtClean="0"/>
              <a:t>Академія</a:t>
            </a:r>
            <a:r>
              <a:rPr lang="ru-RU" dirty="0" smtClean="0"/>
              <a:t>. – Х. : [б. в.], 2008. – 166 с.</a:t>
            </a:r>
          </a:p>
          <a:p>
            <a:endParaRPr lang="ru-RU" dirty="0" smtClean="0"/>
          </a:p>
          <a:p>
            <a:r>
              <a:rPr lang="uk-UA" dirty="0" smtClean="0"/>
              <a:t>Штефан Л. В. Інноваційні технології в освіті: </a:t>
            </a:r>
            <a:r>
              <a:rPr lang="uk-UA" dirty="0" err="1" smtClean="0"/>
              <a:t>навч</a:t>
            </a:r>
            <a:r>
              <a:rPr lang="uk-UA" dirty="0" smtClean="0"/>
              <a:t>. </a:t>
            </a:r>
            <a:r>
              <a:rPr lang="uk-UA" dirty="0" err="1" smtClean="0"/>
              <a:t>посіб</a:t>
            </a:r>
            <a:r>
              <a:rPr lang="uk-UA" dirty="0" smtClean="0"/>
              <a:t>. для студентів </a:t>
            </a:r>
            <a:r>
              <a:rPr lang="uk-UA" dirty="0" err="1" smtClean="0"/>
              <a:t>вищ</a:t>
            </a:r>
            <a:r>
              <a:rPr lang="uk-UA" dirty="0" smtClean="0"/>
              <a:t>. </a:t>
            </a:r>
            <a:r>
              <a:rPr lang="uk-UA" dirty="0" err="1" smtClean="0"/>
              <a:t>навч</a:t>
            </a:r>
            <a:r>
              <a:rPr lang="uk-UA" dirty="0" smtClean="0"/>
              <a:t>. </a:t>
            </a:r>
            <a:r>
              <a:rPr lang="uk-UA" dirty="0" err="1" smtClean="0"/>
              <a:t>закл</a:t>
            </a:r>
            <a:r>
              <a:rPr lang="uk-UA" dirty="0" smtClean="0"/>
              <a:t>. </a:t>
            </a:r>
            <a:r>
              <a:rPr lang="uk-UA" dirty="0" err="1" smtClean="0"/>
              <a:t>інж.-пед</a:t>
            </a:r>
            <a:r>
              <a:rPr lang="uk-UA" dirty="0" smtClean="0"/>
              <a:t>. спец. / Л. В. Штефан. – Х. : Точка, 2012. – 174 с.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10842" y="533400"/>
            <a:ext cx="8152872" cy="5944708"/>
            <a:chOff x="2250" y="1432"/>
            <a:chExt cx="1696" cy="1618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99341" name="Oval 13"/>
            <p:cNvSpPr>
              <a:spLocks noChangeArrowheads="1"/>
            </p:cNvSpPr>
            <p:nvPr/>
          </p:nvSpPr>
          <p:spPr bwMode="gray">
            <a:xfrm>
              <a:off x="2250" y="1432"/>
              <a:ext cx="1696" cy="1618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24314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99343" name="Text Box 15"/>
            <p:cNvSpPr txBox="1">
              <a:spLocks noChangeArrowheads="1"/>
            </p:cNvSpPr>
            <p:nvPr/>
          </p:nvSpPr>
          <p:spPr bwMode="gray">
            <a:xfrm>
              <a:off x="2392" y="1639"/>
              <a:ext cx="1458" cy="1131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uk-UA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Кейсові технології навчання </a:t>
              </a:r>
            </a:p>
            <a:p>
              <a:pPr algn="ctr" eaLnBrk="0" hangingPunct="0">
                <a:defRPr/>
              </a:pPr>
              <a:r>
                <a:rPr lang="uk-UA" sz="2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(поряд використовується і назва кейс-методи) почали застосовуватися ще на початку XX століття в області права і медицини. Ідея їх використання належить Гарвардській Школі Бізнесу. У період із 1909 по 1919 роки навчання тут відбувалося за схемою підготовки практикантів через використання конкретної ситуації (проблеми) з подальшим її аналізом та виробленням відповідних рекомендацій. </a:t>
              </a:r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0"/>
            <a:ext cx="8153400" cy="1295400"/>
          </a:xfrm>
        </p:spPr>
        <p:txBody>
          <a:bodyPr>
            <a:noAutofit/>
          </a:bodyPr>
          <a:lstStyle/>
          <a:p>
            <a:pPr algn="ctr"/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Метод кейсів</a:t>
            </a:r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(від </a:t>
            </a: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  <a:hlinkClick r:id="rId2"/>
              </a:rPr>
              <a:t>англ.</a:t>
            </a: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Case</a:t>
            </a: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method</a:t>
            </a: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, кейс-метод, кейс-стаді, метод конкретних ситуацій)</a:t>
            </a:r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 </a:t>
            </a:r>
            <a:endParaRPr lang="ru-RU" sz="28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uk-U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uk-U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технологія навчання, що використовує опис реальних економічних, соціальних, бізнес та інших ситуацій. </a:t>
            </a:r>
          </a:p>
          <a:p>
            <a:pPr>
              <a:buNone/>
            </a:pPr>
            <a:endParaRPr lang="uk-UA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buNone/>
            </a:pPr>
            <a:r>
              <a:rPr lang="uk-U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	Учні повинні проаналізувати ситуацію, розібратися у суті проблеми, запропонувати можливі шляхи її рішення та вибрати кращий із них. </a:t>
            </a:r>
          </a:p>
          <a:p>
            <a:pPr>
              <a:buNone/>
            </a:pPr>
            <a:endParaRPr lang="uk-UA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buNone/>
            </a:pPr>
            <a:r>
              <a:rPr lang="uk-U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	Кейси базуються на реальному фактичному матеріалі, або ж наближені до реальної ситуації.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0" y="304800"/>
            <a:ext cx="8153400" cy="6248400"/>
            <a:chOff x="1896" y="1392"/>
            <a:chExt cx="1827" cy="1512"/>
          </a:xfrm>
        </p:grpSpPr>
        <p:sp>
          <p:nvSpPr>
            <p:cNvPr id="264204" name="AutoShape 12"/>
            <p:cNvSpPr>
              <a:spLocks noChangeArrowheads="1"/>
            </p:cNvSpPr>
            <p:nvPr/>
          </p:nvSpPr>
          <p:spPr bwMode="gray">
            <a:xfrm rot="16200000" flipH="1">
              <a:off x="1845" y="2053"/>
              <a:ext cx="290" cy="187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4205" name="AutoShape 13"/>
            <p:cNvSpPr>
              <a:spLocks noChangeArrowheads="1"/>
            </p:cNvSpPr>
            <p:nvPr/>
          </p:nvSpPr>
          <p:spPr bwMode="gray">
            <a:xfrm rot="5400000" flipH="1">
              <a:off x="3485" y="2022"/>
              <a:ext cx="289" cy="187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64207" name="Oval 15"/>
            <p:cNvSpPr>
              <a:spLocks noChangeArrowheads="1"/>
            </p:cNvSpPr>
            <p:nvPr/>
          </p:nvSpPr>
          <p:spPr bwMode="gray">
            <a:xfrm>
              <a:off x="2083" y="1392"/>
              <a:ext cx="1465" cy="1512"/>
            </a:xfrm>
            <a:prstGeom prst="ellipse">
              <a:avLst/>
            </a:prstGeom>
            <a:solidFill>
              <a:srgbClr val="C0C0C0"/>
            </a:solidFill>
            <a:ln w="57150" algn="ctr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4208" name="Oval 16"/>
            <p:cNvSpPr>
              <a:spLocks noChangeArrowheads="1"/>
            </p:cNvSpPr>
            <p:nvPr/>
          </p:nvSpPr>
          <p:spPr bwMode="gray">
            <a:xfrm>
              <a:off x="2166" y="1477"/>
              <a:ext cx="1298" cy="1339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4209" name="Oval 17"/>
            <p:cNvSpPr>
              <a:spLocks noChangeArrowheads="1"/>
            </p:cNvSpPr>
            <p:nvPr/>
          </p:nvSpPr>
          <p:spPr bwMode="gray">
            <a:xfrm>
              <a:off x="2243" y="1557"/>
              <a:ext cx="1144" cy="118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264210" name="Oval 18"/>
            <p:cNvSpPr>
              <a:spLocks noChangeArrowheads="1"/>
            </p:cNvSpPr>
            <p:nvPr/>
          </p:nvSpPr>
          <p:spPr bwMode="gray">
            <a:xfrm>
              <a:off x="2243" y="1557"/>
              <a:ext cx="1144" cy="1183"/>
            </a:xfrm>
            <a:prstGeom prst="ellipse">
              <a:avLst/>
            </a:prstGeom>
            <a:gradFill rotWithShape="1">
              <a:gsLst>
                <a:gs pos="0">
                  <a:srgbClr val="FFCC00">
                    <a:gamma/>
                    <a:shade val="0"/>
                    <a:invGamma/>
                  </a:srgbClr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264211" name="Oval 19"/>
            <p:cNvSpPr>
              <a:spLocks noChangeArrowheads="1"/>
            </p:cNvSpPr>
            <p:nvPr/>
          </p:nvSpPr>
          <p:spPr bwMode="gray">
            <a:xfrm>
              <a:off x="2318" y="1635"/>
              <a:ext cx="994" cy="10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264212" name="Oval 20"/>
            <p:cNvSpPr>
              <a:spLocks noChangeArrowheads="1"/>
            </p:cNvSpPr>
            <p:nvPr/>
          </p:nvSpPr>
          <p:spPr bwMode="gray">
            <a:xfrm>
              <a:off x="2323" y="1650"/>
              <a:ext cx="994" cy="1028"/>
            </a:xfrm>
            <a:prstGeom prst="ellipse">
              <a:avLst/>
            </a:prstGeom>
            <a:solidFill>
              <a:srgbClr val="FFFF99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264219" name="Text Box 27"/>
            <p:cNvSpPr txBox="1">
              <a:spLocks noChangeArrowheads="1"/>
            </p:cNvSpPr>
            <p:nvPr/>
          </p:nvSpPr>
          <p:spPr bwMode="gray">
            <a:xfrm>
              <a:off x="2408" y="1908"/>
              <a:ext cx="871" cy="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uk-UA" sz="2000" b="1" i="1" dirty="0" smtClean="0">
                  <a:solidFill>
                    <a:schemeClr val="accent2">
                      <a:lumMod val="75000"/>
                    </a:schemeClr>
                  </a:solidFill>
                  <a:latin typeface="Arial Black" pitchFamily="34" charset="0"/>
                  <a:cs typeface="Arial" pitchFamily="34" charset="0"/>
                </a:rPr>
                <a:t>Мета кейса</a:t>
              </a:r>
              <a:r>
                <a:rPr lang="uk-UA" sz="2000" b="1" dirty="0" smtClean="0">
                  <a:solidFill>
                    <a:schemeClr val="accent2">
                      <a:lumMod val="75000"/>
                    </a:schemeClr>
                  </a:solidFill>
                  <a:latin typeface="Arial Black" pitchFamily="34" charset="0"/>
                  <a:cs typeface="Arial" pitchFamily="34" charset="0"/>
                </a:rPr>
                <a:t> </a:t>
              </a:r>
              <a:r>
                <a:rPr lang="uk-UA" sz="2000" dirty="0" smtClean="0">
                  <a:solidFill>
                    <a:schemeClr val="accent2">
                      <a:lumMod val="75000"/>
                    </a:schemeClr>
                  </a:solidFill>
                  <a:latin typeface="Arial Black" pitchFamily="34" charset="0"/>
                  <a:cs typeface="Arial" pitchFamily="34" charset="0"/>
                </a:rPr>
                <a:t>– </a:t>
              </a:r>
              <a:r>
                <a:rPr lang="uk-UA" sz="2000" dirty="0" smtClean="0">
                  <a:latin typeface="Arial Black" pitchFamily="34" charset="0"/>
                  <a:cs typeface="Arial" pitchFamily="34" charset="0"/>
                </a:rPr>
                <a:t>максимально активізувати кожного з тих, хто навчається, і залучити його до процесу аналізу ситуації та прийняття рішень. </a:t>
              </a:r>
              <a:endParaRPr lang="ru-RU" sz="2000" dirty="0" smtClean="0">
                <a:latin typeface="Arial Black" pitchFamily="34" charset="0"/>
                <a:cs typeface="Arial" pitchFamily="34" charset="0"/>
              </a:endParaRPr>
            </a:p>
            <a:p>
              <a:pPr algn="ctr"/>
              <a:r>
                <a:rPr lang="uk-UA" sz="2000" dirty="0" smtClean="0">
                  <a:latin typeface="Arial Black" pitchFamily="34" charset="0"/>
                  <a:cs typeface="Arial" pitchFamily="34" charset="0"/>
                </a:rPr>
                <a:t> </a:t>
              </a:r>
              <a:endParaRPr lang="ru-RU" sz="2000" dirty="0" smtClean="0">
                <a:latin typeface="Arial Black" pitchFamily="34" charset="0"/>
                <a:cs typeface="Arial" pitchFamily="34" charset="0"/>
              </a:endParaRPr>
            </a:p>
            <a:p>
              <a:pPr algn="ctr" eaLnBrk="0" hangingPunct="0"/>
              <a:endParaRPr lang="en-US" sz="2000" b="1" dirty="0">
                <a:solidFill>
                  <a:srgbClr val="CC3300"/>
                </a:solidFill>
                <a:latin typeface="Arial Black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Класифікація кейсів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28601" y="1600200"/>
          <a:ext cx="86868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4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1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17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Класифікаційна ознака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Вид кейсу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95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i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 структурою</a:t>
                      </a:r>
                      <a:endParaRPr lang="ru-RU" sz="16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uk-UA" sz="16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uk-UA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Структуровані кейси передбачають короткий і точний виклад ситуації з конкретними цифрами і даними. Для такого типу кейсів існує певна кількість правильних відповідей. Вони призначені для оцінки знання і (або) уміння використовувати одну формулу, навичку, методику в певній області знань.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kumimoji="0" lang="ru-RU" sz="1600" b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uk-UA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Неструктуровані кейси є матеріалом із великою кількістю даних, що призначені для оцінки стилю та швидкості мислення, уміння відокремити головне від другорядного і навиків роботи у певній області. Для них існують декілька правильних варіантів відповідей і зазвичай не виключається можливість знаходження нестандартного рішення.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kumimoji="0" lang="ru-RU" sz="1600" b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uk-UA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Кейси першовідкривачів: можуть бути як дуже короткими, так і довгими за описом. Спостереження за рішенням такого кейса дає можливість побачити, чи здатна людина мислити нестандартно, скільки креативних ідей вона може видати за відведений час.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Класифікація кейсів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4800" y="1600201"/>
          <a:ext cx="8686800" cy="50517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51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Класифікаційна ознака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Вид кейсу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01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i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 розміром</a:t>
                      </a:r>
                      <a:endParaRPr lang="ru-RU" sz="16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uk-UA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Повні кейси (в середньому 20 – 25 сторінок) передбачають командну роботу протягом декількох днів і зазвичай мають командний виступ.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kumimoji="0" lang="ru-RU" sz="1600" b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uk-UA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Стислі кейси (3 – 5 сторінок) призначені для розбору безпосередньо на занятті та передбачають загальну дискусію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kumimoji="0" lang="ru-RU" sz="1600" b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uk-UA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Міні-кейси (1 – 2 сторінки), як і стислі кейси, призначені для розбору в аудиторії і використовуються як ілюстрація до теорії, що викладається на занятті. 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87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 </a:t>
                      </a:r>
                      <a:r>
                        <a:rPr kumimoji="0" lang="ru-RU" sz="1600" b="1" i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рівнем</a:t>
                      </a:r>
                      <a:r>
                        <a:rPr kumimoji="0" lang="ru-RU" sz="1600" b="1" i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600" b="1" i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складності</a:t>
                      </a:r>
                      <a:endParaRPr lang="ru-RU" sz="16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uk-UA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Кейси </a:t>
                      </a:r>
                      <a:r>
                        <a:rPr kumimoji="0" lang="uk-UA" sz="1600" b="1" u="non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для бакалаврів; </a:t>
                      </a:r>
                      <a:endParaRPr kumimoji="0" lang="ru-RU" sz="1600" b="1" u="non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uk-UA" sz="1600" b="1" u="non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Кейси для магістрантів; </a:t>
                      </a:r>
                      <a:endParaRPr kumimoji="0" lang="ru-RU" sz="1600" b="1" u="non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uk-UA" sz="1600" b="1" u="non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Кейси для курсів підвищення </a:t>
                      </a:r>
                      <a:r>
                        <a:rPr kumimoji="0" lang="uk-UA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кваліфікації.</a:t>
                      </a:r>
                      <a:endParaRPr kumimoji="0" lang="ru-RU" sz="1600" b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uk-UA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Навчальні кейси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51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i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</a:t>
                      </a:r>
                      <a:r>
                        <a:rPr kumimoji="0" lang="uk-UA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uk-UA" sz="1600" b="1" i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навчальною дисципліною</a:t>
                      </a:r>
                      <a:endParaRPr lang="ru-RU" sz="16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</a:t>
                      </a: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 </a:t>
                      </a:r>
                      <a:r>
                        <a:rPr kumimoji="0"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мають</a:t>
                      </a: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обмежень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8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uk-UA" sz="4000" b="1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uk-UA" sz="4000" b="1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uk-UA" sz="4000" b="1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Вимоги до змісту кейса</a:t>
            </a:r>
            <a:r>
              <a:rPr lang="ru-RU" sz="4000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ru-RU" sz="4000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endParaRPr lang="ru-RU" sz="4000" b="1" i="1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69670" name="AutoShape 6"/>
          <p:cNvSpPr>
            <a:spLocks noChangeArrowheads="1"/>
          </p:cNvSpPr>
          <p:nvPr/>
        </p:nvSpPr>
        <p:spPr bwMode="gray">
          <a:xfrm>
            <a:off x="860425" y="1447800"/>
            <a:ext cx="7597775" cy="12954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71" name="AutoShape 7"/>
          <p:cNvSpPr>
            <a:spLocks noChangeArrowheads="1"/>
          </p:cNvSpPr>
          <p:nvPr/>
        </p:nvSpPr>
        <p:spPr bwMode="gray">
          <a:xfrm>
            <a:off x="381000" y="1524000"/>
            <a:ext cx="862013" cy="1371600"/>
          </a:xfrm>
          <a:prstGeom prst="diamond">
            <a:avLst/>
          </a:prstGeom>
          <a:solidFill>
            <a:srgbClr val="FFCC99"/>
          </a:solidFill>
          <a:ln w="25400" algn="ctr">
            <a:solidFill>
              <a:schemeClr val="bg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73" name="Text Box 9"/>
          <p:cNvSpPr txBox="1">
            <a:spLocks noChangeArrowheads="1"/>
          </p:cNvSpPr>
          <p:nvPr/>
        </p:nvSpPr>
        <p:spPr bwMode="gray">
          <a:xfrm>
            <a:off x="620713" y="1720850"/>
            <a:ext cx="354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1</a:t>
            </a:r>
          </a:p>
        </p:txBody>
      </p:sp>
      <p:sp>
        <p:nvSpPr>
          <p:cNvPr id="369680" name="AutoShape 16"/>
          <p:cNvSpPr>
            <a:spLocks noChangeArrowheads="1"/>
          </p:cNvSpPr>
          <p:nvPr/>
        </p:nvSpPr>
        <p:spPr bwMode="gray">
          <a:xfrm>
            <a:off x="1600200" y="3200400"/>
            <a:ext cx="7086600" cy="9144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81" name="AutoShape 17"/>
          <p:cNvSpPr>
            <a:spLocks noChangeArrowheads="1"/>
          </p:cNvSpPr>
          <p:nvPr/>
        </p:nvSpPr>
        <p:spPr bwMode="gray">
          <a:xfrm>
            <a:off x="990600" y="2819400"/>
            <a:ext cx="862013" cy="1371600"/>
          </a:xfrm>
          <a:prstGeom prst="diamond">
            <a:avLst/>
          </a:prstGeom>
          <a:solidFill>
            <a:srgbClr val="FFCC99"/>
          </a:solidFill>
          <a:ln w="25400" algn="ctr">
            <a:solidFill>
              <a:schemeClr val="bg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82" name="Text Box 18"/>
          <p:cNvSpPr txBox="1">
            <a:spLocks noChangeArrowheads="1"/>
          </p:cNvSpPr>
          <p:nvPr/>
        </p:nvSpPr>
        <p:spPr bwMode="gray">
          <a:xfrm>
            <a:off x="1757363" y="3168650"/>
            <a:ext cx="6624637" cy="104644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endParaRPr lang="uk-UA" sz="1400" b="1" dirty="0" smtClean="0"/>
          </a:p>
          <a:p>
            <a:pPr algn="ctr" eaLnBrk="0" hangingPunct="0"/>
            <a:r>
              <a:rPr lang="uk-UA" sz="1600" b="1" dirty="0" smtClean="0">
                <a:latin typeface="Arial Black" pitchFamily="34" charset="0"/>
              </a:rPr>
              <a:t>В опис ситуації включаються основні випадки, факти, рішення, що мали місце протягом цього часу</a:t>
            </a:r>
            <a:endParaRPr lang="ru-RU" sz="1600" dirty="0" smtClean="0">
              <a:latin typeface="Arial Black" pitchFamily="34" charset="0"/>
            </a:endParaRPr>
          </a:p>
          <a:p>
            <a:pPr algn="ctr" eaLnBrk="0" hangingPunct="0"/>
            <a:endParaRPr lang="en-US" sz="16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69683" name="Text Box 19"/>
          <p:cNvSpPr txBox="1">
            <a:spLocks noChangeArrowheads="1"/>
          </p:cNvSpPr>
          <p:nvPr/>
        </p:nvSpPr>
        <p:spPr bwMode="gray">
          <a:xfrm>
            <a:off x="1230313" y="3016250"/>
            <a:ext cx="354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uk-UA" sz="2400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2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369685" name="AutoShape 21"/>
          <p:cNvSpPr>
            <a:spLocks noChangeArrowheads="1"/>
          </p:cNvSpPr>
          <p:nvPr/>
        </p:nvSpPr>
        <p:spPr bwMode="gray">
          <a:xfrm>
            <a:off x="2384425" y="4648200"/>
            <a:ext cx="6759575" cy="676275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86" name="AutoShape 22"/>
          <p:cNvSpPr>
            <a:spLocks noChangeArrowheads="1"/>
          </p:cNvSpPr>
          <p:nvPr/>
        </p:nvSpPr>
        <p:spPr bwMode="gray">
          <a:xfrm>
            <a:off x="1600200" y="4114800"/>
            <a:ext cx="862013" cy="1371600"/>
          </a:xfrm>
          <a:prstGeom prst="diamond">
            <a:avLst/>
          </a:prstGeom>
          <a:solidFill>
            <a:srgbClr val="FFCC99"/>
          </a:solidFill>
          <a:ln w="25400" algn="ctr">
            <a:solidFill>
              <a:schemeClr val="bg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88" name="Text Box 24"/>
          <p:cNvSpPr txBox="1">
            <a:spLocks noChangeArrowheads="1"/>
          </p:cNvSpPr>
          <p:nvPr/>
        </p:nvSpPr>
        <p:spPr bwMode="gray">
          <a:xfrm>
            <a:off x="1839913" y="4311650"/>
            <a:ext cx="354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uk-UA" sz="2400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3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369690" name="AutoShape 26"/>
          <p:cNvSpPr>
            <a:spLocks noChangeArrowheads="1"/>
          </p:cNvSpPr>
          <p:nvPr/>
        </p:nvSpPr>
        <p:spPr bwMode="gray">
          <a:xfrm>
            <a:off x="2841625" y="5724525"/>
            <a:ext cx="6302375" cy="9144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91" name="AutoShape 27"/>
          <p:cNvSpPr>
            <a:spLocks noChangeArrowheads="1"/>
          </p:cNvSpPr>
          <p:nvPr/>
        </p:nvSpPr>
        <p:spPr bwMode="gray">
          <a:xfrm>
            <a:off x="2362200" y="5486400"/>
            <a:ext cx="862013" cy="1371600"/>
          </a:xfrm>
          <a:prstGeom prst="diamond">
            <a:avLst/>
          </a:prstGeom>
          <a:solidFill>
            <a:srgbClr val="FFCC99"/>
          </a:solidFill>
          <a:ln w="25400" algn="ctr">
            <a:solidFill>
              <a:schemeClr val="bg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9693" name="Text Box 29"/>
          <p:cNvSpPr txBox="1">
            <a:spLocks noChangeArrowheads="1"/>
          </p:cNvSpPr>
          <p:nvPr/>
        </p:nvSpPr>
        <p:spPr bwMode="gray">
          <a:xfrm>
            <a:off x="2601913" y="5683250"/>
            <a:ext cx="354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uk-UA" sz="2400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4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369700" name="Text Box 36"/>
          <p:cNvSpPr txBox="1">
            <a:spLocks noChangeArrowheads="1"/>
          </p:cNvSpPr>
          <p:nvPr/>
        </p:nvSpPr>
        <p:spPr bwMode="gray">
          <a:xfrm>
            <a:off x="1147763" y="1600201"/>
            <a:ext cx="7005637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1600" b="1" dirty="0" smtClean="0">
                <a:latin typeface="Arial Black" pitchFamily="34" charset="0"/>
              </a:rPr>
              <a:t>У кейсі розглядається конкретна ситуація, що відображає положення підприємства, навчального закладу тощо</a:t>
            </a:r>
            <a:r>
              <a:rPr lang="en-US" sz="1600" b="1" dirty="0" smtClean="0">
                <a:latin typeface="Arial Black" pitchFamily="34" charset="0"/>
              </a:rPr>
              <a:t> </a:t>
            </a:r>
            <a:r>
              <a:rPr lang="uk-UA" sz="1600" b="1" dirty="0" smtClean="0">
                <a:latin typeface="Arial Black" pitchFamily="34" charset="0"/>
              </a:rPr>
              <a:t>у</a:t>
            </a:r>
          </a:p>
          <a:p>
            <a:pPr algn="ctr" eaLnBrk="0" hangingPunct="0"/>
            <a:r>
              <a:rPr lang="uk-UA" sz="1600" b="1" dirty="0" smtClean="0">
                <a:latin typeface="Arial Black" pitchFamily="34" charset="0"/>
              </a:rPr>
              <a:t> певний проміжок часу</a:t>
            </a:r>
            <a:endParaRPr lang="ru-RU" sz="1600" dirty="0" smtClean="0">
              <a:latin typeface="Arial Black" pitchFamily="34" charset="0"/>
            </a:endParaRPr>
          </a:p>
          <a:p>
            <a:pPr algn="ctr" eaLnBrk="0" hangingPunct="0"/>
            <a:endParaRPr lang="en-US" sz="1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69701" name="Text Box 37"/>
          <p:cNvSpPr txBox="1">
            <a:spLocks noChangeArrowheads="1"/>
          </p:cNvSpPr>
          <p:nvPr/>
        </p:nvSpPr>
        <p:spPr bwMode="gray">
          <a:xfrm>
            <a:off x="2667000" y="4648200"/>
            <a:ext cx="61722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1600" b="1" dirty="0" smtClean="0">
                <a:latin typeface="Arial Black" pitchFamily="34" charset="0"/>
              </a:rPr>
              <a:t>Кейс може бути складений на підставі узагальненого досвіду</a:t>
            </a:r>
            <a:endParaRPr lang="ru-RU" sz="1600" dirty="0" smtClean="0">
              <a:latin typeface="Arial Black" pitchFamily="34" charset="0"/>
            </a:endParaRPr>
          </a:p>
          <a:p>
            <a:endParaRPr lang="en-US" sz="16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69702" name="Text Box 38"/>
          <p:cNvSpPr txBox="1">
            <a:spLocks noChangeArrowheads="1"/>
          </p:cNvSpPr>
          <p:nvPr/>
        </p:nvSpPr>
        <p:spPr bwMode="gray">
          <a:xfrm>
            <a:off x="3276600" y="5791200"/>
            <a:ext cx="58674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/>
            <a:r>
              <a:rPr lang="uk-UA" sz="1600" b="1" dirty="0" smtClean="0">
                <a:latin typeface="Arial Black" pitchFamily="34" charset="0"/>
              </a:rPr>
              <a:t>Кейс повинен містити максимально реальну ситуацію і декілька конкретних фактів</a:t>
            </a:r>
            <a:endParaRPr lang="ru-RU" sz="1600" dirty="0" smtClean="0">
              <a:latin typeface="Arial Black" pitchFamily="34" charset="0"/>
            </a:endParaRPr>
          </a:p>
          <a:p>
            <a:pPr algn="just" eaLnBrk="0" hangingPunct="0"/>
            <a:endParaRPr lang="en-US" sz="1600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1762</TotalTime>
  <Words>1790</Words>
  <Application>Microsoft Office PowerPoint</Application>
  <PresentationFormat>Экран (4:3)</PresentationFormat>
  <Paragraphs>292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9" baseType="lpstr">
      <vt:lpstr>Arial</vt:lpstr>
      <vt:lpstr>Arial Black</vt:lpstr>
      <vt:lpstr>Arial Narrow</vt:lpstr>
      <vt:lpstr>Calibri</vt:lpstr>
      <vt:lpstr>Impact</vt:lpstr>
      <vt:lpstr>Lucida Sans Unicode</vt:lpstr>
      <vt:lpstr>Times New Roman</vt:lpstr>
      <vt:lpstr>Tw Cen MT</vt:lpstr>
      <vt:lpstr>Verdana</vt:lpstr>
      <vt:lpstr>Wingdings</vt:lpstr>
      <vt:lpstr>Wingdings 2</vt:lpstr>
      <vt:lpstr>Обычная</vt:lpstr>
      <vt:lpstr>Дисципліна «Інноваційні технології в освіті»</vt:lpstr>
      <vt:lpstr>ПЛАН ЛЕКЦІЇ</vt:lpstr>
      <vt:lpstr>Презентация PowerPoint</vt:lpstr>
      <vt:lpstr>Презентация PowerPoint</vt:lpstr>
      <vt:lpstr>Метод кейсів (від англ. Case method, кейс-метод, кейс-стаді, метод конкретних ситуацій) </vt:lpstr>
      <vt:lpstr>Презентация PowerPoint</vt:lpstr>
      <vt:lpstr>Класифікація кейсів </vt:lpstr>
      <vt:lpstr>Класифікація кейсів </vt:lpstr>
      <vt:lpstr> Вимоги до змісту кейса </vt:lpstr>
      <vt:lpstr> Вимоги до випадку, який береться за  основу кейсу   </vt:lpstr>
      <vt:lpstr>Презентация PowerPoint</vt:lpstr>
      <vt:lpstr>Презентация PowerPoint</vt:lpstr>
      <vt:lpstr>Способи кейсової роботи</vt:lpstr>
      <vt:lpstr>Презентация PowerPoint</vt:lpstr>
      <vt:lpstr> Організація діяльності на занятті за кейс-технологією </vt:lpstr>
      <vt:lpstr>Фази діяльність викладача при використанні кейс-технології </vt:lpstr>
      <vt:lpstr>Презентация PowerPoint</vt:lpstr>
      <vt:lpstr>Перша фаза </vt:lpstr>
      <vt:lpstr>Друга фаза </vt:lpstr>
      <vt:lpstr>Презентация PowerPoint</vt:lpstr>
      <vt:lpstr> Орієнтовна структура плану навчального тренінгу </vt:lpstr>
      <vt:lpstr>Презентация PowerPoint</vt:lpstr>
      <vt:lpstr>Презентация PowerPoint</vt:lpstr>
      <vt:lpstr>Вправи на рефлексію закладаються: </vt:lpstr>
      <vt:lpstr>атрибутивні компоненти навчального тренінгу</vt:lpstr>
      <vt:lpstr>Презентация PowerPoint</vt:lpstr>
      <vt:lpstr>Презентация PowerPoint</vt:lpstr>
      <vt:lpstr>Презентация PowerPoint</vt:lpstr>
      <vt:lpstr> Технологія проектування навчального тренінгу  </vt:lpstr>
      <vt:lpstr> Індивідуальні характеристики учасників тренінгу   </vt:lpstr>
      <vt:lpstr> Технологія проектування навчального тренінгу  </vt:lpstr>
      <vt:lpstr>Принципи тренінгового заняття </vt:lpstr>
      <vt:lpstr> Технологія проектування навчального тренінгу  </vt:lpstr>
      <vt:lpstr>Вибір тренінгових вправ на основі аналізу ОКХ фахівця </vt:lpstr>
      <vt:lpstr>Презентация PowerPoint</vt:lpstr>
      <vt:lpstr> Література </vt:lpstr>
      <vt:lpstr> Література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213</cp:revision>
  <cp:lastPrinted>1601-01-01T00:00:00Z</cp:lastPrinted>
  <dcterms:created xsi:type="dcterms:W3CDTF">1601-01-01T00:00:00Z</dcterms:created>
  <dcterms:modified xsi:type="dcterms:W3CDTF">2024-04-21T11:56:32Z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