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51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3A5F-1402-4628-9F98-4868E1F82B24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A0803-A2D5-4172-BE1B-86D5DC5F46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9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01A60-C50E-4CBA-8A87-E5CFC6D9D211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11F1-D387-4D7C-8A11-61048090E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5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01A60-C50E-4CBA-8A87-E5CFC6D9D211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11F1-D387-4D7C-8A11-61048090E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44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01A60-C50E-4CBA-8A87-E5CFC6D9D211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11F1-D387-4D7C-8A11-61048090E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6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01A60-C50E-4CBA-8A87-E5CFC6D9D211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11F1-D387-4D7C-8A11-61048090E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5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01A60-C50E-4CBA-8A87-E5CFC6D9D211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11F1-D387-4D7C-8A11-61048090E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7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C3A4F-9A26-4D2D-9C59-5DB745C1388D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16900-AE4C-4470-A9C5-AAB03AF73F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5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8CB91-C021-4BED-B079-D416056BD751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0231B-AD15-4EA4-A56C-A626321CBD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2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20BDC-C2CE-4D32-A0DB-43E94A10A7AA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6C366-2E53-4CAF-9AA3-82D8BB7C3E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4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4C8A7-5060-433C-A6FA-4717DB9B9EAF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6DD4-883A-4D51-A9EF-7E8F763C47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9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DB045-6009-4DC6-9CE8-2E9A944E3E56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F1CA-5CC3-4618-B663-2B846A2E04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2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B862E-17F0-43E0-945A-F5B53187975C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42C13-DE0F-408B-AA57-6BC6F06CC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2DCD9-870F-4A89-B3A2-BBD3E3692C1F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3DCC2-ABFB-4995-BD21-8C8C8F9ECC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86FA6-94EB-4B88-8A36-FE4B0A86C94E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5E200-3C68-4F6C-9B28-709BB7932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0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1D588-6093-4E33-B776-D7825D8DB23E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7F13C-2C4A-41EB-BB47-DDF91B444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7165F-51AE-4E34-BCC6-7C78E9978308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CCBB3-569E-4D98-A958-E7748307C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4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201A60-C50E-4CBA-8A87-E5CFC6D9D211}" type="datetimeFigureOut">
              <a:rPr lang="ru-RU" smtClean="0"/>
              <a:pPr>
                <a:defRPr/>
              </a:pPr>
              <a:t>08.11.2025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46F11F1-D387-4D7C-8A11-61048090E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1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762882" y="1115195"/>
            <a:ext cx="40276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4800" b="1" dirty="0"/>
              <a:t>АЛКАЛОЇДИ</a:t>
            </a:r>
            <a:r>
              <a:rPr lang="uk-UA" sz="4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-2" r="-2548" b="6693"/>
          <a:stretch>
            <a:fillRect/>
          </a:stretch>
        </p:blipFill>
        <p:spPr>
          <a:xfrm>
            <a:off x="0" y="0"/>
            <a:ext cx="12511088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 b="91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453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2"/>
          <p:cNvPicPr>
            <a:picLocks noChangeAspect="1" noChangeArrowheads="1"/>
          </p:cNvPicPr>
          <p:nvPr/>
        </p:nvPicPr>
        <p:blipFill>
          <a:blip r:embed="rId3"/>
          <a:srcRect l="29453" t="32365" r="31018" b="42630"/>
          <a:stretch>
            <a:fillRect/>
          </a:stretch>
        </p:blipFill>
        <p:spPr bwMode="auto">
          <a:xfrm>
            <a:off x="862013" y="2012950"/>
            <a:ext cx="10699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40000"/>
                <a:lumOff val="60000"/>
              </a:schemeClr>
            </a:gs>
            <a:gs pos="0">
              <a:schemeClr val="bg2">
                <a:tint val="98000"/>
                <a:hueMod val="88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1220788" y="233363"/>
            <a:ext cx="6078537" cy="5873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Алкалоїди</a:t>
            </a:r>
            <a:r>
              <a:rPr lang="ru-RU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br>
              <a:rPr lang="ru-RU" sz="3200" cap="none" dirty="0">
                <a:latin typeface="Times New Roman" pitchFamily="18" charset="0"/>
                <a:cs typeface="Times New Roman" pitchFamily="18" charset="0"/>
              </a:rPr>
            </a:br>
            <a:endParaRPr lang="ru-RU" sz="32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86994"/>
            <a:ext cx="3777209" cy="297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88" y="3741737"/>
            <a:ext cx="3516312" cy="311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5" name="AutoShape 2" descr="&amp;Kcy;&amp;acy;&amp;rcy;&amp;tcy;&amp;icy;&amp;ncy;&amp;kcy;&amp;icy; &amp;pcy;&amp;ocy; &amp;zcy;&amp;acy;&amp;pcy;&amp;rcy;&amp;ocy;&amp;scy;&amp;ucy; &amp;bcy;&amp;iecy;&amp;lcy;&amp;lcy;&amp;acy;&amp;dcy;&amp;ocy;&amp;ncy;&amp;ncy;&amp;acy;"/>
          <p:cNvSpPr>
            <a:spLocks noChangeAspect="1" noChangeArrowheads="1"/>
          </p:cNvSpPr>
          <p:nvPr/>
        </p:nvSpPr>
        <p:spPr bwMode="auto">
          <a:xfrm>
            <a:off x="155575" y="-2286000"/>
            <a:ext cx="714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w Cen MT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88" y="-1"/>
            <a:ext cx="3516312" cy="308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0" y="820738"/>
            <a:ext cx="821034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Алкалоїди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органічних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нітрогеновмісних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переважно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рослинного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лужний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характер</a:t>
            </a:r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високий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фізіологічний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тварин.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1506" name="AutoShape 2" descr="&amp;Kcy;&amp;acy;&amp;rcy;&amp;tcy;&amp;icy;&amp;ncy;&amp;kcy;&amp;icy; &amp;pcy;&amp;ocy; &amp;zcy;&amp;acy;&amp;pcy;&amp;rcy;&amp;ocy;&amp;scy;&amp;ucy; &amp;pcy;&amp;ocy;&amp;khcy;&amp;iukcy;&amp;dcy;&amp;ncy;&amp;iukcy; &amp;khcy;&amp;iukcy;&amp;ncy;&amp;ocy;&amp;lcy;&amp;iukcy;&amp;zcy;&amp;icy;&amp;dcy;&amp;icy;&amp;ncy;&amp;ucy;"/>
          <p:cNvSpPr>
            <a:spLocks noChangeAspect="1" noChangeArrowheads="1"/>
          </p:cNvSpPr>
          <p:nvPr/>
        </p:nvSpPr>
        <p:spPr bwMode="auto">
          <a:xfrm>
            <a:off x="155575" y="-2574925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04" y="168275"/>
            <a:ext cx="8566484" cy="14779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Фізико-хімічні властивості алкалоїдів та ідентифікація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04" y="1395981"/>
            <a:ext cx="7729085" cy="5462019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Тверді кристалічні сполуки,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безбарвні або ледь забарвлені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(наприклад, берберин жовтого кольору),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гіркі на смак.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Алкалоїди оптично активні.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Ті, що обертають площину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поляризованого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променя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ліворуч,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більш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фармакологічно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активні.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Ряд алкалоїдів в УФ-світлі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мають характерну флуоресценцію.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Алкалоїди − слабкі основи.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2" y="1561782"/>
            <a:ext cx="4198938" cy="419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102</TotalTime>
  <Words>83</Words>
  <Application>Microsoft Office PowerPoint</Application>
  <PresentationFormat>Широкоэкранный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Tw Cen MT</vt:lpstr>
      <vt:lpstr>Wingdings 3</vt:lpstr>
      <vt:lpstr>Аспект</vt:lpstr>
      <vt:lpstr>Презентация PowerPoint</vt:lpstr>
      <vt:lpstr>Алкалоїди. Класифікація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Фізико-хімічні властивості алкалоїдів та ідентифікація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labormir2</dc:creator>
  <cp:lastModifiedBy>Gencheva.Viktoriia@renters.mans.edu.pl Gencheva</cp:lastModifiedBy>
  <cp:revision>21</cp:revision>
  <dcterms:created xsi:type="dcterms:W3CDTF">2019-09-25T20:00:09Z</dcterms:created>
  <dcterms:modified xsi:type="dcterms:W3CDTF">2025-11-08T20:17:09Z</dcterms:modified>
</cp:coreProperties>
</file>