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94" r:id="rId4"/>
    <p:sldId id="288" r:id="rId5"/>
    <p:sldId id="298" r:id="rId6"/>
    <p:sldId id="263" r:id="rId7"/>
    <p:sldId id="287" r:id="rId8"/>
    <p:sldId id="295" r:id="rId9"/>
    <p:sldId id="258" r:id="rId10"/>
    <p:sldId id="292" r:id="rId11"/>
    <p:sldId id="296" r:id="rId12"/>
    <p:sldId id="259" r:id="rId13"/>
    <p:sldId id="293" r:id="rId14"/>
    <p:sldId id="260" r:id="rId15"/>
    <p:sldId id="269" r:id="rId16"/>
    <p:sldId id="299" r:id="rId17"/>
    <p:sldId id="281" r:id="rId18"/>
    <p:sldId id="291" r:id="rId19"/>
  </p:sldIdLst>
  <p:sldSz cx="9144000" cy="6858000" type="screen4x3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153FA-51BA-4FB4-AD1B-332B4105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1122E-D848-48E7-B166-EF09CE67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691F-DEC3-45A6-8B69-32176069B469}" type="datetimeFigureOut">
              <a:rPr lang="ru-UA" smtClean="0"/>
              <a:t>08.11.2022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33E4AD-902E-49EF-B247-33529F3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33710-2B70-44D1-81BB-557A18D1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1207-9A2F-477C-977A-5A2D881DFD7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02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4D4152-3081-40AF-997B-A84BDA486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6588D5-D8D6-4EBA-9440-20910F784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BB737C-FEE5-4BCC-A476-A1BB7334A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AEF50-5FD8-4819-A4BA-9ED0BCFA1388}" type="slidenum">
              <a:rPr lang="uk-UA" altLang="ru-UA"/>
              <a:pPr/>
              <a:t>‹#›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265774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BC77F-FABE-4AF2-B408-F7715FED4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7F8A7-EDFC-4D91-A10A-B2F999796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F5CAA-2017-410C-87AE-18DB7D944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F081-CCDC-45AF-8BA0-4A14FBD52EF8}" type="slidenum">
              <a:rPr lang="uk-UA" altLang="ru-UA"/>
              <a:pPr/>
              <a:t>‹#›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384186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9A89A1-3F46-46FD-8391-440BC061E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31EE13-D2F3-4E3C-B746-8CC21F160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21CFD8-3F4D-455B-9905-9128B3457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7A141-822E-45C8-80DB-47BE792C936A}" type="slidenum">
              <a:rPr lang="uk-UA" altLang="ru-UA"/>
              <a:pPr/>
              <a:t>‹#›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98005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4F6F5-413B-48BB-BD85-C1CA7C192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3C5C9-0615-4147-A7D0-68EF956ED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AA98F-E1AD-4D36-9A0B-D5D7F8710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9D396-51AD-42D8-AC10-E636260E514C}" type="slidenum">
              <a:rPr lang="uk-UA" altLang="ru-UA"/>
              <a:pPr/>
              <a:t>‹#›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422062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85F64C-2549-465E-B6E5-AA49322DA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8A050-17A2-44D3-92BE-93090A745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BB665-B425-4452-A7DF-D99DE75C9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BA05D-A875-4E4B-B1D6-CAC015ECC9D1}" type="slidenum">
              <a:rPr lang="uk-UA" altLang="ru-UA"/>
              <a:pPr/>
              <a:t>‹#›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267238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CA90A-025A-48CB-A6D0-6A2ED6E7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56C0F-A724-4F39-84A7-9275524A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623ED-743F-4062-895D-B9A1DA086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691F-DEC3-45A6-8B69-32176069B469}" type="datetimeFigureOut">
              <a:rPr lang="ru-UA" smtClean="0"/>
              <a:t>08.11.2022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5E3EE-9AE4-4D2C-B09A-D2492D881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BE0AD2-FF11-44C8-8CF0-3375817BC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1207-9A2F-477C-977A-5A2D881DFD7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322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4CC4C-50CA-4D33-B307-CC37409B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Плазміди бактерій</a:t>
            </a:r>
            <a:endParaRPr lang="ru-UA" b="1" i="1" dirty="0">
              <a:solidFill>
                <a:srgbClr val="FF0000"/>
              </a:solidFill>
            </a:endParaRPr>
          </a:p>
        </p:txBody>
      </p:sp>
      <p:sp>
        <p:nvSpPr>
          <p:cNvPr id="3" name="AutoShape 2" descr="Різниця між геномною та плазмідною ДНК | Порівняйте різницю між подібними  термінами - Наука - 2022">
            <a:extLst>
              <a:ext uri="{FF2B5EF4-FFF2-40B4-BE49-F238E27FC236}">
                <a16:creationId xmlns:a16="http://schemas.microsoft.com/office/drawing/2014/main" id="{B3F2BEDC-C667-49B2-AE8F-4C75DF5E3C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4" name="AutoShape 4" descr="Різниця між геномною та плазмідною ДНК | Порівняйте різницю між подібними  термінами - Наука - 2022">
            <a:extLst>
              <a:ext uri="{FF2B5EF4-FFF2-40B4-BE49-F238E27FC236}">
                <a16:creationId xmlns:a16="http://schemas.microsoft.com/office/drawing/2014/main" id="{2130B730-FD42-452C-8718-15F37E4F10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3078" name="Picture 6" descr="Різниця між геномною та плазмідною ДНК | Порівняйте різницю між подібними  термінами - Наука - 2022">
            <a:extLst>
              <a:ext uri="{FF2B5EF4-FFF2-40B4-BE49-F238E27FC236}">
                <a16:creationId xmlns:a16="http://schemas.microsoft.com/office/drawing/2014/main" id="{9E608495-8132-4A52-A73A-32EBE368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7" y="2502312"/>
            <a:ext cx="7076825" cy="33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4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C7AE0-0DF1-4178-8BB7-7ACD0335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9FF185-5F61-487D-8970-C2FF39BB4BA1}"/>
              </a:ext>
            </a:extLst>
          </p:cNvPr>
          <p:cNvPicPr/>
          <p:nvPr/>
        </p:nvPicPr>
        <p:blipFill rotWithShape="1">
          <a:blip r:embed="rId2"/>
          <a:srcRect l="24152" t="80093" r="51384" b="5360"/>
          <a:stretch/>
        </p:blipFill>
        <p:spPr bwMode="auto">
          <a:xfrm>
            <a:off x="1278294" y="4365908"/>
            <a:ext cx="6260841" cy="1974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0851F-AD3C-4548-B599-F3576D1AC1EE}"/>
              </a:ext>
            </a:extLst>
          </p:cNvPr>
          <p:cNvPicPr/>
          <p:nvPr/>
        </p:nvPicPr>
        <p:blipFill rotWithShape="1">
          <a:blip r:embed="rId2"/>
          <a:srcRect l="23602" t="17332" r="51384" b="50822"/>
          <a:stretch/>
        </p:blipFill>
        <p:spPr bwMode="auto">
          <a:xfrm>
            <a:off x="505331" y="867747"/>
            <a:ext cx="4243951" cy="2901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C22761-AF1E-40DF-8E82-1226B9A25358}"/>
              </a:ext>
            </a:extLst>
          </p:cNvPr>
          <p:cNvPicPr/>
          <p:nvPr/>
        </p:nvPicPr>
        <p:blipFill rotWithShape="1">
          <a:blip r:embed="rId2"/>
          <a:srcRect l="22737" t="49934" r="51384" b="20013"/>
          <a:stretch/>
        </p:blipFill>
        <p:spPr bwMode="auto">
          <a:xfrm>
            <a:off x="4749282" y="517949"/>
            <a:ext cx="4390660" cy="2738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31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AC4E1A-5FA4-4071-A7A9-07DFF3127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AA6215-60BB-4566-AF3F-472209B0F0A9}"/>
              </a:ext>
            </a:extLst>
          </p:cNvPr>
          <p:cNvPicPr/>
          <p:nvPr/>
        </p:nvPicPr>
        <p:blipFill rotWithShape="1">
          <a:blip r:embed="rId2"/>
          <a:srcRect l="32582" t="33751" r="27653" b="21779"/>
          <a:stretch/>
        </p:blipFill>
        <p:spPr bwMode="auto">
          <a:xfrm>
            <a:off x="1917192" y="3675102"/>
            <a:ext cx="4876800" cy="3067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9CCEC5-72D5-4DB8-A20A-77877464CBD9}"/>
              </a:ext>
            </a:extLst>
          </p:cNvPr>
          <p:cNvSpPr/>
          <p:nvPr/>
        </p:nvSpPr>
        <p:spPr>
          <a:xfrm>
            <a:off x="368808" y="182168"/>
            <a:ext cx="8406384" cy="332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Фізіологічні стани F плазміди: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Автономне F+. F фактор знаходиться в цитоплазмі у вільному стані, не інтегрований в бактеріальну хромосому і не несе в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своєму складі хромосомні гени.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Інтегрований, або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 фактор може інтегруватися в певних місцях у бактеріальну хромосому, і в такому стані зветься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епісоми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Донорські клітини з інтегрованим фактором F забезпечують високу частоту перенесення хромосомної ДНК, вони отримали назву клітин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(від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recombinants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3 Автономне F′. Інтегрована F плазміда може залишати бактеріальну хромосому, захоплюючи довколишні гени, таким чином перетворюючись на F′ факто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1040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FCCEEA2-E063-487D-9ABB-3CFCEB47E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850900"/>
          </a:xfrm>
          <a:solidFill>
            <a:srgbClr val="FCFCA2"/>
          </a:solidFill>
        </p:spPr>
        <p:txBody>
          <a:bodyPr/>
          <a:lstStyle/>
          <a:p>
            <a:pPr eaLnBrk="1" hangingPunct="1"/>
            <a:r>
              <a:rPr lang="en-US" altLang="ru-UA" sz="3600" b="1" i="1"/>
              <a:t>tra</a:t>
            </a:r>
            <a:r>
              <a:rPr lang="en-US" altLang="ru-UA" sz="3600" b="1"/>
              <a:t>-</a:t>
            </a:r>
            <a:r>
              <a:rPr lang="uk-UA" altLang="ru-UA" sz="3600" b="1"/>
              <a:t>ділянка </a:t>
            </a:r>
            <a:r>
              <a:rPr lang="en-US" altLang="ru-UA" sz="3600" b="1"/>
              <a:t>F- </a:t>
            </a:r>
            <a:r>
              <a:rPr lang="uk-UA" altLang="ru-UA" sz="3600" b="1"/>
              <a:t>плазміди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42B8A69D-D92C-4047-A37E-9E172C940F3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8" y="3644900"/>
            <a:ext cx="4038600" cy="2994025"/>
          </a:xfrm>
          <a:noFill/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C6D0AA40-4649-4DD8-AB6E-9E263A313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887413"/>
            <a:ext cx="8424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UA" sz="1800" b="1"/>
              <a:t>Ділянка </a:t>
            </a:r>
            <a:r>
              <a:rPr lang="en-US" altLang="ru-UA" sz="1800" b="1" i="1">
                <a:solidFill>
                  <a:srgbClr val="3333FF"/>
                </a:solidFill>
              </a:rPr>
              <a:t>tra</a:t>
            </a:r>
            <a:r>
              <a:rPr lang="uk-UA" altLang="ru-UA" sz="1800" b="1">
                <a:solidFill>
                  <a:srgbClr val="3333FF"/>
                </a:solidFill>
              </a:rPr>
              <a:t> (33,3 т.п.н)</a:t>
            </a:r>
            <a:r>
              <a:rPr lang="uk-UA" altLang="ru-UA" sz="1800" b="1"/>
              <a:t> містить  близько </a:t>
            </a:r>
            <a:r>
              <a:rPr lang="uk-UA" altLang="ru-UA" sz="1800" b="1">
                <a:solidFill>
                  <a:srgbClr val="3333FF"/>
                </a:solidFill>
              </a:rPr>
              <a:t>40</a:t>
            </a:r>
            <a:r>
              <a:rPr lang="uk-UA" altLang="ru-UA" sz="1800" b="1"/>
              <a:t> генів, що контролюють: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утворення статевих ворсинок - пілів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„поверхневе виключення”, яке унеможливлює кон</a:t>
            </a:r>
            <a:r>
              <a:rPr lang="en-US" altLang="ru-UA" sz="1800" b="1"/>
              <a:t>’</a:t>
            </a:r>
            <a:r>
              <a:rPr lang="uk-UA" altLang="ru-UA" sz="1800" b="1"/>
              <a:t>югацію між </a:t>
            </a:r>
            <a:r>
              <a:rPr lang="en-US" altLang="ru-UA" sz="1800" b="1"/>
              <a:t>F</a:t>
            </a:r>
            <a:r>
              <a:rPr lang="en-US" altLang="ru-UA" sz="1800" b="1" baseline="30000"/>
              <a:t>+</a:t>
            </a:r>
            <a:r>
              <a:rPr lang="en-US" altLang="ru-UA" sz="1800" b="1"/>
              <a:t>-</a:t>
            </a:r>
            <a:r>
              <a:rPr lang="uk-UA" altLang="ru-UA" sz="1800" b="1"/>
              <a:t>клітинами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 стабілізацію контактів клітин, що кон’югують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 регулювання кон’югаційного процесу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 однонитковий розрив у ділянці </a:t>
            </a:r>
            <a:r>
              <a:rPr lang="en-US" altLang="ru-UA" sz="1800" b="1" i="1"/>
              <a:t>oriT</a:t>
            </a:r>
            <a:r>
              <a:rPr lang="en-US" altLang="ru-UA" sz="1800" b="1"/>
              <a:t> </a:t>
            </a:r>
            <a:r>
              <a:rPr lang="uk-UA" altLang="ru-UA" sz="1800" b="1"/>
              <a:t> та  перенесення ДНК з клітини - донора</a:t>
            </a:r>
            <a:r>
              <a:rPr lang="en-US" altLang="ru-UA" sz="1800" b="1"/>
              <a:t> </a:t>
            </a:r>
            <a:r>
              <a:rPr lang="uk-UA" altLang="ru-UA" sz="1800" b="1"/>
              <a:t>в клітину - реципієнт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092730C-1198-46D3-87A6-C746071F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22116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UA" sz="1800">
                <a:solidFill>
                  <a:srgbClr val="FCFCA2"/>
                </a:solidFill>
              </a:rPr>
              <a:t>Пілі</a:t>
            </a: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7F13BBD9-7445-41EF-8274-1EA51F042B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4437063"/>
            <a:ext cx="3603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1DD62ED0-86DE-4E37-8DE4-A4220F20A2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4581525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DF88844E-4187-4CDA-B2C5-685CABC3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506788"/>
            <a:ext cx="446405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uk-UA" altLang="ru-UA" sz="1400"/>
              <a:t> </a:t>
            </a:r>
            <a:r>
              <a:rPr lang="uk-UA" altLang="ru-UA" sz="1600" b="1"/>
              <a:t>На клітинах донорів є від </a:t>
            </a:r>
            <a:r>
              <a:rPr lang="uk-UA" altLang="ru-UA" sz="1600" b="1">
                <a:solidFill>
                  <a:srgbClr val="3333FF"/>
                </a:solidFill>
              </a:rPr>
              <a:t>1</a:t>
            </a:r>
            <a:r>
              <a:rPr lang="uk-UA" altLang="ru-UA" sz="1600" b="1"/>
              <a:t> до </a:t>
            </a:r>
            <a:r>
              <a:rPr lang="uk-UA" altLang="ru-UA" sz="1600" b="1">
                <a:solidFill>
                  <a:srgbClr val="3333FF"/>
                </a:solidFill>
              </a:rPr>
              <a:t>3</a:t>
            </a:r>
            <a:r>
              <a:rPr lang="uk-UA" altLang="ru-UA" sz="1600" b="1"/>
              <a:t> пілів. </a:t>
            </a:r>
          </a:p>
          <a:p>
            <a:pPr algn="just"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uk-UA" altLang="ru-UA" sz="1600" b="1"/>
              <a:t> Пілі - ниткоподібні структури довжиною від </a:t>
            </a:r>
            <a:r>
              <a:rPr lang="uk-UA" altLang="ru-UA" sz="1600" b="1">
                <a:solidFill>
                  <a:srgbClr val="3333FF"/>
                </a:solidFill>
              </a:rPr>
              <a:t>1</a:t>
            </a:r>
            <a:r>
              <a:rPr lang="uk-UA" altLang="ru-UA" sz="1600" b="1"/>
              <a:t> до </a:t>
            </a:r>
            <a:r>
              <a:rPr lang="uk-UA" altLang="ru-UA" sz="1600" b="1">
                <a:solidFill>
                  <a:srgbClr val="3333FF"/>
                </a:solidFill>
              </a:rPr>
              <a:t>2 </a:t>
            </a:r>
            <a:r>
              <a:rPr lang="uk-UA" altLang="ru-UA" sz="1600" b="1"/>
              <a:t>мкм, що складаються з спірально розташованих субодиниць білка піліну. </a:t>
            </a:r>
          </a:p>
          <a:p>
            <a:pPr algn="just"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uk-UA" altLang="ru-UA" sz="1600" b="1"/>
              <a:t>Функції пілів:</a:t>
            </a:r>
          </a:p>
          <a:p>
            <a:pPr algn="just"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None/>
            </a:pPr>
            <a:r>
              <a:rPr lang="uk-UA" altLang="ru-UA" sz="1600" b="1"/>
              <a:t>впізнавання та  приєднання реципієнтних клітин</a:t>
            </a:r>
            <a:r>
              <a:rPr lang="en-US" altLang="ru-UA" sz="1600" b="1"/>
              <a:t>; </a:t>
            </a:r>
            <a:r>
              <a:rPr lang="uk-UA" altLang="ru-UA" sz="1600" b="1"/>
              <a:t>впізнавання білків, що зумовлюють явище поверхневого виключення та звільняють від контактів з клітинами, що вже містять плазміду </a:t>
            </a:r>
            <a:r>
              <a:rPr lang="en-US" altLang="ru-UA" sz="1600" b="1"/>
              <a:t>F</a:t>
            </a:r>
            <a:endParaRPr lang="uk-UA" altLang="ru-UA" sz="16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5188E-EA83-4E49-A190-1D92CC66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7EF29A-0CCC-4026-A7BD-78C676FBC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4" t="41326" r="33788" b="24236"/>
          <a:stretch/>
        </p:blipFill>
        <p:spPr>
          <a:xfrm>
            <a:off x="289250" y="878695"/>
            <a:ext cx="8405474" cy="38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515E74A-7B75-44E5-94CC-89612E49D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261938"/>
            <a:ext cx="7645400" cy="685800"/>
          </a:xfrm>
          <a:solidFill>
            <a:srgbClr val="FCFCA2"/>
          </a:solidFill>
        </p:spPr>
        <p:txBody>
          <a:bodyPr/>
          <a:lstStyle/>
          <a:p>
            <a:pPr eaLnBrk="1" hangingPunct="1"/>
            <a:r>
              <a:rPr lang="ru-RU" altLang="ru-UA" sz="2000" b="1">
                <a:solidFill>
                  <a:schemeClr val="tx1"/>
                </a:solidFill>
              </a:rPr>
              <a:t>Кон</a:t>
            </a:r>
            <a:r>
              <a:rPr lang="en-US" altLang="ru-UA" sz="2000" b="1">
                <a:solidFill>
                  <a:schemeClr val="tx1"/>
                </a:solidFill>
              </a:rPr>
              <a:t>’</a:t>
            </a:r>
            <a:r>
              <a:rPr lang="uk-UA" altLang="ru-UA" sz="2000" b="1">
                <a:solidFill>
                  <a:schemeClr val="tx1"/>
                </a:solidFill>
              </a:rPr>
              <a:t>югація клітин </a:t>
            </a:r>
            <a:r>
              <a:rPr lang="en-US" altLang="ru-UA" sz="2000" b="1" i="1">
                <a:solidFill>
                  <a:schemeClr val="tx1"/>
                </a:solidFill>
              </a:rPr>
              <a:t>E.</a:t>
            </a:r>
            <a:r>
              <a:rPr lang="uk-UA" altLang="ru-UA" sz="2000" b="1" i="1">
                <a:solidFill>
                  <a:schemeClr val="tx1"/>
                </a:solidFill>
              </a:rPr>
              <a:t> </a:t>
            </a:r>
            <a:r>
              <a:rPr lang="en-US" altLang="ru-UA" sz="2000" b="1" i="1">
                <a:solidFill>
                  <a:schemeClr val="tx1"/>
                </a:solidFill>
              </a:rPr>
              <a:t>coli</a:t>
            </a:r>
            <a:r>
              <a:rPr lang="uk-UA" altLang="ru-UA" sz="2000" b="1">
                <a:solidFill>
                  <a:schemeClr val="tx1"/>
                </a:solidFill>
              </a:rPr>
              <a:t>,</a:t>
            </a:r>
            <a:r>
              <a:rPr lang="en-US" altLang="ru-UA" sz="2000" b="1">
                <a:solidFill>
                  <a:schemeClr val="tx1"/>
                </a:solidFill>
              </a:rPr>
              <a:t> </a:t>
            </a:r>
            <a:r>
              <a:rPr lang="ru-RU" altLang="ru-UA" sz="2000" b="1">
                <a:solidFill>
                  <a:schemeClr val="tx1"/>
                </a:solidFill>
              </a:rPr>
              <a:t>з</a:t>
            </a:r>
            <a:r>
              <a:rPr lang="uk-UA" altLang="ru-UA" sz="2000" b="1">
                <a:solidFill>
                  <a:schemeClr val="tx1"/>
                </a:solidFill>
              </a:rPr>
              <a:t>умовлена </a:t>
            </a:r>
            <a:r>
              <a:rPr lang="en-US" altLang="ru-UA" sz="2000" b="1">
                <a:solidFill>
                  <a:schemeClr val="tx1"/>
                </a:solidFill>
              </a:rPr>
              <a:t>F</a:t>
            </a:r>
            <a:r>
              <a:rPr lang="uk-UA" altLang="ru-UA" sz="2000" b="1">
                <a:solidFill>
                  <a:schemeClr val="tx1"/>
                </a:solidFill>
              </a:rPr>
              <a:t>-фактором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001E1509-A32E-4CC1-A14F-15954A2984A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1374775"/>
            <a:ext cx="3636963" cy="3109913"/>
          </a:xfrm>
          <a:noFill/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94A969E8-C079-4457-BEB1-95F0BA3D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04913"/>
            <a:ext cx="2490788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2000"/>
              <a:t> </a:t>
            </a:r>
            <a:r>
              <a:rPr lang="uk-UA" altLang="ru-UA" sz="1600" b="1"/>
              <a:t>Спершу контакти пілів з </a:t>
            </a:r>
            <a:r>
              <a:rPr lang="en-US" altLang="ru-UA" sz="1600" b="1"/>
              <a:t>F</a:t>
            </a:r>
            <a:r>
              <a:rPr lang="en-US" altLang="ru-UA" sz="1600" b="1" baseline="30000"/>
              <a:t>-</a:t>
            </a:r>
            <a:r>
              <a:rPr lang="en-US" altLang="ru-UA" sz="1600" b="1"/>
              <a:t> - </a:t>
            </a:r>
            <a:r>
              <a:rPr lang="ru-RU" altLang="ru-UA" sz="1600" b="1"/>
              <a:t>клітинами </a:t>
            </a:r>
            <a:r>
              <a:rPr lang="uk-UA" altLang="ru-UA" sz="1600" b="1"/>
              <a:t>нестабільні, потім клітини зближуються і їх зовнішні мембрани щільно прилягають.</a:t>
            </a:r>
          </a:p>
          <a:p>
            <a:pPr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  У місцях прилягання мембран нагромаджуються білки, що зумовлюють стабільні контакти донора та реципієнта. </a:t>
            </a:r>
          </a:p>
          <a:p>
            <a:pPr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 Формується місток, по якому ДНК переноситься з донорної в реципієнтну клітину. 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0FC617CD-4407-4543-8657-9775C9D0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3068638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UA" sz="1800" b="1">
                <a:solidFill>
                  <a:srgbClr val="FCFCA2"/>
                </a:solidFill>
              </a:rPr>
              <a:t>Hfr</a:t>
            </a:r>
            <a:endParaRPr lang="uk-UA" altLang="ru-UA" sz="1800" b="1">
              <a:solidFill>
                <a:srgbClr val="FCFCA2"/>
              </a:solidFill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CCFB9F3-B23D-488A-814F-310EEDD4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1497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UA" sz="1800" b="1">
                <a:solidFill>
                  <a:srgbClr val="FCFCA2"/>
                </a:solidFill>
              </a:rPr>
              <a:t>F</a:t>
            </a:r>
            <a:r>
              <a:rPr lang="en-US" altLang="ru-UA" sz="1800" b="1" baseline="30000">
                <a:solidFill>
                  <a:srgbClr val="FCFCA2"/>
                </a:solidFill>
              </a:rPr>
              <a:t>-</a:t>
            </a:r>
            <a:endParaRPr lang="uk-UA" altLang="ru-UA" sz="1800" b="1" baseline="30000">
              <a:solidFill>
                <a:srgbClr val="FCFCA2"/>
              </a:solidFill>
            </a:endParaRPr>
          </a:p>
        </p:txBody>
      </p:sp>
      <p:pic>
        <p:nvPicPr>
          <p:cNvPr id="14343" name="Picture 7" descr="conjugation_s">
            <a:extLst>
              <a:ext uri="{FF2B5EF4-FFF2-40B4-BE49-F238E27FC236}">
                <a16:creationId xmlns:a16="http://schemas.microsoft.com/office/drawing/2014/main" id="{95E10324-D656-41B5-9C49-8BDEBEC2073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68425"/>
            <a:ext cx="2286000" cy="4200525"/>
          </a:xfrm>
          <a:noFill/>
        </p:spPr>
      </p:pic>
      <p:sp>
        <p:nvSpPr>
          <p:cNvPr id="14344" name="Text Box 9">
            <a:extLst>
              <a:ext uri="{FF2B5EF4-FFF2-40B4-BE49-F238E27FC236}">
                <a16:creationId xmlns:a16="http://schemas.microsoft.com/office/drawing/2014/main" id="{E419D535-E79A-4918-817A-B3779265C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2387600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UA" sz="1800" b="1">
                <a:solidFill>
                  <a:srgbClr val="FDFBA1"/>
                </a:solidFill>
              </a:rPr>
              <a:t>F</a:t>
            </a:r>
            <a:r>
              <a:rPr lang="uk-UA" altLang="ru-UA" sz="1800" b="1">
                <a:solidFill>
                  <a:srgbClr val="FDFBA1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>
            <a:extLst>
              <a:ext uri="{FF2B5EF4-FFF2-40B4-BE49-F238E27FC236}">
                <a16:creationId xmlns:a16="http://schemas.microsoft.com/office/drawing/2014/main" id="{8972080D-E6EF-40A1-955A-320FE2A4B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266700"/>
            <a:ext cx="8229600" cy="1196975"/>
          </a:xfrm>
          <a:solidFill>
            <a:srgbClr val="FDFBA1"/>
          </a:solidFill>
        </p:spPr>
        <p:txBody>
          <a:bodyPr/>
          <a:lstStyle/>
          <a:p>
            <a:pPr eaLnBrk="1" hangingPunct="1"/>
            <a:r>
              <a:rPr lang="ru-RU" altLang="ru-UA" sz="2800" b="1"/>
              <a:t>Пе</a:t>
            </a:r>
            <a:r>
              <a:rPr lang="uk-UA" altLang="ru-UA" sz="2800" b="1"/>
              <a:t>ренесення ДНК </a:t>
            </a:r>
            <a:r>
              <a:rPr lang="en-US" altLang="ru-UA" sz="2800" b="1"/>
              <a:t>F-</a:t>
            </a:r>
            <a:r>
              <a:rPr lang="uk-UA" altLang="ru-UA" sz="2800" b="1"/>
              <a:t>плазміди під час кон</a:t>
            </a:r>
            <a:r>
              <a:rPr lang="en-US" altLang="ru-UA" sz="2800" b="1"/>
              <a:t>’</a:t>
            </a:r>
            <a:r>
              <a:rPr lang="ru-RU" altLang="ru-UA" sz="2800" b="1"/>
              <a:t>югац</a:t>
            </a:r>
            <a:r>
              <a:rPr lang="uk-UA" altLang="ru-UA" sz="2800" b="1"/>
              <a:t>ії</a:t>
            </a:r>
            <a:r>
              <a:rPr lang="uk-UA" altLang="ru-UA" sz="2800"/>
              <a:t> </a:t>
            </a:r>
          </a:p>
        </p:txBody>
      </p:sp>
      <p:sp>
        <p:nvSpPr>
          <p:cNvPr id="2052" name="Text Box 18">
            <a:extLst>
              <a:ext uri="{FF2B5EF4-FFF2-40B4-BE49-F238E27FC236}">
                <a16:creationId xmlns:a16="http://schemas.microsoft.com/office/drawing/2014/main" id="{F11954D4-7C0B-4B20-A04E-49EB8F12E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773238"/>
            <a:ext cx="295275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UA" sz="1800">
                <a:solidFill>
                  <a:srgbClr val="0000FF"/>
                </a:solidFill>
              </a:rPr>
              <a:t>1</a:t>
            </a:r>
            <a:r>
              <a:rPr lang="uk-UA" altLang="ru-UA" sz="1800" b="1">
                <a:solidFill>
                  <a:srgbClr val="0000FF"/>
                </a:solidFill>
              </a:rPr>
              <a:t>. а)</a:t>
            </a:r>
            <a:r>
              <a:rPr lang="uk-UA" altLang="ru-UA" sz="1800" b="1"/>
              <a:t> Розщеплення одного з ланцюгів ДНК </a:t>
            </a:r>
            <a:r>
              <a:rPr lang="en-US" altLang="ru-UA" sz="1800" b="1"/>
              <a:t>F-</a:t>
            </a:r>
            <a:r>
              <a:rPr lang="uk-UA" altLang="ru-UA" sz="1800" b="1"/>
              <a:t>плазміди в сайті </a:t>
            </a:r>
            <a:r>
              <a:rPr lang="en-US" altLang="ru-UA" sz="1800" b="1"/>
              <a:t>oriT</a:t>
            </a:r>
            <a:r>
              <a:rPr lang="uk-UA" altLang="ru-UA" sz="1800" b="1"/>
              <a:t>;</a:t>
            </a:r>
            <a:r>
              <a:rPr lang="en-US" altLang="ru-UA" sz="1800" b="1"/>
              <a:t> </a:t>
            </a:r>
            <a:endParaRPr lang="uk-UA" altLang="ru-UA" sz="1800" b="1"/>
          </a:p>
          <a:p>
            <a:pPr eaLnBrk="1" hangingPunct="1">
              <a:spcBef>
                <a:spcPct val="50000"/>
              </a:spcBef>
            </a:pPr>
            <a:r>
              <a:rPr lang="ru-RU" altLang="ru-UA" sz="1800" b="1"/>
              <a:t> </a:t>
            </a:r>
            <a:r>
              <a:rPr lang="ru-RU" altLang="ru-UA" sz="1800" b="1">
                <a:solidFill>
                  <a:srgbClr val="0000FF"/>
                </a:solidFill>
              </a:rPr>
              <a:t>б)</a:t>
            </a:r>
            <a:r>
              <a:rPr lang="ru-RU" altLang="ru-UA" sz="1800" b="1"/>
              <a:t> перенесення </a:t>
            </a:r>
            <a:r>
              <a:rPr lang="uk-UA" altLang="ru-UA" sz="1800" b="1"/>
              <a:t>ланцюга в </a:t>
            </a:r>
            <a:r>
              <a:rPr lang="en-US" altLang="ru-UA" sz="1800" b="1"/>
              <a:t>F</a:t>
            </a:r>
            <a:r>
              <a:rPr lang="en-US" altLang="ru-UA" sz="1800" b="1" baseline="30000"/>
              <a:t>-</a:t>
            </a:r>
            <a:r>
              <a:rPr lang="ru-RU" altLang="ru-UA" sz="1800" b="1"/>
              <a:t> - кл</a:t>
            </a:r>
            <a:r>
              <a:rPr lang="uk-UA" altLang="ru-UA" sz="1800" b="1"/>
              <a:t>ітину починаючи з 5</a:t>
            </a:r>
            <a:r>
              <a:rPr lang="en-US" altLang="ru-UA" sz="1800" b="1"/>
              <a:t>’-</a:t>
            </a:r>
            <a:r>
              <a:rPr lang="uk-UA" altLang="ru-UA" sz="1800" b="1"/>
              <a:t>кінця; 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UA" sz="1800" b="1">
                <a:solidFill>
                  <a:srgbClr val="0000FF"/>
                </a:solidFill>
              </a:rPr>
              <a:t>в)</a:t>
            </a:r>
            <a:r>
              <a:rPr lang="uk-UA" altLang="ru-UA" sz="1800" b="1"/>
              <a:t> реплікація ДНК </a:t>
            </a:r>
            <a:r>
              <a:rPr lang="en-US" altLang="ru-UA" sz="1800" b="1"/>
              <a:t>F-</a:t>
            </a:r>
            <a:r>
              <a:rPr lang="uk-UA" altLang="ru-UA" sz="1800" b="1"/>
              <a:t>плазміди в </a:t>
            </a:r>
            <a:r>
              <a:rPr lang="en-US" altLang="ru-UA" sz="1800" b="1"/>
              <a:t>F</a:t>
            </a:r>
            <a:r>
              <a:rPr lang="uk-UA" altLang="ru-UA" sz="1800" b="1" baseline="30000"/>
              <a:t>+</a:t>
            </a:r>
            <a:r>
              <a:rPr lang="ru-RU" altLang="ru-UA" sz="1800" b="1"/>
              <a:t> - кл</a:t>
            </a:r>
            <a:r>
              <a:rPr lang="uk-UA" altLang="ru-UA" sz="1800" b="1"/>
              <a:t>ітині за механізмом </a:t>
            </a:r>
            <a:r>
              <a:rPr lang="en-US" altLang="ru-UA" sz="1800" b="1"/>
              <a:t>“</a:t>
            </a:r>
            <a:r>
              <a:rPr lang="en-US" altLang="ru-UA" sz="1800" b="1" i="1"/>
              <a:t>rolling circle</a:t>
            </a:r>
            <a:r>
              <a:rPr lang="en-US" altLang="ru-UA" sz="1800" b="1"/>
              <a:t>” </a:t>
            </a:r>
            <a:r>
              <a:rPr lang="uk-UA" altLang="ru-UA" sz="1800" b="1"/>
              <a:t> </a:t>
            </a:r>
            <a:endParaRPr lang="en-US" altLang="ru-UA" sz="1800" b="1"/>
          </a:p>
          <a:p>
            <a:pPr eaLnBrk="1" hangingPunct="1">
              <a:spcBef>
                <a:spcPct val="50000"/>
              </a:spcBef>
            </a:pPr>
            <a:r>
              <a:rPr lang="en-US" altLang="ru-UA" sz="1800" b="1">
                <a:solidFill>
                  <a:srgbClr val="0000FF"/>
                </a:solidFill>
              </a:rPr>
              <a:t>2. </a:t>
            </a:r>
            <a:r>
              <a:rPr lang="uk-UA" altLang="ru-UA" sz="1800" b="1">
                <a:solidFill>
                  <a:srgbClr val="0000FF"/>
                </a:solidFill>
              </a:rPr>
              <a:t>а)</a:t>
            </a:r>
            <a:r>
              <a:rPr lang="uk-UA" altLang="ru-UA" sz="1800" b="1"/>
              <a:t> </a:t>
            </a:r>
            <a:r>
              <a:rPr lang="en-US" altLang="ru-UA" sz="1800" b="1"/>
              <a:t>C</a:t>
            </a:r>
            <a:r>
              <a:rPr lang="uk-UA" altLang="ru-UA" sz="1800" b="1"/>
              <a:t>интез комплементарного ланцюга ДНК </a:t>
            </a:r>
            <a:r>
              <a:rPr lang="en-US" altLang="ru-UA" sz="1800" b="1"/>
              <a:t>F-</a:t>
            </a:r>
            <a:r>
              <a:rPr lang="uk-UA" altLang="ru-UA" sz="1800" b="1"/>
              <a:t>плазміди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UA" sz="1800" b="1">
                <a:solidFill>
                  <a:srgbClr val="0000FF"/>
                </a:solidFill>
              </a:rPr>
              <a:t>б)</a:t>
            </a:r>
            <a:r>
              <a:rPr lang="uk-UA" altLang="ru-UA" sz="1800" b="1"/>
              <a:t> циклізація плазміди в клітині екс-реципієнта </a:t>
            </a:r>
          </a:p>
          <a:p>
            <a:pPr eaLnBrk="1" hangingPunct="1">
              <a:spcBef>
                <a:spcPct val="50000"/>
              </a:spcBef>
            </a:pPr>
            <a:endParaRPr lang="uk-UA" altLang="ru-UA" sz="1800" b="1"/>
          </a:p>
          <a:p>
            <a:pPr eaLnBrk="1" hangingPunct="1">
              <a:spcBef>
                <a:spcPct val="50000"/>
              </a:spcBef>
            </a:pPr>
            <a:endParaRPr lang="uk-UA" altLang="ru-UA" sz="1800" b="1"/>
          </a:p>
        </p:txBody>
      </p:sp>
      <p:grpSp>
        <p:nvGrpSpPr>
          <p:cNvPr id="2053" name="Group 21">
            <a:extLst>
              <a:ext uri="{FF2B5EF4-FFF2-40B4-BE49-F238E27FC236}">
                <a16:creationId xmlns:a16="http://schemas.microsoft.com/office/drawing/2014/main" id="{FEC6B3CF-8470-4A9F-83CB-20AAD0FCA3D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412875"/>
            <a:ext cx="5213350" cy="5157788"/>
            <a:chOff x="204" y="890"/>
            <a:chExt cx="3284" cy="3249"/>
          </a:xfrm>
        </p:grpSpPr>
        <p:graphicFrame>
          <p:nvGraphicFramePr>
            <p:cNvPr id="2050" name="Object 7">
              <a:extLst>
                <a:ext uri="{FF2B5EF4-FFF2-40B4-BE49-F238E27FC236}">
                  <a16:creationId xmlns:a16="http://schemas.microsoft.com/office/drawing/2014/main" id="{4554F7D2-5B5C-4F92-BE3E-A02EE01CCC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5" y="1071"/>
            <a:ext cx="3193" cy="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CorelDRAW" r:id="rId3" imgW="6844137" imgH="6110895" progId="CorelDRAW.Graphic.11">
                    <p:embed/>
                  </p:oleObj>
                </mc:Choice>
                <mc:Fallback>
                  <p:oleObj name="CorelDRAW" r:id="rId3" imgW="6844137" imgH="6110895" progId="CorelDRAW.Graphic.11">
                    <p:embed/>
                    <p:pic>
                      <p:nvPicPr>
                        <p:cNvPr id="2050" name="Object 7">
                          <a:extLst>
                            <a:ext uri="{FF2B5EF4-FFF2-40B4-BE49-F238E27FC236}">
                              <a16:creationId xmlns:a16="http://schemas.microsoft.com/office/drawing/2014/main" id="{4554F7D2-5B5C-4F92-BE3E-A02EE01CCC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071"/>
                          <a:ext cx="3193" cy="28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" name="Text Box 8">
              <a:extLst>
                <a:ext uri="{FF2B5EF4-FFF2-40B4-BE49-F238E27FC236}">
                  <a16:creationId xmlns:a16="http://schemas.microsoft.com/office/drawing/2014/main" id="{26573519-C067-4A44-BB10-271B00C43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935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F</a:t>
              </a:r>
              <a:r>
                <a:rPr lang="en-US" altLang="ru-UA" sz="1600" b="1" baseline="30000"/>
                <a:t>+</a:t>
              </a:r>
              <a:endParaRPr lang="uk-UA" altLang="ru-UA" sz="1600" b="1" baseline="30000"/>
            </a:p>
          </p:txBody>
        </p:sp>
        <p:sp>
          <p:nvSpPr>
            <p:cNvPr id="2058" name="Text Box 9">
              <a:extLst>
                <a:ext uri="{FF2B5EF4-FFF2-40B4-BE49-F238E27FC236}">
                  <a16:creationId xmlns:a16="http://schemas.microsoft.com/office/drawing/2014/main" id="{F43FD1B8-C6DE-4383-BE7C-C9597703F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890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F</a:t>
              </a:r>
              <a:r>
                <a:rPr lang="en-US" altLang="ru-UA" sz="1600" b="1" baseline="30000"/>
                <a:t>+</a:t>
              </a:r>
              <a:endParaRPr lang="uk-UA" altLang="ru-UA" sz="1600" b="1" baseline="30000"/>
            </a:p>
          </p:txBody>
        </p:sp>
        <p:sp>
          <p:nvSpPr>
            <p:cNvPr id="2059" name="Text Box 10">
              <a:extLst>
                <a:ext uri="{FF2B5EF4-FFF2-40B4-BE49-F238E27FC236}">
                  <a16:creationId xmlns:a16="http://schemas.microsoft.com/office/drawing/2014/main" id="{5C33FE9B-F820-4A7C-9CF4-2A550D45B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614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F</a:t>
              </a:r>
              <a:r>
                <a:rPr lang="en-US" altLang="ru-UA" sz="1600" b="1" baseline="30000"/>
                <a:t>+</a:t>
              </a:r>
              <a:endParaRPr lang="uk-UA" altLang="ru-UA" sz="1600" b="1" baseline="30000"/>
            </a:p>
          </p:txBody>
        </p:sp>
        <p:sp>
          <p:nvSpPr>
            <p:cNvPr id="2060" name="Text Box 11">
              <a:extLst>
                <a:ext uri="{FF2B5EF4-FFF2-40B4-BE49-F238E27FC236}">
                  <a16:creationId xmlns:a16="http://schemas.microsoft.com/office/drawing/2014/main" id="{D908B823-BBA4-433F-BE2E-4509A8BB4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614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F</a:t>
              </a:r>
              <a:r>
                <a:rPr lang="en-US" altLang="ru-UA" sz="1600" b="1" baseline="30000"/>
                <a:t>+</a:t>
              </a:r>
              <a:endParaRPr lang="uk-UA" altLang="ru-UA" sz="1600" b="1" baseline="30000"/>
            </a:p>
          </p:txBody>
        </p:sp>
        <p:sp>
          <p:nvSpPr>
            <p:cNvPr id="2061" name="Text Box 12">
              <a:extLst>
                <a:ext uri="{FF2B5EF4-FFF2-40B4-BE49-F238E27FC236}">
                  <a16:creationId xmlns:a16="http://schemas.microsoft.com/office/drawing/2014/main" id="{2463355C-A77C-45FE-91CF-1E0B90189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935"/>
              <a:ext cx="3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F</a:t>
              </a:r>
              <a:r>
                <a:rPr lang="en-US" altLang="ru-UA" sz="1600" b="1" baseline="30000"/>
                <a:t>-</a:t>
              </a:r>
              <a:endParaRPr lang="uk-UA" altLang="ru-UA" sz="1600" b="1" baseline="30000"/>
            </a:p>
          </p:txBody>
        </p:sp>
        <p:sp>
          <p:nvSpPr>
            <p:cNvPr id="2062" name="Text Box 13">
              <a:extLst>
                <a:ext uri="{FF2B5EF4-FFF2-40B4-BE49-F238E27FC236}">
                  <a16:creationId xmlns:a16="http://schemas.microsoft.com/office/drawing/2014/main" id="{1C181925-83E8-4060-B438-B88FD84C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890"/>
              <a:ext cx="3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F</a:t>
              </a:r>
              <a:r>
                <a:rPr lang="en-US" altLang="ru-UA" sz="1600" b="1" baseline="30000"/>
                <a:t>-</a:t>
              </a:r>
              <a:endParaRPr lang="uk-UA" altLang="ru-UA" sz="1600" b="1" baseline="30000"/>
            </a:p>
          </p:txBody>
        </p:sp>
        <p:sp>
          <p:nvSpPr>
            <p:cNvPr id="2063" name="Line 14">
              <a:extLst>
                <a:ext uri="{FF2B5EF4-FFF2-40B4-BE49-F238E27FC236}">
                  <a16:creationId xmlns:a16="http://schemas.microsoft.com/office/drawing/2014/main" id="{191088F2-6AFD-4C95-8785-9137572C8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152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064" name="Line 15">
              <a:extLst>
                <a:ext uri="{FF2B5EF4-FFF2-40B4-BE49-F238E27FC236}">
                  <a16:creationId xmlns:a16="http://schemas.microsoft.com/office/drawing/2014/main" id="{854D3D2F-1B30-4CB6-AB6E-91FD773E1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25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065" name="Text Box 16">
              <a:extLst>
                <a:ext uri="{FF2B5EF4-FFF2-40B4-BE49-F238E27FC236}">
                  <a16:creationId xmlns:a16="http://schemas.microsoft.com/office/drawing/2014/main" id="{B9714041-3375-4104-9BD4-528A8B014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298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>
                  <a:solidFill>
                    <a:srgbClr val="0000FF"/>
                  </a:solidFill>
                </a:rPr>
                <a:t>1.</a:t>
              </a:r>
              <a:endParaRPr lang="uk-UA" altLang="ru-UA" sz="1800">
                <a:solidFill>
                  <a:srgbClr val="0000FF"/>
                </a:solidFill>
              </a:endParaRPr>
            </a:p>
          </p:txBody>
        </p:sp>
        <p:sp>
          <p:nvSpPr>
            <p:cNvPr id="2066" name="Text Box 17">
              <a:extLst>
                <a:ext uri="{FF2B5EF4-FFF2-40B4-BE49-F238E27FC236}">
                  <a16:creationId xmlns:a16="http://schemas.microsoft.com/office/drawing/2014/main" id="{3BB988F5-68AA-4723-AC61-E1ED1D66E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341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/>
                <a:t>  </a:t>
              </a:r>
              <a:r>
                <a:rPr lang="en-US" altLang="ru-UA" sz="1800">
                  <a:solidFill>
                    <a:srgbClr val="0000FF"/>
                  </a:solidFill>
                </a:rPr>
                <a:t>2.</a:t>
              </a:r>
              <a:endParaRPr lang="uk-UA" altLang="ru-UA" sz="1800">
                <a:solidFill>
                  <a:srgbClr val="0000FF"/>
                </a:solidFill>
              </a:endParaRPr>
            </a:p>
          </p:txBody>
        </p:sp>
        <p:sp>
          <p:nvSpPr>
            <p:cNvPr id="2067" name="Text Box 19">
              <a:extLst>
                <a:ext uri="{FF2B5EF4-FFF2-40B4-BE49-F238E27FC236}">
                  <a16:creationId xmlns:a16="http://schemas.microsoft.com/office/drawing/2014/main" id="{18D0330C-A825-42ED-9941-102101050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523"/>
              <a:ext cx="1769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FF"/>
                </a:buClr>
                <a:buFont typeface="Wingdings" panose="05000000000000000000" pitchFamily="2" charset="2"/>
                <a:buChar char="q"/>
              </a:pPr>
              <a:r>
                <a:rPr lang="uk-UA" altLang="ru-UA" sz="1800" b="1"/>
                <a:t> Тривалість перенесення ДНК </a:t>
              </a:r>
              <a:r>
                <a:rPr lang="en-US" altLang="ru-UA" sz="1800" b="1"/>
                <a:t>F-</a:t>
              </a:r>
              <a:r>
                <a:rPr lang="uk-UA" altLang="ru-UA" sz="1800" b="1"/>
                <a:t>плазміди  з донора в реципієнт - </a:t>
              </a:r>
              <a:r>
                <a:rPr lang="en-US" altLang="ru-UA" sz="1800" b="1">
                  <a:solidFill>
                    <a:srgbClr val="0000FF"/>
                  </a:solidFill>
                </a:rPr>
                <a:t>~</a:t>
              </a:r>
              <a:r>
                <a:rPr lang="uk-UA" altLang="ru-UA" sz="1800" b="1">
                  <a:solidFill>
                    <a:srgbClr val="0000FF"/>
                  </a:solidFill>
                </a:rPr>
                <a:t> 5 хв </a:t>
              </a:r>
            </a:p>
            <a:p>
              <a:pPr eaLnBrk="1" hangingPunct="1">
                <a:spcBef>
                  <a:spcPct val="50000"/>
                </a:spcBef>
                <a:buClr>
                  <a:srgbClr val="0000FF"/>
                </a:buClr>
                <a:buFont typeface="Wingdings" panose="05000000000000000000" pitchFamily="2" charset="2"/>
                <a:buChar char="q"/>
              </a:pPr>
              <a:r>
                <a:rPr lang="uk-UA" altLang="ru-UA" sz="1800"/>
                <a:t> </a:t>
              </a:r>
              <a:r>
                <a:rPr lang="uk-UA" altLang="ru-UA" sz="1800" b="1"/>
                <a:t>Гени</a:t>
              </a:r>
              <a:r>
                <a:rPr lang="uk-UA" altLang="ru-UA" sz="1800" b="1">
                  <a:solidFill>
                    <a:srgbClr val="0000FF"/>
                  </a:solidFill>
                </a:rPr>
                <a:t>  </a:t>
              </a:r>
              <a:r>
                <a:rPr lang="en-US" altLang="ru-UA" sz="1800" b="1" i="1">
                  <a:solidFill>
                    <a:srgbClr val="0000FF"/>
                  </a:solidFill>
                </a:rPr>
                <a:t>tra</a:t>
              </a:r>
              <a:r>
                <a:rPr lang="en-US" altLang="ru-UA" sz="1800" b="1">
                  <a:solidFill>
                    <a:srgbClr val="0000FF"/>
                  </a:solidFill>
                </a:rPr>
                <a:t> </a:t>
              </a:r>
              <a:r>
                <a:rPr lang="ru-RU" altLang="ru-UA" sz="1800" b="1"/>
                <a:t>переносяться останн</a:t>
              </a:r>
              <a:r>
                <a:rPr lang="uk-UA" altLang="ru-UA" sz="1800" b="1"/>
                <a:t>і</a:t>
              </a:r>
              <a:r>
                <a:rPr lang="ru-RU" altLang="ru-UA" sz="1800" b="1"/>
                <a:t>ми</a:t>
              </a:r>
              <a:endParaRPr lang="uk-UA" altLang="ru-UA" sz="1800" b="1"/>
            </a:p>
            <a:p>
              <a:pPr eaLnBrk="1" hangingPunct="1">
                <a:spcBef>
                  <a:spcPct val="50000"/>
                </a:spcBef>
              </a:pPr>
              <a:endParaRPr lang="uk-UA" altLang="ru-UA" sz="1800" b="1"/>
            </a:p>
          </p:txBody>
        </p:sp>
      </p:grpSp>
      <p:sp>
        <p:nvSpPr>
          <p:cNvPr id="2054" name="Line 24">
            <a:extLst>
              <a:ext uri="{FF2B5EF4-FFF2-40B4-BE49-F238E27FC236}">
                <a16:creationId xmlns:a16="http://schemas.microsoft.com/office/drawing/2014/main" id="{FD9F8BD3-4959-4CCD-B1B7-0579DAEA9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4209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2055" name="Text Box 26">
            <a:extLst>
              <a:ext uri="{FF2B5EF4-FFF2-40B4-BE49-F238E27FC236}">
                <a16:creationId xmlns:a16="http://schemas.microsoft.com/office/drawing/2014/main" id="{302A8065-1AB2-4C8C-AC1F-2CDA57AE4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64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UA" sz="1200" i="1"/>
              <a:t> oriT</a:t>
            </a:r>
            <a:endParaRPr lang="uk-UA" altLang="ru-UA" sz="1200" i="1"/>
          </a:p>
        </p:txBody>
      </p:sp>
      <p:sp>
        <p:nvSpPr>
          <p:cNvPr id="2056" name="Line 28">
            <a:extLst>
              <a:ext uri="{FF2B5EF4-FFF2-40B4-BE49-F238E27FC236}">
                <a16:creationId xmlns:a16="http://schemas.microsoft.com/office/drawing/2014/main" id="{3CF758F0-207F-4CC3-B4A1-CB48D9143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5A011C-868E-4C4B-8D70-362C4DB6B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9" t="17620" r="29184" b="11088"/>
          <a:stretch/>
        </p:blipFill>
        <p:spPr>
          <a:xfrm>
            <a:off x="970382" y="205595"/>
            <a:ext cx="7402573" cy="62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rown gall">
            <a:extLst>
              <a:ext uri="{FF2B5EF4-FFF2-40B4-BE49-F238E27FC236}">
                <a16:creationId xmlns:a16="http://schemas.microsoft.com/office/drawing/2014/main" id="{30A17D84-278A-44D5-B3D9-DB668370E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78138"/>
            <a:ext cx="7710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9B5313B7-61EE-42F9-9EF5-2A8F44B19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3518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 i="1">
                <a:solidFill>
                  <a:srgbClr val="0000FF"/>
                </a:solidFill>
              </a:rPr>
              <a:t>А. </a:t>
            </a:r>
            <a:r>
              <a:rPr lang="en-US" altLang="ru-UA" sz="1600" b="1" i="1">
                <a:solidFill>
                  <a:srgbClr val="0000FF"/>
                </a:solidFill>
              </a:rPr>
              <a:t>tumefaciens</a:t>
            </a:r>
            <a:r>
              <a:rPr lang="en-US" altLang="ru-UA" sz="1600" b="1" i="1"/>
              <a:t> – </a:t>
            </a:r>
            <a:r>
              <a:rPr lang="uk-UA" altLang="ru-UA" sz="1600" b="1"/>
              <a:t>фітопатогенні бактерії, що зумовлюють появу пухлин (корончастих галлів) або “волосатих” коренів у дводольних рослин</a:t>
            </a:r>
          </a:p>
          <a:p>
            <a:pPr algn="ctr"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Здатність індукувати пухлини зумовлена </a:t>
            </a:r>
            <a:r>
              <a:rPr lang="uk-UA" altLang="ru-UA" sz="1600" b="1">
                <a:solidFill>
                  <a:srgbClr val="0000FF"/>
                </a:solidFill>
              </a:rPr>
              <a:t>Ті-плазмідами</a:t>
            </a:r>
          </a:p>
          <a:p>
            <a:pPr algn="ctr"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Частина плазміди – </a:t>
            </a:r>
            <a:r>
              <a:rPr lang="uk-UA" altLang="ru-UA" sz="1600" b="1">
                <a:solidFill>
                  <a:srgbClr val="0000FF"/>
                </a:solidFill>
              </a:rPr>
              <a:t>Т-ДНК</a:t>
            </a:r>
            <a:r>
              <a:rPr lang="uk-UA" altLang="ru-UA" sz="1600" b="1"/>
              <a:t>, яка містить гени, що зумовлюють пухлинний ріст та синтез опінів (агропіну, октопіну, нопаліну) переноситься у рослинні клітини та стабільно інтегрується у хромосоми. Бактерія використовує опіни, які синтезує хвора рослина, як джерело азоту та вуглецю</a:t>
            </a:r>
          </a:p>
          <a:p>
            <a:pPr algn="ctr"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У</a:t>
            </a:r>
            <a:r>
              <a:rPr lang="uk-UA" altLang="ru-UA" sz="1800" b="1"/>
              <a:t> </a:t>
            </a:r>
            <a:r>
              <a:rPr lang="uk-UA" altLang="ru-UA" sz="1600" b="1"/>
              <a:t>генетичній інженерії рослин найчастіше використовують вектори, сконструйовані на основі </a:t>
            </a:r>
            <a:r>
              <a:rPr lang="uk-UA" altLang="ru-UA" sz="1600" b="1">
                <a:solidFill>
                  <a:srgbClr val="0000FF"/>
                </a:solidFill>
              </a:rPr>
              <a:t>Ті-плазмід </a:t>
            </a:r>
            <a:r>
              <a:rPr lang="en-US" altLang="ru-UA" sz="1600" b="1" i="1">
                <a:solidFill>
                  <a:srgbClr val="0000FF"/>
                </a:solidFill>
              </a:rPr>
              <a:t>Agrobacterium tumefaciens</a:t>
            </a:r>
            <a:endParaRPr lang="uk-UA" altLang="ru-UA" sz="16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FA71D0-FED3-49BA-99AD-7B139C76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/>
              <a:t> </a:t>
            </a:r>
            <a:r>
              <a:rPr lang="uk-UA" sz="2700" b="1">
                <a:solidFill>
                  <a:schemeClr val="tx1"/>
                </a:solidFill>
              </a:rPr>
              <a:t>Генетичні модулі аддиктивності (залежності) -</a:t>
            </a:r>
            <a:br>
              <a:rPr lang="uk-UA" sz="2700" b="1">
                <a:solidFill>
                  <a:schemeClr val="tx1"/>
                </a:solidFill>
              </a:rPr>
            </a:br>
            <a:r>
              <a:rPr lang="uk-UA" sz="2700" b="1">
                <a:solidFill>
                  <a:schemeClr val="tx1"/>
                </a:solidFill>
              </a:rPr>
              <a:t>система токсин-антитоксин </a:t>
            </a:r>
            <a:endParaRPr lang="ru-UA" sz="2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1947CC-3A0C-40C8-B453-00A29613E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34D5DE5-379F-4657-AA80-A15826EF94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83941" y="83976"/>
            <a:ext cx="8420100" cy="1158875"/>
          </a:xfrm>
          <a:solidFill>
            <a:srgbClr val="FCFCA2"/>
          </a:solidFill>
        </p:spPr>
        <p:txBody>
          <a:bodyPr/>
          <a:lstStyle/>
          <a:p>
            <a:pPr eaLnBrk="1" hangingPunct="1"/>
            <a:r>
              <a:rPr lang="uk-UA" altLang="ru-UA" sz="2400" b="1"/>
              <a:t>Плазміди бактерій</a:t>
            </a:r>
            <a:r>
              <a:rPr lang="en-US" altLang="ru-UA" sz="2400" b="1"/>
              <a:t> – </a:t>
            </a:r>
            <a:r>
              <a:rPr lang="uk-UA" altLang="ru-UA" sz="2400" b="1"/>
              <a:t>факультативний елемент геному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BE442EE5-B702-4D24-823E-3BEFDDA6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155700"/>
            <a:ext cx="7273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UA" sz="2400" dirty="0"/>
              <a:t> </a:t>
            </a:r>
            <a:r>
              <a:rPr lang="ru-RU" altLang="ru-UA" sz="2000" dirty="0" err="1"/>
              <a:t>Це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позахромосомні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кільцеві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або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лінійні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молекули</a:t>
            </a:r>
            <a:r>
              <a:rPr lang="ru-RU" altLang="ru-UA" sz="2000" dirty="0"/>
              <a:t> ДНК, </a:t>
            </a:r>
            <a:r>
              <a:rPr lang="ru-RU" altLang="ru-UA" sz="2000" dirty="0" err="1"/>
              <a:t>що</a:t>
            </a:r>
            <a:r>
              <a:rPr lang="ru-RU" altLang="ru-UA" sz="2000" dirty="0"/>
              <a:t> </a:t>
            </a:r>
            <a:r>
              <a:rPr lang="uk-UA" altLang="ru-UA" sz="2000" dirty="0"/>
              <a:t>здатні</a:t>
            </a:r>
            <a:r>
              <a:rPr lang="ru-RU" altLang="ru-UA" sz="2000" dirty="0"/>
              <a:t> до </a:t>
            </a:r>
            <a:r>
              <a:rPr lang="ru-RU" altLang="ru-UA" sz="2000" dirty="0" err="1"/>
              <a:t>автономної</a:t>
            </a:r>
            <a:r>
              <a:rPr lang="ru-RU" altLang="ru-UA" sz="2000" dirty="0"/>
              <a:t> </a:t>
            </a:r>
            <a:r>
              <a:rPr lang="ru-RU" altLang="ru-UA" sz="2000" dirty="0" err="1"/>
              <a:t>реплікації</a:t>
            </a:r>
            <a:r>
              <a:rPr lang="ru-RU" altLang="ru-UA" sz="2000" dirty="0"/>
              <a:t>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UA" sz="2000" dirty="0"/>
              <a:t> </a:t>
            </a:r>
            <a:r>
              <a:rPr lang="ru-RU" altLang="ru-UA" sz="2000" dirty="0" err="1"/>
              <a:t>Плазміди</a:t>
            </a:r>
            <a:r>
              <a:rPr lang="ru-RU" altLang="ru-UA" sz="2000" dirty="0"/>
              <a:t>, </a:t>
            </a:r>
            <a:r>
              <a:rPr lang="ru-RU" altLang="ru-UA" sz="2000" dirty="0" err="1"/>
              <a:t>здатні</a:t>
            </a:r>
            <a:r>
              <a:rPr lang="ru-RU" altLang="ru-UA" sz="2000" dirty="0"/>
              <a:t> до </a:t>
            </a:r>
            <a:r>
              <a:rPr lang="ru-RU" altLang="ru-UA" sz="2000" dirty="0" err="1"/>
              <a:t>інтеграції</a:t>
            </a:r>
            <a:r>
              <a:rPr lang="ru-RU" altLang="ru-UA" sz="2000" dirty="0"/>
              <a:t> в хромосому </a:t>
            </a:r>
            <a:r>
              <a:rPr lang="ru-RU" altLang="ru-UA" sz="2000" dirty="0" err="1"/>
              <a:t>бактерій</a:t>
            </a:r>
            <a:r>
              <a:rPr lang="en-US" altLang="ru-UA" sz="2000" dirty="0"/>
              <a:t>,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називають</a:t>
            </a:r>
            <a:r>
              <a:rPr lang="ru-RU" altLang="ru-UA" sz="2000" dirty="0"/>
              <a:t> </a:t>
            </a:r>
            <a:r>
              <a:rPr lang="ru-RU" altLang="ru-UA" sz="2000" dirty="0" err="1">
                <a:solidFill>
                  <a:srgbClr val="0000FF"/>
                </a:solidFill>
              </a:rPr>
              <a:t>епісомами</a:t>
            </a:r>
            <a:endParaRPr lang="ru-RU" altLang="ru-UA" sz="20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UA" sz="2000" dirty="0"/>
              <a:t> </a:t>
            </a:r>
            <a:r>
              <a:rPr lang="ru-RU" altLang="ru-UA" sz="2000" dirty="0" err="1"/>
              <a:t>Розміри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плазмід</a:t>
            </a:r>
            <a:r>
              <a:rPr lang="ru-RU" altLang="ru-UA" sz="2000" dirty="0"/>
              <a:t> – </a:t>
            </a:r>
            <a:r>
              <a:rPr lang="ru-RU" altLang="ru-UA" sz="2000" dirty="0" err="1"/>
              <a:t>від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декількох</a:t>
            </a:r>
            <a:r>
              <a:rPr lang="ru-RU" altLang="ru-UA" sz="2000" dirty="0"/>
              <a:t> </a:t>
            </a:r>
            <a:r>
              <a:rPr lang="ru-RU" altLang="ru-UA" sz="2000" dirty="0" err="1">
                <a:solidFill>
                  <a:srgbClr val="0000FF"/>
                </a:solidFill>
              </a:rPr>
              <a:t>тисяч</a:t>
            </a:r>
            <a:r>
              <a:rPr lang="ru-RU" altLang="ru-UA" sz="2000" dirty="0">
                <a:solidFill>
                  <a:srgbClr val="0000FF"/>
                </a:solidFill>
              </a:rPr>
              <a:t> </a:t>
            </a:r>
            <a:r>
              <a:rPr lang="ru-RU" altLang="ru-UA" sz="2000" dirty="0" err="1">
                <a:solidFill>
                  <a:srgbClr val="0000FF"/>
                </a:solidFill>
              </a:rPr>
              <a:t>п.н</a:t>
            </a:r>
            <a:r>
              <a:rPr lang="ru-RU" altLang="ru-UA" sz="2000" dirty="0"/>
              <a:t>. до </a:t>
            </a:r>
            <a:r>
              <a:rPr lang="ru-RU" altLang="ru-UA" sz="2000" dirty="0" err="1"/>
              <a:t>декількох</a:t>
            </a:r>
            <a:r>
              <a:rPr lang="ru-RU" altLang="ru-UA" sz="2000" dirty="0"/>
              <a:t> </a:t>
            </a:r>
            <a:r>
              <a:rPr lang="ru-RU" altLang="ru-UA" sz="2000" dirty="0" err="1">
                <a:solidFill>
                  <a:srgbClr val="0000FF"/>
                </a:solidFill>
              </a:rPr>
              <a:t>сотень</a:t>
            </a:r>
            <a:r>
              <a:rPr lang="ru-RU" altLang="ru-UA" sz="2000" dirty="0">
                <a:solidFill>
                  <a:srgbClr val="0000FF"/>
                </a:solidFill>
              </a:rPr>
              <a:t> </a:t>
            </a:r>
            <a:r>
              <a:rPr lang="ru-RU" altLang="ru-UA" sz="2000" dirty="0" err="1">
                <a:solidFill>
                  <a:srgbClr val="0000FF"/>
                </a:solidFill>
              </a:rPr>
              <a:t>тисяч</a:t>
            </a:r>
            <a:r>
              <a:rPr lang="ru-RU" altLang="ru-UA" sz="2000" dirty="0">
                <a:solidFill>
                  <a:srgbClr val="0000FF"/>
                </a:solidFill>
              </a:rPr>
              <a:t> </a:t>
            </a:r>
            <a:r>
              <a:rPr lang="ru-RU" altLang="ru-UA" sz="2000" dirty="0" err="1">
                <a:solidFill>
                  <a:srgbClr val="0000FF"/>
                </a:solidFill>
              </a:rPr>
              <a:t>п.н</a:t>
            </a:r>
            <a:r>
              <a:rPr lang="ru-RU" altLang="ru-UA" sz="2000" dirty="0">
                <a:solidFill>
                  <a:srgbClr val="0000FF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UA" sz="2000" dirty="0"/>
              <a:t> </a:t>
            </a:r>
            <a:r>
              <a:rPr lang="ru-RU" altLang="ru-UA" sz="2000" dirty="0" err="1"/>
              <a:t>Плазмідна</a:t>
            </a:r>
            <a:r>
              <a:rPr lang="ru-RU" altLang="ru-UA" sz="2000" dirty="0"/>
              <a:t> ДНК </a:t>
            </a:r>
            <a:r>
              <a:rPr lang="ru-RU" altLang="ru-UA" sz="2000" dirty="0" err="1"/>
              <a:t>зазвичай</a:t>
            </a:r>
            <a:r>
              <a:rPr lang="ru-RU" altLang="ru-UA" sz="2000" dirty="0"/>
              <a:t> </a:t>
            </a:r>
            <a:r>
              <a:rPr lang="ru-RU" altLang="ru-UA" sz="2000" dirty="0" err="1"/>
              <a:t>складає</a:t>
            </a:r>
            <a:r>
              <a:rPr lang="ru-RU" altLang="ru-UA" sz="2000" dirty="0"/>
              <a:t> </a:t>
            </a:r>
            <a:r>
              <a:rPr lang="ru-RU" altLang="ru-UA" sz="2000" dirty="0" err="1">
                <a:solidFill>
                  <a:srgbClr val="0000FF"/>
                </a:solidFill>
              </a:rPr>
              <a:t>декілька</a:t>
            </a:r>
            <a:r>
              <a:rPr lang="ru-RU" altLang="ru-UA" sz="2000" dirty="0">
                <a:solidFill>
                  <a:srgbClr val="0000FF"/>
                </a:solidFill>
              </a:rPr>
              <a:t> </a:t>
            </a:r>
            <a:r>
              <a:rPr lang="ru-RU" altLang="ru-UA" sz="2000" dirty="0" err="1">
                <a:solidFill>
                  <a:srgbClr val="0000FF"/>
                </a:solidFill>
              </a:rPr>
              <a:t>відсотків</a:t>
            </a:r>
            <a:r>
              <a:rPr lang="ru-RU" altLang="ru-UA" sz="2000" dirty="0"/>
              <a:t> (</a:t>
            </a:r>
            <a:r>
              <a:rPr lang="ru-RU" altLang="ru-UA" sz="2000" dirty="0">
                <a:solidFill>
                  <a:srgbClr val="0000FF"/>
                </a:solidFill>
              </a:rPr>
              <a:t>1-2 – 20%) </a:t>
            </a:r>
            <a:r>
              <a:rPr lang="ru-RU" altLang="ru-UA" sz="2000" dirty="0" err="1"/>
              <a:t>сумарної</a:t>
            </a:r>
            <a:r>
              <a:rPr lang="ru-RU" altLang="ru-UA" sz="2000" dirty="0"/>
              <a:t> ДНК </a:t>
            </a:r>
            <a:r>
              <a:rPr lang="ru-RU" altLang="ru-UA" sz="2000" dirty="0" err="1"/>
              <a:t>клітини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бактерій</a:t>
            </a:r>
            <a:endParaRPr lang="ru-RU" altLang="ru-UA" sz="2000" dirty="0"/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UA" sz="2000" dirty="0"/>
              <a:t> </a:t>
            </a:r>
            <a:r>
              <a:rPr lang="uk-UA" altLang="ru-UA" sz="2000" dirty="0"/>
              <a:t>Кожній плазміді властива певна </a:t>
            </a:r>
            <a:r>
              <a:rPr lang="uk-UA" altLang="ru-UA" sz="2000" dirty="0">
                <a:solidFill>
                  <a:srgbClr val="0000FF"/>
                </a:solidFill>
              </a:rPr>
              <a:t>кількість її копій</a:t>
            </a:r>
            <a:r>
              <a:rPr lang="uk-UA" altLang="ru-UA" sz="2000" dirty="0"/>
              <a:t>, що припадають на одну хромосому бактерії. Розрізняють плазміди: </a:t>
            </a:r>
            <a:r>
              <a:rPr lang="uk-UA" altLang="ru-UA" sz="2000" dirty="0" err="1">
                <a:solidFill>
                  <a:srgbClr val="0000FF"/>
                </a:solidFill>
              </a:rPr>
              <a:t>малокопійні</a:t>
            </a:r>
            <a:r>
              <a:rPr lang="uk-UA" altLang="ru-UA" sz="2000" dirty="0">
                <a:solidFill>
                  <a:srgbClr val="0000FF"/>
                </a:solidFill>
              </a:rPr>
              <a:t> </a:t>
            </a:r>
            <a:r>
              <a:rPr lang="uk-UA" altLang="ru-UA" sz="2000" dirty="0"/>
              <a:t>(плазміда </a:t>
            </a:r>
            <a:r>
              <a:rPr lang="en-US" altLang="ru-UA" sz="2000" dirty="0"/>
              <a:t>F </a:t>
            </a:r>
            <a:r>
              <a:rPr lang="en-US" altLang="ru-UA" sz="2000" i="1" dirty="0"/>
              <a:t>E</a:t>
            </a:r>
            <a:r>
              <a:rPr lang="uk-UA" altLang="ru-UA" sz="2000" i="1" dirty="0"/>
              <a:t>.</a:t>
            </a:r>
            <a:r>
              <a:rPr lang="en-US" altLang="ru-UA" sz="2000" i="1" dirty="0"/>
              <a:t> coli</a:t>
            </a:r>
            <a:r>
              <a:rPr lang="uk-UA" altLang="ru-UA" sz="2000" dirty="0"/>
              <a:t> -1-2 копії на хромосому), </a:t>
            </a:r>
            <a:r>
              <a:rPr lang="uk-UA" altLang="ru-UA" sz="2000" dirty="0" err="1">
                <a:solidFill>
                  <a:srgbClr val="0000FF"/>
                </a:solidFill>
              </a:rPr>
              <a:t>олігокопійні</a:t>
            </a:r>
            <a:r>
              <a:rPr lang="uk-UA" altLang="ru-UA" sz="2000" dirty="0">
                <a:solidFill>
                  <a:srgbClr val="0000FF"/>
                </a:solidFill>
              </a:rPr>
              <a:t> </a:t>
            </a:r>
            <a:r>
              <a:rPr lang="uk-UA" altLang="ru-UA" sz="2000" dirty="0"/>
              <a:t>(</a:t>
            </a:r>
            <a:r>
              <a:rPr lang="en-US" altLang="ru-UA" sz="2000" dirty="0" err="1"/>
              <a:t>ColE</a:t>
            </a:r>
            <a:r>
              <a:rPr lang="uk-UA" altLang="ru-UA" sz="2000" dirty="0"/>
              <a:t>1 – 10-15 копій) і </a:t>
            </a:r>
            <a:r>
              <a:rPr lang="uk-UA" altLang="ru-UA" sz="2000" dirty="0" err="1">
                <a:solidFill>
                  <a:srgbClr val="0000FF"/>
                </a:solidFill>
              </a:rPr>
              <a:t>мультикопійні</a:t>
            </a:r>
            <a:r>
              <a:rPr lang="uk-UA" altLang="ru-UA" sz="2000" dirty="0"/>
              <a:t> (</a:t>
            </a:r>
            <a:r>
              <a:rPr lang="en-US" altLang="ru-UA" sz="2000" dirty="0" err="1"/>
              <a:t>pUC</a:t>
            </a:r>
            <a:r>
              <a:rPr lang="uk-UA" altLang="ru-UA" sz="2000" dirty="0"/>
              <a:t>18</a:t>
            </a:r>
            <a:r>
              <a:rPr lang="uk-UA" altLang="ru-UA" sz="2000" i="1" dirty="0"/>
              <a:t>,</a:t>
            </a:r>
            <a:r>
              <a:rPr lang="uk-UA" altLang="ru-UA" sz="2000" dirty="0"/>
              <a:t> 200-500 копій)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2000" dirty="0"/>
              <a:t> Плазміди забезпечують горизонтальне перенесення генів; їх використовують у генетичній інженерії як вектори 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uk-UA" altLang="ru-UA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DD5E67-175E-44B3-85DA-39B923551B8E}"/>
              </a:ext>
            </a:extLst>
          </p:cNvPr>
          <p:cNvPicPr/>
          <p:nvPr/>
        </p:nvPicPr>
        <p:blipFill rotWithShape="1">
          <a:blip r:embed="rId2"/>
          <a:srcRect l="16034" t="43102" r="36761" b="25199"/>
          <a:stretch/>
        </p:blipFill>
        <p:spPr bwMode="auto">
          <a:xfrm>
            <a:off x="1427585" y="1838131"/>
            <a:ext cx="6840738" cy="3872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EDB177-38AE-45AA-AAE9-32E6EF582609}"/>
              </a:ext>
            </a:extLst>
          </p:cNvPr>
          <p:cNvSpPr txBox="1">
            <a:spLocks noChangeArrowheads="1"/>
          </p:cNvSpPr>
          <p:nvPr/>
        </p:nvSpPr>
        <p:spPr>
          <a:xfrm>
            <a:off x="565280" y="568227"/>
            <a:ext cx="8420100" cy="1158875"/>
          </a:xfrm>
          <a:prstGeom prst="rect">
            <a:avLst/>
          </a:prstGeom>
          <a:solidFill>
            <a:srgbClr val="FCFCA2"/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UA" sz="2400" b="1" dirty="0"/>
              <a:t>Класифікація плазмід за властивостями</a:t>
            </a:r>
          </a:p>
        </p:txBody>
      </p:sp>
    </p:spTree>
    <p:extLst>
      <p:ext uri="{BB962C8B-B14F-4D97-AF65-F5344CB8AC3E}">
        <p14:creationId xmlns:p14="http://schemas.microsoft.com/office/powerpoint/2010/main" val="116091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5C1DB7-30A4-4E67-95FC-CF02FC70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/>
                </a:solidFill>
                <a:latin typeface="Calibri" pitchFamily="34" charset="0"/>
              </a:rPr>
              <a:t>Класифікація плазмід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7FFAD-1883-40F7-B40C-1435076A7EEE}"/>
              </a:ext>
            </a:extLst>
          </p:cNvPr>
          <p:cNvPicPr/>
          <p:nvPr/>
        </p:nvPicPr>
        <p:blipFill rotWithShape="1">
          <a:blip r:embed="rId2"/>
          <a:srcRect l="2400" t="9422"/>
          <a:stretch/>
        </p:blipFill>
        <p:spPr>
          <a:xfrm>
            <a:off x="0" y="487680"/>
            <a:ext cx="8924544" cy="62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DDB8729-9646-4443-ADBA-7D1EF98A66D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/>
              <a:t>Види плазмід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B3B4404-1F82-4FB8-8EB4-85BBAFBCAC4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uk-UA" altLang="ru-UA" dirty="0">
                <a:solidFill>
                  <a:srgbClr val="FAFD8D"/>
                </a:solidFill>
              </a:rPr>
              <a:t>- </a:t>
            </a:r>
            <a:r>
              <a:rPr lang="uk-UA" altLang="ru-UA" sz="2500" dirty="0"/>
              <a:t>С</a:t>
            </a:r>
            <a:r>
              <a:rPr lang="en-US" altLang="ru-UA" sz="2500" dirty="0" err="1"/>
              <a:t>ol</a:t>
            </a:r>
            <a:r>
              <a:rPr lang="en-US" altLang="ru-UA" sz="2500" dirty="0"/>
              <a:t> – </a:t>
            </a:r>
            <a:r>
              <a:rPr lang="uk-UA" altLang="ru-UA" sz="2500" dirty="0"/>
              <a:t>продукція </a:t>
            </a:r>
            <a:r>
              <a:rPr lang="uk-UA" altLang="ru-UA" sz="2500" dirty="0" err="1"/>
              <a:t>коліцинів</a:t>
            </a:r>
            <a:endParaRPr lang="uk-UA" altLang="ru-UA" sz="2500" dirty="0"/>
          </a:p>
          <a:p>
            <a:pPr algn="just">
              <a:lnSpc>
                <a:spcPct val="90000"/>
              </a:lnSpc>
            </a:pPr>
            <a:r>
              <a:rPr lang="uk-UA" altLang="ru-UA" sz="2500" dirty="0"/>
              <a:t>- </a:t>
            </a:r>
            <a:r>
              <a:rPr lang="en-US" altLang="ru-UA" sz="2500" dirty="0" err="1"/>
              <a:t>HLy</a:t>
            </a:r>
            <a:r>
              <a:rPr lang="en-US" altLang="ru-UA" sz="2500" dirty="0"/>
              <a:t> – </a:t>
            </a:r>
            <a:r>
              <a:rPr lang="uk-UA" altLang="ru-UA" sz="2500" dirty="0"/>
              <a:t>продукція </a:t>
            </a:r>
            <a:r>
              <a:rPr lang="uk-UA" altLang="ru-UA" sz="2500" dirty="0" err="1"/>
              <a:t>гемолізинів</a:t>
            </a:r>
            <a:endParaRPr lang="uk-UA" altLang="ru-UA" sz="2500" dirty="0"/>
          </a:p>
          <a:p>
            <a:pPr algn="just">
              <a:lnSpc>
                <a:spcPct val="90000"/>
              </a:lnSpc>
            </a:pPr>
            <a:r>
              <a:rPr lang="uk-UA" altLang="ru-UA" sz="2500" dirty="0"/>
              <a:t>-</a:t>
            </a:r>
            <a:r>
              <a:rPr lang="en-US" altLang="ru-UA" sz="2500" dirty="0"/>
              <a:t> Tol – </a:t>
            </a:r>
            <a:r>
              <a:rPr lang="uk-UA" altLang="ru-UA" sz="2500" dirty="0"/>
              <a:t>розщеплення толуолу, ксилолу</a:t>
            </a:r>
            <a:r>
              <a:rPr lang="en-US" altLang="ru-UA" dirty="0"/>
              <a:t> </a:t>
            </a:r>
            <a:endParaRPr lang="uk-UA" altLang="ru-UA" dirty="0"/>
          </a:p>
          <a:p>
            <a:pPr algn="just">
              <a:lnSpc>
                <a:spcPct val="90000"/>
              </a:lnSpc>
            </a:pPr>
            <a:r>
              <a:rPr lang="uk-UA" altLang="ru-UA" sz="2500" dirty="0"/>
              <a:t>-</a:t>
            </a:r>
            <a:r>
              <a:rPr lang="en-US" altLang="ru-UA" sz="2500" dirty="0"/>
              <a:t> Ent</a:t>
            </a:r>
            <a:r>
              <a:rPr lang="uk-UA" altLang="ru-UA" sz="2500" dirty="0"/>
              <a:t> </a:t>
            </a:r>
            <a:r>
              <a:rPr lang="en-US" altLang="ru-UA" sz="2500" dirty="0"/>
              <a:t>– </a:t>
            </a:r>
            <a:r>
              <a:rPr lang="uk-UA" altLang="ru-UA" sz="2500" dirty="0"/>
              <a:t>продукція </a:t>
            </a:r>
            <a:r>
              <a:rPr lang="uk-UA" altLang="ru-UA" sz="2500" dirty="0" err="1"/>
              <a:t>ентеротоксину</a:t>
            </a:r>
            <a:endParaRPr lang="uk-UA" altLang="ru-UA" sz="2500" dirty="0"/>
          </a:p>
          <a:p>
            <a:pPr algn="just">
              <a:lnSpc>
                <a:spcPct val="90000"/>
              </a:lnSpc>
            </a:pPr>
            <a:r>
              <a:rPr lang="en-US" altLang="ru-UA" sz="2500" dirty="0"/>
              <a:t>- </a:t>
            </a:r>
            <a:r>
              <a:rPr lang="en-US" altLang="ru-UA" sz="2500" dirty="0" err="1"/>
              <a:t>Nif</a:t>
            </a:r>
            <a:r>
              <a:rPr lang="en-US" altLang="ru-UA" sz="2500" dirty="0"/>
              <a:t> – </a:t>
            </a:r>
            <a:r>
              <a:rPr lang="uk-UA" altLang="ru-UA" sz="2500" dirty="0"/>
              <a:t>зв</a:t>
            </a:r>
            <a:r>
              <a:rPr lang="en-US" altLang="ru-UA" sz="2500" dirty="0"/>
              <a:t>’</a:t>
            </a:r>
            <a:r>
              <a:rPr lang="uk-UA" altLang="ru-UA" sz="2500" dirty="0" err="1"/>
              <a:t>язування</a:t>
            </a:r>
            <a:r>
              <a:rPr lang="uk-UA" altLang="ru-UA" sz="2500" dirty="0"/>
              <a:t> азоту  в </a:t>
            </a:r>
            <a:r>
              <a:rPr lang="en-US" altLang="ru-UA" sz="2500" dirty="0"/>
              <a:t>K. pneumoniae</a:t>
            </a:r>
          </a:p>
          <a:p>
            <a:pPr algn="just">
              <a:lnSpc>
                <a:spcPct val="90000"/>
              </a:lnSpc>
            </a:pPr>
            <a:r>
              <a:rPr lang="en-US" altLang="ru-UA" sz="2500" dirty="0"/>
              <a:t>- </a:t>
            </a:r>
            <a:r>
              <a:rPr lang="en-US" altLang="ru-UA" sz="2500" dirty="0" err="1"/>
              <a:t>Ti</a:t>
            </a:r>
            <a:r>
              <a:rPr lang="en-US" altLang="ru-UA" sz="2500" dirty="0"/>
              <a:t> – </a:t>
            </a:r>
            <a:r>
              <a:rPr lang="uk-UA" altLang="ru-UA" sz="2500" dirty="0"/>
              <a:t>утворення пухлин у рослин </a:t>
            </a:r>
          </a:p>
          <a:p>
            <a:pPr algn="just">
              <a:lnSpc>
                <a:spcPct val="90000"/>
              </a:lnSpc>
            </a:pPr>
            <a:r>
              <a:rPr lang="uk-UA" altLang="ru-UA" sz="2500" dirty="0"/>
              <a:t>- Плазміди деградації:</a:t>
            </a:r>
          </a:p>
          <a:p>
            <a:pPr algn="just">
              <a:lnSpc>
                <a:spcPct val="90000"/>
              </a:lnSpc>
            </a:pPr>
            <a:r>
              <a:rPr lang="uk-UA" altLang="ru-UA" sz="2500" dirty="0"/>
              <a:t>   - </a:t>
            </a:r>
            <a:r>
              <a:rPr lang="uk-UA" altLang="ru-UA" sz="2500" dirty="0" err="1"/>
              <a:t>Са</a:t>
            </a:r>
            <a:r>
              <a:rPr lang="en-US" altLang="ru-UA" sz="2500" dirty="0"/>
              <a:t>m</a:t>
            </a:r>
            <a:r>
              <a:rPr lang="uk-UA" altLang="ru-UA" sz="2500" dirty="0"/>
              <a:t> – розщеплення </a:t>
            </a:r>
            <a:r>
              <a:rPr lang="uk-UA" altLang="ru-UA" sz="2500" dirty="0" err="1"/>
              <a:t>камфари</a:t>
            </a:r>
            <a:endParaRPr lang="uk-UA" altLang="ru-UA" sz="2500" dirty="0"/>
          </a:p>
          <a:p>
            <a:pPr algn="just">
              <a:lnSpc>
                <a:spcPct val="90000"/>
              </a:lnSpc>
            </a:pPr>
            <a:r>
              <a:rPr lang="uk-UA" altLang="ru-UA" sz="2500" dirty="0"/>
              <a:t>   - </a:t>
            </a:r>
            <a:r>
              <a:rPr lang="en-US" altLang="ru-UA" sz="2500" dirty="0"/>
              <a:t>Oct - </a:t>
            </a:r>
            <a:r>
              <a:rPr lang="uk-UA" altLang="ru-UA" sz="2500" dirty="0"/>
              <a:t> розщеплення октану</a:t>
            </a:r>
          </a:p>
          <a:p>
            <a:pPr algn="just">
              <a:lnSpc>
                <a:spcPct val="90000"/>
              </a:lnSpc>
            </a:pPr>
            <a:r>
              <a:rPr lang="uk-UA" altLang="ru-UA" sz="2500" dirty="0"/>
              <a:t>   - </a:t>
            </a:r>
            <a:r>
              <a:rPr lang="en-US" altLang="ru-UA" sz="2500" dirty="0"/>
              <a:t>Sal - </a:t>
            </a:r>
            <a:r>
              <a:rPr lang="uk-UA" altLang="ru-UA" sz="2500" dirty="0"/>
              <a:t>розщеплення </a:t>
            </a:r>
            <a:r>
              <a:rPr lang="uk-UA" altLang="ru-UA" sz="2500" dirty="0" err="1"/>
              <a:t>саліцину</a:t>
            </a:r>
            <a:endParaRPr lang="uk-UA" altLang="ru-UA" sz="2500" dirty="0"/>
          </a:p>
          <a:p>
            <a:pPr algn="just">
              <a:lnSpc>
                <a:spcPct val="90000"/>
              </a:lnSpc>
            </a:pPr>
            <a:endParaRPr lang="uk-UA" altLang="ru-UA" sz="23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uk-UA" altLang="ru-UA" sz="2300" dirty="0">
              <a:solidFill>
                <a:schemeClr val="tx2"/>
              </a:solidFill>
            </a:endParaRP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D69AA712-BEB5-45B2-848F-08D09BA2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477125" cy="1143000"/>
          </a:xfrm>
          <a:prstGeom prst="rect">
            <a:avLst/>
          </a:prstGeom>
          <a:solidFill>
            <a:srgbClr val="FAFD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r>
              <a:rPr lang="uk-UA" altLang="ru-UA" b="0">
                <a:solidFill>
                  <a:srgbClr val="FB1143"/>
                </a:solidFill>
              </a:rPr>
              <a:t>Види плазмід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B6410C20-B4E5-4D5F-98A3-35BD9F097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73038"/>
            <a:ext cx="8642350" cy="993775"/>
          </a:xfrm>
          <a:solidFill>
            <a:srgbClr val="FDFBA1"/>
          </a:solidFill>
        </p:spPr>
        <p:txBody>
          <a:bodyPr/>
          <a:lstStyle/>
          <a:p>
            <a:pPr eaLnBrk="1" hangingPunct="1"/>
            <a:r>
              <a:rPr lang="uk-UA" altLang="ru-UA" sz="2800" b="1"/>
              <a:t>Ознаки, які контролюються плазмідами бактерій</a:t>
            </a:r>
            <a:r>
              <a:rPr lang="uk-UA" altLang="ru-UA" sz="4000"/>
              <a:t> </a:t>
            </a:r>
          </a:p>
        </p:txBody>
      </p:sp>
      <p:graphicFrame>
        <p:nvGraphicFramePr>
          <p:cNvPr id="12339" name="Group 51">
            <a:extLst>
              <a:ext uri="{FF2B5EF4-FFF2-40B4-BE49-F238E27FC236}">
                <a16:creationId xmlns:a16="http://schemas.microsoft.com/office/drawing/2014/main" id="{A5C006C0-7511-422E-B085-84D5DD4515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2413" y="1281113"/>
          <a:ext cx="8597900" cy="5577840"/>
        </p:xfrm>
        <a:graphic>
          <a:graphicData uri="http://schemas.openxmlformats.org/drawingml/2006/table">
            <a:tbl>
              <a:tblPr/>
              <a:tblGrid>
                <a:gridCol w="6029325">
                  <a:extLst>
                    <a:ext uri="{9D8B030D-6E8A-4147-A177-3AD203B41FA5}">
                      <a16:colId xmlns:a16="http://schemas.microsoft.com/office/drawing/2014/main" val="3611796131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1113165143"/>
                    </a:ext>
                  </a:extLst>
                </a:gridCol>
              </a:tblGrid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Ознаки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Плазміди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46627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Здатність до автономної реплікації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Усі природні плазміди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959877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Здатність клітин бути донорами генів у схрещуванні, забезпечують фертильність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F, R100, RK2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742945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Стійкість до антибактерійних агентів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R100, RK2</a:t>
                      </a: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R1, R6-5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564483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интез антибіотиків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SCP1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994605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интез бактеріоцинів (білків з токс.дією на інші бактерії)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ColEI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18300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Синтез гемолізину, ентеротоксину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Hly, Ent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13828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Синтез та катаболізм опінів (онкобілків), надсинтез фітогормонів, що зумовлює утворення пухлин у дводольних рослин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Ti, Ri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5955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Катабол</a:t>
                      </a: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</a:t>
                      </a:r>
                      <a:r>
                        <a:rPr kumimoji="0" lang="ru-RU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зм лактози та галактози, протеоліз білків, утилізація цитрату та стійкість лактобацил до фагів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Lac</a:t>
                      </a:r>
                      <a:r>
                        <a:rPr kumimoji="0" lang="en-US" altLang="ru-UA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Prt</a:t>
                      </a:r>
                      <a:r>
                        <a:rPr kumimoji="0" lang="en-US" altLang="ru-UA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kumimoji="0" lang="uk-UA" altLang="ru-UA" sz="16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441345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Катабол</a:t>
                      </a: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ізм </a:t>
                      </a: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n-</a:t>
                      </a: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алканів, толуолу, камфори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OCT, pWWO, CAM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078059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Здатність до азотфіксації, утворення бульбочок на коріннях бобових рослин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731952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Система репарації, схильна до помилок (</a:t>
                      </a: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SOS</a:t>
                      </a: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-репарація)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pKM101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209348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Система рестрикції-модифікації чужорідної ДНК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R1</a:t>
                      </a:r>
                      <a:endParaRPr kumimoji="0" lang="uk-UA" altLang="ru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0931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4961E2-E42F-49FE-8A9F-AED17850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64D0C-6444-414C-BBF0-AFE80CE812D6}"/>
              </a:ext>
            </a:extLst>
          </p:cNvPr>
          <p:cNvPicPr/>
          <p:nvPr/>
        </p:nvPicPr>
        <p:blipFill rotWithShape="1">
          <a:blip r:embed="rId2"/>
          <a:srcRect t="22933" r="933" b="24066"/>
          <a:stretch/>
        </p:blipFill>
        <p:spPr>
          <a:xfrm>
            <a:off x="85344" y="149816"/>
            <a:ext cx="9058656" cy="36784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45D5B2-F278-49CF-9F23-E4D35734E8DA}"/>
              </a:ext>
            </a:extLst>
          </p:cNvPr>
          <p:cNvSpPr/>
          <p:nvPr/>
        </p:nvSpPr>
        <p:spPr>
          <a:xfrm>
            <a:off x="463296" y="4229703"/>
            <a:ext cx="8022336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Плазміди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сильним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контролем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бактеріальної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хромосоми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існують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копій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цитоплазмі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Плазміди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слабким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контролем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бактеріальної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хромосоми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існують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сотень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200)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копій</a:t>
            </a:r>
            <a:r>
              <a:rPr lang="ru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цитоплазмі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6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154516-E514-400C-8B22-FF71F23C6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64" y="326136"/>
            <a:ext cx="8790432" cy="175260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За способом розмноження розрізняють  плазміди:</a:t>
            </a:r>
          </a:p>
          <a:p>
            <a:pPr marL="457200" indent="-457200">
              <a:buAutoNum type="arabicParenR"/>
            </a:pPr>
            <a:r>
              <a:rPr lang="uk-UA" dirty="0" err="1"/>
              <a:t>кон’югативні</a:t>
            </a:r>
            <a:r>
              <a:rPr lang="uk-UA" dirty="0"/>
              <a:t> (</a:t>
            </a:r>
            <a:r>
              <a:rPr lang="uk-UA" dirty="0" err="1"/>
              <a:t>самотрансмісивні</a:t>
            </a:r>
            <a:r>
              <a:rPr lang="uk-UA" dirty="0"/>
              <a:t>). </a:t>
            </a:r>
          </a:p>
          <a:p>
            <a:r>
              <a:rPr lang="uk-UA" dirty="0"/>
              <a:t> Вони мають </a:t>
            </a:r>
            <a:r>
              <a:rPr lang="uk-UA" dirty="0" err="1"/>
              <a:t>кон’югативні</a:t>
            </a:r>
            <a:r>
              <a:rPr lang="uk-UA" dirty="0"/>
              <a:t> модулі, структурні гени і регуляторні ділянки, необхідні для перенесення плазмід з однієї клітини до іншої. </a:t>
            </a:r>
          </a:p>
          <a:p>
            <a:r>
              <a:rPr lang="uk-UA" dirty="0"/>
              <a:t> 2) </a:t>
            </a:r>
            <a:r>
              <a:rPr lang="uk-UA" dirty="0" err="1"/>
              <a:t>некон’югативні</a:t>
            </a:r>
            <a:r>
              <a:rPr lang="uk-UA" dirty="0"/>
              <a:t> плазміди</a:t>
            </a:r>
          </a:p>
          <a:p>
            <a:r>
              <a:rPr lang="uk-UA" dirty="0"/>
              <a:t> </a:t>
            </a:r>
            <a:r>
              <a:rPr lang="uk-UA" dirty="0" err="1"/>
              <a:t>Вонине</a:t>
            </a:r>
            <a:r>
              <a:rPr lang="uk-UA" dirty="0"/>
              <a:t> здатні до </a:t>
            </a:r>
            <a:r>
              <a:rPr lang="uk-UA" dirty="0" err="1"/>
              <a:t>самотрансмісивності</a:t>
            </a:r>
            <a:r>
              <a:rPr lang="uk-UA" dirty="0"/>
              <a:t>, однак за присутності трансмісивних плазмід, можуть використовувати для цього їх </a:t>
            </a:r>
            <a:r>
              <a:rPr lang="uk-UA" dirty="0" err="1"/>
              <a:t>кон’югативний</a:t>
            </a:r>
            <a:r>
              <a:rPr lang="uk-UA" dirty="0"/>
              <a:t> апарат. Ці плазміди отримали назву </a:t>
            </a:r>
            <a:r>
              <a:rPr lang="uk-UA" b="1" dirty="0"/>
              <a:t>мобілізуючих</a:t>
            </a:r>
            <a:r>
              <a:rPr lang="uk-UA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0852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ECB95B82-C929-4A41-B7F2-B7BBE5BEB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CFCA2"/>
          </a:solidFill>
        </p:spPr>
        <p:txBody>
          <a:bodyPr/>
          <a:lstStyle/>
          <a:p>
            <a:pPr eaLnBrk="1" hangingPunct="1"/>
            <a:r>
              <a:rPr lang="uk-UA" altLang="ru-UA" sz="3200" b="1"/>
              <a:t>Статевий фактор </a:t>
            </a:r>
            <a:r>
              <a:rPr lang="uk-UA" altLang="ru-UA" sz="3200" b="1" i="1"/>
              <a:t>Е</a:t>
            </a:r>
            <a:r>
              <a:rPr lang="en-US" altLang="ru-UA" sz="3200" b="1" i="1"/>
              <a:t>.</a:t>
            </a:r>
            <a:r>
              <a:rPr lang="uk-UA" altLang="ru-UA" sz="3200" b="1" i="1"/>
              <a:t> </a:t>
            </a:r>
            <a:r>
              <a:rPr lang="en-US" altLang="ru-UA" sz="3200" b="1" i="1"/>
              <a:t>coli</a:t>
            </a:r>
            <a:r>
              <a:rPr lang="en-US" altLang="ru-UA" sz="3200" b="1"/>
              <a:t> – </a:t>
            </a:r>
            <a:r>
              <a:rPr lang="uk-UA" altLang="ru-UA" sz="3200" b="1"/>
              <a:t>плазміда </a:t>
            </a:r>
            <a:r>
              <a:rPr lang="en-US" altLang="ru-UA" sz="3200" b="1"/>
              <a:t>F</a:t>
            </a:r>
            <a:endParaRPr lang="uk-UA" altLang="ru-UA" sz="3200" b="1"/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9163D1E3-5A2D-4FA8-B23A-B5CD3EA3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34950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UA" sz="1800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6E41AD7A-65AB-427B-8029-B817FB04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3813"/>
            <a:ext cx="71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UA" sz="1400" b="1" i="1"/>
              <a:t>tra</a:t>
            </a:r>
            <a:endParaRPr lang="uk-UA" altLang="ru-UA" sz="1400" b="1" i="1"/>
          </a:p>
        </p:txBody>
      </p:sp>
      <p:sp>
        <p:nvSpPr>
          <p:cNvPr id="1030" name="Text Box 11">
            <a:extLst>
              <a:ext uri="{FF2B5EF4-FFF2-40B4-BE49-F238E27FC236}">
                <a16:creationId xmlns:a16="http://schemas.microsoft.com/office/drawing/2014/main" id="{24A47F6B-BB35-47A1-8119-4A5E7375A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1412875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UA" sz="1400" b="1"/>
              <a:t>IS3a</a:t>
            </a:r>
            <a:endParaRPr lang="uk-UA" altLang="ru-UA" sz="1400" b="1"/>
          </a:p>
        </p:txBody>
      </p:sp>
      <p:grpSp>
        <p:nvGrpSpPr>
          <p:cNvPr id="1031" name="Group 19">
            <a:extLst>
              <a:ext uri="{FF2B5EF4-FFF2-40B4-BE49-F238E27FC236}">
                <a16:creationId xmlns:a16="http://schemas.microsoft.com/office/drawing/2014/main" id="{9ACE4759-240B-4A25-B719-94C29598F6EB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1582738"/>
            <a:ext cx="3240088" cy="3255962"/>
            <a:chOff x="318" y="981"/>
            <a:chExt cx="2041" cy="2051"/>
          </a:xfrm>
        </p:grpSpPr>
        <p:sp>
          <p:nvSpPr>
            <p:cNvPr id="1034" name="Text Box 6">
              <a:extLst>
                <a:ext uri="{FF2B5EF4-FFF2-40B4-BE49-F238E27FC236}">
                  <a16:creationId xmlns:a16="http://schemas.microsoft.com/office/drawing/2014/main" id="{4C06977E-AEC4-4D87-B0F8-932F4F27A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" y="1298"/>
              <a:ext cx="4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UA" sz="1400" b="1"/>
                <a:t>IS3b</a:t>
              </a:r>
              <a:endParaRPr lang="uk-UA" altLang="ru-UA" sz="1400" b="1"/>
            </a:p>
          </p:txBody>
        </p:sp>
        <p:sp>
          <p:nvSpPr>
            <p:cNvPr id="1035" name="Text Box 7">
              <a:extLst>
                <a:ext uri="{FF2B5EF4-FFF2-40B4-BE49-F238E27FC236}">
                  <a16:creationId xmlns:a16="http://schemas.microsoft.com/office/drawing/2014/main" id="{63F1DA0F-C123-475A-BE40-033BEE4BD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" y="1570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UA" sz="1400" b="1"/>
                <a:t>IS2</a:t>
              </a:r>
              <a:endParaRPr lang="uk-UA" altLang="ru-UA" sz="1400" b="1"/>
            </a:p>
          </p:txBody>
        </p:sp>
        <p:graphicFrame>
          <p:nvGraphicFramePr>
            <p:cNvPr id="1026" name="Object 9">
              <a:extLst>
                <a:ext uri="{FF2B5EF4-FFF2-40B4-BE49-F238E27FC236}">
                  <a16:creationId xmlns:a16="http://schemas.microsoft.com/office/drawing/2014/main" id="{A936A3A5-B97C-4D7C-8FC3-96D2AEC304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8" y="1071"/>
            <a:ext cx="1744" cy="1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orelDRAW" r:id="rId3" imgW="2765880" imgH="2800440" progId="CorelDRAW.Graphic.11">
                    <p:embed/>
                  </p:oleObj>
                </mc:Choice>
                <mc:Fallback>
                  <p:oleObj name="CorelDRAW" r:id="rId3" imgW="2765880" imgH="2800440" progId="CorelDRAW.Graphic.11">
                    <p:embed/>
                    <p:pic>
                      <p:nvPicPr>
                        <p:cNvPr id="1026" name="Object 9">
                          <a:extLst>
                            <a:ext uri="{FF2B5EF4-FFF2-40B4-BE49-F238E27FC236}">
                              <a16:creationId xmlns:a16="http://schemas.microsoft.com/office/drawing/2014/main" id="{A936A3A5-B97C-4D7C-8FC3-96D2AEC304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" y="1071"/>
                          <a:ext cx="1744" cy="1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Text Box 10">
              <a:extLst>
                <a:ext uri="{FF2B5EF4-FFF2-40B4-BE49-F238E27FC236}">
                  <a16:creationId xmlns:a16="http://schemas.microsoft.com/office/drawing/2014/main" id="{400615C7-8316-4901-96F0-76AE7F842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" y="1797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UA" sz="1800" b="1"/>
            </a:p>
          </p:txBody>
        </p:sp>
        <p:sp>
          <p:nvSpPr>
            <p:cNvPr id="1037" name="Text Box 12">
              <a:extLst>
                <a:ext uri="{FF2B5EF4-FFF2-40B4-BE49-F238E27FC236}">
                  <a16:creationId xmlns:a16="http://schemas.microsoft.com/office/drawing/2014/main" id="{BCC638C6-F5B5-46DE-AC8E-EF85DA3CD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1" y="981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UA" sz="1800"/>
            </a:p>
          </p:txBody>
        </p:sp>
        <p:sp>
          <p:nvSpPr>
            <p:cNvPr id="1038" name="Text Box 13">
              <a:extLst>
                <a:ext uri="{FF2B5EF4-FFF2-40B4-BE49-F238E27FC236}">
                  <a16:creationId xmlns:a16="http://schemas.microsoft.com/office/drawing/2014/main" id="{DCFE143A-CE2F-40AC-A43C-ABD5338AE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1026"/>
              <a:ext cx="6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UA" sz="1400" b="1"/>
                <a:t>Tn100</a:t>
              </a:r>
              <a:r>
                <a:rPr lang="uk-UA" altLang="ru-UA" sz="1400" b="1"/>
                <a:t>0</a:t>
              </a:r>
            </a:p>
          </p:txBody>
        </p:sp>
        <p:sp>
          <p:nvSpPr>
            <p:cNvPr id="1039" name="Text Box 14">
              <a:extLst>
                <a:ext uri="{FF2B5EF4-FFF2-40B4-BE49-F238E27FC236}">
                  <a16:creationId xmlns:a16="http://schemas.microsoft.com/office/drawing/2014/main" id="{63763AE3-3B56-482D-B246-13679669F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" y="2296"/>
              <a:ext cx="5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UA" sz="1400" b="1" i="1"/>
                <a:t>oriT</a:t>
              </a:r>
              <a:endParaRPr lang="uk-UA" altLang="ru-UA" sz="1400" b="1" i="1"/>
            </a:p>
          </p:txBody>
        </p:sp>
        <p:sp>
          <p:nvSpPr>
            <p:cNvPr id="1040" name="Text Box 15">
              <a:extLst>
                <a:ext uri="{FF2B5EF4-FFF2-40B4-BE49-F238E27FC236}">
                  <a16:creationId xmlns:a16="http://schemas.microsoft.com/office/drawing/2014/main" id="{62559ADD-76EE-44A9-81AC-96FE340E0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" y="2840"/>
              <a:ext cx="7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UA" sz="1400" b="1"/>
                <a:t>RepFIA</a:t>
              </a:r>
              <a:endParaRPr lang="uk-UA" altLang="ru-UA" sz="1400" b="1"/>
            </a:p>
          </p:txBody>
        </p:sp>
        <p:sp>
          <p:nvSpPr>
            <p:cNvPr id="1041" name="Text Box 16">
              <a:extLst>
                <a:ext uri="{FF2B5EF4-FFF2-40B4-BE49-F238E27FC236}">
                  <a16:creationId xmlns:a16="http://schemas.microsoft.com/office/drawing/2014/main" id="{59B3866A-83FC-493C-88D9-1AF25732A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842"/>
              <a:ext cx="7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altLang="ru-UA" sz="1800" b="1"/>
                <a:t>100 т.п.н</a:t>
              </a:r>
            </a:p>
          </p:txBody>
        </p:sp>
      </p:grpSp>
      <p:sp>
        <p:nvSpPr>
          <p:cNvPr id="1032" name="Text Box 17">
            <a:extLst>
              <a:ext uri="{FF2B5EF4-FFF2-40B4-BE49-F238E27FC236}">
                <a16:creationId xmlns:a16="http://schemas.microsoft.com/office/drawing/2014/main" id="{B3DD1157-5F90-4767-969A-AB79B0DB0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57338"/>
            <a:ext cx="5219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/>
              <a:t> </a:t>
            </a:r>
            <a:r>
              <a:rPr lang="uk-UA" altLang="ru-UA" sz="1800" b="1"/>
              <a:t>Кільцева двониткова молекула ДНК розміром у </a:t>
            </a:r>
            <a:r>
              <a:rPr lang="uk-UA" altLang="ru-UA" sz="1800" b="1">
                <a:solidFill>
                  <a:srgbClr val="3333FF"/>
                </a:solidFill>
              </a:rPr>
              <a:t>100 т.п.н.</a:t>
            </a:r>
          </a:p>
          <a:p>
            <a:pPr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 Містить чотири мобільних генетичних елементи – 1- </a:t>
            </a:r>
            <a:r>
              <a:rPr lang="en-US" altLang="ru-UA" sz="1800" b="1">
                <a:solidFill>
                  <a:srgbClr val="3333FF"/>
                </a:solidFill>
              </a:rPr>
              <a:t>IS</a:t>
            </a:r>
            <a:r>
              <a:rPr lang="uk-UA" altLang="ru-UA" sz="1800" b="1">
                <a:solidFill>
                  <a:srgbClr val="3333FF"/>
                </a:solidFill>
              </a:rPr>
              <a:t>2</a:t>
            </a:r>
            <a:r>
              <a:rPr lang="uk-UA" altLang="ru-UA" sz="1800" b="1"/>
              <a:t>, 2- </a:t>
            </a:r>
            <a:r>
              <a:rPr lang="en-US" altLang="ru-UA" sz="1800" b="1">
                <a:solidFill>
                  <a:srgbClr val="3333FF"/>
                </a:solidFill>
              </a:rPr>
              <a:t>IS</a:t>
            </a:r>
            <a:r>
              <a:rPr lang="uk-UA" altLang="ru-UA" sz="1800" b="1">
                <a:solidFill>
                  <a:srgbClr val="3333FF"/>
                </a:solidFill>
              </a:rPr>
              <a:t>3</a:t>
            </a:r>
            <a:r>
              <a:rPr lang="uk-UA" altLang="ru-UA" sz="1800" b="1"/>
              <a:t> (</a:t>
            </a:r>
            <a:r>
              <a:rPr lang="en-US" altLang="ru-UA" sz="1800" b="1">
                <a:solidFill>
                  <a:srgbClr val="3333FF"/>
                </a:solidFill>
              </a:rPr>
              <a:t>IS</a:t>
            </a:r>
            <a:r>
              <a:rPr lang="uk-UA" altLang="ru-UA" sz="1800" b="1">
                <a:solidFill>
                  <a:srgbClr val="3333FF"/>
                </a:solidFill>
              </a:rPr>
              <a:t>3а</a:t>
            </a:r>
            <a:r>
              <a:rPr lang="uk-UA" altLang="ru-UA" sz="1800" b="1"/>
              <a:t> та </a:t>
            </a:r>
            <a:r>
              <a:rPr lang="en-US" altLang="ru-UA" sz="1800" b="1">
                <a:solidFill>
                  <a:srgbClr val="3333FF"/>
                </a:solidFill>
              </a:rPr>
              <a:t>IS</a:t>
            </a:r>
            <a:r>
              <a:rPr lang="uk-UA" altLang="ru-UA" sz="1800" b="1">
                <a:solidFill>
                  <a:srgbClr val="3333FF"/>
                </a:solidFill>
              </a:rPr>
              <a:t>3</a:t>
            </a:r>
            <a:r>
              <a:rPr lang="en-US" altLang="ru-UA" sz="1800" b="1">
                <a:solidFill>
                  <a:srgbClr val="3333FF"/>
                </a:solidFill>
              </a:rPr>
              <a:t>b</a:t>
            </a:r>
            <a:r>
              <a:rPr lang="uk-UA" altLang="ru-UA" sz="1800" b="1"/>
              <a:t>), 1-</a:t>
            </a:r>
            <a:r>
              <a:rPr lang="en-US" altLang="ru-UA" sz="1800" b="1">
                <a:solidFill>
                  <a:srgbClr val="3333FF"/>
                </a:solidFill>
              </a:rPr>
              <a:t>Tn</a:t>
            </a:r>
            <a:r>
              <a:rPr lang="uk-UA" altLang="ru-UA" sz="1800" b="1">
                <a:solidFill>
                  <a:srgbClr val="3333FF"/>
                </a:solidFill>
              </a:rPr>
              <a:t>1000</a:t>
            </a:r>
            <a:r>
              <a:rPr lang="uk-UA" altLang="ru-UA" sz="1800" b="1"/>
              <a:t>. </a:t>
            </a:r>
            <a:r>
              <a:rPr lang="ru-RU" altLang="ru-UA" sz="1800" b="1"/>
              <a:t> </a:t>
            </a:r>
            <a:r>
              <a:rPr lang="uk-UA" altLang="ru-UA" sz="1800" b="1"/>
              <a:t>Інтеграція </a:t>
            </a:r>
            <a:r>
              <a:rPr lang="en-US" altLang="ru-UA" sz="1800" b="1"/>
              <a:t>F</a:t>
            </a:r>
            <a:r>
              <a:rPr lang="ru-RU" altLang="ru-UA" sz="1800" b="1"/>
              <a:t>-</a:t>
            </a:r>
            <a:r>
              <a:rPr lang="uk-UA" altLang="ru-UA" sz="1800" b="1"/>
              <a:t>фактора в хромосому може відбуватися за рахунок рекомбінації між гомологічними мобільними генетичними елементами в плазміді та хромосомі. У хромосомі</a:t>
            </a:r>
            <a:r>
              <a:rPr lang="uk-UA" altLang="ru-UA" sz="1800" b="1" i="1"/>
              <a:t> E. coli </a:t>
            </a:r>
            <a:r>
              <a:rPr lang="uk-UA" altLang="ru-UA" sz="1800" b="1"/>
              <a:t> є більше </a:t>
            </a:r>
            <a:r>
              <a:rPr lang="uk-UA" altLang="ru-UA" sz="1800" b="1">
                <a:solidFill>
                  <a:srgbClr val="3333FF"/>
                </a:solidFill>
              </a:rPr>
              <a:t>20</a:t>
            </a:r>
            <a:r>
              <a:rPr lang="uk-UA" altLang="ru-UA" sz="1800" b="1"/>
              <a:t> сайтів інтеграції плазміди </a:t>
            </a:r>
            <a:r>
              <a:rPr lang="en-US" altLang="ru-UA" sz="1800" b="1"/>
              <a:t>F</a:t>
            </a:r>
            <a:r>
              <a:rPr lang="uk-UA" altLang="ru-UA" sz="1800" b="1"/>
              <a:t>.</a:t>
            </a:r>
          </a:p>
          <a:p>
            <a:pPr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 Реплікацію та підтримання плазміди </a:t>
            </a:r>
            <a:r>
              <a:rPr lang="en-US" altLang="ru-UA" sz="1800" b="1"/>
              <a:t>F</a:t>
            </a:r>
            <a:r>
              <a:rPr lang="uk-UA" altLang="ru-UA" sz="1800" b="1"/>
              <a:t> у клітинах контролюють 3 </a:t>
            </a:r>
            <a:r>
              <a:rPr lang="en-US" altLang="ru-UA" sz="1800" b="1">
                <a:solidFill>
                  <a:srgbClr val="3333FF"/>
                </a:solidFill>
              </a:rPr>
              <a:t>Rep</a:t>
            </a:r>
            <a:r>
              <a:rPr lang="uk-UA" altLang="ru-UA" sz="1800" b="1">
                <a:solidFill>
                  <a:srgbClr val="3333FF"/>
                </a:solidFill>
              </a:rPr>
              <a:t>-райони, </a:t>
            </a:r>
            <a:r>
              <a:rPr lang="uk-UA" altLang="ru-UA" sz="1800" b="1"/>
              <a:t> де містяться  сайти початку реплікації.</a:t>
            </a:r>
          </a:p>
          <a:p>
            <a:pPr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 Експресія генів відбувається з</a:t>
            </a:r>
            <a:r>
              <a:rPr lang="uk-UA" altLang="ru-UA" sz="1800" b="1">
                <a:solidFill>
                  <a:srgbClr val="0000FF"/>
                </a:solidFill>
              </a:rPr>
              <a:t> 11 </a:t>
            </a:r>
            <a:r>
              <a:rPr lang="uk-UA" altLang="ru-UA" sz="1800" b="1"/>
              <a:t>промоторів  </a:t>
            </a:r>
          </a:p>
          <a:p>
            <a:pPr eaLnBrk="1" hangingPunct="1">
              <a:spcBef>
                <a:spcPct val="50000"/>
              </a:spcBef>
              <a:buClr>
                <a:srgbClr val="3333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 У клітині </a:t>
            </a:r>
            <a:r>
              <a:rPr lang="en-US" altLang="ru-UA" sz="1800" b="1" i="1"/>
              <a:t>E.</a:t>
            </a:r>
            <a:r>
              <a:rPr lang="uk-UA" altLang="ru-UA" sz="1800" b="1" i="1"/>
              <a:t> </a:t>
            </a:r>
            <a:r>
              <a:rPr lang="en-US" altLang="ru-UA" sz="1800" b="1" i="1"/>
              <a:t>coli</a:t>
            </a:r>
            <a:r>
              <a:rPr lang="en-US" altLang="ru-UA" sz="1800" b="1"/>
              <a:t> – </a:t>
            </a:r>
            <a:r>
              <a:rPr lang="en-US" altLang="ru-UA" sz="1800" b="1">
                <a:solidFill>
                  <a:srgbClr val="3333FF"/>
                </a:solidFill>
              </a:rPr>
              <a:t>1</a:t>
            </a:r>
            <a:r>
              <a:rPr lang="en-US" altLang="ru-UA" sz="1800" b="1"/>
              <a:t> </a:t>
            </a:r>
            <a:r>
              <a:rPr lang="uk-UA" altLang="ru-UA" sz="1800" b="1"/>
              <a:t>копія </a:t>
            </a:r>
            <a:r>
              <a:rPr lang="en-US" altLang="ru-UA" sz="1800" b="1"/>
              <a:t>F</a:t>
            </a:r>
            <a:r>
              <a:rPr lang="en-US" altLang="ru-UA" sz="1800"/>
              <a:t> </a:t>
            </a:r>
            <a:r>
              <a:rPr lang="uk-UA" altLang="ru-UA" sz="1800" b="1"/>
              <a:t>– плазміди на </a:t>
            </a:r>
            <a:r>
              <a:rPr lang="uk-UA" altLang="ru-UA" sz="1800" b="1">
                <a:solidFill>
                  <a:srgbClr val="3333FF"/>
                </a:solidFill>
              </a:rPr>
              <a:t>1</a:t>
            </a:r>
            <a:r>
              <a:rPr lang="uk-UA" altLang="ru-UA" sz="1800" b="1"/>
              <a:t> хромосому</a:t>
            </a:r>
          </a:p>
        </p:txBody>
      </p:sp>
      <p:sp>
        <p:nvSpPr>
          <p:cNvPr id="1033" name="Text Box 18">
            <a:extLst>
              <a:ext uri="{FF2B5EF4-FFF2-40B4-BE49-F238E27FC236}">
                <a16:creationId xmlns:a16="http://schemas.microsoft.com/office/drawing/2014/main" id="{4455149C-E59F-4FF7-82F9-48B5CAAD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UA" sz="1800" b="1">
                <a:solidFill>
                  <a:srgbClr val="FF3300"/>
                </a:solidFill>
              </a:rPr>
              <a:t>Донори генів у схрещуванні: </a:t>
            </a:r>
            <a:r>
              <a:rPr lang="en-US" altLang="ru-UA" sz="1800" b="1">
                <a:solidFill>
                  <a:srgbClr val="FF3300"/>
                </a:solidFill>
              </a:rPr>
              <a:t>F</a:t>
            </a:r>
            <a:r>
              <a:rPr lang="en-US" altLang="ru-UA" sz="1800" b="1" baseline="30000">
                <a:solidFill>
                  <a:srgbClr val="FF3300"/>
                </a:solidFill>
              </a:rPr>
              <a:t>+</a:t>
            </a:r>
            <a:r>
              <a:rPr lang="uk-UA" altLang="ru-UA" sz="1800" b="1">
                <a:solidFill>
                  <a:srgbClr val="FF3300"/>
                </a:solidFill>
              </a:rPr>
              <a:t>-</a:t>
            </a:r>
            <a:r>
              <a:rPr lang="uk-UA" altLang="ru-UA" sz="1800" b="1" baseline="30000">
                <a:solidFill>
                  <a:srgbClr val="FF3300"/>
                </a:solidFill>
              </a:rPr>
              <a:t> </a:t>
            </a:r>
            <a:r>
              <a:rPr lang="uk-UA" altLang="ru-UA" sz="1800" b="1">
                <a:solidFill>
                  <a:srgbClr val="FF3300"/>
                </a:solidFill>
              </a:rPr>
              <a:t>з автономною плазмідою </a:t>
            </a:r>
            <a:r>
              <a:rPr lang="en-US" altLang="ru-UA" sz="1800" b="1">
                <a:solidFill>
                  <a:srgbClr val="FF3300"/>
                </a:solidFill>
              </a:rPr>
              <a:t>Hfr</a:t>
            </a:r>
            <a:r>
              <a:rPr lang="uk-UA" altLang="ru-UA" sz="1800" b="1">
                <a:solidFill>
                  <a:srgbClr val="FF3300"/>
                </a:solidFill>
              </a:rPr>
              <a:t> - з інтегрованою в хромо-сому 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UA" sz="1800" b="1">
                <a:solidFill>
                  <a:srgbClr val="FF3300"/>
                </a:solidFill>
              </a:rPr>
              <a:t>Р</a:t>
            </a:r>
            <a:r>
              <a:rPr lang="ru-RU" altLang="ru-UA" sz="1800" b="1">
                <a:solidFill>
                  <a:srgbClr val="FF3300"/>
                </a:solidFill>
              </a:rPr>
              <a:t>еципієнти: </a:t>
            </a:r>
            <a:r>
              <a:rPr lang="en-US" altLang="ru-UA" sz="1800" b="1">
                <a:solidFill>
                  <a:srgbClr val="FF3300"/>
                </a:solidFill>
              </a:rPr>
              <a:t>F</a:t>
            </a:r>
            <a:r>
              <a:rPr lang="en-US" altLang="ru-UA" sz="1800" b="1" baseline="30000">
                <a:solidFill>
                  <a:srgbClr val="FF3300"/>
                </a:solidFill>
              </a:rPr>
              <a:t>-</a:t>
            </a:r>
            <a:r>
              <a:rPr lang="uk-UA" altLang="ru-UA" sz="1800" b="1" baseline="30000">
                <a:solidFill>
                  <a:srgbClr val="FF3300"/>
                </a:solidFill>
              </a:rPr>
              <a:t> </a:t>
            </a:r>
            <a:r>
              <a:rPr lang="en-US" altLang="ru-UA" sz="1800" b="1">
                <a:solidFill>
                  <a:srgbClr val="FF3300"/>
                </a:solidFill>
              </a:rPr>
              <a:t>-</a:t>
            </a:r>
            <a:r>
              <a:rPr lang="uk-UA" altLang="ru-UA" sz="1800" b="1">
                <a:solidFill>
                  <a:srgbClr val="FF3300"/>
                </a:solidFill>
              </a:rPr>
              <a:t> не містять її</a:t>
            </a:r>
            <a:endParaRPr lang="ru-RU" altLang="ru-UA" sz="1800" b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uk-UA" altLang="ru-UA" sz="18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1129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CorelDRAW 11.0 Graphic</vt:lpstr>
      <vt:lpstr>Плазміди бактерій</vt:lpstr>
      <vt:lpstr>Плазміди бактерій – факультативний елемент геному</vt:lpstr>
      <vt:lpstr>Презентация PowerPoint</vt:lpstr>
      <vt:lpstr>Класифікація плазмід</vt:lpstr>
      <vt:lpstr>Види плазмід</vt:lpstr>
      <vt:lpstr>Ознаки, які контролюються плазмідами бактерій </vt:lpstr>
      <vt:lpstr>Презентация PowerPoint</vt:lpstr>
      <vt:lpstr>Презентация PowerPoint</vt:lpstr>
      <vt:lpstr>Статевий фактор Е. coli – плазміда F</vt:lpstr>
      <vt:lpstr>Презентация PowerPoint</vt:lpstr>
      <vt:lpstr>Презентация PowerPoint</vt:lpstr>
      <vt:lpstr>tra-ділянка F- плазміди</vt:lpstr>
      <vt:lpstr>Презентация PowerPoint</vt:lpstr>
      <vt:lpstr>Кон’югація клітин E. coli, зумовлена F-фактором</vt:lpstr>
      <vt:lpstr>Перенесення ДНК F-плазміди під час кон’югації </vt:lpstr>
      <vt:lpstr>Презентация PowerPoint</vt:lpstr>
      <vt:lpstr>Презентация PowerPoint</vt:lpstr>
      <vt:lpstr> Генетичні модулі аддиктивності (залежності) - система токсин-антитоксин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  прокаріотів</dc:title>
  <dc:creator>Елена</dc:creator>
  <cp:lastModifiedBy>helenVoit@gmail.com</cp:lastModifiedBy>
  <cp:revision>9</cp:revision>
  <dcterms:created xsi:type="dcterms:W3CDTF">2019-02-04T04:41:28Z</dcterms:created>
  <dcterms:modified xsi:type="dcterms:W3CDTF">2022-11-08T10:08:02Z</dcterms:modified>
</cp:coreProperties>
</file>